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s/slide38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309" r:id="rId2"/>
    <p:sldId id="292" r:id="rId3"/>
    <p:sldId id="310" r:id="rId4"/>
    <p:sldId id="312" r:id="rId5"/>
    <p:sldId id="587" r:id="rId6"/>
    <p:sldId id="594" r:id="rId7"/>
    <p:sldId id="593" r:id="rId8"/>
    <p:sldId id="588" r:id="rId9"/>
    <p:sldId id="498" r:id="rId10"/>
    <p:sldId id="499" r:id="rId11"/>
    <p:sldId id="501" r:id="rId12"/>
    <p:sldId id="589" r:id="rId13"/>
    <p:sldId id="590" r:id="rId14"/>
    <p:sldId id="591" r:id="rId15"/>
    <p:sldId id="592" r:id="rId16"/>
    <p:sldId id="595" r:id="rId17"/>
    <p:sldId id="598" r:id="rId18"/>
    <p:sldId id="600" r:id="rId19"/>
    <p:sldId id="601" r:id="rId20"/>
    <p:sldId id="602" r:id="rId21"/>
    <p:sldId id="603" r:id="rId22"/>
    <p:sldId id="604" r:id="rId23"/>
    <p:sldId id="605" r:id="rId24"/>
    <p:sldId id="606" r:id="rId25"/>
    <p:sldId id="607" r:id="rId26"/>
    <p:sldId id="608" r:id="rId27"/>
    <p:sldId id="609" r:id="rId28"/>
    <p:sldId id="610" r:id="rId29"/>
    <p:sldId id="611" r:id="rId30"/>
    <p:sldId id="612" r:id="rId31"/>
    <p:sldId id="613" r:id="rId32"/>
    <p:sldId id="614" r:id="rId33"/>
    <p:sldId id="615" r:id="rId34"/>
    <p:sldId id="618" r:id="rId35"/>
    <p:sldId id="619" r:id="rId36"/>
    <p:sldId id="620" r:id="rId37"/>
    <p:sldId id="621" r:id="rId38"/>
    <p:sldId id="622" r:id="rId39"/>
    <p:sldId id="387" r:id="rId40"/>
  </p:sldIdLst>
  <p:sldSz cx="12192000" cy="6858000"/>
  <p:notesSz cx="6858000" cy="9144000"/>
  <p:embeddedFontLst>
    <p:embeddedFont>
      <p:font typeface="Segoe UI Black" panose="020B0A02040204020203" pitchFamily="34" charset="0"/>
      <p:bold r:id="rId42"/>
      <p:bold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ＭＳ Ｐゴシック" panose="020B0600070205080204" pitchFamily="34" charset="-128"/>
      <p:regular r:id="rId48"/>
    </p:embeddedFont>
    <p:embeddedFont>
      <p:font typeface="Roboto Condensed" panose="020B0604020202020204" charset="0"/>
      <p:regular r:id="rId49"/>
      <p:bold r:id="rId50"/>
      <p:italic r:id="rId51"/>
      <p:boldItalic r:id="rId52"/>
    </p:embeddedFont>
    <p:embeddedFont>
      <p:font typeface="Wingdings 2" panose="05020102010507070707" pitchFamily="18" charset="2"/>
      <p:regular r:id="rId53"/>
    </p:embeddedFont>
    <p:embeddedFont>
      <p:font typeface="Helvetica" panose="020B0604020202020204" pitchFamily="34" charset="0"/>
      <p:regular r:id="rId54"/>
      <p:bold r:id="rId55"/>
      <p:italic r:id="rId56"/>
      <p:boldItalic r:id="rId57"/>
    </p:embeddedFont>
    <p:embeddedFont>
      <p:font typeface="Roboto Condensed Light" panose="020B0604020202020204" charset="0"/>
      <p:regular r:id="rId58"/>
      <p:italic r:id="rId59"/>
    </p:embeddedFont>
    <p:embeddedFont>
      <p:font typeface="Wingdings 3" panose="05040102010807070707" pitchFamily="18" charset="2"/>
      <p:regular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B92"/>
    <a:srgbClr val="673BB7"/>
    <a:srgbClr val="607D8B"/>
    <a:srgbClr val="ED524F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7" autoAdjust="0"/>
    <p:restoredTop sz="94660"/>
  </p:normalViewPr>
  <p:slideViewPr>
    <p:cSldViewPr snapToGrid="0">
      <p:cViewPr varScale="1">
        <p:scale>
          <a:sx n="60" d="100"/>
          <a:sy n="60" d="100"/>
        </p:scale>
        <p:origin x="2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66" Type="http://schemas.openxmlformats.org/officeDocument/2006/relationships/customXml" Target="../customXml/item2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font" Target="fonts/font18.fntdata"/><Relationship Id="rId67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65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76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5 – Query Processing and Optimization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914403"/>
            <a:ext cx="11929641" cy="5539606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90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07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14990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5 – Query Processing and Optimization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2769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063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72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76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5 – Query Processing and Optimization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8" y="861193"/>
            <a:ext cx="11929641" cy="5595021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76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5 – Query Processing and Optimization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2769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-41563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35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53395" y="1794986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=""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6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252645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12121">
                    <a:lumMod val="90000"/>
                    <a:lumOff val="10000"/>
                  </a:srgb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5 – Query Processing and Optimization</a:t>
            </a:r>
            <a:endParaRPr lang="en-US" dirty="0">
              <a:solidFill>
                <a:srgbClr val="212121">
                  <a:lumMod val="90000"/>
                  <a:lumOff val="10000"/>
                </a:srgb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rgbClr val="212121">
                    <a:lumMod val="90000"/>
                    <a:lumOff val="10000"/>
                  </a:srgbClr>
                </a:solidFill>
              </a:rPr>
              <a:pPr/>
              <a:t>‹#›</a:t>
            </a:fld>
            <a:endParaRPr lang="en-US" b="1" dirty="0">
              <a:solidFill>
                <a:srgbClr val="212121">
                  <a:lumMod val="90000"/>
                  <a:lumOff val="10000"/>
                </a:srgbClr>
              </a:solidFill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27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67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7" r:id="rId2"/>
    <p:sldLayoutId id="2147483688" r:id="rId3"/>
    <p:sldLayoutId id="2147483671" r:id="rId4"/>
    <p:sldLayoutId id="2147483673" r:id="rId5"/>
    <p:sldLayoutId id="2147483691" r:id="rId6"/>
    <p:sldLayoutId id="2147483679" r:id="rId7"/>
    <p:sldLayoutId id="2147483692" r:id="rId8"/>
    <p:sldLayoutId id="2147483696" r:id="rId9"/>
    <p:sldLayoutId id="2147483702" r:id="rId10"/>
    <p:sldLayoutId id="2147483703" r:id="rId11"/>
    <p:sldLayoutId id="2147483719" r:id="rId12"/>
    <p:sldLayoutId id="2147483725" r:id="rId13"/>
    <p:sldLayoutId id="214748372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3F305CB-DBE2-45D5-8D0B-92106F27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992436"/>
          </a:xfrm>
        </p:spPr>
        <p:txBody>
          <a:bodyPr/>
          <a:lstStyle/>
          <a:p>
            <a:r>
              <a:rPr lang="en-US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Query Processing and Optimization</a:t>
            </a:r>
          </a:p>
        </p:txBody>
      </p:sp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(A1)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</a:t>
            </a:r>
            <a:r>
              <a:rPr lang="en-GB" b="1" dirty="0">
                <a:solidFill>
                  <a:schemeClr val="accent6"/>
                </a:solidFill>
              </a:rPr>
              <a:t>scans each blocks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6"/>
                </a:solidFill>
              </a:rPr>
              <a:t>tests all records </a:t>
            </a:r>
            <a:r>
              <a:rPr lang="en-GB" dirty="0"/>
              <a:t>to see whether they </a:t>
            </a:r>
            <a:r>
              <a:rPr lang="en-GB" b="1" dirty="0">
                <a:solidFill>
                  <a:schemeClr val="accent6"/>
                </a:solidFill>
              </a:rPr>
              <a:t>satisfy the selection condition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Cost of linear search (worst case) = </a:t>
            </a:r>
            <a:r>
              <a:rPr lang="en-GB" b="1" dirty="0" err="1">
                <a:solidFill>
                  <a:schemeClr val="accent6"/>
                </a:solidFill>
              </a:rPr>
              <a:t>br</a:t>
            </a:r>
            <a:endParaRPr lang="en-GB" b="1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GB" dirty="0"/>
              <a:t>		</a:t>
            </a:r>
            <a:r>
              <a:rPr lang="en-GB" dirty="0" err="1"/>
              <a:t>br</a:t>
            </a:r>
            <a:r>
              <a:rPr lang="en-GB" dirty="0"/>
              <a:t>  denotes number of blocks containing records from relation r</a:t>
            </a:r>
          </a:p>
          <a:p>
            <a:r>
              <a:rPr lang="en-GB" dirty="0"/>
              <a:t>If the </a:t>
            </a:r>
            <a:r>
              <a:rPr lang="en-GB" b="1" dirty="0">
                <a:solidFill>
                  <a:schemeClr val="accent6"/>
                </a:solidFill>
              </a:rPr>
              <a:t>selection condition is there on a (primary) key attribute</a:t>
            </a:r>
            <a:r>
              <a:rPr lang="en-GB" dirty="0"/>
              <a:t>, then </a:t>
            </a:r>
            <a:r>
              <a:rPr lang="en-GB" b="1" dirty="0">
                <a:solidFill>
                  <a:schemeClr val="accent6"/>
                </a:solidFill>
              </a:rPr>
              <a:t>system can stop searching if the required record is found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cost of linear search (best case) = (</a:t>
            </a:r>
            <a:r>
              <a:rPr lang="en-GB" dirty="0" err="1"/>
              <a:t>br</a:t>
            </a:r>
            <a:r>
              <a:rPr lang="en-GB" dirty="0"/>
              <a:t> /2)</a:t>
            </a:r>
          </a:p>
          <a:p>
            <a:r>
              <a:rPr lang="en-GB" dirty="0"/>
              <a:t>If the </a:t>
            </a:r>
            <a:r>
              <a:rPr lang="en-GB" b="1" dirty="0">
                <a:solidFill>
                  <a:schemeClr val="accent6"/>
                </a:solidFill>
              </a:rPr>
              <a:t>selection is on non (primary) key</a:t>
            </a:r>
            <a:r>
              <a:rPr lang="en-GB" dirty="0"/>
              <a:t> attribute then </a:t>
            </a:r>
            <a:r>
              <a:rPr lang="en-GB" b="1" dirty="0">
                <a:solidFill>
                  <a:schemeClr val="accent6"/>
                </a:solidFill>
              </a:rPr>
              <a:t>multiple block may contains required records</a:t>
            </a:r>
            <a:r>
              <a:rPr lang="en-GB" dirty="0"/>
              <a:t>, then </a:t>
            </a:r>
            <a:r>
              <a:rPr lang="en-GB" b="1" dirty="0">
                <a:solidFill>
                  <a:schemeClr val="accent6"/>
                </a:solidFill>
              </a:rPr>
              <a:t>the</a:t>
            </a:r>
            <a:r>
              <a:rPr lang="en-GB" dirty="0"/>
              <a:t> </a:t>
            </a:r>
            <a:r>
              <a:rPr lang="en-GB" b="1" dirty="0">
                <a:solidFill>
                  <a:schemeClr val="accent6"/>
                </a:solidFill>
              </a:rPr>
              <a:t>cost of scanning such blocks need to be added to the cost estimate</a:t>
            </a:r>
            <a:r>
              <a:rPr lang="en-GB" dirty="0"/>
              <a:t>.</a:t>
            </a:r>
          </a:p>
          <a:p>
            <a:r>
              <a:rPr lang="en-GB"/>
              <a:t>Linear </a:t>
            </a:r>
            <a:r>
              <a:rPr lang="en-GB" dirty="0"/>
              <a:t>search can be applied regardless of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selection condition </a:t>
            </a:r>
            <a:r>
              <a:rPr lang="en-GB" dirty="0"/>
              <a:t>or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ordering of records </a:t>
            </a:r>
            <a:r>
              <a:rPr lang="en-GB" dirty="0"/>
              <a:t>in the file (relation)</a:t>
            </a:r>
          </a:p>
          <a:p>
            <a:r>
              <a:rPr lang="en-GB" dirty="0"/>
              <a:t>This algorithm is </a:t>
            </a:r>
            <a:r>
              <a:rPr lang="en-GB" b="1" dirty="0">
                <a:solidFill>
                  <a:schemeClr val="accent6"/>
                </a:solidFill>
              </a:rPr>
              <a:t>slower than binary search </a:t>
            </a:r>
            <a:r>
              <a:rPr lang="en-GB" dirty="0"/>
              <a:t>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5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(A2)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Generally, this algorithm is used if </a:t>
            </a:r>
            <a:r>
              <a:rPr lang="en-GB" b="1" dirty="0">
                <a:solidFill>
                  <a:schemeClr val="accent6"/>
                </a:solidFill>
              </a:rPr>
              <a:t>selection is an equality comparison on the (primary) key attribute and file (relation) is ordered (sorted) on (primary) key attribute</a:t>
            </a:r>
            <a:r>
              <a:rPr lang="en-GB" dirty="0"/>
              <a:t>. </a:t>
            </a:r>
          </a:p>
          <a:p>
            <a:r>
              <a:rPr lang="en-GB" dirty="0"/>
              <a:t>cost of binary search = </a:t>
            </a:r>
            <a:r>
              <a:rPr lang="en-GB" b="1" dirty="0">
                <a:solidFill>
                  <a:schemeClr val="accent6"/>
                </a:solidFill>
              </a:rPr>
              <a:t>[log2(</a:t>
            </a:r>
            <a:r>
              <a:rPr lang="en-GB" b="1" dirty="0" err="1">
                <a:solidFill>
                  <a:schemeClr val="accent6"/>
                </a:solidFill>
              </a:rPr>
              <a:t>br</a:t>
            </a:r>
            <a:r>
              <a:rPr lang="en-GB" b="1" dirty="0">
                <a:solidFill>
                  <a:schemeClr val="accent6"/>
                </a:solidFill>
              </a:rPr>
              <a:t>)]</a:t>
            </a:r>
          </a:p>
          <a:p>
            <a:pPr lvl="1"/>
            <a:r>
              <a:rPr lang="en-GB" dirty="0" err="1"/>
              <a:t>br</a:t>
            </a:r>
            <a:r>
              <a:rPr lang="en-GB" dirty="0"/>
              <a:t>  denotes number of blocks containing records from relation r</a:t>
            </a:r>
          </a:p>
          <a:p>
            <a:r>
              <a:rPr lang="en-GB" dirty="0"/>
              <a:t>This algorithm is </a:t>
            </a:r>
            <a:r>
              <a:rPr lang="en-GB" b="1" dirty="0">
                <a:solidFill>
                  <a:schemeClr val="accent6"/>
                </a:solidFill>
              </a:rPr>
              <a:t>faster than linear search </a:t>
            </a:r>
            <a:r>
              <a:rPr lang="en-GB" dirty="0"/>
              <a:t>algorithm.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4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Evaluation of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37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126804" cy="5590565"/>
          </a:xfrm>
        </p:spPr>
        <p:txBody>
          <a:bodyPr/>
          <a:lstStyle/>
          <a:p>
            <a:r>
              <a:rPr lang="en-GB" dirty="0"/>
              <a:t>Expression may contain more than one operations, solving expression will be difficult if it contains more than one operations.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 evaluate such expression we need to </a:t>
            </a:r>
            <a:r>
              <a:rPr lang="en-GB" b="1" dirty="0">
                <a:solidFill>
                  <a:schemeClr val="accent6"/>
                </a:solidFill>
              </a:rPr>
              <a:t>evaluate each operations one by one </a:t>
            </a:r>
            <a:r>
              <a:rPr lang="en-GB" dirty="0"/>
              <a:t>in appropriate order.</a:t>
            </a:r>
          </a:p>
          <a:p>
            <a:r>
              <a:rPr lang="en-GB" dirty="0"/>
              <a:t>Two </a:t>
            </a:r>
            <a:r>
              <a:rPr lang="en-GB" b="1" dirty="0">
                <a:solidFill>
                  <a:schemeClr val="accent6"/>
                </a:solidFill>
              </a:rPr>
              <a:t>methods for evaluating an expression carrying multiple operations are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Materialization</a:t>
            </a:r>
          </a:p>
          <a:p>
            <a:pPr lvl="1"/>
            <a:r>
              <a:rPr lang="en-GB" dirty="0"/>
              <a:t>Pipelining</a:t>
            </a:r>
          </a:p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234087"/>
              </p:ext>
            </p:extLst>
          </p:nvPr>
        </p:nvGraphicFramePr>
        <p:xfrm>
          <a:off x="434920" y="2068239"/>
          <a:ext cx="576000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Cust_Name</a:t>
                      </a:r>
                      <a:r>
                        <a:rPr lang="en-GB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Balance&lt;2500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(account)       (customer)</a:t>
                      </a:r>
                      <a:r>
                        <a:rPr lang="en-GB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AutoShape 11"/>
          <p:cNvSpPr>
            <a:spLocks noChangeArrowheads="1"/>
          </p:cNvSpPr>
          <p:nvPr/>
        </p:nvSpPr>
        <p:spPr bwMode="auto">
          <a:xfrm rot="5400000">
            <a:off x="4416101" y="2273953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801504"/>
              </p:ext>
            </p:extLst>
          </p:nvPr>
        </p:nvGraphicFramePr>
        <p:xfrm>
          <a:off x="7848957" y="3551422"/>
          <a:ext cx="154800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Balance&lt;2500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Content Placeholder 2"/>
          <p:cNvSpPr txBox="1">
            <a:spLocks/>
          </p:cNvSpPr>
          <p:nvPr/>
        </p:nvSpPr>
        <p:spPr>
          <a:xfrm>
            <a:off x="6257984" y="863444"/>
            <a:ext cx="5780690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994160"/>
              </p:ext>
            </p:extLst>
          </p:nvPr>
        </p:nvGraphicFramePr>
        <p:xfrm>
          <a:off x="7496557" y="4857665"/>
          <a:ext cx="11520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(account)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3145167"/>
              </p:ext>
            </p:extLst>
          </p:nvPr>
        </p:nvGraphicFramePr>
        <p:xfrm>
          <a:off x="8890496" y="1158039"/>
          <a:ext cx="144000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l-GR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Cust_Name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690760"/>
              </p:ext>
            </p:extLst>
          </p:nvPr>
        </p:nvGraphicFramePr>
        <p:xfrm>
          <a:off x="10330496" y="3703946"/>
          <a:ext cx="12960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9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AutoShape 11"/>
          <p:cNvSpPr>
            <a:spLocks noChangeArrowheads="1"/>
          </p:cNvSpPr>
          <p:nvPr/>
        </p:nvSpPr>
        <p:spPr bwMode="auto">
          <a:xfrm rot="5400000">
            <a:off x="9473336" y="2459211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6257984" y="863444"/>
            <a:ext cx="0" cy="559056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610496" y="1757479"/>
            <a:ext cx="0" cy="72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788296" y="2809467"/>
            <a:ext cx="1302840" cy="9351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128000" y="2809467"/>
            <a:ext cx="1315314" cy="9351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074317" y="4125142"/>
            <a:ext cx="0" cy="72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Up Arrow 34"/>
          <p:cNvSpPr/>
          <p:nvPr/>
        </p:nvSpPr>
        <p:spPr>
          <a:xfrm>
            <a:off x="6484653" y="1360892"/>
            <a:ext cx="1447800" cy="3420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Execution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Bottom to top</a:t>
            </a:r>
          </a:p>
        </p:txBody>
      </p:sp>
    </p:spTree>
    <p:extLst>
      <p:ext uri="{BB962C8B-B14F-4D97-AF65-F5344CB8AC3E}">
        <p14:creationId xmlns:p14="http://schemas.microsoft.com/office/powerpoint/2010/main" val="7453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Materialization </a:t>
            </a:r>
            <a:r>
              <a:rPr lang="en-GB" b="1" dirty="0">
                <a:solidFill>
                  <a:schemeClr val="accent6"/>
                </a:solidFill>
              </a:rPr>
              <a:t>evaluates the expression tree </a:t>
            </a:r>
            <a:r>
              <a:rPr lang="en-GB" dirty="0"/>
              <a:t>of the relational algebra operation </a:t>
            </a:r>
            <a:r>
              <a:rPr lang="en-GB" b="1" dirty="0">
                <a:solidFill>
                  <a:schemeClr val="accent6"/>
                </a:solidFill>
              </a:rPr>
              <a:t>from the bottom</a:t>
            </a:r>
            <a:r>
              <a:rPr lang="en-GB" dirty="0"/>
              <a:t> and </a:t>
            </a:r>
            <a:r>
              <a:rPr lang="en-GB" b="1" dirty="0">
                <a:solidFill>
                  <a:schemeClr val="accent6"/>
                </a:solidFill>
              </a:rPr>
              <a:t>performs the innermost or leaf-level operations first</a:t>
            </a:r>
            <a:r>
              <a:rPr lang="en-GB" dirty="0"/>
              <a:t>.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intermediate result of each operation is materialized (store in temporary relation)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6"/>
                </a:solidFill>
              </a:rPr>
              <a:t>becomes input for subsequent (next) operations</a:t>
            </a:r>
            <a:r>
              <a:rPr lang="en-GB" dirty="0"/>
              <a:t>.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cost of materialization </a:t>
            </a:r>
            <a:r>
              <a:rPr lang="en-GB" dirty="0"/>
              <a:t>is the </a:t>
            </a:r>
            <a:r>
              <a:rPr lang="en-GB" b="1" dirty="0">
                <a:solidFill>
                  <a:schemeClr val="accent6"/>
                </a:solidFill>
              </a:rPr>
              <a:t>sum of the individual operations plus the cost of writing the intermediate results to disk</a:t>
            </a:r>
            <a:r>
              <a:rPr lang="en-GB" dirty="0"/>
              <a:t>.</a:t>
            </a:r>
          </a:p>
          <a:p>
            <a:r>
              <a:rPr lang="en-GB" dirty="0"/>
              <a:t>The problem with materialization is that </a:t>
            </a:r>
          </a:p>
          <a:p>
            <a:pPr lvl="1"/>
            <a:r>
              <a:rPr lang="en-GB" dirty="0"/>
              <a:t>it </a:t>
            </a:r>
            <a:r>
              <a:rPr lang="en-GB" b="1" dirty="0">
                <a:solidFill>
                  <a:schemeClr val="accent6"/>
                </a:solidFill>
              </a:rPr>
              <a:t>creates lots of temporary relations</a:t>
            </a:r>
          </a:p>
          <a:p>
            <a:pPr lvl="1"/>
            <a:r>
              <a:rPr lang="en-GB" dirty="0"/>
              <a:t>it </a:t>
            </a:r>
            <a:r>
              <a:rPr lang="en-GB" b="1" dirty="0">
                <a:solidFill>
                  <a:schemeClr val="accent6"/>
                </a:solidFill>
              </a:rPr>
              <a:t>performs lots of I/O operations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6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pipelining, </a:t>
            </a:r>
            <a:r>
              <a:rPr lang="en-GB" b="1" dirty="0">
                <a:solidFill>
                  <a:schemeClr val="accent6"/>
                </a:solidFill>
              </a:rPr>
              <a:t>operations form a queue, and results are passed from one operation to another </a:t>
            </a:r>
            <a:r>
              <a:rPr lang="en-GB" dirty="0"/>
              <a:t>as they are calculated.</a:t>
            </a:r>
          </a:p>
          <a:p>
            <a:r>
              <a:rPr lang="en-GB" b="1" dirty="0">
                <a:solidFill>
                  <a:schemeClr val="accent6"/>
                </a:solidFill>
              </a:rPr>
              <a:t>To reduce number of intermediate temporary relations, we pass results of one operation to the next operation in the pipelines</a:t>
            </a:r>
            <a:r>
              <a:rPr lang="en-GB" dirty="0"/>
              <a:t>.</a:t>
            </a:r>
          </a:p>
          <a:p>
            <a:r>
              <a:rPr lang="en-GB" dirty="0"/>
              <a:t>Combining operations into a pipeline </a:t>
            </a:r>
            <a:r>
              <a:rPr lang="en-GB" b="1" dirty="0">
                <a:solidFill>
                  <a:schemeClr val="accent6"/>
                </a:solidFill>
              </a:rPr>
              <a:t>eliminates the cost of reading and writing temporary relations</a:t>
            </a:r>
            <a:r>
              <a:rPr lang="en-GB" dirty="0"/>
              <a:t>.</a:t>
            </a:r>
          </a:p>
          <a:p>
            <a:r>
              <a:rPr lang="en-GB" dirty="0"/>
              <a:t>Pipelines can be executed in two ways:  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Demand driven </a:t>
            </a:r>
            <a:r>
              <a:rPr lang="en-GB" dirty="0"/>
              <a:t>(System makes repeated requests for tuples from the operation at the top of pipeline)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Producer driven </a:t>
            </a:r>
            <a:r>
              <a:rPr lang="en-GB" dirty="0"/>
              <a:t>(Operations do not wait for request to produce tuples, but generate the tuples eagerly.)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Query optimization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a </a:t>
            </a:r>
            <a:r>
              <a:rPr lang="en-GB" b="1" dirty="0">
                <a:solidFill>
                  <a:schemeClr val="accent6"/>
                </a:solidFill>
              </a:rPr>
              <a:t>process of selecting the most efficient query evaluation plan from the available possible plans</a:t>
            </a:r>
            <a:r>
              <a:rPr lang="en-GB" dirty="0"/>
              <a:t>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1395885"/>
              </p:ext>
            </p:extLst>
          </p:nvPr>
        </p:nvGraphicFramePr>
        <p:xfrm>
          <a:off x="577160" y="1743119"/>
          <a:ext cx="576000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Cust_Name</a:t>
                      </a:r>
                      <a:r>
                        <a:rPr lang="en-GB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Balance&lt;2500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(account)       (customer)</a:t>
                      </a:r>
                      <a:r>
                        <a:rPr lang="en-GB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AutoShape 11"/>
          <p:cNvSpPr>
            <a:spLocks noChangeArrowheads="1"/>
          </p:cNvSpPr>
          <p:nvPr/>
        </p:nvSpPr>
        <p:spPr bwMode="auto">
          <a:xfrm rot="5400000">
            <a:off x="4558341" y="1959224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599775"/>
              </p:ext>
            </p:extLst>
          </p:nvPr>
        </p:nvGraphicFramePr>
        <p:xfrm>
          <a:off x="577160" y="3826761"/>
          <a:ext cx="576000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Cust_Name</a:t>
                      </a:r>
                      <a:r>
                        <a:rPr lang="en-GB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Balance&lt;2500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(account       customer)</a:t>
                      </a:r>
                      <a:r>
                        <a:rPr lang="en-GB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AutoShape 11"/>
          <p:cNvSpPr>
            <a:spLocks noChangeArrowheads="1"/>
          </p:cNvSpPr>
          <p:nvPr/>
        </p:nvSpPr>
        <p:spPr bwMode="auto">
          <a:xfrm rot="5400000">
            <a:off x="4499390" y="4053257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492375"/>
              </p:ext>
            </p:extLst>
          </p:nvPr>
        </p:nvGraphicFramePr>
        <p:xfrm>
          <a:off x="7208809" y="2334237"/>
          <a:ext cx="245840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Ram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072032"/>
              </p:ext>
            </p:extLst>
          </p:nvPr>
        </p:nvGraphicFramePr>
        <p:xfrm>
          <a:off x="7208809" y="197062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2291771"/>
              </p:ext>
            </p:extLst>
          </p:nvPr>
        </p:nvGraphicFramePr>
        <p:xfrm>
          <a:off x="10069567" y="2334237"/>
          <a:ext cx="181514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12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1097484"/>
              </p:ext>
            </p:extLst>
          </p:nvPr>
        </p:nvGraphicFramePr>
        <p:xfrm>
          <a:off x="10069567" y="197062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Account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Left Brace 13"/>
          <p:cNvSpPr/>
          <p:nvPr/>
        </p:nvSpPr>
        <p:spPr>
          <a:xfrm rot="16200000">
            <a:off x="3057597" y="1294429"/>
            <a:ext cx="548640" cy="23760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6200000">
            <a:off x="5202093" y="1955168"/>
            <a:ext cx="548640" cy="10440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5076095" y="4097070"/>
            <a:ext cx="548640" cy="939352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3793866" y="4162546"/>
            <a:ext cx="548640" cy="821172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88018" y="3017428"/>
            <a:ext cx="1116000" cy="408623"/>
          </a:xfrm>
          <a:prstGeom prst="wedgeRoundRectCallout">
            <a:avLst>
              <a:gd name="adj1" fmla="val -1495"/>
              <a:gd name="adj2" fmla="val -108559"/>
              <a:gd name="adj3" fmla="val 16667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 records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34849" y="3013472"/>
            <a:ext cx="1116000" cy="408623"/>
          </a:xfrm>
          <a:prstGeom prst="wedgeRoundRectCallout">
            <a:avLst>
              <a:gd name="adj1" fmla="val -1495"/>
              <a:gd name="adj2" fmla="val -108559"/>
              <a:gd name="adj3" fmla="val 16667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 records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08162" y="5108805"/>
            <a:ext cx="1116000" cy="408623"/>
          </a:xfrm>
          <a:prstGeom prst="wedgeRoundRectCallout">
            <a:avLst>
              <a:gd name="adj1" fmla="val -1495"/>
              <a:gd name="adj2" fmla="val -108559"/>
              <a:gd name="adj3" fmla="val 16667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 records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21512" y="5108805"/>
            <a:ext cx="1116000" cy="408623"/>
          </a:xfrm>
          <a:prstGeom prst="wedgeRoundRectCallout">
            <a:avLst>
              <a:gd name="adj1" fmla="val -1495"/>
              <a:gd name="adj2" fmla="val -108559"/>
              <a:gd name="adj3" fmla="val 16667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 records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500" y="2627446"/>
            <a:ext cx="1594806" cy="442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Efficient plan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987903" y="2347686"/>
            <a:ext cx="383697" cy="2797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6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Query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Exhaustive Search Optimization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Generates all possible query plans </a:t>
            </a:r>
            <a:r>
              <a:rPr lang="en-GB" dirty="0"/>
              <a:t>and then the </a:t>
            </a:r>
            <a:r>
              <a:rPr lang="en-GB" b="1" dirty="0">
                <a:solidFill>
                  <a:schemeClr val="accent6"/>
                </a:solidFill>
              </a:rPr>
              <a:t>best plan is selected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It </a:t>
            </a:r>
            <a:r>
              <a:rPr lang="en-GB" b="1" dirty="0">
                <a:solidFill>
                  <a:schemeClr val="accent6"/>
                </a:solidFill>
              </a:rPr>
              <a:t>provides best solution</a:t>
            </a:r>
            <a:r>
              <a:rPr lang="en-GB" dirty="0"/>
              <a:t>.</a:t>
            </a:r>
          </a:p>
          <a:p>
            <a:r>
              <a:rPr lang="en-GB" dirty="0"/>
              <a:t>Heuristic Based Optimization</a:t>
            </a:r>
          </a:p>
          <a:p>
            <a:pPr lvl="1"/>
            <a:r>
              <a:rPr lang="en-GB" dirty="0"/>
              <a:t>Heuristic </a:t>
            </a:r>
            <a:r>
              <a:rPr lang="en-GB" b="1" dirty="0">
                <a:solidFill>
                  <a:schemeClr val="accent6"/>
                </a:solidFill>
              </a:rPr>
              <a:t>based optimization uses rule-based optimization approaches </a:t>
            </a:r>
            <a:r>
              <a:rPr lang="en-GB" dirty="0"/>
              <a:t>for query optimization.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Performs select and project operations before join operations</a:t>
            </a:r>
            <a:r>
              <a:rPr lang="en-GB" dirty="0"/>
              <a:t>. This is done by moving the select and project operations down the query tree. This reduces the number of tuples available for join.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Avoid cross-product operation </a:t>
            </a:r>
            <a:r>
              <a:rPr lang="en-GB" dirty="0"/>
              <a:t>because they result in very large-sized intermediate tables.</a:t>
            </a:r>
          </a:p>
          <a:p>
            <a:pPr lvl="1"/>
            <a:r>
              <a:rPr lang="en-GB" dirty="0"/>
              <a:t>This </a:t>
            </a:r>
            <a:r>
              <a:rPr lang="en-GB" b="1" dirty="0">
                <a:solidFill>
                  <a:schemeClr val="accent6"/>
                </a:solidFill>
              </a:rPr>
              <a:t>algorithms do not necessarily produce the best query plan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Transformation of relational expressions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0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68244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Steps in query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Measures of query cost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Selection operation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Evaluation of expressions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Query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Transformation of relational expressions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Sorting and join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 relational algebra expressions are said to be </a:t>
            </a:r>
            <a:r>
              <a:rPr lang="en-GB" b="1" dirty="0">
                <a:solidFill>
                  <a:schemeClr val="accent6"/>
                </a:solidFill>
              </a:rPr>
              <a:t>equivalent if the two expressions generate the same set of tuples</a:t>
            </a:r>
            <a:r>
              <a:rPr lang="en-GB" dirty="0"/>
              <a:t>.</a:t>
            </a:r>
          </a:p>
          <a:p>
            <a:r>
              <a:rPr lang="en-US" dirty="0"/>
              <a:t>Example: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9791603"/>
              </p:ext>
            </p:extLst>
          </p:nvPr>
        </p:nvGraphicFramePr>
        <p:xfrm>
          <a:off x="333320" y="4198395"/>
          <a:ext cx="5348605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486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GB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Balance&lt;2500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(Account)       (Customer)</a:t>
                      </a:r>
                      <a:r>
                        <a:rPr lang="en-GB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AutoShape 11"/>
          <p:cNvSpPr>
            <a:spLocks noChangeArrowheads="1"/>
          </p:cNvSpPr>
          <p:nvPr/>
        </p:nvSpPr>
        <p:spPr bwMode="auto">
          <a:xfrm rot="5400000">
            <a:off x="3872164" y="4389721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59626"/>
              </p:ext>
            </p:extLst>
          </p:nvPr>
        </p:nvGraphicFramePr>
        <p:xfrm>
          <a:off x="6300821" y="4198395"/>
          <a:ext cx="518826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882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GB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Balance&lt;2500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(Account       Customer)</a:t>
                      </a:r>
                      <a:r>
                        <a:rPr lang="en-GB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AutoShape 11"/>
          <p:cNvSpPr>
            <a:spLocks noChangeArrowheads="1"/>
          </p:cNvSpPr>
          <p:nvPr/>
        </p:nvSpPr>
        <p:spPr bwMode="auto">
          <a:xfrm rot="5400000">
            <a:off x="9758748" y="4385254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6240255"/>
              </p:ext>
            </p:extLst>
          </p:nvPr>
        </p:nvGraphicFramePr>
        <p:xfrm>
          <a:off x="1859210" y="2059621"/>
          <a:ext cx="245840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Ram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170060"/>
              </p:ext>
            </p:extLst>
          </p:nvPr>
        </p:nvGraphicFramePr>
        <p:xfrm>
          <a:off x="1859210" y="169600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271340"/>
              </p:ext>
            </p:extLst>
          </p:nvPr>
        </p:nvGraphicFramePr>
        <p:xfrm>
          <a:off x="4719968" y="2059621"/>
          <a:ext cx="181514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12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98464"/>
              </p:ext>
            </p:extLst>
          </p:nvPr>
        </p:nvGraphicFramePr>
        <p:xfrm>
          <a:off x="4719968" y="169600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Account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502651"/>
              </p:ext>
            </p:extLst>
          </p:nvPr>
        </p:nvGraphicFramePr>
        <p:xfrm>
          <a:off x="5463948" y="5223225"/>
          <a:ext cx="126410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41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153174"/>
              </p:ext>
            </p:extLst>
          </p:nvPr>
        </p:nvGraphicFramePr>
        <p:xfrm>
          <a:off x="5463948" y="485961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Equal 24"/>
          <p:cNvSpPr/>
          <p:nvPr/>
        </p:nvSpPr>
        <p:spPr>
          <a:xfrm>
            <a:off x="5811373" y="4366009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7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/>
                </a:solidFill>
              </a:rPr>
              <a:t>Combined selection operation can be divided </a:t>
            </a:r>
            <a:r>
              <a:rPr lang="en-GB" dirty="0"/>
              <a:t>into sequence of individual selections. This transformation is called </a:t>
            </a:r>
            <a:r>
              <a:rPr lang="en-GB" b="1" dirty="0">
                <a:solidFill>
                  <a:schemeClr val="accent6"/>
                </a:solidFill>
              </a:rPr>
              <a:t>cascade of σ</a:t>
            </a:r>
            <a:r>
              <a:rPr lang="en-GB" dirty="0"/>
              <a:t>.</a:t>
            </a:r>
          </a:p>
          <a:p>
            <a:r>
              <a:rPr lang="en-US" dirty="0"/>
              <a:t>Example: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385034"/>
              </p:ext>
            </p:extLst>
          </p:nvPr>
        </p:nvGraphicFramePr>
        <p:xfrm>
          <a:off x="3698469" y="2639281"/>
          <a:ext cx="374400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ANO&lt;3 </a:t>
                      </a:r>
                      <a:r>
                        <a:rPr lang="el-GR" sz="2400" b="0" baseline="-25000" dirty="0">
                          <a:solidFill>
                            <a:schemeClr val="tx1"/>
                          </a:solidFill>
                        </a:rPr>
                        <a:t>Λ 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Balance&lt;2000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739249"/>
              </p:ext>
            </p:extLst>
          </p:nvPr>
        </p:nvGraphicFramePr>
        <p:xfrm>
          <a:off x="543758" y="2637134"/>
          <a:ext cx="296672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96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39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Ram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773488"/>
              </p:ext>
            </p:extLst>
          </p:nvPr>
        </p:nvGraphicFramePr>
        <p:xfrm>
          <a:off x="543758" y="227352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Equal 24"/>
          <p:cNvSpPr/>
          <p:nvPr/>
        </p:nvSpPr>
        <p:spPr>
          <a:xfrm>
            <a:off x="5268846" y="3478726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65293"/>
              </p:ext>
            </p:extLst>
          </p:nvPr>
        </p:nvGraphicFramePr>
        <p:xfrm>
          <a:off x="9005913" y="3248557"/>
          <a:ext cx="296672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96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39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389229"/>
              </p:ext>
            </p:extLst>
          </p:nvPr>
        </p:nvGraphicFramePr>
        <p:xfrm>
          <a:off x="9005913" y="28849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580778"/>
              </p:ext>
            </p:extLst>
          </p:nvPr>
        </p:nvGraphicFramePr>
        <p:xfrm>
          <a:off x="3698469" y="4106638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 </a:t>
                      </a:r>
                      <a:r>
                        <a:rPr lang="en-GB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Balance&lt;2000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hevron 12"/>
          <p:cNvSpPr/>
          <p:nvPr/>
        </p:nvSpPr>
        <p:spPr>
          <a:xfrm>
            <a:off x="7081333" y="3218401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05689" y="3348563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8307205" y="3434768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ular Callout 20"/>
          <p:cNvSpPr/>
          <p:nvPr/>
        </p:nvSpPr>
        <p:spPr>
          <a:xfrm>
            <a:off x="2897278" y="5058147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θ1Λθ2</a:t>
            </a:r>
            <a:r>
              <a:rPr lang="el-GR" sz="2800" dirty="0">
                <a:solidFill>
                  <a:schemeClr val="lt1"/>
                </a:solidFill>
              </a:rPr>
              <a:t> (</a:t>
            </a:r>
            <a:r>
              <a:rPr lang="en-GB" sz="2800" dirty="0">
                <a:solidFill>
                  <a:schemeClr val="lt1"/>
                </a:solidFill>
              </a:rPr>
              <a:t>E)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lt1"/>
                </a:solidFill>
              </a:rPr>
              <a:t>     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θ1</a:t>
            </a:r>
            <a:r>
              <a:rPr lang="en-GB" sz="2800" baseline="-25000" dirty="0">
                <a:solidFill>
                  <a:schemeClr val="lt1"/>
                </a:solidFill>
              </a:rPr>
              <a:t> 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θ2</a:t>
            </a:r>
            <a:r>
              <a:rPr lang="el-GR" sz="2800" dirty="0">
                <a:solidFill>
                  <a:schemeClr val="lt1"/>
                </a:solidFill>
              </a:rPr>
              <a:t> (</a:t>
            </a:r>
            <a:r>
              <a:rPr lang="en-GB" sz="2800" dirty="0">
                <a:solidFill>
                  <a:schemeClr val="lt1"/>
                </a:solidFill>
              </a:rPr>
              <a:t>E))</a:t>
            </a:r>
            <a:endParaRPr lang="en-US" sz="2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70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  <p:bldP spid="12" grpId="0" animBg="1"/>
      <p:bldP spid="14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/>
                </a:solidFill>
              </a:rPr>
              <a:t>Selection operations are commutative.</a:t>
            </a:r>
            <a:endParaRPr lang="en-GB" dirty="0"/>
          </a:p>
          <a:p>
            <a:r>
              <a:rPr lang="en-US" dirty="0"/>
              <a:t>Example: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739249"/>
              </p:ext>
            </p:extLst>
          </p:nvPr>
        </p:nvGraphicFramePr>
        <p:xfrm>
          <a:off x="543758" y="2637134"/>
          <a:ext cx="296672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96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39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Ram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773488"/>
              </p:ext>
            </p:extLst>
          </p:nvPr>
        </p:nvGraphicFramePr>
        <p:xfrm>
          <a:off x="543758" y="227352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Equal 24"/>
          <p:cNvSpPr/>
          <p:nvPr/>
        </p:nvSpPr>
        <p:spPr>
          <a:xfrm>
            <a:off x="5268846" y="3478726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65293"/>
              </p:ext>
            </p:extLst>
          </p:nvPr>
        </p:nvGraphicFramePr>
        <p:xfrm>
          <a:off x="9005913" y="3248557"/>
          <a:ext cx="296672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96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39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389229"/>
              </p:ext>
            </p:extLst>
          </p:nvPr>
        </p:nvGraphicFramePr>
        <p:xfrm>
          <a:off x="9005913" y="288494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19957"/>
              </p:ext>
            </p:extLst>
          </p:nvPr>
        </p:nvGraphicFramePr>
        <p:xfrm>
          <a:off x="3698469" y="4106638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Balance&lt;2000</a:t>
                      </a:r>
                      <a:r>
                        <a:rPr lang="en-US" sz="2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hevron 12"/>
          <p:cNvSpPr/>
          <p:nvPr/>
        </p:nvSpPr>
        <p:spPr>
          <a:xfrm>
            <a:off x="7081333" y="3218401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05689" y="3348563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8307205" y="3434768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ular Callout 20"/>
          <p:cNvSpPr/>
          <p:nvPr/>
        </p:nvSpPr>
        <p:spPr>
          <a:xfrm>
            <a:off x="2897278" y="5058147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θ1</a:t>
            </a:r>
            <a:r>
              <a:rPr lang="en-GB" sz="2800" baseline="-25000" dirty="0">
                <a:solidFill>
                  <a:schemeClr val="lt1"/>
                </a:solidFill>
              </a:rPr>
              <a:t> </a:t>
            </a:r>
            <a:r>
              <a:rPr lang="en-GB" sz="2800" dirty="0">
                <a:solidFill>
                  <a:schemeClr val="lt1"/>
                </a:solidFill>
              </a:rPr>
              <a:t>(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θ2</a:t>
            </a:r>
            <a:r>
              <a:rPr lang="el-GR" sz="2800" dirty="0">
                <a:solidFill>
                  <a:schemeClr val="lt1"/>
                </a:solidFill>
              </a:rPr>
              <a:t> (</a:t>
            </a:r>
            <a:r>
              <a:rPr lang="en-GB" sz="2800" dirty="0">
                <a:solidFill>
                  <a:schemeClr val="lt1"/>
                </a:solidFill>
              </a:rPr>
              <a:t>E))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lt1"/>
                </a:solidFill>
              </a:rPr>
              <a:t>     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n-GB" sz="2800" baseline="-25000" dirty="0">
                <a:solidFill>
                  <a:schemeClr val="lt1"/>
                </a:solidFill>
              </a:rPr>
              <a:t>2 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n-GB" sz="2800" baseline="-25000" dirty="0">
                <a:solidFill>
                  <a:schemeClr val="lt1"/>
                </a:solidFill>
              </a:rPr>
              <a:t>1</a:t>
            </a:r>
            <a:r>
              <a:rPr lang="el-GR" sz="2800" dirty="0">
                <a:solidFill>
                  <a:schemeClr val="lt1"/>
                </a:solidFill>
              </a:rPr>
              <a:t> (</a:t>
            </a:r>
            <a:r>
              <a:rPr lang="en-GB" sz="2800" dirty="0">
                <a:solidFill>
                  <a:schemeClr val="lt1"/>
                </a:solidFill>
              </a:rPr>
              <a:t>E))</a:t>
            </a:r>
            <a:endParaRPr lang="en-US" sz="2800" dirty="0">
              <a:solidFill>
                <a:schemeClr val="lt1"/>
              </a:solidFill>
            </a:endParaRPr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736457"/>
              </p:ext>
            </p:extLst>
          </p:nvPr>
        </p:nvGraphicFramePr>
        <p:xfrm>
          <a:off x="3698469" y="2632326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 </a:t>
                      </a:r>
                      <a:r>
                        <a:rPr lang="en-GB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Balance&lt;2000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95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  <p:bldP spid="12" grpId="0" animBg="1"/>
      <p:bldP spid="14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>
                <a:solidFill>
                  <a:schemeClr val="accent6"/>
                </a:solidFill>
              </a:rPr>
              <a:t>more than one projection operation </a:t>
            </a:r>
            <a:r>
              <a:rPr lang="en-GB" dirty="0"/>
              <a:t>is used in expression then </a:t>
            </a:r>
            <a:r>
              <a:rPr lang="en-GB" b="1" dirty="0">
                <a:solidFill>
                  <a:schemeClr val="accent6"/>
                </a:solidFill>
              </a:rPr>
              <a:t>only the outer projection operation is required</a:t>
            </a:r>
            <a:r>
              <a:rPr lang="en-GB" dirty="0"/>
              <a:t>. So </a:t>
            </a:r>
            <a:r>
              <a:rPr lang="en-GB" b="1" dirty="0">
                <a:solidFill>
                  <a:schemeClr val="accent6"/>
                </a:solidFill>
              </a:rPr>
              <a:t>skip</a:t>
            </a:r>
            <a:r>
              <a:rPr lang="en-GB" dirty="0"/>
              <a:t> all the other </a:t>
            </a:r>
            <a:r>
              <a:rPr lang="en-GB" b="1" dirty="0">
                <a:solidFill>
                  <a:schemeClr val="accent6"/>
                </a:solidFill>
              </a:rPr>
              <a:t>inner projection operation</a:t>
            </a:r>
            <a:r>
              <a:rPr lang="en-GB" dirty="0"/>
              <a:t>.</a:t>
            </a:r>
          </a:p>
          <a:p>
            <a:r>
              <a:rPr lang="en-US" dirty="0"/>
              <a:t>Example: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739249"/>
              </p:ext>
            </p:extLst>
          </p:nvPr>
        </p:nvGraphicFramePr>
        <p:xfrm>
          <a:off x="543758" y="2637134"/>
          <a:ext cx="296672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96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39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Ram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773488"/>
              </p:ext>
            </p:extLst>
          </p:nvPr>
        </p:nvGraphicFramePr>
        <p:xfrm>
          <a:off x="543758" y="227352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Equal 24"/>
          <p:cNvSpPr/>
          <p:nvPr/>
        </p:nvSpPr>
        <p:spPr>
          <a:xfrm>
            <a:off x="5268846" y="3478726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377236"/>
              </p:ext>
            </p:extLst>
          </p:nvPr>
        </p:nvGraphicFramePr>
        <p:xfrm>
          <a:off x="3698469" y="4106638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Π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hevron 12"/>
          <p:cNvSpPr/>
          <p:nvPr/>
        </p:nvSpPr>
        <p:spPr>
          <a:xfrm>
            <a:off x="7081333" y="3218401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05689" y="3348563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8307205" y="3434768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ular Callout 20"/>
          <p:cNvSpPr/>
          <p:nvPr/>
        </p:nvSpPr>
        <p:spPr>
          <a:xfrm>
            <a:off x="2496000" y="5092432"/>
            <a:ext cx="72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>
                <a:solidFill>
                  <a:schemeClr val="lt1"/>
                </a:solidFill>
              </a:rPr>
              <a:t>Π</a:t>
            </a:r>
            <a:r>
              <a:rPr lang="en-GB" sz="2800" baseline="-25000" dirty="0">
                <a:solidFill>
                  <a:schemeClr val="lt1"/>
                </a:solidFill>
              </a:rPr>
              <a:t>L</a:t>
            </a:r>
            <a:r>
              <a:rPr lang="el-GR" sz="2800" baseline="-25000" dirty="0">
                <a:solidFill>
                  <a:schemeClr val="lt1"/>
                </a:solidFill>
              </a:rPr>
              <a:t>1</a:t>
            </a:r>
            <a:r>
              <a:rPr lang="en-GB" sz="2800" baseline="-25000" dirty="0">
                <a:solidFill>
                  <a:schemeClr val="lt1"/>
                </a:solidFill>
              </a:rPr>
              <a:t> </a:t>
            </a:r>
            <a:r>
              <a:rPr lang="en-GB" sz="3200" dirty="0">
                <a:solidFill>
                  <a:schemeClr val="lt1"/>
                </a:solidFill>
              </a:rPr>
              <a:t>(</a:t>
            </a:r>
            <a:r>
              <a:rPr lang="el-GR" sz="4000" dirty="0">
                <a:solidFill>
                  <a:schemeClr val="lt1"/>
                </a:solidFill>
              </a:rPr>
              <a:t>Π</a:t>
            </a:r>
            <a:r>
              <a:rPr lang="en-GB" sz="2800" baseline="-25000" dirty="0">
                <a:solidFill>
                  <a:schemeClr val="lt1"/>
                </a:solidFill>
              </a:rPr>
              <a:t>L</a:t>
            </a:r>
            <a:r>
              <a:rPr lang="el-GR" sz="2800" baseline="-25000" dirty="0">
                <a:solidFill>
                  <a:schemeClr val="lt1"/>
                </a:solidFill>
              </a:rPr>
              <a:t>2</a:t>
            </a:r>
            <a:r>
              <a:rPr lang="en-GB" sz="2800" baseline="-25000" dirty="0">
                <a:solidFill>
                  <a:schemeClr val="lt1"/>
                </a:solidFill>
              </a:rPr>
              <a:t> </a:t>
            </a:r>
            <a:r>
              <a:rPr lang="en-GB" sz="3200" dirty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…</a:t>
            </a:r>
            <a:r>
              <a:rPr lang="en-GB" sz="3200" dirty="0">
                <a:solidFill>
                  <a:schemeClr val="lt1"/>
                </a:solidFill>
              </a:rPr>
              <a:t>(</a:t>
            </a:r>
            <a:r>
              <a:rPr lang="el-GR" sz="4000" dirty="0">
                <a:solidFill>
                  <a:schemeClr val="lt1"/>
                </a:solidFill>
              </a:rPr>
              <a:t>Π</a:t>
            </a:r>
            <a:r>
              <a:rPr lang="en-GB" sz="2800" baseline="-25000" dirty="0">
                <a:solidFill>
                  <a:schemeClr val="lt1"/>
                </a:solidFill>
              </a:rPr>
              <a:t> Ln</a:t>
            </a:r>
            <a:r>
              <a:rPr lang="el-GR" sz="2800" dirty="0">
                <a:solidFill>
                  <a:schemeClr val="lt1"/>
                </a:solidFill>
              </a:rPr>
              <a:t> (</a:t>
            </a:r>
            <a:r>
              <a:rPr lang="en-GB" sz="2800" dirty="0">
                <a:solidFill>
                  <a:schemeClr val="lt1"/>
                </a:solidFill>
              </a:rPr>
              <a:t>E))…))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lt1"/>
                </a:solidFill>
              </a:rPr>
              <a:t>     </a:t>
            </a:r>
            <a:r>
              <a:rPr lang="el-GR" sz="4000" dirty="0">
                <a:solidFill>
                  <a:schemeClr val="lt1"/>
                </a:solidFill>
              </a:rPr>
              <a:t>Π</a:t>
            </a:r>
            <a:r>
              <a:rPr lang="en-GB" sz="2800" baseline="-25000" dirty="0">
                <a:solidFill>
                  <a:schemeClr val="lt1"/>
                </a:solidFill>
              </a:rPr>
              <a:t>L1</a:t>
            </a:r>
            <a:r>
              <a:rPr lang="el-GR" sz="2800" dirty="0">
                <a:solidFill>
                  <a:schemeClr val="lt1"/>
                </a:solidFill>
              </a:rPr>
              <a:t> (</a:t>
            </a:r>
            <a:r>
              <a:rPr lang="en-GB" sz="2800" dirty="0">
                <a:solidFill>
                  <a:schemeClr val="lt1"/>
                </a:solidFill>
              </a:rPr>
              <a:t>E)</a:t>
            </a:r>
            <a:endParaRPr lang="en-US" sz="2800" dirty="0">
              <a:solidFill>
                <a:schemeClr val="lt1"/>
              </a:solidFill>
            </a:endParaRPr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4210834"/>
              </p:ext>
            </p:extLst>
          </p:nvPr>
        </p:nvGraphicFramePr>
        <p:xfrm>
          <a:off x="3698469" y="2632326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Π</a:t>
                      </a:r>
                      <a:r>
                        <a:rPr lang="en-US" sz="2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 </a:t>
                      </a:r>
                      <a:r>
                        <a:rPr lang="en-GB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Π</a:t>
                      </a:r>
                      <a:r>
                        <a:rPr lang="en-US" sz="2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ANO, Name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875622"/>
              </p:ext>
            </p:extLst>
          </p:nvPr>
        </p:nvGraphicFramePr>
        <p:xfrm>
          <a:off x="9005913" y="2639281"/>
          <a:ext cx="11880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8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Ram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448902"/>
              </p:ext>
            </p:extLst>
          </p:nvPr>
        </p:nvGraphicFramePr>
        <p:xfrm>
          <a:off x="9005913" y="227566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22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  <p:bldP spid="12" grpId="0" animBg="1"/>
      <p:bldP spid="14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/>
                </a:solidFill>
              </a:rPr>
              <a:t>Selection operation can be joined with Cartesian product and theta join.</a:t>
            </a:r>
          </a:p>
          <a:p>
            <a:r>
              <a:rPr lang="en-US" dirty="0"/>
              <a:t>Example: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307487"/>
              </p:ext>
            </p:extLst>
          </p:nvPr>
        </p:nvGraphicFramePr>
        <p:xfrm>
          <a:off x="86544" y="2428588"/>
          <a:ext cx="200279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96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Ram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23863"/>
              </p:ext>
            </p:extLst>
          </p:nvPr>
        </p:nvGraphicFramePr>
        <p:xfrm>
          <a:off x="86544" y="206497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Equal 24"/>
          <p:cNvSpPr/>
          <p:nvPr/>
        </p:nvSpPr>
        <p:spPr>
          <a:xfrm>
            <a:off x="5394973" y="3270180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31118"/>
              </p:ext>
            </p:extLst>
          </p:nvPr>
        </p:nvGraphicFramePr>
        <p:xfrm>
          <a:off x="9132040" y="2831465"/>
          <a:ext cx="296672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96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39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950333"/>
              </p:ext>
            </p:extLst>
          </p:nvPr>
        </p:nvGraphicFramePr>
        <p:xfrm>
          <a:off x="9132040" y="246785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6205016"/>
              </p:ext>
            </p:extLst>
          </p:nvPr>
        </p:nvGraphicFramePr>
        <p:xfrm>
          <a:off x="3824596" y="3898092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(Customer)</a:t>
                      </a:r>
                      <a:r>
                        <a:rPr lang="en-US" sz="2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(Account)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hevron 12"/>
          <p:cNvSpPr/>
          <p:nvPr/>
        </p:nvSpPr>
        <p:spPr>
          <a:xfrm>
            <a:off x="7207460" y="3009855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531816" y="3140017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8433332" y="3226222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ular Callout 20"/>
          <p:cNvSpPr/>
          <p:nvPr/>
        </p:nvSpPr>
        <p:spPr>
          <a:xfrm>
            <a:off x="2897278" y="4721265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 </a:t>
            </a:r>
            <a:r>
              <a:rPr lang="en-GB" sz="2800" dirty="0">
                <a:solidFill>
                  <a:schemeClr val="lt1"/>
                </a:solidFill>
              </a:rPr>
              <a:t>(E1     E2))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lt1"/>
                </a:solidFill>
              </a:rPr>
              <a:t> E1     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n-GB" sz="2800" dirty="0">
                <a:solidFill>
                  <a:schemeClr val="lt1"/>
                </a:solidFill>
              </a:rPr>
              <a:t>E2</a:t>
            </a:r>
            <a:endParaRPr lang="en-US" sz="2800" dirty="0">
              <a:solidFill>
                <a:schemeClr val="lt1"/>
              </a:solidFill>
            </a:endParaRPr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864567"/>
              </p:ext>
            </p:extLst>
          </p:nvPr>
        </p:nvGraphicFramePr>
        <p:xfrm>
          <a:off x="3824596" y="2423780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 </a:t>
                      </a:r>
                      <a:r>
                        <a:rPr lang="en-GB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Customer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      Account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947995"/>
              </p:ext>
            </p:extLst>
          </p:nvPr>
        </p:nvGraphicFramePr>
        <p:xfrm>
          <a:off x="2159917" y="2431388"/>
          <a:ext cx="1613535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821018"/>
              </p:ext>
            </p:extLst>
          </p:nvPr>
        </p:nvGraphicFramePr>
        <p:xfrm>
          <a:off x="2159917" y="206777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Account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AutoShape 11"/>
          <p:cNvSpPr>
            <a:spLocks noChangeArrowheads="1"/>
          </p:cNvSpPr>
          <p:nvPr/>
        </p:nvSpPr>
        <p:spPr bwMode="auto">
          <a:xfrm rot="5400000">
            <a:off x="5870302" y="2646808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 rot="5400000">
            <a:off x="5126571" y="4102377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 rot="5400000">
            <a:off x="4659012" y="5025748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 rot="5400000">
            <a:off x="6695065" y="5025748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7" name="Rounded Rectangular Callout 26"/>
          <p:cNvSpPr/>
          <p:nvPr/>
        </p:nvSpPr>
        <p:spPr>
          <a:xfrm>
            <a:off x="2897278" y="5541534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n-GB" sz="2800" baseline="-25000" dirty="0">
                <a:solidFill>
                  <a:schemeClr val="lt1"/>
                </a:solidFill>
              </a:rPr>
              <a:t>1</a:t>
            </a:r>
            <a:r>
              <a:rPr lang="el-GR" sz="2800" baseline="-25000" dirty="0">
                <a:solidFill>
                  <a:schemeClr val="lt1"/>
                </a:solidFill>
              </a:rPr>
              <a:t> </a:t>
            </a:r>
            <a:r>
              <a:rPr lang="en-GB" sz="2800" dirty="0">
                <a:solidFill>
                  <a:schemeClr val="lt1"/>
                </a:solidFill>
              </a:rPr>
              <a:t>(E1     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n-GB" sz="2800" baseline="-25000" dirty="0">
                <a:solidFill>
                  <a:schemeClr val="lt1"/>
                </a:solidFill>
              </a:rPr>
              <a:t>2</a:t>
            </a:r>
            <a:r>
              <a:rPr lang="en-GB" sz="2800" dirty="0">
                <a:solidFill>
                  <a:schemeClr val="lt1"/>
                </a:solidFill>
              </a:rPr>
              <a:t> E2))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lt1"/>
                </a:solidFill>
              </a:rPr>
              <a:t> E1     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n-GB" sz="2800" baseline="-25000" dirty="0">
                <a:solidFill>
                  <a:schemeClr val="lt1"/>
                </a:solidFill>
              </a:rPr>
              <a:t>1</a:t>
            </a:r>
            <a:r>
              <a:rPr lang="el-GR" sz="2800" baseline="-25000" dirty="0">
                <a:solidFill>
                  <a:schemeClr val="lt1"/>
                </a:solidFill>
              </a:rPr>
              <a:t>Λ</a:t>
            </a:r>
            <a:r>
              <a:rPr lang="en-GB" sz="2800" baseline="-25000" dirty="0">
                <a:solidFill>
                  <a:schemeClr val="lt1"/>
                </a:solidFill>
              </a:rPr>
              <a:t> 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n-GB" sz="2800" baseline="-25000" dirty="0">
                <a:solidFill>
                  <a:schemeClr val="lt1"/>
                </a:solidFill>
              </a:rPr>
              <a:t>2 </a:t>
            </a:r>
            <a:r>
              <a:rPr lang="en-GB" sz="2800" dirty="0">
                <a:solidFill>
                  <a:schemeClr val="lt1"/>
                </a:solidFill>
              </a:rPr>
              <a:t>E2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28" name="AutoShape 11"/>
          <p:cNvSpPr>
            <a:spLocks noChangeArrowheads="1"/>
          </p:cNvSpPr>
          <p:nvPr/>
        </p:nvSpPr>
        <p:spPr bwMode="auto">
          <a:xfrm rot="5400000">
            <a:off x="4241920" y="5851922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 rot="5400000">
            <a:off x="6614855" y="5835880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0125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  <p:bldP spid="12" grpId="0" animBg="1"/>
      <p:bldP spid="14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/>
                </a:solidFill>
              </a:rPr>
              <a:t>Theta operations are commutative.</a:t>
            </a:r>
          </a:p>
          <a:p>
            <a:r>
              <a:rPr lang="en-US" dirty="0"/>
              <a:t>Example: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307487"/>
              </p:ext>
            </p:extLst>
          </p:nvPr>
        </p:nvGraphicFramePr>
        <p:xfrm>
          <a:off x="86544" y="2428588"/>
          <a:ext cx="200279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96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Ram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23863"/>
              </p:ext>
            </p:extLst>
          </p:nvPr>
        </p:nvGraphicFramePr>
        <p:xfrm>
          <a:off x="86544" y="206497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Equal 24"/>
          <p:cNvSpPr/>
          <p:nvPr/>
        </p:nvSpPr>
        <p:spPr>
          <a:xfrm>
            <a:off x="5394973" y="3270180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31118"/>
              </p:ext>
            </p:extLst>
          </p:nvPr>
        </p:nvGraphicFramePr>
        <p:xfrm>
          <a:off x="9132040" y="2831465"/>
          <a:ext cx="296672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0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96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3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393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950333"/>
              </p:ext>
            </p:extLst>
          </p:nvPr>
        </p:nvGraphicFramePr>
        <p:xfrm>
          <a:off x="9132040" y="246785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6205016"/>
              </p:ext>
            </p:extLst>
          </p:nvPr>
        </p:nvGraphicFramePr>
        <p:xfrm>
          <a:off x="3824596" y="3898092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(Customer)</a:t>
                      </a:r>
                      <a:r>
                        <a:rPr lang="en-US" sz="2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(Account)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hevron 12"/>
          <p:cNvSpPr/>
          <p:nvPr/>
        </p:nvSpPr>
        <p:spPr>
          <a:xfrm>
            <a:off x="7207460" y="3009855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531816" y="3140017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8433332" y="3226222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ular Callout 20"/>
          <p:cNvSpPr/>
          <p:nvPr/>
        </p:nvSpPr>
        <p:spPr>
          <a:xfrm>
            <a:off x="2897278" y="4721265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2800" baseline="-25000" dirty="0">
                <a:solidFill>
                  <a:schemeClr val="lt1"/>
                </a:solidFill>
              </a:rPr>
              <a:t> </a:t>
            </a:r>
            <a:r>
              <a:rPr lang="en-GB" sz="2800" dirty="0">
                <a:solidFill>
                  <a:schemeClr val="lt1"/>
                </a:solidFill>
              </a:rPr>
              <a:t>E1     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 </a:t>
            </a:r>
            <a:r>
              <a:rPr lang="en-GB" sz="2800" dirty="0">
                <a:solidFill>
                  <a:schemeClr val="lt1"/>
                </a:solidFill>
              </a:rPr>
              <a:t>E2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lt1"/>
                </a:solidFill>
              </a:rPr>
              <a:t> E2     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 </a:t>
            </a:r>
            <a:r>
              <a:rPr lang="en-GB" sz="2800" dirty="0">
                <a:solidFill>
                  <a:schemeClr val="lt1"/>
                </a:solidFill>
              </a:rPr>
              <a:t>E1</a:t>
            </a:r>
            <a:endParaRPr lang="en-US" sz="2800" dirty="0">
              <a:solidFill>
                <a:schemeClr val="lt1"/>
              </a:solidFill>
            </a:endParaRPr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933130"/>
              </p:ext>
            </p:extLst>
          </p:nvPr>
        </p:nvGraphicFramePr>
        <p:xfrm>
          <a:off x="3824596" y="2423780"/>
          <a:ext cx="3744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4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(Account)        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ANO&lt;3 </a:t>
                      </a:r>
                      <a:r>
                        <a:rPr lang="en-GB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947995"/>
              </p:ext>
            </p:extLst>
          </p:nvPr>
        </p:nvGraphicFramePr>
        <p:xfrm>
          <a:off x="2159917" y="2431388"/>
          <a:ext cx="1613535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6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821018"/>
              </p:ext>
            </p:extLst>
          </p:nvPr>
        </p:nvGraphicFramePr>
        <p:xfrm>
          <a:off x="2159917" y="206777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Account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AutoShape 11"/>
          <p:cNvSpPr>
            <a:spLocks noChangeArrowheads="1"/>
          </p:cNvSpPr>
          <p:nvPr/>
        </p:nvSpPr>
        <p:spPr bwMode="auto">
          <a:xfrm rot="5400000">
            <a:off x="4987991" y="2646808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 rot="5400000">
            <a:off x="5126571" y="4102377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 rot="5400000">
            <a:off x="4081500" y="5025748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 rot="5400000">
            <a:off x="6406309" y="5025748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2517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  <p:bldP spid="12" grpId="0" animBg="1"/>
      <p:bldP spid="14" grpId="0" animBg="1"/>
      <p:bldP spid="21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/>
                </a:solidFill>
              </a:rPr>
              <a:t>Natural join operations are associative.</a:t>
            </a:r>
          </a:p>
          <a:p>
            <a:endParaRPr lang="en-US" dirty="0"/>
          </a:p>
          <a:p>
            <a:endParaRPr lang="en-US" dirty="0"/>
          </a:p>
          <a:p>
            <a:r>
              <a:rPr lang="en-GB" b="1" dirty="0">
                <a:solidFill>
                  <a:schemeClr val="accent6"/>
                </a:solidFill>
              </a:rPr>
              <a:t>Selection operation distribute over theta join operation </a:t>
            </a:r>
            <a:r>
              <a:rPr lang="en-GB" dirty="0"/>
              <a:t>under the following condition</a:t>
            </a:r>
          </a:p>
          <a:p>
            <a:pPr lvl="1"/>
            <a:r>
              <a:rPr lang="en-GB" dirty="0"/>
              <a:t>When all the attributes in the selection condition θ0 involves only the attributes of the one of the expression (says E1) being joined.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When the selection condition θ1 involves only the attributes of E1 and θ2 involves only the attributes of E2.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96000" y="1368465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2800" baseline="-25000" dirty="0">
                <a:solidFill>
                  <a:schemeClr val="lt1"/>
                </a:solidFill>
              </a:rPr>
              <a:t> </a:t>
            </a:r>
            <a:r>
              <a:rPr lang="en-GB" sz="2800" dirty="0">
                <a:solidFill>
                  <a:schemeClr val="lt1"/>
                </a:solidFill>
              </a:rPr>
              <a:t>(E1     E2)     E3   </a:t>
            </a:r>
            <a:r>
              <a:rPr lang="en-GB" sz="3600" dirty="0">
                <a:solidFill>
                  <a:schemeClr val="lt1"/>
                </a:solidFill>
              </a:rPr>
              <a:t>=  </a:t>
            </a:r>
            <a:r>
              <a:rPr lang="en-GB" sz="2800" dirty="0">
                <a:solidFill>
                  <a:schemeClr val="lt1"/>
                </a:solidFill>
              </a:rPr>
              <a:t> E1     (E2     E3)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24" name="AutoShape 11"/>
          <p:cNvSpPr>
            <a:spLocks noChangeArrowheads="1"/>
          </p:cNvSpPr>
          <p:nvPr/>
        </p:nvSpPr>
        <p:spPr bwMode="auto">
          <a:xfrm rot="5400000">
            <a:off x="1476711" y="1633850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 rot="5400000">
            <a:off x="4174404" y="1633850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7" name="AutoShape 11"/>
          <p:cNvSpPr>
            <a:spLocks noChangeArrowheads="1"/>
          </p:cNvSpPr>
          <p:nvPr/>
        </p:nvSpPr>
        <p:spPr bwMode="auto">
          <a:xfrm rot="5400000">
            <a:off x="2349210" y="1633850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8" name="AutoShape 11"/>
          <p:cNvSpPr>
            <a:spLocks noChangeArrowheads="1"/>
          </p:cNvSpPr>
          <p:nvPr/>
        </p:nvSpPr>
        <p:spPr bwMode="auto">
          <a:xfrm rot="5400000">
            <a:off x="5058617" y="1633850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9" name="Rounded Rectangular Callout 28"/>
          <p:cNvSpPr/>
          <p:nvPr/>
        </p:nvSpPr>
        <p:spPr>
          <a:xfrm>
            <a:off x="696000" y="3349664"/>
            <a:ext cx="612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l-GR" sz="2800" baseline="-25000" dirty="0">
                <a:solidFill>
                  <a:schemeClr val="lt1"/>
                </a:solidFill>
              </a:rPr>
              <a:t> </a:t>
            </a:r>
            <a:r>
              <a:rPr lang="en-GB" sz="4000" dirty="0">
                <a:solidFill>
                  <a:schemeClr val="lt1"/>
                </a:solidFill>
              </a:rPr>
              <a:t>σ</a:t>
            </a:r>
            <a:r>
              <a:rPr lang="en-GB" sz="2800" baseline="-25000" dirty="0">
                <a:solidFill>
                  <a:schemeClr val="lt1"/>
                </a:solidFill>
              </a:rPr>
              <a:t>θ0</a:t>
            </a:r>
            <a:r>
              <a:rPr lang="en-GB" sz="2800" dirty="0">
                <a:solidFill>
                  <a:schemeClr val="bg1"/>
                </a:solidFill>
              </a:rPr>
              <a:t> (</a:t>
            </a:r>
            <a:r>
              <a:rPr lang="en-GB" sz="2800" dirty="0">
                <a:solidFill>
                  <a:schemeClr val="lt1"/>
                </a:solidFill>
              </a:rPr>
              <a:t>E1</a:t>
            </a:r>
            <a:r>
              <a:rPr lang="en-GB" sz="2800" dirty="0">
                <a:solidFill>
                  <a:schemeClr val="bg1"/>
                </a:solidFill>
              </a:rPr>
              <a:t>     </a:t>
            </a:r>
            <a:r>
              <a:rPr lang="en-GB" sz="2800" baseline="-25000" dirty="0">
                <a:solidFill>
                  <a:schemeClr val="lt1"/>
                </a:solidFill>
              </a:rPr>
              <a:t>θ</a:t>
            </a:r>
            <a:r>
              <a:rPr lang="en-GB" sz="2800" dirty="0">
                <a:solidFill>
                  <a:schemeClr val="bg1"/>
                </a:solidFill>
              </a:rPr>
              <a:t> E2)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bg1"/>
                </a:solidFill>
              </a:rPr>
              <a:t>    (</a:t>
            </a:r>
            <a:r>
              <a:rPr lang="en-GB" sz="4000" dirty="0">
                <a:solidFill>
                  <a:schemeClr val="lt1"/>
                </a:solidFill>
              </a:rPr>
              <a:t>σ</a:t>
            </a:r>
            <a:r>
              <a:rPr lang="en-GB" sz="2800" baseline="-25000" dirty="0">
                <a:solidFill>
                  <a:schemeClr val="lt1"/>
                </a:solidFill>
              </a:rPr>
              <a:t>θ0</a:t>
            </a:r>
            <a:r>
              <a:rPr lang="en-GB" sz="2800" dirty="0">
                <a:solidFill>
                  <a:schemeClr val="bg1"/>
                </a:solidFill>
              </a:rPr>
              <a:t> (E1))     </a:t>
            </a:r>
            <a:r>
              <a:rPr lang="en-GB" sz="2800" baseline="-25000" dirty="0">
                <a:solidFill>
                  <a:schemeClr val="lt1"/>
                </a:solidFill>
              </a:rPr>
              <a:t>θ</a:t>
            </a:r>
            <a:r>
              <a:rPr lang="en-GB" sz="2800" dirty="0">
                <a:solidFill>
                  <a:schemeClr val="bg1"/>
                </a:solidFill>
              </a:rPr>
              <a:t> E2</a:t>
            </a:r>
          </a:p>
        </p:txBody>
      </p:sp>
      <p:sp>
        <p:nvSpPr>
          <p:cNvPr id="34" name="AutoShape 11"/>
          <p:cNvSpPr>
            <a:spLocks noChangeArrowheads="1"/>
          </p:cNvSpPr>
          <p:nvPr/>
        </p:nvSpPr>
        <p:spPr bwMode="auto">
          <a:xfrm rot="5400000">
            <a:off x="1986553" y="3655620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35" name="AutoShape 11"/>
          <p:cNvSpPr>
            <a:spLocks noChangeArrowheads="1"/>
          </p:cNvSpPr>
          <p:nvPr/>
        </p:nvSpPr>
        <p:spPr bwMode="auto">
          <a:xfrm rot="5400000">
            <a:off x="5365021" y="3655620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36" name="Rounded Rectangular Callout 35"/>
          <p:cNvSpPr/>
          <p:nvPr/>
        </p:nvSpPr>
        <p:spPr>
          <a:xfrm>
            <a:off x="696000" y="4730134"/>
            <a:ext cx="756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l-GR" sz="2800" baseline="-25000" dirty="0">
                <a:solidFill>
                  <a:schemeClr val="lt1"/>
                </a:solidFill>
              </a:rPr>
              <a:t> 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θ1Λθ2</a:t>
            </a:r>
            <a:r>
              <a:rPr lang="el-GR" sz="2800" dirty="0">
                <a:solidFill>
                  <a:schemeClr val="bg1"/>
                </a:solidFill>
              </a:rPr>
              <a:t> (</a:t>
            </a:r>
            <a:r>
              <a:rPr lang="en-GB" sz="2800" dirty="0">
                <a:solidFill>
                  <a:schemeClr val="bg1"/>
                </a:solidFill>
              </a:rPr>
              <a:t>E1     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2800" dirty="0">
                <a:solidFill>
                  <a:schemeClr val="bg1"/>
                </a:solidFill>
              </a:rPr>
              <a:t> </a:t>
            </a:r>
            <a:r>
              <a:rPr lang="en-GB" sz="2800" dirty="0">
                <a:solidFill>
                  <a:schemeClr val="bg1"/>
                </a:solidFill>
              </a:rPr>
              <a:t>E2)     </a:t>
            </a:r>
            <a:r>
              <a:rPr lang="en-GB" sz="3600" dirty="0">
                <a:solidFill>
                  <a:schemeClr val="lt1"/>
                </a:solidFill>
              </a:rPr>
              <a:t>=</a:t>
            </a:r>
            <a:r>
              <a:rPr lang="en-GB" sz="2800" dirty="0">
                <a:solidFill>
                  <a:schemeClr val="bg1"/>
                </a:solidFill>
              </a:rPr>
              <a:t>    (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θ1</a:t>
            </a:r>
            <a:r>
              <a:rPr lang="el-GR" sz="2800" dirty="0">
                <a:solidFill>
                  <a:schemeClr val="bg1"/>
                </a:solidFill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E1)      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4000" dirty="0">
                <a:solidFill>
                  <a:schemeClr val="lt1"/>
                </a:solidFill>
              </a:rPr>
              <a:t> </a:t>
            </a:r>
            <a:r>
              <a:rPr lang="el-GR" sz="2800" dirty="0">
                <a:solidFill>
                  <a:schemeClr val="bg1"/>
                </a:solidFill>
              </a:rPr>
              <a:t>(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θ2</a:t>
            </a:r>
            <a:r>
              <a:rPr lang="el-GR" sz="4000" dirty="0">
                <a:solidFill>
                  <a:schemeClr val="lt1"/>
                </a:solidFill>
              </a:rPr>
              <a:t> </a:t>
            </a:r>
            <a:r>
              <a:rPr lang="el-GR" sz="2800" dirty="0">
                <a:solidFill>
                  <a:schemeClr val="bg1"/>
                </a:solidFill>
              </a:rPr>
              <a:t>(</a:t>
            </a:r>
            <a:r>
              <a:rPr lang="en-GB" sz="2800" dirty="0">
                <a:solidFill>
                  <a:schemeClr val="bg1"/>
                </a:solidFill>
              </a:rPr>
              <a:t>E2)))</a:t>
            </a:r>
          </a:p>
        </p:txBody>
      </p:sp>
      <p:sp>
        <p:nvSpPr>
          <p:cNvPr id="37" name="AutoShape 11"/>
          <p:cNvSpPr>
            <a:spLocks noChangeArrowheads="1"/>
          </p:cNvSpPr>
          <p:nvPr/>
        </p:nvSpPr>
        <p:spPr bwMode="auto">
          <a:xfrm rot="5400000">
            <a:off x="2387603" y="5036090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38" name="AutoShape 11"/>
          <p:cNvSpPr>
            <a:spLocks noChangeArrowheads="1"/>
          </p:cNvSpPr>
          <p:nvPr/>
        </p:nvSpPr>
        <p:spPr bwMode="auto">
          <a:xfrm rot="5400000">
            <a:off x="5653777" y="5036090"/>
            <a:ext cx="274320" cy="274320"/>
          </a:xfrm>
          <a:prstGeom prst="flowChartCollate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74791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49536"/>
            <a:ext cx="11929641" cy="5590565"/>
          </a:xfrm>
        </p:spPr>
        <p:txBody>
          <a:bodyPr/>
          <a:lstStyle/>
          <a:p>
            <a:r>
              <a:rPr lang="en-GB" dirty="0"/>
              <a:t>Set operations </a:t>
            </a:r>
            <a:r>
              <a:rPr lang="en-GB" b="1" dirty="0">
                <a:solidFill>
                  <a:schemeClr val="accent6"/>
                </a:solidFill>
              </a:rPr>
              <a:t>union and intersection are commutative.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6690526"/>
              </p:ext>
            </p:extLst>
          </p:nvPr>
        </p:nvGraphicFramePr>
        <p:xfrm>
          <a:off x="535720" y="1773406"/>
          <a:ext cx="115760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76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Cst_Name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66961"/>
              </p:ext>
            </p:extLst>
          </p:nvPr>
        </p:nvGraphicFramePr>
        <p:xfrm>
          <a:off x="535720" y="14097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Equal 24"/>
          <p:cNvSpPr/>
          <p:nvPr/>
        </p:nvSpPr>
        <p:spPr>
          <a:xfrm>
            <a:off x="5261058" y="2181864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970029"/>
              </p:ext>
            </p:extLst>
          </p:nvPr>
        </p:nvGraphicFramePr>
        <p:xfrm>
          <a:off x="8394104" y="1545695"/>
          <a:ext cx="12600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5839026"/>
              </p:ext>
            </p:extLst>
          </p:nvPr>
        </p:nvGraphicFramePr>
        <p:xfrm>
          <a:off x="8394104" y="118208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306539"/>
              </p:ext>
            </p:extLst>
          </p:nvPr>
        </p:nvGraphicFramePr>
        <p:xfrm>
          <a:off x="4001058" y="2809776"/>
          <a:ext cx="2880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 U  Customer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hevron 12"/>
          <p:cNvSpPr/>
          <p:nvPr/>
        </p:nvSpPr>
        <p:spPr>
          <a:xfrm>
            <a:off x="6469524" y="1921539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793880" y="2051701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695396" y="2137906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395748"/>
              </p:ext>
            </p:extLst>
          </p:nvPr>
        </p:nvGraphicFramePr>
        <p:xfrm>
          <a:off x="4001058" y="1335464"/>
          <a:ext cx="2880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  U  Employee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879388"/>
              </p:ext>
            </p:extLst>
          </p:nvPr>
        </p:nvGraphicFramePr>
        <p:xfrm>
          <a:off x="2336379" y="1776206"/>
          <a:ext cx="12496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49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2085371"/>
              </p:ext>
            </p:extLst>
          </p:nvPr>
        </p:nvGraphicFramePr>
        <p:xfrm>
          <a:off x="2336379" y="14125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Rounded Rectangular Callout 26"/>
          <p:cNvSpPr/>
          <p:nvPr/>
        </p:nvSpPr>
        <p:spPr>
          <a:xfrm>
            <a:off x="186043" y="5872780"/>
            <a:ext cx="6952981" cy="648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4" algn="ctr"/>
            <a:r>
              <a:rPr lang="en-US" sz="2800" dirty="0">
                <a:solidFill>
                  <a:schemeClr val="lt1"/>
                </a:solidFill>
              </a:rPr>
              <a:t>E1 U E2  =   E2 U E1 </a:t>
            </a:r>
            <a:r>
              <a:rPr lang="en-US" sz="3600" b="1" dirty="0"/>
              <a:t>&amp;</a:t>
            </a:r>
            <a:r>
              <a:rPr lang="en-US" sz="2800" dirty="0">
                <a:solidFill>
                  <a:schemeClr val="lt1"/>
                </a:solidFill>
              </a:rPr>
              <a:t> E1 ∩ E2  =   E2 ∩ E1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285328" y="5944780"/>
            <a:ext cx="4716000" cy="504000"/>
          </a:xfrm>
          <a:prstGeom prst="roundRect">
            <a:avLst>
              <a:gd name="adj" fmla="val 8334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accent6"/>
                </a:solidFill>
              </a:rPr>
              <a:t>Set difference is not commutative</a:t>
            </a:r>
          </a:p>
        </p:txBody>
      </p:sp>
      <p:graphicFrame>
        <p:nvGraphicFramePr>
          <p:cNvPr id="31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695042"/>
              </p:ext>
            </p:extLst>
          </p:nvPr>
        </p:nvGraphicFramePr>
        <p:xfrm>
          <a:off x="535720" y="4090641"/>
          <a:ext cx="115760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76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Cst_Name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300563"/>
              </p:ext>
            </p:extLst>
          </p:nvPr>
        </p:nvGraphicFramePr>
        <p:xfrm>
          <a:off x="535720" y="372702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Equal 32"/>
          <p:cNvSpPr/>
          <p:nvPr/>
        </p:nvSpPr>
        <p:spPr>
          <a:xfrm>
            <a:off x="5261058" y="4499099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5939315"/>
              </p:ext>
            </p:extLst>
          </p:nvPr>
        </p:nvGraphicFramePr>
        <p:xfrm>
          <a:off x="8394104" y="4275076"/>
          <a:ext cx="126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357520"/>
              </p:ext>
            </p:extLst>
          </p:nvPr>
        </p:nvGraphicFramePr>
        <p:xfrm>
          <a:off x="8394104" y="391146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855712"/>
              </p:ext>
            </p:extLst>
          </p:nvPr>
        </p:nvGraphicFramePr>
        <p:xfrm>
          <a:off x="4001058" y="5127011"/>
          <a:ext cx="2880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GB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Customer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Chevron 36"/>
          <p:cNvSpPr/>
          <p:nvPr/>
        </p:nvSpPr>
        <p:spPr>
          <a:xfrm>
            <a:off x="6469524" y="4238774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793880" y="4368936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7695396" y="4455141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581796"/>
              </p:ext>
            </p:extLst>
          </p:nvPr>
        </p:nvGraphicFramePr>
        <p:xfrm>
          <a:off x="4001058" y="3652699"/>
          <a:ext cx="2880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8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 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GB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Employee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8799141"/>
              </p:ext>
            </p:extLst>
          </p:nvPr>
        </p:nvGraphicFramePr>
        <p:xfrm>
          <a:off x="2336379" y="4093441"/>
          <a:ext cx="12496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49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504415"/>
              </p:ext>
            </p:extLst>
          </p:nvPr>
        </p:nvGraphicFramePr>
        <p:xfrm>
          <a:off x="2336379" y="372982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3" name="Straight Connector 42"/>
          <p:cNvCxnSpPr/>
          <p:nvPr/>
        </p:nvCxnSpPr>
        <p:spPr>
          <a:xfrm flipV="1">
            <a:off x="131179" y="3509831"/>
            <a:ext cx="11929641" cy="154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74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  <p:bldP spid="12" grpId="0" animBg="1"/>
      <p:bldP spid="14" grpId="0" animBg="1"/>
      <p:bldP spid="27" grpId="0" animBg="1"/>
      <p:bldP spid="30" grpId="0" animBg="1"/>
      <p:bldP spid="33" grpId="0" animBg="1"/>
      <p:bldP spid="37" grpId="0" animBg="1"/>
      <p:bldP spid="38" grpId="0" animBg="1"/>
      <p:bldP spid="3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49536"/>
            <a:ext cx="11929641" cy="5590565"/>
          </a:xfrm>
        </p:spPr>
        <p:txBody>
          <a:bodyPr/>
          <a:lstStyle/>
          <a:p>
            <a:r>
              <a:rPr lang="en-GB" dirty="0"/>
              <a:t>Set operations </a:t>
            </a:r>
            <a:r>
              <a:rPr lang="en-GB" b="1" dirty="0">
                <a:solidFill>
                  <a:schemeClr val="accent6"/>
                </a:solidFill>
              </a:rPr>
              <a:t>union and intersection are associative.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3674952"/>
              </p:ext>
            </p:extLst>
          </p:nvPr>
        </p:nvGraphicFramePr>
        <p:xfrm>
          <a:off x="1400298" y="1776206"/>
          <a:ext cx="119880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8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652243"/>
              </p:ext>
            </p:extLst>
          </p:nvPr>
        </p:nvGraphicFramePr>
        <p:xfrm>
          <a:off x="1400298" y="14125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Equal 24"/>
          <p:cNvSpPr/>
          <p:nvPr/>
        </p:nvSpPr>
        <p:spPr>
          <a:xfrm>
            <a:off x="5331398" y="2181864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779873"/>
              </p:ext>
            </p:extLst>
          </p:nvPr>
        </p:nvGraphicFramePr>
        <p:xfrm>
          <a:off x="8587539" y="1545695"/>
          <a:ext cx="12600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946038"/>
              </p:ext>
            </p:extLst>
          </p:nvPr>
        </p:nvGraphicFramePr>
        <p:xfrm>
          <a:off x="8587539" y="1182082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606791"/>
              </p:ext>
            </p:extLst>
          </p:nvPr>
        </p:nvGraphicFramePr>
        <p:xfrm>
          <a:off x="4071398" y="2809776"/>
          <a:ext cx="3888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8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  U  (Employee  U  Student)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hevron 12"/>
          <p:cNvSpPr/>
          <p:nvPr/>
        </p:nvSpPr>
        <p:spPr>
          <a:xfrm>
            <a:off x="6662959" y="1921539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987315" y="2051701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888831" y="2137906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2470672"/>
              </p:ext>
            </p:extLst>
          </p:nvPr>
        </p:nvGraphicFramePr>
        <p:xfrm>
          <a:off x="4071398" y="1335464"/>
          <a:ext cx="3888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88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(Customer  U  Employee)  U  Student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379029"/>
              </p:ext>
            </p:extLst>
          </p:nvPr>
        </p:nvGraphicFramePr>
        <p:xfrm>
          <a:off x="2688076" y="1776206"/>
          <a:ext cx="12496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49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490683"/>
              </p:ext>
            </p:extLst>
          </p:nvPr>
        </p:nvGraphicFramePr>
        <p:xfrm>
          <a:off x="2688076" y="14125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Rounded Rectangular Callout 26"/>
          <p:cNvSpPr/>
          <p:nvPr/>
        </p:nvSpPr>
        <p:spPr>
          <a:xfrm>
            <a:off x="186042" y="5872780"/>
            <a:ext cx="10800000" cy="648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lvl="4" algn="ctr"/>
            <a:r>
              <a:rPr lang="en-US" sz="2800" dirty="0">
                <a:solidFill>
                  <a:schemeClr val="lt1"/>
                </a:solidFill>
              </a:rPr>
              <a:t>(E1 U E2) U E3 =   E1 U (E2 U E3) </a:t>
            </a:r>
            <a:r>
              <a:rPr lang="en-US" sz="3600" b="1" dirty="0"/>
              <a:t>&amp;</a:t>
            </a:r>
            <a:r>
              <a:rPr lang="en-US" sz="2800" dirty="0">
                <a:solidFill>
                  <a:schemeClr val="lt1"/>
                </a:solidFill>
              </a:rPr>
              <a:t> (E1 ∩ E2) ∩ E3 =   E1 ∩ (E2 ∩ E3)</a:t>
            </a:r>
          </a:p>
        </p:txBody>
      </p:sp>
      <p:graphicFrame>
        <p:nvGraphicFramePr>
          <p:cNvPr id="31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162609"/>
              </p:ext>
            </p:extLst>
          </p:nvPr>
        </p:nvGraphicFramePr>
        <p:xfrm>
          <a:off x="1400298" y="4093441"/>
          <a:ext cx="119880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8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356269"/>
              </p:ext>
            </p:extLst>
          </p:nvPr>
        </p:nvGraphicFramePr>
        <p:xfrm>
          <a:off x="1400298" y="372982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Equal 32"/>
          <p:cNvSpPr/>
          <p:nvPr/>
        </p:nvSpPr>
        <p:spPr>
          <a:xfrm>
            <a:off x="5331398" y="4499099"/>
            <a:ext cx="360000" cy="360000"/>
          </a:xfrm>
          <a:prstGeom prst="mathEqual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3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328966"/>
              </p:ext>
            </p:extLst>
          </p:nvPr>
        </p:nvGraphicFramePr>
        <p:xfrm>
          <a:off x="8587539" y="4275076"/>
          <a:ext cx="126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60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8062080"/>
              </p:ext>
            </p:extLst>
          </p:nvPr>
        </p:nvGraphicFramePr>
        <p:xfrm>
          <a:off x="8587539" y="391146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274422"/>
              </p:ext>
            </p:extLst>
          </p:nvPr>
        </p:nvGraphicFramePr>
        <p:xfrm>
          <a:off x="4071398" y="5127011"/>
          <a:ext cx="3960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Customer 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GB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(Employee 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GB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Chevron 36"/>
          <p:cNvSpPr/>
          <p:nvPr/>
        </p:nvSpPr>
        <p:spPr>
          <a:xfrm>
            <a:off x="6662959" y="4238774"/>
            <a:ext cx="774455" cy="905575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987315" y="4368936"/>
            <a:ext cx="1008000" cy="62032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7888831" y="4455141"/>
            <a:ext cx="698708" cy="447913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744791"/>
              </p:ext>
            </p:extLst>
          </p:nvPr>
        </p:nvGraphicFramePr>
        <p:xfrm>
          <a:off x="4071398" y="3652699"/>
          <a:ext cx="3960000" cy="58228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6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82281">
                <a:tc>
                  <a:txBody>
                    <a:bodyPr/>
                    <a:lstStyle/>
                    <a:p>
                      <a:pPr algn="l"/>
                      <a:r>
                        <a:rPr lang="en-GB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(Customer 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GB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Employee) 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GB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Student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313016"/>
              </p:ext>
            </p:extLst>
          </p:nvPr>
        </p:nvGraphicFramePr>
        <p:xfrm>
          <a:off x="2688076" y="4093441"/>
          <a:ext cx="12496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496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679887"/>
              </p:ext>
            </p:extLst>
          </p:nvPr>
        </p:nvGraphicFramePr>
        <p:xfrm>
          <a:off x="2688076" y="3729828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43" name="Straight Connector 42"/>
          <p:cNvCxnSpPr/>
          <p:nvPr/>
        </p:nvCxnSpPr>
        <p:spPr>
          <a:xfrm flipV="1">
            <a:off x="131179" y="3509831"/>
            <a:ext cx="11929641" cy="154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943211"/>
              </p:ext>
            </p:extLst>
          </p:nvPr>
        </p:nvGraphicFramePr>
        <p:xfrm>
          <a:off x="130106" y="1778139"/>
          <a:ext cx="115760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76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Cst_Name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027791"/>
              </p:ext>
            </p:extLst>
          </p:nvPr>
        </p:nvGraphicFramePr>
        <p:xfrm>
          <a:off x="130106" y="1414526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0667354"/>
              </p:ext>
            </p:extLst>
          </p:nvPr>
        </p:nvGraphicFramePr>
        <p:xfrm>
          <a:off x="146567" y="4070138"/>
          <a:ext cx="115760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76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Cst_Name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9716313"/>
              </p:ext>
            </p:extLst>
          </p:nvPr>
        </p:nvGraphicFramePr>
        <p:xfrm>
          <a:off x="146567" y="3706525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44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  <p:bldP spid="12" grpId="0" animBg="1"/>
      <p:bldP spid="14" grpId="0" animBg="1"/>
      <p:bldP spid="27" grpId="0" animBg="1"/>
      <p:bldP spid="33" grpId="0" animBg="1"/>
      <p:bldP spid="37" grpId="0" animBg="1"/>
      <p:bldP spid="38" grpId="0" animBg="1"/>
      <p:bldP spid="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of relational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/>
                </a:solidFill>
              </a:rPr>
              <a:t>Selection operation distributes over U, ∩ and –.</a:t>
            </a:r>
          </a:p>
          <a:p>
            <a:endParaRPr lang="en-GB" b="1" dirty="0">
              <a:solidFill>
                <a:schemeClr val="accent6"/>
              </a:solidFill>
            </a:endParaRPr>
          </a:p>
          <a:p>
            <a:endParaRPr lang="en-GB" b="1" dirty="0">
              <a:solidFill>
                <a:schemeClr val="accent6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572905" y="1456391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E1 </a:t>
            </a:r>
            <a:r>
              <a:rPr lang="en-US" sz="2800" dirty="0">
                <a:solidFill>
                  <a:schemeClr val="lt1"/>
                </a:solidFill>
              </a:rPr>
              <a:t>U</a:t>
            </a:r>
            <a:r>
              <a:rPr lang="en-GB" sz="2800" dirty="0">
                <a:solidFill>
                  <a:schemeClr val="lt1"/>
                </a:solidFill>
              </a:rPr>
              <a:t> E2)  = 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E1) </a:t>
            </a:r>
            <a:r>
              <a:rPr lang="en-US" sz="2800" dirty="0">
                <a:solidFill>
                  <a:schemeClr val="lt1"/>
                </a:solidFill>
              </a:rPr>
              <a:t>U</a:t>
            </a:r>
            <a:r>
              <a:rPr lang="en-GB" sz="2800" dirty="0">
                <a:solidFill>
                  <a:schemeClr val="lt1"/>
                </a:solidFill>
              </a:rPr>
              <a:t> 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E2)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72905" y="2682243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E1 </a:t>
            </a:r>
            <a:r>
              <a:rPr lang="en-US" sz="2800" dirty="0">
                <a:solidFill>
                  <a:schemeClr val="lt1"/>
                </a:solidFill>
              </a:rPr>
              <a:t>∩</a:t>
            </a:r>
            <a:r>
              <a:rPr lang="en-GB" sz="2800" dirty="0">
                <a:solidFill>
                  <a:schemeClr val="lt1"/>
                </a:solidFill>
              </a:rPr>
              <a:t> E2)  = 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E1) </a:t>
            </a:r>
            <a:r>
              <a:rPr lang="en-US" sz="2800" dirty="0">
                <a:solidFill>
                  <a:schemeClr val="lt1"/>
                </a:solidFill>
              </a:rPr>
              <a:t>∩</a:t>
            </a:r>
            <a:r>
              <a:rPr lang="en-GB" sz="2800" dirty="0">
                <a:solidFill>
                  <a:schemeClr val="lt1"/>
                </a:solidFill>
              </a:rPr>
              <a:t> 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E2)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572905" y="3908095"/>
            <a:ext cx="5400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E1 – E2)  = 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E1) – </a:t>
            </a:r>
            <a:r>
              <a:rPr lang="el-GR" sz="4000" dirty="0">
                <a:solidFill>
                  <a:schemeClr val="lt1"/>
                </a:solidFill>
              </a:rPr>
              <a:t>σ</a:t>
            </a:r>
            <a:r>
              <a:rPr lang="el-GR" sz="2800" baseline="-25000" dirty="0">
                <a:solidFill>
                  <a:schemeClr val="lt1"/>
                </a:solidFill>
              </a:rPr>
              <a:t>θ</a:t>
            </a:r>
            <a:r>
              <a:rPr lang="el-GR" sz="2800" dirty="0">
                <a:solidFill>
                  <a:schemeClr val="lt1"/>
                </a:solidFill>
              </a:rPr>
              <a:t>(</a:t>
            </a:r>
            <a:r>
              <a:rPr lang="en-GB" sz="2800" dirty="0">
                <a:solidFill>
                  <a:schemeClr val="lt1"/>
                </a:solidFill>
              </a:rPr>
              <a:t>E2)</a:t>
            </a:r>
            <a:endParaRPr lang="en-US" sz="2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76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Steps in query processing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37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Sorting and joins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Several of the relational operations, such as </a:t>
            </a:r>
            <a:r>
              <a:rPr lang="en-GB" b="1" dirty="0">
                <a:solidFill>
                  <a:schemeClr val="accent6"/>
                </a:solidFill>
              </a:rPr>
              <a:t>joins, can be implemented efficiently if the input relations are first sorted</a:t>
            </a:r>
            <a:r>
              <a:rPr lang="en-GB" dirty="0"/>
              <a:t>.</a:t>
            </a:r>
          </a:p>
          <a:p>
            <a:r>
              <a:rPr lang="en-GB" dirty="0"/>
              <a:t>We can </a:t>
            </a:r>
            <a:r>
              <a:rPr lang="en-GB" b="1" dirty="0">
                <a:solidFill>
                  <a:schemeClr val="accent6"/>
                </a:solidFill>
              </a:rPr>
              <a:t>sort a relation by building an index on the relation </a:t>
            </a:r>
            <a:r>
              <a:rPr lang="en-GB" dirty="0"/>
              <a:t>and then using that index to read the relation in sorted order.</a:t>
            </a:r>
          </a:p>
          <a:p>
            <a:r>
              <a:rPr lang="en-GB" dirty="0"/>
              <a:t>Such a process orders the relation only logically rather than physically.</a:t>
            </a:r>
          </a:p>
          <a:p>
            <a:r>
              <a:rPr lang="en-GB" dirty="0"/>
              <a:t>Hence reading of tuples in the sorted order may lead to disk access for each record, which can be very expensive.</a:t>
            </a:r>
          </a:p>
          <a:p>
            <a:r>
              <a:rPr lang="en-GB" dirty="0"/>
              <a:t>So it is desirable to order the records physically.</a:t>
            </a:r>
          </a:p>
          <a:p>
            <a:r>
              <a:rPr lang="en-GB" b="1" dirty="0">
                <a:solidFill>
                  <a:schemeClr val="accent6"/>
                </a:solidFill>
              </a:rPr>
              <a:t>Sorting of relation that fit into main memory</a:t>
            </a:r>
            <a:r>
              <a:rPr lang="en-GB" dirty="0"/>
              <a:t>, standard sorting techniques such as </a:t>
            </a:r>
            <a:r>
              <a:rPr lang="en-GB" b="1" dirty="0">
                <a:solidFill>
                  <a:schemeClr val="accent6"/>
                </a:solidFill>
              </a:rPr>
              <a:t>quick-sort can be used</a:t>
            </a:r>
            <a:r>
              <a:rPr lang="en-GB" dirty="0"/>
              <a:t>.</a:t>
            </a:r>
          </a:p>
          <a:p>
            <a:r>
              <a:rPr lang="en-GB" b="1" dirty="0">
                <a:solidFill>
                  <a:schemeClr val="accent6"/>
                </a:solidFill>
              </a:rPr>
              <a:t>Sorting of relations that do not fit in main memory is called external sorting</a:t>
            </a:r>
            <a:r>
              <a:rPr lang="en-GB" dirty="0"/>
              <a:t>.</a:t>
            </a:r>
          </a:p>
          <a:p>
            <a:r>
              <a:rPr lang="en-GB" dirty="0"/>
              <a:t>Most commonly used </a:t>
            </a:r>
            <a:r>
              <a:rPr lang="en-GB" b="1" dirty="0">
                <a:solidFill>
                  <a:schemeClr val="accent6"/>
                </a:solidFill>
              </a:rPr>
              <a:t>algorithm</a:t>
            </a:r>
            <a:r>
              <a:rPr lang="en-GB" dirty="0"/>
              <a:t> for this type of sorting is </a:t>
            </a:r>
            <a:r>
              <a:rPr lang="en-GB" b="1" dirty="0">
                <a:solidFill>
                  <a:schemeClr val="accent6"/>
                </a:solidFill>
              </a:rPr>
              <a:t>external sort merge algorithm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961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Sort-Merge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Blocks=3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873998"/>
              </p:ext>
            </p:extLst>
          </p:nvPr>
        </p:nvGraphicFramePr>
        <p:xfrm>
          <a:off x="774660" y="1397000"/>
          <a:ext cx="467043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9981" y="5938841"/>
            <a:ext cx="16764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initial relation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525535"/>
              </p:ext>
            </p:extLst>
          </p:nvPr>
        </p:nvGraphicFramePr>
        <p:xfrm>
          <a:off x="3550148" y="1143000"/>
          <a:ext cx="46704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155432"/>
              </p:ext>
            </p:extLst>
          </p:nvPr>
        </p:nvGraphicFramePr>
        <p:xfrm>
          <a:off x="3541734" y="2412537"/>
          <a:ext cx="46704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846532"/>
              </p:ext>
            </p:extLst>
          </p:nvPr>
        </p:nvGraphicFramePr>
        <p:xfrm>
          <a:off x="3550148" y="3682074"/>
          <a:ext cx="467043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1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652769"/>
              </p:ext>
            </p:extLst>
          </p:nvPr>
        </p:nvGraphicFramePr>
        <p:xfrm>
          <a:off x="3550148" y="4946530"/>
          <a:ext cx="46704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252382"/>
              </p:ext>
            </p:extLst>
          </p:nvPr>
        </p:nvGraphicFramePr>
        <p:xfrm>
          <a:off x="5514521" y="1219200"/>
          <a:ext cx="46704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186833"/>
              </p:ext>
            </p:extLst>
          </p:nvPr>
        </p:nvGraphicFramePr>
        <p:xfrm>
          <a:off x="5514521" y="3746626"/>
          <a:ext cx="46704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39852"/>
              </p:ext>
            </p:extLst>
          </p:nvPr>
        </p:nvGraphicFramePr>
        <p:xfrm>
          <a:off x="7648121" y="1377391"/>
          <a:ext cx="467043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013922" y="5935946"/>
            <a:ext cx="164592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sorted output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38382" y="6118826"/>
            <a:ext cx="640080" cy="274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runs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85220" y="6027386"/>
            <a:ext cx="640080" cy="274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runs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85887" y="5105400"/>
            <a:ext cx="914400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merge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pass-1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33328" y="5105400"/>
            <a:ext cx="914400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merge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pass-2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47450" y="5105400"/>
            <a:ext cx="914400" cy="640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create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runs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4214450" y="1676400"/>
            <a:ext cx="1057716" cy="1219200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4210096" y="4230189"/>
            <a:ext cx="1057716" cy="1219200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6195650" y="2376386"/>
            <a:ext cx="1219200" cy="2500414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hevron 21"/>
          <p:cNvSpPr/>
          <p:nvPr/>
        </p:nvSpPr>
        <p:spPr>
          <a:xfrm>
            <a:off x="5216776" y="2164607"/>
            <a:ext cx="138962" cy="242786"/>
          </a:xfrm>
          <a:prstGeom prst="chevron">
            <a:avLst>
              <a:gd name="adj" fmla="val 77417"/>
            </a:avLst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5216775" y="4715028"/>
            <a:ext cx="138962" cy="242786"/>
          </a:xfrm>
          <a:prstGeom prst="chevron">
            <a:avLst>
              <a:gd name="adj" fmla="val 77417"/>
            </a:avLst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7356670" y="3505254"/>
            <a:ext cx="138962" cy="242786"/>
          </a:xfrm>
          <a:prstGeom prst="chevron">
            <a:avLst>
              <a:gd name="adj" fmla="val 77417"/>
            </a:avLst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693197"/>
              </p:ext>
            </p:extLst>
          </p:nvPr>
        </p:nvGraphicFramePr>
        <p:xfrm>
          <a:off x="2698864" y="1143000"/>
          <a:ext cx="46704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228897"/>
              </p:ext>
            </p:extLst>
          </p:nvPr>
        </p:nvGraphicFramePr>
        <p:xfrm>
          <a:off x="2690450" y="2412537"/>
          <a:ext cx="46704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54277"/>
              </p:ext>
            </p:extLst>
          </p:nvPr>
        </p:nvGraphicFramePr>
        <p:xfrm>
          <a:off x="2698864" y="3682074"/>
          <a:ext cx="467043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1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2827"/>
              </p:ext>
            </p:extLst>
          </p:nvPr>
        </p:nvGraphicFramePr>
        <p:xfrm>
          <a:off x="2698864" y="4946530"/>
          <a:ext cx="46704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46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Sort-Merge (Algorithm)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 M denote memory size (in pages).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sorted runs.  Let </a:t>
            </a:r>
            <a:r>
              <a:rPr lang="en-GB" dirty="0" err="1"/>
              <a:t>i</a:t>
            </a:r>
            <a:r>
              <a:rPr lang="en-GB" dirty="0"/>
              <a:t> be 0 initially.</a:t>
            </a:r>
          </a:p>
          <a:p>
            <a:pPr lvl="1"/>
            <a:r>
              <a:rPr lang="en-GB" dirty="0"/>
              <a:t>Repeatedly do the following till the end of the relation:</a:t>
            </a:r>
          </a:p>
          <a:p>
            <a:pPr marL="457200" lvl="1" indent="0">
              <a:buNone/>
            </a:pPr>
            <a:r>
              <a:rPr lang="en-GB" dirty="0"/>
              <a:t>	1)  Read M blocks of relation into memory</a:t>
            </a:r>
          </a:p>
          <a:p>
            <a:pPr marL="457200" lvl="1" indent="0">
              <a:buNone/>
            </a:pPr>
            <a:r>
              <a:rPr lang="en-GB" dirty="0"/>
              <a:t>	2)  Sort the in-memory blocks</a:t>
            </a:r>
          </a:p>
          <a:p>
            <a:pPr marL="457200" lvl="1" indent="0">
              <a:buNone/>
            </a:pPr>
            <a:r>
              <a:rPr lang="en-GB" dirty="0"/>
              <a:t>	3)  Write sorted data to run </a:t>
            </a:r>
            <a:r>
              <a:rPr lang="en-GB" dirty="0" err="1"/>
              <a:t>Ri</a:t>
            </a:r>
            <a:r>
              <a:rPr lang="en-GB" dirty="0"/>
              <a:t>; then increment </a:t>
            </a:r>
            <a:r>
              <a:rPr lang="en-GB" dirty="0" err="1"/>
              <a:t>i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Let the final value of </a:t>
            </a:r>
            <a:r>
              <a:rPr lang="en-GB" dirty="0" err="1"/>
              <a:t>i</a:t>
            </a:r>
            <a:r>
              <a:rPr lang="en-GB" dirty="0"/>
              <a:t> be N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GB" dirty="0"/>
              <a:t>Merge the runs (N-way merge). We assume (for now) that N &lt; M. </a:t>
            </a:r>
          </a:p>
          <a:p>
            <a:pPr lvl="1"/>
            <a:r>
              <a:rPr lang="en-GB" dirty="0"/>
              <a:t>Use N blocks of memory to buffer input runs, and 1 block to buffer output. Read the first block of each run into its buffer page </a:t>
            </a:r>
          </a:p>
          <a:p>
            <a:pPr lvl="1"/>
            <a:r>
              <a:rPr lang="en-GB" dirty="0"/>
              <a:t>repeat</a:t>
            </a:r>
          </a:p>
          <a:p>
            <a:pPr marL="457200" lvl="1" indent="0">
              <a:buNone/>
            </a:pPr>
            <a:r>
              <a:rPr lang="en-GB" dirty="0"/>
              <a:t>	Select the first record (in sort order) among all buffer pages</a:t>
            </a:r>
          </a:p>
          <a:p>
            <a:pPr marL="457200" lvl="1" indent="0">
              <a:buNone/>
            </a:pPr>
            <a:r>
              <a:rPr lang="en-GB" dirty="0"/>
              <a:t>	Write the record to the output buffer.  If the output buffer is full write it to disk.</a:t>
            </a:r>
          </a:p>
          <a:p>
            <a:pPr marL="457200" lvl="1" indent="0">
              <a:buNone/>
            </a:pPr>
            <a:r>
              <a:rPr lang="en-GB" dirty="0"/>
              <a:t>	Delete the record from its input buffer page.</a:t>
            </a:r>
          </a:p>
          <a:p>
            <a:pPr lvl="2"/>
            <a:r>
              <a:rPr lang="en-GB" dirty="0"/>
              <a:t>If the buffer page becomes empty then read the next block (if any) of the run into the buffer. </a:t>
            </a:r>
          </a:p>
          <a:p>
            <a:pPr lvl="1"/>
            <a:r>
              <a:rPr lang="en-GB" dirty="0"/>
              <a:t>until all input buffer pages are empty:</a:t>
            </a:r>
          </a:p>
        </p:txBody>
      </p:sp>
    </p:spTree>
    <p:extLst>
      <p:ext uri="{BB962C8B-B14F-4D97-AF65-F5344CB8AC3E}">
        <p14:creationId xmlns:p14="http://schemas.microsoft.com/office/powerpoint/2010/main" val="35932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Sort-Merge (Algorithm)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N </a:t>
            </a:r>
            <a:r>
              <a:rPr lang="en-US" altLang="en-US" dirty="0">
                <a:sym typeface="Symbol" panose="05050102010706020507" pitchFamily="18" charset="2"/>
              </a:rPr>
              <a:t></a:t>
            </a:r>
            <a:r>
              <a:rPr lang="en-GB" dirty="0"/>
              <a:t> M, several merge passes are required.</a:t>
            </a:r>
          </a:p>
          <a:p>
            <a:pPr lvl="1"/>
            <a:r>
              <a:rPr lang="en-GB" dirty="0"/>
              <a:t>In each pass, contiguous groups of M - 1 runs are merged. </a:t>
            </a:r>
          </a:p>
          <a:p>
            <a:pPr lvl="1"/>
            <a:r>
              <a:rPr lang="en-GB" dirty="0"/>
              <a:t>A pass reduces the number of runs by a factor of M -1, and creates runs longer by the same factor. </a:t>
            </a:r>
          </a:p>
          <a:p>
            <a:pPr lvl="2"/>
            <a:r>
              <a:rPr lang="en-GB" dirty="0"/>
              <a:t>E.g.  If M=11, and there are 90 runs, one pass reduces the number of runs to 9, each 10 times the size of the initial runs</a:t>
            </a:r>
          </a:p>
          <a:p>
            <a:pPr lvl="1"/>
            <a:r>
              <a:rPr lang="en-GB" dirty="0"/>
              <a:t>Repeated passes are performed till all runs have been merged into one.</a:t>
            </a:r>
          </a:p>
        </p:txBody>
      </p:sp>
    </p:spTree>
    <p:extLst>
      <p:ext uri="{BB962C8B-B14F-4D97-AF65-F5344CB8AC3E}">
        <p14:creationId xmlns:p14="http://schemas.microsoft.com/office/powerpoint/2010/main" val="379085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(Nested loop join)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Assuming </a:t>
            </a:r>
            <a:r>
              <a:rPr lang="en-GB" b="1" dirty="0">
                <a:solidFill>
                  <a:schemeClr val="accent6"/>
                </a:solidFill>
              </a:rPr>
              <a:t>worst case</a:t>
            </a:r>
            <a:r>
              <a:rPr lang="en-GB" dirty="0"/>
              <a:t> memory availability and the following given statistics for the relations customer and depositor </a:t>
            </a:r>
          </a:p>
          <a:p>
            <a:pPr lvl="1"/>
            <a:r>
              <a:rPr lang="en-GB" dirty="0"/>
              <a:t>Number of records of customer: 10,000 (</a:t>
            </a:r>
            <a:r>
              <a:rPr lang="en-GB" dirty="0" err="1"/>
              <a:t>n</a:t>
            </a:r>
            <a:r>
              <a:rPr lang="en-GB" baseline="-25000" dirty="0" err="1"/>
              <a:t>customer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Number of records of depositor: 5,000 (</a:t>
            </a:r>
            <a:r>
              <a:rPr lang="en-GB" dirty="0" err="1"/>
              <a:t>n</a:t>
            </a:r>
            <a:r>
              <a:rPr lang="en-GB" baseline="-25000" dirty="0" err="1"/>
              <a:t>depositor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Number of blocks of customer: 400 (</a:t>
            </a:r>
            <a:r>
              <a:rPr lang="en-GB" dirty="0" err="1"/>
              <a:t>b</a:t>
            </a:r>
            <a:r>
              <a:rPr lang="en-GB" baseline="-25000" dirty="0" err="1"/>
              <a:t>customer</a:t>
            </a:r>
            <a:r>
              <a:rPr lang="en-GB" dirty="0"/>
              <a:t>)     </a:t>
            </a:r>
          </a:p>
          <a:p>
            <a:pPr lvl="1"/>
            <a:r>
              <a:rPr lang="en-GB" dirty="0"/>
              <a:t>Number of blocks of depositor: 100 (</a:t>
            </a:r>
            <a:r>
              <a:rPr lang="en-GB" dirty="0" err="1"/>
              <a:t>b</a:t>
            </a:r>
            <a:r>
              <a:rPr lang="en-GB" baseline="-25000" dirty="0" err="1"/>
              <a:t>depositor</a:t>
            </a:r>
            <a:r>
              <a:rPr lang="en-GB" dirty="0"/>
              <a:t>)</a:t>
            </a:r>
          </a:p>
          <a:p>
            <a:r>
              <a:rPr lang="en-GB" dirty="0"/>
              <a:t>Estimate the cost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with depositor as outer relation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with customer as outer relation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22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(Nested loop join)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Assuming </a:t>
            </a:r>
            <a:r>
              <a:rPr lang="en-GB" b="1" dirty="0">
                <a:solidFill>
                  <a:schemeClr val="accent6"/>
                </a:solidFill>
              </a:rPr>
              <a:t>worst case</a:t>
            </a:r>
            <a:r>
              <a:rPr lang="en-GB" dirty="0"/>
              <a:t> memory availability and the following given statistics for the relations customer and depositor </a:t>
            </a:r>
          </a:p>
          <a:p>
            <a:pPr lvl="1"/>
            <a:r>
              <a:rPr lang="en-GB" dirty="0"/>
              <a:t>Number of records of customer: 10,000 (</a:t>
            </a:r>
            <a:r>
              <a:rPr lang="en-GB" dirty="0" err="1"/>
              <a:t>n</a:t>
            </a:r>
            <a:r>
              <a:rPr lang="en-GB" baseline="-25000" dirty="0" err="1"/>
              <a:t>customer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Number of records of depositor: 5,000 (</a:t>
            </a:r>
            <a:r>
              <a:rPr lang="en-GB" dirty="0" err="1"/>
              <a:t>n</a:t>
            </a:r>
            <a:r>
              <a:rPr lang="en-GB" baseline="-25000" dirty="0" err="1"/>
              <a:t>depositor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Number of blocks of customer: 400 (</a:t>
            </a:r>
            <a:r>
              <a:rPr lang="en-GB" dirty="0" err="1"/>
              <a:t>b</a:t>
            </a:r>
            <a:r>
              <a:rPr lang="en-GB" baseline="-25000" dirty="0" err="1"/>
              <a:t>customer</a:t>
            </a:r>
            <a:r>
              <a:rPr lang="en-GB" dirty="0"/>
              <a:t>)     </a:t>
            </a:r>
          </a:p>
          <a:p>
            <a:pPr lvl="1"/>
            <a:r>
              <a:rPr lang="en-GB" dirty="0"/>
              <a:t>Number of blocks of depositor: 100 (</a:t>
            </a:r>
            <a:r>
              <a:rPr lang="en-GB" dirty="0" err="1"/>
              <a:t>b</a:t>
            </a:r>
            <a:r>
              <a:rPr lang="en-GB" baseline="-25000" dirty="0" err="1"/>
              <a:t>depositor</a:t>
            </a:r>
            <a:r>
              <a:rPr lang="en-GB" dirty="0"/>
              <a:t>)</a:t>
            </a:r>
          </a:p>
          <a:p>
            <a:r>
              <a:rPr lang="en-GB" dirty="0"/>
              <a:t>Estimate the cost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with depositor as outer relation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accent6"/>
                </a:solidFill>
              </a:rPr>
              <a:t>No. of blocks access = </a:t>
            </a:r>
            <a:r>
              <a:rPr lang="en-GB" dirty="0" err="1">
                <a:solidFill>
                  <a:schemeClr val="accent6"/>
                </a:solidFill>
              </a:rPr>
              <a:t>n</a:t>
            </a:r>
            <a:r>
              <a:rPr lang="en-GB" baseline="-25000" dirty="0" err="1">
                <a:solidFill>
                  <a:schemeClr val="accent6"/>
                </a:solidFill>
              </a:rPr>
              <a:t>depositor</a:t>
            </a:r>
            <a:r>
              <a:rPr lang="en-GB" dirty="0">
                <a:solidFill>
                  <a:schemeClr val="accent6"/>
                </a:solidFill>
              </a:rPr>
              <a:t> * </a:t>
            </a:r>
            <a:r>
              <a:rPr lang="en-GB" dirty="0" err="1">
                <a:solidFill>
                  <a:schemeClr val="accent6"/>
                </a:solidFill>
              </a:rPr>
              <a:t>b</a:t>
            </a:r>
            <a:r>
              <a:rPr lang="en-GB" baseline="-25000" dirty="0" err="1">
                <a:solidFill>
                  <a:schemeClr val="accent6"/>
                </a:solidFill>
              </a:rPr>
              <a:t>customer</a:t>
            </a:r>
            <a:r>
              <a:rPr lang="en-GB" dirty="0">
                <a:solidFill>
                  <a:schemeClr val="accent6"/>
                </a:solidFill>
              </a:rPr>
              <a:t> + </a:t>
            </a:r>
            <a:r>
              <a:rPr lang="en-GB" dirty="0" err="1">
                <a:solidFill>
                  <a:schemeClr val="accent6"/>
                </a:solidFill>
              </a:rPr>
              <a:t>b</a:t>
            </a:r>
            <a:r>
              <a:rPr lang="en-GB" baseline="-25000" dirty="0" err="1">
                <a:solidFill>
                  <a:schemeClr val="accent6"/>
                </a:solidFill>
              </a:rPr>
              <a:t>depositor</a:t>
            </a:r>
            <a:endParaRPr lang="en-GB" baseline="-250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GB" dirty="0"/>
              <a:t>    			      = 5000 * 400 + 100</a:t>
            </a:r>
          </a:p>
          <a:p>
            <a:pPr marL="457200" lvl="1" indent="0">
              <a:buNone/>
            </a:pPr>
            <a:r>
              <a:rPr lang="en-GB" dirty="0"/>
              <a:t>    			      = 2000100</a:t>
            </a:r>
          </a:p>
        </p:txBody>
      </p:sp>
    </p:spTree>
    <p:extLst>
      <p:ext uri="{BB962C8B-B14F-4D97-AF65-F5344CB8AC3E}">
        <p14:creationId xmlns:p14="http://schemas.microsoft.com/office/powerpoint/2010/main" val="47989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(Nested loop join)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Assuming </a:t>
            </a:r>
            <a:r>
              <a:rPr lang="en-GB" b="1" dirty="0">
                <a:solidFill>
                  <a:schemeClr val="accent6"/>
                </a:solidFill>
              </a:rPr>
              <a:t>worst case</a:t>
            </a:r>
            <a:r>
              <a:rPr lang="en-GB" dirty="0"/>
              <a:t> memory availability and the following given statistics for the relations customer and depositor </a:t>
            </a:r>
          </a:p>
          <a:p>
            <a:pPr lvl="1"/>
            <a:r>
              <a:rPr lang="en-GB" dirty="0"/>
              <a:t>Number of records of customer: 10,000 (</a:t>
            </a:r>
            <a:r>
              <a:rPr lang="en-GB" dirty="0" err="1"/>
              <a:t>n</a:t>
            </a:r>
            <a:r>
              <a:rPr lang="en-GB" baseline="-25000" dirty="0" err="1"/>
              <a:t>customer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Number of records of depositor: 5,000 (</a:t>
            </a:r>
            <a:r>
              <a:rPr lang="en-GB" dirty="0" err="1"/>
              <a:t>n</a:t>
            </a:r>
            <a:r>
              <a:rPr lang="en-GB" baseline="-25000" dirty="0" err="1"/>
              <a:t>depositor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Number of blocks of customer: 400 (</a:t>
            </a:r>
            <a:r>
              <a:rPr lang="en-GB" dirty="0" err="1"/>
              <a:t>b</a:t>
            </a:r>
            <a:r>
              <a:rPr lang="en-GB" baseline="-25000" dirty="0" err="1"/>
              <a:t>customer</a:t>
            </a:r>
            <a:r>
              <a:rPr lang="en-GB" dirty="0"/>
              <a:t>)     </a:t>
            </a:r>
          </a:p>
          <a:p>
            <a:pPr lvl="1"/>
            <a:r>
              <a:rPr lang="en-GB" dirty="0"/>
              <a:t>Number of blocks of depositor: 100 (</a:t>
            </a:r>
            <a:r>
              <a:rPr lang="en-GB" dirty="0" err="1"/>
              <a:t>b</a:t>
            </a:r>
            <a:r>
              <a:rPr lang="en-GB" baseline="-25000" dirty="0" err="1"/>
              <a:t>depositor</a:t>
            </a:r>
            <a:r>
              <a:rPr lang="en-GB" dirty="0"/>
              <a:t>)</a:t>
            </a:r>
          </a:p>
          <a:p>
            <a:r>
              <a:rPr lang="en-GB" dirty="0"/>
              <a:t>Estimate the cost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with customer as outer relation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accent6"/>
                </a:solidFill>
              </a:rPr>
              <a:t>No. of blocks access = </a:t>
            </a:r>
            <a:r>
              <a:rPr lang="en-GB" dirty="0" err="1">
                <a:solidFill>
                  <a:schemeClr val="accent6"/>
                </a:solidFill>
              </a:rPr>
              <a:t>n</a:t>
            </a:r>
            <a:r>
              <a:rPr lang="en-GB" baseline="-25000" dirty="0" err="1">
                <a:solidFill>
                  <a:schemeClr val="accent6"/>
                </a:solidFill>
              </a:rPr>
              <a:t>customer</a:t>
            </a:r>
            <a:r>
              <a:rPr lang="en-GB" dirty="0">
                <a:solidFill>
                  <a:schemeClr val="accent6"/>
                </a:solidFill>
              </a:rPr>
              <a:t> * </a:t>
            </a:r>
            <a:r>
              <a:rPr lang="en-GB" dirty="0" err="1">
                <a:solidFill>
                  <a:schemeClr val="accent6"/>
                </a:solidFill>
              </a:rPr>
              <a:t>b</a:t>
            </a:r>
            <a:r>
              <a:rPr lang="en-GB" baseline="-25000" dirty="0" err="1">
                <a:solidFill>
                  <a:schemeClr val="accent6"/>
                </a:solidFill>
              </a:rPr>
              <a:t>depositor</a:t>
            </a:r>
            <a:r>
              <a:rPr lang="en-GB" dirty="0">
                <a:solidFill>
                  <a:schemeClr val="accent6"/>
                </a:solidFill>
              </a:rPr>
              <a:t> + </a:t>
            </a:r>
            <a:r>
              <a:rPr lang="en-GB" dirty="0" err="1">
                <a:solidFill>
                  <a:schemeClr val="accent6"/>
                </a:solidFill>
              </a:rPr>
              <a:t>b</a:t>
            </a:r>
            <a:r>
              <a:rPr lang="en-GB" baseline="-25000" dirty="0" err="1">
                <a:solidFill>
                  <a:schemeClr val="accent6"/>
                </a:solidFill>
              </a:rPr>
              <a:t>customer</a:t>
            </a:r>
            <a:endParaRPr lang="en-GB" baseline="-250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GB" dirty="0"/>
              <a:t>    			      = 10000 * 100 + 400</a:t>
            </a:r>
          </a:p>
          <a:p>
            <a:pPr marL="457200" lvl="1" indent="0">
              <a:buNone/>
            </a:pPr>
            <a:r>
              <a:rPr lang="en-GB" dirty="0"/>
              <a:t>    			      = 1000400</a:t>
            </a:r>
          </a:p>
        </p:txBody>
      </p:sp>
    </p:spTree>
    <p:extLst>
      <p:ext uri="{BB962C8B-B14F-4D97-AF65-F5344CB8AC3E}">
        <p14:creationId xmlns:p14="http://schemas.microsoft.com/office/powerpoint/2010/main" val="245083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(Nested loop join)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Assuming </a:t>
            </a:r>
            <a:r>
              <a:rPr lang="en-GB" b="1" dirty="0">
                <a:solidFill>
                  <a:schemeClr val="accent6"/>
                </a:solidFill>
              </a:rPr>
              <a:t>best case</a:t>
            </a:r>
            <a:r>
              <a:rPr lang="en-GB" dirty="0"/>
              <a:t> memory availability and the following given statistics for the relations customer and depositor </a:t>
            </a:r>
          </a:p>
          <a:p>
            <a:pPr lvl="1"/>
            <a:r>
              <a:rPr lang="en-GB" dirty="0"/>
              <a:t>Number of records of customer: 10,000 (</a:t>
            </a:r>
            <a:r>
              <a:rPr lang="en-GB" dirty="0" err="1"/>
              <a:t>n</a:t>
            </a:r>
            <a:r>
              <a:rPr lang="en-GB" baseline="-25000" dirty="0" err="1"/>
              <a:t>customer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Number of records of depositor: 5,000 (</a:t>
            </a:r>
            <a:r>
              <a:rPr lang="en-GB" dirty="0" err="1"/>
              <a:t>n</a:t>
            </a:r>
            <a:r>
              <a:rPr lang="en-GB" baseline="-25000" dirty="0" err="1"/>
              <a:t>depositor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Number of blocks of customer: 400 (</a:t>
            </a:r>
            <a:r>
              <a:rPr lang="en-GB" dirty="0" err="1"/>
              <a:t>b</a:t>
            </a:r>
            <a:r>
              <a:rPr lang="en-GB" baseline="-25000" dirty="0" err="1"/>
              <a:t>customer</a:t>
            </a:r>
            <a:r>
              <a:rPr lang="en-GB" dirty="0"/>
              <a:t>)     </a:t>
            </a:r>
          </a:p>
          <a:p>
            <a:pPr lvl="1"/>
            <a:r>
              <a:rPr lang="en-GB" dirty="0"/>
              <a:t>Number of blocks of depositor: 100 (</a:t>
            </a:r>
            <a:r>
              <a:rPr lang="en-GB" dirty="0" err="1"/>
              <a:t>b</a:t>
            </a:r>
            <a:r>
              <a:rPr lang="en-GB" baseline="-25000" dirty="0" err="1"/>
              <a:t>depositor</a:t>
            </a:r>
            <a:r>
              <a:rPr lang="en-GB" dirty="0"/>
              <a:t>)</a:t>
            </a:r>
          </a:p>
          <a:p>
            <a:r>
              <a:rPr lang="en-GB" dirty="0"/>
              <a:t>Estimate the cost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with customer as outer relation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chemeClr val="accent6"/>
                </a:solidFill>
              </a:rPr>
              <a:t>No. of blocks access = </a:t>
            </a:r>
            <a:r>
              <a:rPr lang="en-GB" dirty="0" err="1">
                <a:solidFill>
                  <a:schemeClr val="accent6"/>
                </a:solidFill>
              </a:rPr>
              <a:t>b</a:t>
            </a:r>
            <a:r>
              <a:rPr lang="en-GB" baseline="-25000" dirty="0" err="1">
                <a:solidFill>
                  <a:schemeClr val="accent6"/>
                </a:solidFill>
              </a:rPr>
              <a:t>depositor</a:t>
            </a:r>
            <a:r>
              <a:rPr lang="en-GB" dirty="0">
                <a:solidFill>
                  <a:schemeClr val="accent6"/>
                </a:solidFill>
              </a:rPr>
              <a:t> + </a:t>
            </a:r>
            <a:r>
              <a:rPr lang="en-GB" dirty="0" err="1">
                <a:solidFill>
                  <a:schemeClr val="accent6"/>
                </a:solidFill>
              </a:rPr>
              <a:t>b</a:t>
            </a:r>
            <a:r>
              <a:rPr lang="en-GB" baseline="-25000" dirty="0" err="1">
                <a:solidFill>
                  <a:schemeClr val="accent6"/>
                </a:solidFill>
              </a:rPr>
              <a:t>customer</a:t>
            </a:r>
            <a:endParaRPr lang="en-GB" baseline="-250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GB" dirty="0"/>
              <a:t>    			      = 100 + 400</a:t>
            </a:r>
          </a:p>
          <a:p>
            <a:pPr marL="457200" lvl="1" indent="0">
              <a:buNone/>
            </a:pPr>
            <a:r>
              <a:rPr lang="en-GB" dirty="0"/>
              <a:t>    			      = 500</a:t>
            </a:r>
          </a:p>
        </p:txBody>
      </p:sp>
    </p:spTree>
    <p:extLst>
      <p:ext uri="{BB962C8B-B14F-4D97-AF65-F5344CB8AC3E}">
        <p14:creationId xmlns:p14="http://schemas.microsoft.com/office/powerpoint/2010/main" val="240115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4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Query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3022600" y="1957866"/>
            <a:ext cx="2590800" cy="1009101"/>
          </a:xfrm>
          <a:prstGeom prst="flowChartDecision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Parser and translator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Picture 6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95" y="2200036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1562100" y="2233816"/>
            <a:ext cx="914400" cy="4572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Query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478505" y="2462642"/>
            <a:ext cx="54864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066400" y="2096656"/>
            <a:ext cx="2194560" cy="73152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Relational algebra 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expression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608125" y="2457880"/>
            <a:ext cx="45720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cision 12"/>
          <p:cNvSpPr/>
          <p:nvPr/>
        </p:nvSpPr>
        <p:spPr>
          <a:xfrm>
            <a:off x="5929240" y="3281266"/>
            <a:ext cx="2468880" cy="731520"/>
          </a:xfrm>
          <a:prstGeom prst="flowChartDecision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Optimizer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 flipV="1">
            <a:off x="6932269" y="3053965"/>
            <a:ext cx="45720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249280" y="4454074"/>
            <a:ext cx="1828800" cy="4572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Execution plan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Flowchart: Decision 15"/>
          <p:cNvSpPr/>
          <p:nvPr/>
        </p:nvSpPr>
        <p:spPr>
          <a:xfrm>
            <a:off x="2933700" y="4178124"/>
            <a:ext cx="2590800" cy="1009101"/>
          </a:xfrm>
          <a:prstGeom prst="flowChartDecision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Evaluation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30580" y="4454074"/>
            <a:ext cx="1645920" cy="4572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Query output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Flowchart: Magnetic Disk 18"/>
          <p:cNvSpPr/>
          <p:nvPr/>
        </p:nvSpPr>
        <p:spPr>
          <a:xfrm>
            <a:off x="8398120" y="5521182"/>
            <a:ext cx="783980" cy="609600"/>
          </a:xfrm>
          <a:prstGeom prst="flowChartMagneticDisk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3838729" y="5532333"/>
            <a:ext cx="783980" cy="609600"/>
          </a:xfrm>
          <a:prstGeom prst="flowChartMagneticDisk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49280" y="5532120"/>
            <a:ext cx="2143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Database Catalog </a:t>
            </a:r>
            <a:r>
              <a:rPr lang="en-US" dirty="0"/>
              <a:t>Statistics about Data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 flipV="1">
            <a:off x="6934650" y="4236773"/>
            <a:ext cx="45720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231482" y="5185204"/>
            <a:ext cx="1618" cy="36000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 flipV="1">
            <a:off x="5517760" y="4682674"/>
            <a:ext cx="73152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 flipV="1">
            <a:off x="2475888" y="4683886"/>
            <a:ext cx="45720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V="1">
            <a:off x="7648758" y="4390766"/>
            <a:ext cx="1885094" cy="397613"/>
          </a:xfrm>
          <a:prstGeom prst="bentConnector3">
            <a:avLst>
              <a:gd name="adj1" fmla="val 100023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ular Callout 26"/>
          <p:cNvSpPr/>
          <p:nvPr/>
        </p:nvSpPr>
        <p:spPr>
          <a:xfrm>
            <a:off x="919595" y="1058745"/>
            <a:ext cx="2895600" cy="914400"/>
          </a:xfrm>
          <a:prstGeom prst="wedgeRoundRectCallout">
            <a:avLst>
              <a:gd name="adj1" fmla="val 48448"/>
              <a:gd name="adj2" fmla="val 83489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 </a:t>
            </a:r>
            <a:r>
              <a:rPr lang="en-US" dirty="0">
                <a:solidFill>
                  <a:schemeClr val="accent6"/>
                </a:solidFill>
              </a:rPr>
              <a:t>checks the syntax of query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verifies attribute name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relation name</a:t>
            </a:r>
          </a:p>
        </p:txBody>
      </p:sp>
      <p:sp>
        <p:nvSpPr>
          <p:cNvPr id="28" name="Rounded Rectangular Callout 27"/>
          <p:cNvSpPr/>
          <p:nvPr/>
        </p:nvSpPr>
        <p:spPr>
          <a:xfrm>
            <a:off x="4879340" y="1058745"/>
            <a:ext cx="2560320" cy="914400"/>
          </a:xfrm>
          <a:prstGeom prst="wedgeRoundRectCallout">
            <a:avLst>
              <a:gd name="adj1" fmla="val -51848"/>
              <a:gd name="adj2" fmla="val 121554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Translator </a:t>
            </a:r>
            <a:r>
              <a:rPr lang="en-US" altLang="en-US" dirty="0">
                <a:solidFill>
                  <a:schemeClr val="accent6"/>
                </a:solidFill>
              </a:rPr>
              <a:t>translates the query into its internal form (relational algebra)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3287978" y="3048000"/>
            <a:ext cx="2895600" cy="457200"/>
          </a:xfrm>
          <a:prstGeom prst="wedgeRoundRectCallout">
            <a:avLst>
              <a:gd name="adj1" fmla="val 66070"/>
              <a:gd name="adj2" fmla="val 59713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Choose best execution plan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845820" y="3647025"/>
            <a:ext cx="3017520" cy="644119"/>
          </a:xfrm>
          <a:prstGeom prst="wedgeRoundRectCallout">
            <a:avLst>
              <a:gd name="adj1" fmla="val 43345"/>
              <a:gd name="adj2" fmla="val 86128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Execute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query-evaluation plan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returns output</a:t>
            </a:r>
          </a:p>
        </p:txBody>
      </p:sp>
    </p:spTree>
    <p:extLst>
      <p:ext uri="{BB962C8B-B14F-4D97-AF65-F5344CB8AC3E}">
        <p14:creationId xmlns:p14="http://schemas.microsoft.com/office/powerpoint/2010/main" val="206340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Measures of query cost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Measures of Query Cost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Cost is generally measured as </a:t>
            </a:r>
            <a:r>
              <a:rPr lang="en-GB" b="1" dirty="0">
                <a:solidFill>
                  <a:schemeClr val="accent6"/>
                </a:solidFill>
              </a:rPr>
              <a:t>the total time required to execute a statement/query</a:t>
            </a:r>
            <a:r>
              <a:rPr lang="en-GB" dirty="0"/>
              <a:t>. </a:t>
            </a:r>
          </a:p>
          <a:p>
            <a:r>
              <a:rPr lang="en-GB" dirty="0"/>
              <a:t>Factors contribute to time cost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Disk accesses </a:t>
            </a:r>
            <a:r>
              <a:rPr lang="en-GB" dirty="0"/>
              <a:t>(time to process a data request and retrieve the required data from the storage device)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CPU time to execute a query</a:t>
            </a:r>
          </a:p>
          <a:p>
            <a:pPr lvl="1"/>
            <a:r>
              <a:rPr lang="en-GB" b="1" dirty="0">
                <a:solidFill>
                  <a:schemeClr val="accent6"/>
                </a:solidFill>
              </a:rPr>
              <a:t>Network communication cost</a:t>
            </a:r>
          </a:p>
          <a:p>
            <a:r>
              <a:rPr lang="en-GB" b="1" dirty="0">
                <a:solidFill>
                  <a:schemeClr val="accent6"/>
                </a:solidFill>
              </a:rPr>
              <a:t>Disk access is the predominant (major) cost, since disk access is slow as compared to in-memory operation</a:t>
            </a:r>
            <a:r>
              <a:rPr lang="en-GB" dirty="0"/>
              <a:t>.   </a:t>
            </a:r>
          </a:p>
          <a:p>
            <a:r>
              <a:rPr lang="en-GB" b="1" dirty="0">
                <a:solidFill>
                  <a:schemeClr val="accent6"/>
                </a:solidFill>
              </a:rPr>
              <a:t>Cost to write a block is greater than cost to read a block </a:t>
            </a:r>
            <a:r>
              <a:rPr lang="en-GB" dirty="0"/>
              <a:t>because data is read back after being written to ensure that the write was successful.</a:t>
            </a:r>
          </a:p>
        </p:txBody>
      </p:sp>
    </p:spTree>
    <p:extLst>
      <p:ext uri="{BB962C8B-B14F-4D97-AF65-F5344CB8AC3E}">
        <p14:creationId xmlns:p14="http://schemas.microsoft.com/office/powerpoint/2010/main" val="185871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Selection operation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8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Symbol: </a:t>
            </a:r>
            <a:r>
              <a:rPr lang="el-GR" sz="3600" dirty="0"/>
              <a:t>σ</a:t>
            </a:r>
            <a:r>
              <a:rPr lang="en-US" dirty="0"/>
              <a:t> (Sigma)</a:t>
            </a:r>
          </a:p>
          <a:p>
            <a:r>
              <a:rPr lang="en-US" dirty="0"/>
              <a:t>Notation: </a:t>
            </a:r>
            <a:r>
              <a:rPr lang="el-GR" sz="3600" dirty="0"/>
              <a:t>σ</a:t>
            </a:r>
            <a:r>
              <a:rPr lang="en-US" sz="3600" dirty="0"/>
              <a:t> </a:t>
            </a:r>
            <a:r>
              <a:rPr lang="en-US" sz="3600" i="1" baseline="-25000" dirty="0"/>
              <a:t>condition</a:t>
            </a:r>
            <a:r>
              <a:rPr lang="en-US" sz="3600" dirty="0"/>
              <a:t> </a:t>
            </a:r>
            <a:r>
              <a:rPr lang="en-US" dirty="0"/>
              <a:t>(Relation)</a:t>
            </a:r>
          </a:p>
          <a:p>
            <a:r>
              <a:rPr lang="en-US" dirty="0"/>
              <a:t>Operation: </a:t>
            </a:r>
            <a:r>
              <a:rPr lang="en-US" b="1" dirty="0">
                <a:solidFill>
                  <a:schemeClr val="accent6"/>
                </a:solidFill>
              </a:rPr>
              <a:t>Selects tuples </a:t>
            </a:r>
            <a:r>
              <a:rPr lang="en-US" dirty="0"/>
              <a:t>from a relation that </a:t>
            </a:r>
            <a:r>
              <a:rPr lang="en-US" b="1" dirty="0">
                <a:solidFill>
                  <a:schemeClr val="accent6"/>
                </a:solidFill>
              </a:rPr>
              <a:t>satisfy a given condition</a:t>
            </a:r>
            <a:r>
              <a:rPr lang="en-US" dirty="0"/>
              <a:t>.</a:t>
            </a:r>
          </a:p>
          <a:p>
            <a:r>
              <a:rPr lang="en-US" dirty="0"/>
              <a:t>Operators:  =, &lt;&gt;, &lt;, &gt;, &lt;=, &gt;=, Λ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(AND)</a:t>
            </a:r>
            <a:r>
              <a:rPr lang="en-US" dirty="0"/>
              <a:t>, V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(OR)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14066" y="420365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14066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14066" y="3534789"/>
            <a:ext cx="6492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14066" y="314680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2521355"/>
              </p:ext>
            </p:extLst>
          </p:nvPr>
        </p:nvGraphicFramePr>
        <p:xfrm>
          <a:off x="1612995" y="3137916"/>
          <a:ext cx="56534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534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belongs to “CE” Branch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8143224" y="3531577"/>
            <a:ext cx="3291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143224" y="314359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Answer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9153253" y="2951102"/>
          <a:ext cx="239903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99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Branch=‘CE’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=""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8143224" y="4203650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=""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8143224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89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algorithm for selection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Linear search (A1)</a:t>
            </a:r>
          </a:p>
          <a:p>
            <a:r>
              <a:rPr lang="en-GB" dirty="0"/>
              <a:t>Binary search (A2)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6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A9BCE72A62844EB979624D023BE786" ma:contentTypeVersion="4" ma:contentTypeDescription="Create a new document." ma:contentTypeScope="" ma:versionID="65034039a73f5635db7e25a5a0e188c7">
  <xsd:schema xmlns:xsd="http://www.w3.org/2001/XMLSchema" xmlns:xs="http://www.w3.org/2001/XMLSchema" xmlns:p="http://schemas.microsoft.com/office/2006/metadata/properties" xmlns:ns2="dd6186b8-f5bf-4074-9b4d-fb94728aff6c" xmlns:ns3="8d0f27b0-2578-4208-a1c9-264bc4f12038" targetNamespace="http://schemas.microsoft.com/office/2006/metadata/properties" ma:root="true" ma:fieldsID="27029c4cda095572a0ef82d868a3873f" ns2:_="" ns3:_="">
    <xsd:import namespace="dd6186b8-f5bf-4074-9b4d-fb94728aff6c"/>
    <xsd:import namespace="8d0f27b0-2578-4208-a1c9-264bc4f120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6186b8-f5bf-4074-9b4d-fb94728aff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0f27b0-2578-4208-a1c9-264bc4f1203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77F3A3-5064-4068-BE71-D11533534FF7}"/>
</file>

<file path=customXml/itemProps2.xml><?xml version="1.0" encoding="utf-8"?>
<ds:datastoreItem xmlns:ds="http://schemas.openxmlformats.org/officeDocument/2006/customXml" ds:itemID="{4E650492-E2B4-484B-A00B-47991845C172}"/>
</file>

<file path=customXml/itemProps3.xml><?xml version="1.0" encoding="utf-8"?>
<ds:datastoreItem xmlns:ds="http://schemas.openxmlformats.org/officeDocument/2006/customXml" ds:itemID="{94778F5A-520D-4921-BA90-8434B70C9CB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7343</TotalTime>
  <Words>2373</Words>
  <Application>Microsoft Office PowerPoint</Application>
  <PresentationFormat>Widescreen</PresentationFormat>
  <Paragraphs>662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Segoe UI Black</vt:lpstr>
      <vt:lpstr>Calibri</vt:lpstr>
      <vt:lpstr>ＭＳ Ｐゴシック</vt:lpstr>
      <vt:lpstr>Roboto Condensed</vt:lpstr>
      <vt:lpstr>Symbol</vt:lpstr>
      <vt:lpstr>Arial</vt:lpstr>
      <vt:lpstr>Wingdings 2</vt:lpstr>
      <vt:lpstr>Helvetica</vt:lpstr>
      <vt:lpstr>Roboto Condensed Light</vt:lpstr>
      <vt:lpstr>Wingdings</vt:lpstr>
      <vt:lpstr>Wingdings 3</vt:lpstr>
      <vt:lpstr>Office Theme</vt:lpstr>
      <vt:lpstr>  Query Processing and Optimization</vt:lpstr>
      <vt:lpstr>PowerPoint Presentation</vt:lpstr>
      <vt:lpstr>Steps in query processing</vt:lpstr>
      <vt:lpstr>Steps in Query Processing</vt:lpstr>
      <vt:lpstr>Measures of query cost</vt:lpstr>
      <vt:lpstr>Measures of Query Cost</vt:lpstr>
      <vt:lpstr>Selection operation</vt:lpstr>
      <vt:lpstr>Selection Operator</vt:lpstr>
      <vt:lpstr>Search algorithm for selection operation</vt:lpstr>
      <vt:lpstr>Linear search (A1)</vt:lpstr>
      <vt:lpstr>Binary search (A2)</vt:lpstr>
      <vt:lpstr>Evaluation of expressions</vt:lpstr>
      <vt:lpstr>Evaluation of expressions</vt:lpstr>
      <vt:lpstr>Materialization</vt:lpstr>
      <vt:lpstr>Pipelining</vt:lpstr>
      <vt:lpstr>Query optimization</vt:lpstr>
      <vt:lpstr>Query optimization</vt:lpstr>
      <vt:lpstr>Approaches to Query Optimization</vt:lpstr>
      <vt:lpstr>Transformation of relational expressions</vt:lpstr>
      <vt:lpstr>Transformation of relational expressions</vt:lpstr>
      <vt:lpstr>Transformation of relational expressions</vt:lpstr>
      <vt:lpstr>Transformation of relational expressions</vt:lpstr>
      <vt:lpstr>Transformation of relational expressions</vt:lpstr>
      <vt:lpstr>Transformation of relational expressions</vt:lpstr>
      <vt:lpstr>Transformation of relational expressions</vt:lpstr>
      <vt:lpstr>Transformation of relational expressions</vt:lpstr>
      <vt:lpstr>Transformation of relational expressions</vt:lpstr>
      <vt:lpstr>Transformation of relational expressions</vt:lpstr>
      <vt:lpstr>Transformation of relational expressions</vt:lpstr>
      <vt:lpstr>Sorting and joins</vt:lpstr>
      <vt:lpstr>Sorting</vt:lpstr>
      <vt:lpstr>External Sort-Merge (Example)</vt:lpstr>
      <vt:lpstr>External Sort-Merge (Algorithm)</vt:lpstr>
      <vt:lpstr>External Sort-Merge (Algorithm)</vt:lpstr>
      <vt:lpstr>Sum (Nested loop join)</vt:lpstr>
      <vt:lpstr>Sum (Nested loop join)</vt:lpstr>
      <vt:lpstr>Sum (Nested loop join)</vt:lpstr>
      <vt:lpstr>Sum (Nested loop join)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Hargeet Kaur</cp:lastModifiedBy>
  <cp:revision>1509</cp:revision>
  <dcterms:created xsi:type="dcterms:W3CDTF">2020-05-01T05:09:15Z</dcterms:created>
  <dcterms:modified xsi:type="dcterms:W3CDTF">2023-04-10T08:29:18Z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0x010100E3A9BCE72A62844EB979624D023BE786</vt:lpwstr>
  </property>
</Properties>
</file>