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sldIdLst>
    <p:sldId id="309" r:id="rId2"/>
    <p:sldId id="292" r:id="rId3"/>
    <p:sldId id="310" r:id="rId4"/>
    <p:sldId id="312" r:id="rId5"/>
    <p:sldId id="646" r:id="rId6"/>
    <p:sldId id="594" r:id="rId7"/>
    <p:sldId id="498" r:id="rId8"/>
    <p:sldId id="647" r:id="rId9"/>
    <p:sldId id="648" r:id="rId10"/>
    <p:sldId id="650" r:id="rId11"/>
    <p:sldId id="651" r:id="rId12"/>
    <p:sldId id="653" r:id="rId13"/>
    <p:sldId id="652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6" r:id="rId36"/>
    <p:sldId id="675" r:id="rId37"/>
    <p:sldId id="677" r:id="rId38"/>
    <p:sldId id="699" r:id="rId39"/>
    <p:sldId id="700" r:id="rId40"/>
    <p:sldId id="701" r:id="rId41"/>
    <p:sldId id="702" r:id="rId42"/>
    <p:sldId id="703" r:id="rId43"/>
    <p:sldId id="704" r:id="rId44"/>
    <p:sldId id="705" r:id="rId45"/>
    <p:sldId id="706" r:id="rId46"/>
    <p:sldId id="707" r:id="rId47"/>
    <p:sldId id="708" r:id="rId48"/>
    <p:sldId id="709" r:id="rId49"/>
    <p:sldId id="710" r:id="rId50"/>
    <p:sldId id="711" r:id="rId51"/>
    <p:sldId id="712" r:id="rId52"/>
    <p:sldId id="713" r:id="rId53"/>
    <p:sldId id="714" r:id="rId54"/>
    <p:sldId id="715" r:id="rId55"/>
    <p:sldId id="716" r:id="rId56"/>
    <p:sldId id="717" r:id="rId57"/>
    <p:sldId id="718" r:id="rId58"/>
    <p:sldId id="387" r:id="rId59"/>
  </p:sldIdLst>
  <p:sldSz cx="12192000" cy="6858000"/>
  <p:notesSz cx="6858000" cy="9144000"/>
  <p:embeddedFontLst>
    <p:embeddedFont>
      <p:font typeface="Roboto Condensed Light" panose="020B0604020202020204" charset="0"/>
      <p:regular r:id="rId61"/>
      <p:italic r:id="rId62"/>
    </p:embeddedFont>
    <p:embeddedFont>
      <p:font typeface="Wingdings 2" panose="05020102010507070707" pitchFamily="18" charset="2"/>
      <p:regular r:id="rId63"/>
    </p:embeddedFont>
    <p:embeddedFont>
      <p:font typeface="Roboto Condensed" panose="020B0604020202020204" charset="0"/>
      <p:regular r:id="rId64"/>
      <p:bold r:id="rId65"/>
      <p:italic r:id="rId66"/>
      <p:boldItalic r:id="rId67"/>
    </p:embeddedFont>
    <p:embeddedFont>
      <p:font typeface="Segoe UI Black" panose="020B0A02040204020203" pitchFamily="34" charset="0"/>
      <p:bold r:id="rId68"/>
      <p:boldItalic r:id="rId69"/>
    </p:embeddedFont>
    <p:embeddedFont>
      <p:font typeface="Wingdings 3" panose="05040102010807070707" pitchFamily="18" charset="2"/>
      <p:regular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4.fntdata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Transaction Processing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61192"/>
            <a:ext cx="1188071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976308" y="664094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90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Transaction Processing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7280"/>
            <a:ext cx="11894566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Transaction Processing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276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-41563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– Transaction Processing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94565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3" r:id="rId5"/>
    <p:sldLayoutId id="2147483691" r:id="rId6"/>
    <p:sldLayoutId id="2147483679" r:id="rId7"/>
    <p:sldLayoutId id="2147483692" r:id="rId8"/>
    <p:sldLayoutId id="2147483696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Unit-7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ACI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 properties of transaction (</a:t>
            </a:r>
            <a:r>
              <a:rPr lang="en-US" dirty="0">
                <a:solidFill>
                  <a:schemeClr val="accent6"/>
                </a:solidFill>
              </a:rPr>
              <a:t>Durability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r>
              <a:rPr lang="en-US" dirty="0"/>
              <a:t>After a transaction completes successfully, the </a:t>
            </a:r>
            <a:r>
              <a:rPr lang="en-US" b="1" dirty="0">
                <a:solidFill>
                  <a:schemeClr val="accent6"/>
                </a:solidFill>
              </a:rPr>
              <a:t>changes it has made to the database persist (permanent)</a:t>
            </a:r>
            <a:r>
              <a:rPr lang="en-US" dirty="0"/>
              <a:t>, even if there are system failures.</a:t>
            </a:r>
          </a:p>
          <a:p>
            <a:r>
              <a:rPr lang="en-US" dirty="0"/>
              <a:t>Once our transaction completed up to last step (step 6) its result must be stored permanently. It should not be removed if system fails.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466729" y="867367"/>
            <a:ext cx="1828800" cy="3908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A=500, B=500</a:t>
            </a:r>
          </a:p>
          <a:p>
            <a:pPr algn="ctr"/>
            <a:endParaRPr lang="en-US" sz="2000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A=450, B=550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948033" y="863444"/>
            <a:ext cx="13447" cy="3931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9467557" y="4290061"/>
            <a:ext cx="1828800" cy="50530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550433" y="4928372"/>
            <a:ext cx="3832592" cy="914400"/>
          </a:xfrm>
          <a:prstGeom prst="wedgeRoundRectCallout">
            <a:avLst>
              <a:gd name="adj1" fmla="val 23351"/>
              <a:gd name="adj2" fmla="val -7609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values must be stored permanently in the database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4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Transaction State Diagram \ State Transition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State Diagram \ State Transition Diagram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54980" y="83296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028023" y="863444"/>
            <a:ext cx="13447" cy="4389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16259" y="961496"/>
            <a:ext cx="1828800" cy="35394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r>
              <a:rPr lang="en-US" sz="2800" b="1" dirty="0"/>
              <a:t>Commit</a:t>
            </a:r>
          </a:p>
        </p:txBody>
      </p:sp>
      <p:sp>
        <p:nvSpPr>
          <p:cNvPr id="9" name="Oval 8"/>
          <p:cNvSpPr/>
          <p:nvPr/>
        </p:nvSpPr>
        <p:spPr>
          <a:xfrm>
            <a:off x="381000" y="32385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Active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7556" y="20403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Partial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Committed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27413" y="43986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Failed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95607" y="20784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Committed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55464" y="43986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Aborted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10" idx="3"/>
          </p:cNvCxnSpPr>
          <p:nvPr/>
        </p:nvCxnSpPr>
        <p:spPr>
          <a:xfrm flipV="1">
            <a:off x="1173000" y="2654858"/>
            <a:ext cx="1026527" cy="5836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1" idx="1"/>
          </p:cNvCxnSpPr>
          <p:nvPr/>
        </p:nvCxnSpPr>
        <p:spPr>
          <a:xfrm>
            <a:off x="1173000" y="3958500"/>
            <a:ext cx="986384" cy="5455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2" idx="2"/>
          </p:cNvCxnSpPr>
          <p:nvPr/>
        </p:nvCxnSpPr>
        <p:spPr>
          <a:xfrm>
            <a:off x="3551556" y="2400300"/>
            <a:ext cx="944051" cy="381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3" idx="2"/>
          </p:cNvCxnSpPr>
          <p:nvPr/>
        </p:nvCxnSpPr>
        <p:spPr>
          <a:xfrm>
            <a:off x="3511413" y="4758600"/>
            <a:ext cx="94405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845866" y="5252588"/>
            <a:ext cx="5347116" cy="914400"/>
          </a:xfrm>
          <a:prstGeom prst="wedgeRoundRectCallout">
            <a:avLst>
              <a:gd name="adj1" fmla="val -46639"/>
              <a:gd name="adj2" fmla="val -2015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This is the initial state. </a:t>
            </a:r>
          </a:p>
          <a:p>
            <a:r>
              <a:rPr lang="en-IN" dirty="0">
                <a:solidFill>
                  <a:schemeClr val="tx1"/>
                </a:solidFill>
              </a:rPr>
              <a:t>The transaction stays in this state while it is executing.</a:t>
            </a:r>
          </a:p>
        </p:txBody>
      </p:sp>
      <p:cxnSp>
        <p:nvCxnSpPr>
          <p:cNvPr id="20" name="Straight Arrow Connector 19"/>
          <p:cNvCxnSpPr>
            <a:stCxn id="10" idx="4"/>
          </p:cNvCxnSpPr>
          <p:nvPr/>
        </p:nvCxnSpPr>
        <p:spPr>
          <a:xfrm flipH="1">
            <a:off x="2743200" y="2760300"/>
            <a:ext cx="16356" cy="163563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41139" y="32385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End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3" idx="0"/>
            <a:endCxn id="21" idx="4"/>
          </p:cNvCxnSpPr>
          <p:nvPr/>
        </p:nvCxnSpPr>
        <p:spPr>
          <a:xfrm flipV="1">
            <a:off x="5247464" y="3958500"/>
            <a:ext cx="585675" cy="4401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4"/>
            <a:endCxn id="21" idx="0"/>
          </p:cNvCxnSpPr>
          <p:nvPr/>
        </p:nvCxnSpPr>
        <p:spPr>
          <a:xfrm>
            <a:off x="5287607" y="2798400"/>
            <a:ext cx="545532" cy="4401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572368" y="1007725"/>
            <a:ext cx="5878090" cy="710375"/>
          </a:xfrm>
          <a:prstGeom prst="wedgeRoundRectCallout">
            <a:avLst>
              <a:gd name="adj1" fmla="val -16497"/>
              <a:gd name="adj2" fmla="val 982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When a transaction executes its final operation, it is said to be in a partially committed state.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572368" y="5287470"/>
            <a:ext cx="5878090" cy="1144312"/>
          </a:xfrm>
          <a:prstGeom prst="wedgeRoundRectCallout">
            <a:avLst>
              <a:gd name="adj1" fmla="val -14453"/>
              <a:gd name="adj2" fmla="val -74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Discover that normal execution can no longer proceed.</a:t>
            </a:r>
          </a:p>
          <a:p>
            <a:r>
              <a:rPr lang="en-IN" dirty="0">
                <a:solidFill>
                  <a:schemeClr val="tx1"/>
                </a:solidFill>
              </a:rPr>
              <a:t>Once a transaction cannot be completed, any changes that it made must be undone rolling it back.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572368" y="5294990"/>
            <a:ext cx="5878090" cy="1144312"/>
          </a:xfrm>
          <a:prstGeom prst="wedgeRoundRectCallout">
            <a:avLst>
              <a:gd name="adj1" fmla="val 27869"/>
              <a:gd name="adj2" fmla="val -74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The state after the transaction has been rolled back and the database has been restored to its state prior to the start of the transaction.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57654" y="1026455"/>
            <a:ext cx="5878090" cy="860515"/>
          </a:xfrm>
          <a:prstGeom prst="wedgeRoundRectCallout">
            <a:avLst>
              <a:gd name="adj1" fmla="val 32230"/>
              <a:gd name="adj2" fmla="val 8708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The transaction enters in this state after successful completion of the transaction.</a:t>
            </a:r>
          </a:p>
          <a:p>
            <a:r>
              <a:rPr lang="en-IN" dirty="0">
                <a:solidFill>
                  <a:schemeClr val="tx1"/>
                </a:solidFill>
              </a:rPr>
              <a:t>We cannot abort or rollback a committed transaction.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7751409" y="1096712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Active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7751409" y="2388055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Active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7751409" y="3675934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Partial Committed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68859" y="2545154"/>
            <a:ext cx="590550" cy="36933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574029" y="2725102"/>
            <a:ext cx="7810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9351650" y="1548260"/>
            <a:ext cx="1406661" cy="961902"/>
          </a:xfrm>
          <a:prstGeom prst="bentConnector3">
            <a:avLst>
              <a:gd name="adj1" fmla="val 99837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0844614" y="2727935"/>
            <a:ext cx="419874" cy="37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Callout 46"/>
          <p:cNvSpPr/>
          <p:nvPr/>
        </p:nvSpPr>
        <p:spPr>
          <a:xfrm>
            <a:off x="7782770" y="2400300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Failed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7782770" y="4075364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Committed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7751409" y="1085236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Aborted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State Diagram \ State 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</a:t>
            </a:r>
          </a:p>
          <a:p>
            <a:pPr lvl="1"/>
            <a:r>
              <a:rPr lang="en-US" dirty="0"/>
              <a:t>This is the </a:t>
            </a:r>
            <a:r>
              <a:rPr lang="en-US" b="1" dirty="0">
                <a:solidFill>
                  <a:schemeClr val="accent6"/>
                </a:solidFill>
              </a:rPr>
              <a:t>initial state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transaction </a:t>
            </a:r>
            <a:r>
              <a:rPr lang="en-US" b="1" dirty="0">
                <a:solidFill>
                  <a:schemeClr val="accent6"/>
                </a:solidFill>
              </a:rPr>
              <a:t>stays in this state while it is executing</a:t>
            </a:r>
            <a:r>
              <a:rPr lang="en-US" dirty="0"/>
              <a:t>.</a:t>
            </a:r>
          </a:p>
          <a:p>
            <a:r>
              <a:rPr lang="en-US" dirty="0"/>
              <a:t>Partial Committed</a:t>
            </a:r>
          </a:p>
          <a:p>
            <a:pPr lvl="1"/>
            <a:r>
              <a:rPr lang="en-US" dirty="0"/>
              <a:t>When a transaction </a:t>
            </a:r>
            <a:r>
              <a:rPr lang="en-US" b="1" dirty="0">
                <a:solidFill>
                  <a:schemeClr val="accent6"/>
                </a:solidFill>
              </a:rPr>
              <a:t>executes its final operation/ instruction</a:t>
            </a:r>
            <a:r>
              <a:rPr lang="en-US" dirty="0"/>
              <a:t>, it is said to be in a partially committed state.</a:t>
            </a:r>
          </a:p>
          <a:p>
            <a:r>
              <a:rPr lang="en-US" dirty="0"/>
              <a:t>Failed</a:t>
            </a:r>
          </a:p>
          <a:p>
            <a:pPr lvl="1"/>
            <a:r>
              <a:rPr lang="en-US" dirty="0"/>
              <a:t>Discover that </a:t>
            </a:r>
            <a:r>
              <a:rPr lang="en-US" b="1" dirty="0">
                <a:solidFill>
                  <a:schemeClr val="accent6"/>
                </a:solidFill>
              </a:rPr>
              <a:t>normal execution can no longer proceed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Once a transaction </a:t>
            </a:r>
            <a:r>
              <a:rPr lang="en-US" b="1" dirty="0">
                <a:solidFill>
                  <a:schemeClr val="accent6"/>
                </a:solidFill>
              </a:rPr>
              <a:t>cannot be completed</a:t>
            </a:r>
            <a:r>
              <a:rPr lang="en-US" dirty="0"/>
              <a:t>, any </a:t>
            </a:r>
            <a:r>
              <a:rPr lang="en-US" b="1" dirty="0">
                <a:solidFill>
                  <a:schemeClr val="accent6"/>
                </a:solidFill>
              </a:rPr>
              <a:t>changes that it made must be undone rolling it back</a:t>
            </a:r>
            <a:r>
              <a:rPr lang="en-US" dirty="0"/>
              <a:t>.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The transaction enters in this state </a:t>
            </a:r>
            <a:r>
              <a:rPr lang="en-US" b="1" dirty="0">
                <a:solidFill>
                  <a:schemeClr val="accent6"/>
                </a:solidFill>
              </a:rPr>
              <a:t>after successful completion of the transaction </a:t>
            </a:r>
            <a:r>
              <a:rPr lang="en-US" dirty="0"/>
              <a:t>(after committing transaction).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cannot abort or rollback a committed transaction</a:t>
            </a:r>
            <a:r>
              <a:rPr lang="en-US" dirty="0"/>
              <a:t>.</a:t>
            </a:r>
          </a:p>
          <a:p>
            <a:r>
              <a:rPr lang="en-US" dirty="0"/>
              <a:t>Aborted</a:t>
            </a:r>
          </a:p>
          <a:p>
            <a:pPr lvl="1"/>
            <a:r>
              <a:rPr lang="en-US" dirty="0"/>
              <a:t>The state after the </a:t>
            </a:r>
            <a:r>
              <a:rPr lang="en-US" b="1" dirty="0">
                <a:solidFill>
                  <a:schemeClr val="accent6"/>
                </a:solidFill>
              </a:rPr>
              <a:t>transaction has been rolled back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6"/>
                </a:solidFill>
              </a:rPr>
              <a:t>database has been restored to its state prior to the start of the transaction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Schedule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3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schedule is a </a:t>
            </a:r>
            <a:r>
              <a:rPr lang="en-US" b="1" dirty="0">
                <a:solidFill>
                  <a:schemeClr val="accent6"/>
                </a:solidFill>
              </a:rPr>
              <a:t>process of grouping the transactions</a:t>
            </a:r>
            <a:r>
              <a:rPr lang="en-US" dirty="0"/>
              <a:t> into one and </a:t>
            </a:r>
            <a:r>
              <a:rPr lang="en-US" b="1" dirty="0">
                <a:solidFill>
                  <a:schemeClr val="accent6"/>
                </a:solidFill>
              </a:rPr>
              <a:t>executing them in a predefined order</a:t>
            </a:r>
            <a:r>
              <a:rPr lang="en-US" dirty="0"/>
              <a:t>. </a:t>
            </a:r>
          </a:p>
          <a:p>
            <a:r>
              <a:rPr lang="en-US" dirty="0"/>
              <a:t>A schedule is the </a:t>
            </a:r>
            <a:r>
              <a:rPr lang="en-US" b="1" dirty="0">
                <a:solidFill>
                  <a:schemeClr val="accent6"/>
                </a:solidFill>
              </a:rPr>
              <a:t>chronological (sequential) order in which instructions are executed </a:t>
            </a:r>
            <a:r>
              <a:rPr lang="en-US" dirty="0"/>
              <a:t>in a system.</a:t>
            </a:r>
          </a:p>
          <a:p>
            <a:r>
              <a:rPr lang="en-US" dirty="0"/>
              <a:t>A schedule is required in a database because when some transactions execute in parallel, they may affect the result of the transaction.</a:t>
            </a:r>
          </a:p>
          <a:p>
            <a:r>
              <a:rPr lang="en-US" dirty="0"/>
              <a:t>Means if one transaction is updating the values which the other transaction is accessing, then the order of these two transactions will change the result of another transaction. </a:t>
            </a:r>
          </a:p>
          <a:p>
            <a:r>
              <a:rPr lang="en-US" dirty="0"/>
              <a:t>Hence a schedule is created to execute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6667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038652"/>
              </p:ext>
            </p:extLst>
          </p:nvPr>
        </p:nvGraphicFramePr>
        <p:xfrm>
          <a:off x="381000" y="866150"/>
          <a:ext cx="5562600" cy="55915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Read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temp = A * 0.1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en-US" sz="1800" baseline="0" dirty="0">
                          <a:effectLst/>
                        </a:rPr>
                        <a:t> =</a:t>
                      </a:r>
                      <a:r>
                        <a:rPr lang="en-US" sz="1800" dirty="0">
                          <a:effectLst/>
                        </a:rPr>
                        <a:t> A -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104443"/>
              </p:ext>
            </p:extLst>
          </p:nvPr>
        </p:nvGraphicFramePr>
        <p:xfrm>
          <a:off x="6162303" y="866152"/>
          <a:ext cx="2791197" cy="560281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Execution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(1000)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1000 - 50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(950)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(1000)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1000 + 50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(1050)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834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(950)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950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950 - 95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(855)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(1050)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1050 + 95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(1145)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186819"/>
              </p:ext>
            </p:extLst>
          </p:nvPr>
        </p:nvGraphicFramePr>
        <p:xfrm>
          <a:off x="381000" y="866151"/>
          <a:ext cx="5562600" cy="556839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903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903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552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6456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(A)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 = B + 50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904796"/>
              </p:ext>
            </p:extLst>
          </p:nvPr>
        </p:nvGraphicFramePr>
        <p:xfrm>
          <a:off x="6162303" y="866152"/>
          <a:ext cx="2791197" cy="55811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403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Execution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03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423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(1000)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1000 * 0.1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1000 - 100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(900)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(1000)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1000 + 100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(1100)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106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(900)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900 - 50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(850)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(1100)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1100 + 50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(1150)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9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serial schedule is a schedule in which </a:t>
            </a:r>
            <a:r>
              <a:rPr lang="en-US" b="1" dirty="0">
                <a:solidFill>
                  <a:schemeClr val="accent6"/>
                </a:solidFill>
              </a:rPr>
              <a:t>no transaction starts until a running transaction has ended</a:t>
            </a:r>
            <a:r>
              <a:rPr lang="en-US" dirty="0"/>
              <a:t>.</a:t>
            </a:r>
          </a:p>
          <a:p>
            <a:r>
              <a:rPr lang="en-US" dirty="0"/>
              <a:t>A serial schedule is a schedule in which </a:t>
            </a:r>
            <a:r>
              <a:rPr lang="en-US" b="1" dirty="0">
                <a:solidFill>
                  <a:schemeClr val="accent6"/>
                </a:solidFill>
              </a:rPr>
              <a:t>one transaction is executed completely before starting another transaction</a:t>
            </a:r>
            <a:r>
              <a:rPr lang="en-US" dirty="0"/>
              <a:t>.</a:t>
            </a:r>
          </a:p>
          <a:p>
            <a:r>
              <a:rPr lang="en-US" dirty="0"/>
              <a:t>Transactions are executed one after the other. </a:t>
            </a:r>
          </a:p>
          <a:p>
            <a:r>
              <a:rPr lang="en-US" dirty="0"/>
              <a:t>This type of schedule is called a serial schedule, as transactions are executed in a serial manner.</a:t>
            </a:r>
          </a:p>
        </p:txBody>
      </p:sp>
    </p:spTree>
    <p:extLst>
      <p:ext uri="{BB962C8B-B14F-4D97-AF65-F5344CB8AC3E}">
        <p14:creationId xmlns:p14="http://schemas.microsoft.com/office/powerpoint/2010/main" val="2105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Serial Schedule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889781"/>
              </p:ext>
            </p:extLst>
          </p:nvPr>
        </p:nvGraphicFramePr>
        <p:xfrm>
          <a:off x="381000" y="860463"/>
          <a:ext cx="5562600" cy="56281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Read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temp = A * 0.1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en-US" sz="1800" baseline="0" dirty="0">
                          <a:effectLst/>
                        </a:rPr>
                        <a:t> =</a:t>
                      </a:r>
                      <a:r>
                        <a:rPr lang="en-US" sz="1800" dirty="0">
                          <a:effectLst/>
                        </a:rPr>
                        <a:t> A -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159154"/>
              </p:ext>
            </p:extLst>
          </p:nvPr>
        </p:nvGraphicFramePr>
        <p:xfrm>
          <a:off x="6210869" y="860463"/>
          <a:ext cx="5562600" cy="56281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429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transaction?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ACID properties of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Transaction State Diagram \ State Transition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Concurrency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Non-serial Schedule (Interleaved 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that </a:t>
            </a:r>
            <a:r>
              <a:rPr lang="en-US" b="1" dirty="0">
                <a:solidFill>
                  <a:schemeClr val="accent6"/>
                </a:solidFill>
              </a:rPr>
              <a:t>interleave the execution of different transactions</a:t>
            </a:r>
            <a:r>
              <a:rPr lang="en-US" dirty="0"/>
              <a:t>.</a:t>
            </a:r>
          </a:p>
          <a:p>
            <a:r>
              <a:rPr lang="en-US" dirty="0"/>
              <a:t>Means </a:t>
            </a:r>
            <a:r>
              <a:rPr lang="en-US" b="1" dirty="0">
                <a:solidFill>
                  <a:schemeClr val="accent6"/>
                </a:solidFill>
              </a:rPr>
              <a:t>second transaction is started before the first one could end </a:t>
            </a:r>
            <a:r>
              <a:rPr lang="en-US" dirty="0"/>
              <a:t>and execution can switch between the transactions back and forth.</a:t>
            </a:r>
          </a:p>
          <a:p>
            <a:r>
              <a:rPr lang="en-US" dirty="0"/>
              <a:t>It contains many possible orders in which the system can execute the individual operations of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6146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Non-serial Schedule (Interleaved Schedule)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976911"/>
              </p:ext>
            </p:extLst>
          </p:nvPr>
        </p:nvGraphicFramePr>
        <p:xfrm>
          <a:off x="381000" y="860463"/>
          <a:ext cx="5562600" cy="55915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442895"/>
              </p:ext>
            </p:extLst>
          </p:nvPr>
        </p:nvGraphicFramePr>
        <p:xfrm>
          <a:off x="6210869" y="860463"/>
          <a:ext cx="5562600" cy="55915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7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schedules </a:t>
            </a:r>
            <a:r>
              <a:rPr lang="en-US" b="1" dirty="0">
                <a:solidFill>
                  <a:schemeClr val="accent6"/>
                </a:solidFill>
              </a:rPr>
              <a:t>produce the same result after execution</a:t>
            </a:r>
            <a:r>
              <a:rPr lang="en-US" dirty="0"/>
              <a:t>, they are said to be equivalent schedule. </a:t>
            </a:r>
          </a:p>
          <a:p>
            <a:r>
              <a:rPr lang="en-US" dirty="0"/>
              <a:t>They may yield the same result for some value and different results for another set of values. </a:t>
            </a:r>
          </a:p>
          <a:p>
            <a:r>
              <a:rPr lang="en-US" dirty="0"/>
              <a:t>That's why this equivalence is not generally considered significant.</a:t>
            </a:r>
          </a:p>
        </p:txBody>
      </p:sp>
    </p:spTree>
    <p:extLst>
      <p:ext uri="{BB962C8B-B14F-4D97-AF65-F5344CB8AC3E}">
        <p14:creationId xmlns:p14="http://schemas.microsoft.com/office/powerpoint/2010/main" val="8203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Schedule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529263"/>
              </p:ext>
            </p:extLst>
          </p:nvPr>
        </p:nvGraphicFramePr>
        <p:xfrm>
          <a:off x="121689" y="860463"/>
          <a:ext cx="5562600" cy="55915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Schedule-1 (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777084"/>
              </p:ext>
            </p:extLst>
          </p:nvPr>
        </p:nvGraphicFramePr>
        <p:xfrm>
          <a:off x="6538419" y="860463"/>
          <a:ext cx="5562600" cy="55915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Schedule-2 (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97650" y="1856992"/>
            <a:ext cx="822960" cy="448056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n-US" sz="2800" dirty="0"/>
              <a:t>Both schedules are equivalent</a:t>
            </a:r>
          </a:p>
          <a:p>
            <a:r>
              <a:rPr kumimoji="1" lang="en-US" altLang="en-US" dirty="0"/>
              <a:t>In </a:t>
            </a:r>
            <a:r>
              <a:rPr lang="en-US" altLang="en-US" dirty="0">
                <a:solidFill>
                  <a:schemeClr val="tx1"/>
                </a:solidFill>
              </a:rPr>
              <a:t>both</a:t>
            </a:r>
            <a:r>
              <a:rPr kumimoji="1" lang="en-US" altLang="en-US" dirty="0"/>
              <a:t> schedules the sum “A + B” is preserved</a:t>
            </a:r>
            <a:r>
              <a:rPr kumimoji="1" lang="en-US" altLang="en-US" sz="2000" dirty="0"/>
              <a:t>.</a:t>
            </a:r>
            <a:endParaRPr kumimoji="1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8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schedule is serializable if it is </a:t>
            </a:r>
            <a:r>
              <a:rPr lang="en-US" b="1" dirty="0">
                <a:solidFill>
                  <a:schemeClr val="accent6"/>
                </a:solidFill>
              </a:rPr>
              <a:t>equivalent to a serial schedule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serial schedules</a:t>
            </a:r>
            <a:r>
              <a:rPr lang="en-US" dirty="0"/>
              <a:t>, only </a:t>
            </a:r>
            <a:r>
              <a:rPr lang="en-US" b="1" dirty="0">
                <a:solidFill>
                  <a:schemeClr val="accent6"/>
                </a:solidFill>
              </a:rPr>
              <a:t>one transaction is allowed to execute at a time </a:t>
            </a:r>
            <a:r>
              <a:rPr lang="en-US" dirty="0"/>
              <a:t>i.e. </a:t>
            </a:r>
            <a:r>
              <a:rPr lang="en-US" b="1" dirty="0">
                <a:solidFill>
                  <a:schemeClr val="accent6"/>
                </a:solidFill>
              </a:rPr>
              <a:t>no concurrency is allowed</a:t>
            </a:r>
            <a:r>
              <a:rPr lang="en-US" dirty="0"/>
              <a:t>. </a:t>
            </a:r>
          </a:p>
          <a:p>
            <a:r>
              <a:rPr lang="en-US" dirty="0"/>
              <a:t>Whereas in </a:t>
            </a:r>
            <a:r>
              <a:rPr lang="en-US" b="1" dirty="0">
                <a:solidFill>
                  <a:schemeClr val="accent6"/>
                </a:solidFill>
              </a:rPr>
              <a:t>serializable schedules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multiple transactions can execute simultaneously </a:t>
            </a:r>
            <a:r>
              <a:rPr lang="en-US" dirty="0"/>
              <a:t>i.e. </a:t>
            </a:r>
            <a:r>
              <a:rPr lang="en-US" b="1" dirty="0">
                <a:solidFill>
                  <a:schemeClr val="accent6"/>
                </a:solidFill>
              </a:rPr>
              <a:t>concurrency is allowed</a:t>
            </a:r>
            <a:r>
              <a:rPr lang="en-US" dirty="0"/>
              <a:t>.</a:t>
            </a:r>
          </a:p>
          <a:p>
            <a:r>
              <a:rPr lang="en-US" dirty="0"/>
              <a:t>Types (forms) of </a:t>
            </a:r>
            <a:r>
              <a:rPr lang="en-US" dirty="0" err="1"/>
              <a:t>serializability</a:t>
            </a:r>
            <a:endParaRPr lang="en-US" dirty="0"/>
          </a:p>
          <a:p>
            <a:pPr lvl="1"/>
            <a:r>
              <a:rPr lang="en-US" dirty="0"/>
              <a:t>Conflict </a:t>
            </a:r>
            <a:r>
              <a:rPr lang="en-US" dirty="0" err="1"/>
              <a:t>serializability</a:t>
            </a:r>
            <a:endParaRPr lang="en-US" dirty="0"/>
          </a:p>
          <a:p>
            <a:pPr lvl="1"/>
            <a:r>
              <a:rPr lang="en-US" dirty="0"/>
              <a:t>View </a:t>
            </a:r>
            <a:r>
              <a:rPr lang="en-US" dirty="0" err="1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l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 be two instructions of transactions T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respectively. 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</a:t>
            </a:r>
            <a:r>
              <a:rPr lang="en-US" sz="2400" baseline="-25000" dirty="0"/>
              <a:t>i</a:t>
            </a:r>
            <a:r>
              <a:rPr lang="en-US" sz="2400" dirty="0"/>
              <a:t> = read(Q), 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= read(Q)   		</a:t>
            </a:r>
          </a:p>
          <a:p>
            <a:pPr marL="457200" lvl="1" indent="0">
              <a:buNone/>
            </a:pPr>
            <a:r>
              <a:rPr lang="en-US" sz="2400" dirty="0"/>
              <a:t>	 	</a:t>
            </a:r>
            <a:r>
              <a:rPr lang="en-US" sz="2400" dirty="0">
                <a:solidFill>
                  <a:schemeClr val="tx2"/>
                </a:solidFill>
              </a:rPr>
              <a:t>l</a:t>
            </a:r>
            <a:r>
              <a:rPr lang="en-US" sz="2400" baseline="-25000" dirty="0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 err="1">
                <a:solidFill>
                  <a:schemeClr val="tx2"/>
                </a:solidFill>
              </a:rPr>
              <a:t>l</a:t>
            </a:r>
            <a:r>
              <a:rPr lang="en-US" sz="2400" baseline="-25000" dirty="0" err="1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 don’t conflict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/>
              <a:t>l</a:t>
            </a:r>
            <a:r>
              <a:rPr lang="en-US" sz="2400" baseline="-25000" dirty="0"/>
              <a:t>i</a:t>
            </a:r>
            <a:r>
              <a:rPr lang="en-US" sz="2400" dirty="0"/>
              <a:t> = read(Q),  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= write(Q)  		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l</a:t>
            </a:r>
            <a:r>
              <a:rPr lang="en-US" sz="2400" baseline="-25000" dirty="0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 err="1">
                <a:solidFill>
                  <a:schemeClr val="tx2"/>
                </a:solidFill>
              </a:rPr>
              <a:t>l</a:t>
            </a:r>
            <a:r>
              <a:rPr lang="en-US" sz="2400" baseline="-25000" dirty="0" err="1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 conflict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/>
              <a:t>l</a:t>
            </a:r>
            <a:r>
              <a:rPr lang="en-US" sz="2400" baseline="-25000" dirty="0"/>
              <a:t>i</a:t>
            </a:r>
            <a:r>
              <a:rPr lang="en-US" sz="2400" dirty="0"/>
              <a:t> = write(Q), 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= read(Q)   		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l</a:t>
            </a:r>
            <a:r>
              <a:rPr lang="en-US" sz="2400" baseline="-25000" dirty="0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 err="1">
                <a:solidFill>
                  <a:schemeClr val="tx2"/>
                </a:solidFill>
              </a:rPr>
              <a:t>l</a:t>
            </a:r>
            <a:r>
              <a:rPr lang="en-US" sz="2400" baseline="-25000" dirty="0" err="1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 conflict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l</a:t>
            </a:r>
            <a:r>
              <a:rPr lang="en-US" sz="2400" baseline="-25000" dirty="0"/>
              <a:t>i</a:t>
            </a:r>
            <a:r>
              <a:rPr lang="en-US" sz="2400" dirty="0"/>
              <a:t> = write(Q), 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= write(Q)  		</a:t>
            </a:r>
          </a:p>
          <a:p>
            <a:pPr marL="457200" lvl="1" indent="0">
              <a:buNone/>
            </a:pPr>
            <a:r>
              <a:rPr lang="en-US" sz="2400" dirty="0"/>
              <a:t>	 	</a:t>
            </a:r>
            <a:r>
              <a:rPr lang="en-US" sz="2400" dirty="0">
                <a:solidFill>
                  <a:schemeClr val="tx2"/>
                </a:solidFill>
              </a:rPr>
              <a:t>l</a:t>
            </a:r>
            <a:r>
              <a:rPr lang="en-US" sz="2400" baseline="-25000" dirty="0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 err="1">
                <a:solidFill>
                  <a:schemeClr val="tx2"/>
                </a:solidFill>
              </a:rPr>
              <a:t>l</a:t>
            </a:r>
            <a:r>
              <a:rPr lang="en-US" sz="2400" baseline="-25000" dirty="0" err="1">
                <a:solidFill>
                  <a:schemeClr val="tx2"/>
                </a:solidFill>
              </a:rPr>
              <a:t>j</a:t>
            </a:r>
            <a:r>
              <a:rPr lang="en-US" sz="2400" dirty="0">
                <a:solidFill>
                  <a:schemeClr val="tx2"/>
                </a:solidFill>
              </a:rPr>
              <a:t> conflict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287279"/>
              </p:ext>
            </p:extLst>
          </p:nvPr>
        </p:nvGraphicFramePr>
        <p:xfrm>
          <a:off x="7158313" y="1492624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263460"/>
              </p:ext>
            </p:extLst>
          </p:nvPr>
        </p:nvGraphicFramePr>
        <p:xfrm>
          <a:off x="7158313" y="2720502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99779"/>
              </p:ext>
            </p:extLst>
          </p:nvPr>
        </p:nvGraphicFramePr>
        <p:xfrm>
          <a:off x="7158313" y="3948380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45552"/>
              </p:ext>
            </p:extLst>
          </p:nvPr>
        </p:nvGraphicFramePr>
        <p:xfrm>
          <a:off x="7158313" y="5176258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882170"/>
              </p:ext>
            </p:extLst>
          </p:nvPr>
        </p:nvGraphicFramePr>
        <p:xfrm>
          <a:off x="9672913" y="1492624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425961"/>
              </p:ext>
            </p:extLst>
          </p:nvPr>
        </p:nvGraphicFramePr>
        <p:xfrm>
          <a:off x="9672913" y="2720502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933790"/>
              </p:ext>
            </p:extLst>
          </p:nvPr>
        </p:nvGraphicFramePr>
        <p:xfrm>
          <a:off x="9672913" y="3948380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517584"/>
              </p:ext>
            </p:extLst>
          </p:nvPr>
        </p:nvGraphicFramePr>
        <p:xfrm>
          <a:off x="9672913" y="5176258"/>
          <a:ext cx="2196972" cy="10729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8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8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75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IN" sz="2400" b="1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1" kern="1200" baseline="-25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write(Q)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given schedule can be </a:t>
            </a:r>
            <a:r>
              <a:rPr lang="en-US" b="1" dirty="0">
                <a:solidFill>
                  <a:schemeClr val="accent6"/>
                </a:solidFill>
              </a:rPr>
              <a:t>converted into a serial schedule by swapping its non-conflicting operations</a:t>
            </a:r>
            <a:r>
              <a:rPr lang="en-US" dirty="0"/>
              <a:t>, then it is called as a conflict serializable schedule.</a:t>
            </a:r>
          </a:p>
        </p:txBody>
      </p:sp>
    </p:spTree>
    <p:extLst>
      <p:ext uri="{BB962C8B-B14F-4D97-AF65-F5344CB8AC3E}">
        <p14:creationId xmlns:p14="http://schemas.microsoft.com/office/powerpoint/2010/main" val="4858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623" y="2359105"/>
            <a:ext cx="1440000" cy="1298495"/>
          </a:xfrm>
          <a:prstGeom prst="roundRect">
            <a:avLst>
              <a:gd name="adj" fmla="val 99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43936" y="3837247"/>
            <a:ext cx="1440000" cy="1298495"/>
          </a:xfrm>
          <a:prstGeom prst="roundRect">
            <a:avLst>
              <a:gd name="adj" fmla="val 99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err="1"/>
              <a:t>serializability</a:t>
            </a:r>
            <a:r>
              <a:rPr lang="en-US" dirty="0"/>
              <a:t>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277765"/>
              </p:ext>
            </p:extLst>
          </p:nvPr>
        </p:nvGraphicFramePr>
        <p:xfrm>
          <a:off x="304800" y="990600"/>
          <a:ext cx="3505200" cy="51854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 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680460"/>
              </p:ext>
            </p:extLst>
          </p:nvPr>
        </p:nvGraphicFramePr>
        <p:xfrm>
          <a:off x="5334000" y="1002632"/>
          <a:ext cx="3505200" cy="51337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51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 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18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8602906">
            <a:off x="1906306" y="3938598"/>
            <a:ext cx="1081692" cy="699996"/>
          </a:xfrm>
          <a:prstGeom prst="curvedDownArrow">
            <a:avLst>
              <a:gd name="adj1" fmla="val 25000"/>
              <a:gd name="adj2" fmla="val 58461"/>
              <a:gd name="adj3" fmla="val 25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8015043">
            <a:off x="986417" y="2747851"/>
            <a:ext cx="1302158" cy="699996"/>
          </a:xfrm>
          <a:prstGeom prst="curvedDownArrow">
            <a:avLst>
              <a:gd name="adj1" fmla="val 25000"/>
              <a:gd name="adj2" fmla="val 58461"/>
              <a:gd name="adj3" fmla="val 25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err="1"/>
              <a:t>serializability</a:t>
            </a:r>
            <a:r>
              <a:rPr lang="en-US" dirty="0"/>
              <a:t>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a </a:t>
            </a:r>
            <a:r>
              <a:rPr lang="en-IN" b="1" dirty="0">
                <a:solidFill>
                  <a:schemeClr val="accent6"/>
                </a:solidFill>
              </a:rPr>
              <a:t>schedule that is not conflict </a:t>
            </a:r>
            <a:r>
              <a:rPr lang="en-IN" b="1" dirty="0" err="1">
                <a:solidFill>
                  <a:schemeClr val="accent6"/>
                </a:solidFill>
              </a:rPr>
              <a:t>serializable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We are </a:t>
            </a:r>
            <a:r>
              <a:rPr lang="en-US" b="1" dirty="0">
                <a:solidFill>
                  <a:schemeClr val="accent6"/>
                </a:solidFill>
              </a:rPr>
              <a:t>unable to swap instructions </a:t>
            </a:r>
            <a:r>
              <a:rPr lang="en-US" dirty="0"/>
              <a:t>in the above schedule to obtain either the serial schedule &lt;T1, T2&gt;, or the serial schedule &lt;T2, T1&gt;.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784819"/>
              </p:ext>
            </p:extLst>
          </p:nvPr>
        </p:nvGraphicFramePr>
        <p:xfrm>
          <a:off x="536917" y="1523137"/>
          <a:ext cx="3505200" cy="14546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4832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8515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S1 and S2  be two schedules with the same set of transactions.  S1 and S2 are view equivalent if the following three conditions are satisfied, for each data item Q</a:t>
            </a:r>
          </a:p>
          <a:p>
            <a:pPr lvl="1"/>
            <a:r>
              <a:rPr lang="en-US" dirty="0"/>
              <a:t>Initial Read</a:t>
            </a:r>
          </a:p>
          <a:p>
            <a:pPr lvl="1"/>
            <a:r>
              <a:rPr lang="en-US" dirty="0"/>
              <a:t>Updated Read</a:t>
            </a:r>
          </a:p>
          <a:p>
            <a:pPr lvl="1"/>
            <a:r>
              <a:rPr lang="en-US" dirty="0"/>
              <a:t>Final Write</a:t>
            </a:r>
            <a:endParaRPr lang="en-IN" dirty="0"/>
          </a:p>
          <a:p>
            <a:r>
              <a:rPr lang="en-US" dirty="0"/>
              <a:t>If a schedule is view equivalent to its serial schedule then the given schedule is said to be view serializable.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What is transaction?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 </a:t>
            </a:r>
            <a:r>
              <a:rPr lang="en-US" b="1" dirty="0">
                <a:solidFill>
                  <a:schemeClr val="accent6"/>
                </a:solidFill>
              </a:rPr>
              <a:t>schedule S1, transaction Ti reads the initial value of Q</a:t>
            </a:r>
            <a:r>
              <a:rPr lang="en-US" dirty="0"/>
              <a:t>, then in </a:t>
            </a:r>
            <a:r>
              <a:rPr lang="en-US" b="1" dirty="0">
                <a:solidFill>
                  <a:schemeClr val="accent6"/>
                </a:solidFill>
              </a:rPr>
              <a:t>schedule S2 also transaction Ti  must read the initial value of Q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Above two schedules </a:t>
            </a:r>
            <a:r>
              <a:rPr lang="en-US" b="1" dirty="0">
                <a:solidFill>
                  <a:schemeClr val="accent6"/>
                </a:solidFill>
              </a:rPr>
              <a:t>S1 and S3 are not view equivalent</a:t>
            </a:r>
            <a:r>
              <a:rPr lang="en-US" dirty="0"/>
              <a:t> because </a:t>
            </a:r>
            <a:r>
              <a:rPr lang="en-US" b="1" dirty="0">
                <a:solidFill>
                  <a:schemeClr val="accent6"/>
                </a:solidFill>
              </a:rPr>
              <a:t>initial read operation in S1 is done by T1 and in S3 it is done by T2</a:t>
            </a:r>
            <a:r>
              <a:rPr lang="en-US" dirty="0"/>
              <a:t>.</a:t>
            </a:r>
          </a:p>
          <a:p>
            <a:r>
              <a:rPr lang="en-US" dirty="0"/>
              <a:t>Above two schedules </a:t>
            </a:r>
            <a:r>
              <a:rPr lang="en-US" b="1" dirty="0">
                <a:solidFill>
                  <a:schemeClr val="accent6"/>
                </a:solidFill>
              </a:rPr>
              <a:t>S1 and S2 are view equivalent </a:t>
            </a:r>
            <a:r>
              <a:rPr lang="en-US" dirty="0"/>
              <a:t>because </a:t>
            </a:r>
            <a:r>
              <a:rPr lang="en-US" b="1" dirty="0">
                <a:solidFill>
                  <a:schemeClr val="accent6"/>
                </a:solidFill>
              </a:rPr>
              <a:t>initial read operation in S1 is done by T1 and in S2 it is also done by T1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415220"/>
              </p:ext>
            </p:extLst>
          </p:nvPr>
        </p:nvGraphicFramePr>
        <p:xfrm>
          <a:off x="628199" y="1781904"/>
          <a:ext cx="2007426" cy="1471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77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619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751731"/>
              </p:ext>
            </p:extLst>
          </p:nvPr>
        </p:nvGraphicFramePr>
        <p:xfrm>
          <a:off x="3269196" y="1781904"/>
          <a:ext cx="2059432" cy="1471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9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619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117925"/>
              </p:ext>
            </p:extLst>
          </p:nvPr>
        </p:nvGraphicFramePr>
        <p:xfrm>
          <a:off x="5962199" y="1781904"/>
          <a:ext cx="2007426" cy="1471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77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619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 </a:t>
            </a:r>
            <a:r>
              <a:rPr lang="en-US" b="1" dirty="0">
                <a:solidFill>
                  <a:schemeClr val="accent6"/>
                </a:solidFill>
              </a:rPr>
              <a:t>schedule S1 transaction Ti executes read(Q), and that value was produced by transaction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dirty="0"/>
              <a:t>  (if any), then in </a:t>
            </a:r>
            <a:r>
              <a:rPr lang="en-US" b="1" dirty="0">
                <a:solidFill>
                  <a:schemeClr val="accent6"/>
                </a:solidFill>
              </a:rPr>
              <a:t>schedule S2 also transaction Ti must read the value of Q that was produced by transaction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Above two schedules </a:t>
            </a:r>
            <a:r>
              <a:rPr lang="en-US" b="1" dirty="0">
                <a:solidFill>
                  <a:schemeClr val="accent6"/>
                </a:solidFill>
              </a:rPr>
              <a:t>S1 and S3 are not view equal </a:t>
            </a:r>
            <a:r>
              <a:rPr lang="en-US" dirty="0"/>
              <a:t>because</a:t>
            </a:r>
            <a:r>
              <a:rPr lang="en-US" b="1" dirty="0">
                <a:solidFill>
                  <a:schemeClr val="accent6"/>
                </a:solidFill>
              </a:rPr>
              <a:t>, in S1, T3 is reading A that is updated by T2 and in S3, T3 is reading A which is updated by T1</a:t>
            </a:r>
            <a:r>
              <a:rPr lang="en-US" dirty="0"/>
              <a:t>.</a:t>
            </a:r>
          </a:p>
          <a:p>
            <a:r>
              <a:rPr lang="en-IN" dirty="0"/>
              <a:t>Above two schedules </a:t>
            </a:r>
            <a:r>
              <a:rPr lang="en-US" b="1" dirty="0">
                <a:solidFill>
                  <a:schemeClr val="accent6"/>
                </a:solidFill>
              </a:rPr>
              <a:t>S1 and S2 are </a:t>
            </a:r>
            <a:r>
              <a:rPr lang="en-IN" b="1" dirty="0">
                <a:solidFill>
                  <a:schemeClr val="accent6"/>
                </a:solidFill>
              </a:rPr>
              <a:t>view equal </a:t>
            </a:r>
            <a:r>
              <a:rPr lang="en-IN" dirty="0"/>
              <a:t>because, </a:t>
            </a:r>
            <a:r>
              <a:rPr lang="en-IN" b="1" dirty="0">
                <a:solidFill>
                  <a:schemeClr val="accent6"/>
                </a:solidFill>
              </a:rPr>
              <a:t>in S1, T3 is reading A that is updated by T2 and in S2 also, T3 is reading A which is updated by T2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654920"/>
              </p:ext>
            </p:extLst>
          </p:nvPr>
        </p:nvGraphicFramePr>
        <p:xfrm>
          <a:off x="628199" y="1958441"/>
          <a:ext cx="3099816" cy="170802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3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196">
                <a:tc gridSpan="3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49089"/>
              </p:ext>
            </p:extLst>
          </p:nvPr>
        </p:nvGraphicFramePr>
        <p:xfrm>
          <a:off x="4364683" y="1965680"/>
          <a:ext cx="3099816" cy="170802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3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196">
                <a:tc gridSpan="3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882903"/>
              </p:ext>
            </p:extLst>
          </p:nvPr>
        </p:nvGraphicFramePr>
        <p:xfrm>
          <a:off x="8101167" y="1980158"/>
          <a:ext cx="3099816" cy="170802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3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196">
                <a:tc gridSpan="3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9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accent6"/>
                </a:solidFill>
              </a:rPr>
              <a:t>Ti performs the final write on the data value in S1, then it also performs the final write on the data value in S2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Above two schedules </a:t>
            </a:r>
            <a:r>
              <a:rPr lang="en-US" b="1" dirty="0">
                <a:solidFill>
                  <a:schemeClr val="accent6"/>
                </a:solidFill>
              </a:rPr>
              <a:t>S1 and S3 are not view equal </a:t>
            </a:r>
            <a:r>
              <a:rPr lang="en-US" dirty="0"/>
              <a:t>because </a:t>
            </a:r>
            <a:r>
              <a:rPr lang="en-US" b="1" dirty="0">
                <a:solidFill>
                  <a:schemeClr val="accent6"/>
                </a:solidFill>
              </a:rPr>
              <a:t>final write operation in S1 is done by T3 and in S3 final write operation is also done by T1</a:t>
            </a:r>
            <a:r>
              <a:rPr lang="en-US" dirty="0"/>
              <a:t>.</a:t>
            </a:r>
          </a:p>
          <a:p>
            <a:r>
              <a:rPr lang="en-US" dirty="0"/>
              <a:t>Above two schedules </a:t>
            </a:r>
            <a:r>
              <a:rPr lang="en-US" b="1" dirty="0">
                <a:solidFill>
                  <a:schemeClr val="accent6"/>
                </a:solidFill>
              </a:rPr>
              <a:t>S1 and S2 are view equal </a:t>
            </a:r>
            <a:r>
              <a:rPr lang="en-US" dirty="0"/>
              <a:t>because</a:t>
            </a:r>
            <a:r>
              <a:rPr lang="en-US" b="1" dirty="0">
                <a:solidFill>
                  <a:schemeClr val="accent6"/>
                </a:solidFill>
              </a:rPr>
              <a:t> final write operation in S1 is done by T3 and in S2 also the final write operation is also done by T3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11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833171"/>
              </p:ext>
            </p:extLst>
          </p:nvPr>
        </p:nvGraphicFramePr>
        <p:xfrm>
          <a:off x="628199" y="1635713"/>
          <a:ext cx="3099816" cy="178765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3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196">
                <a:tc gridSpan="3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effectLst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810056"/>
              </p:ext>
            </p:extLst>
          </p:nvPr>
        </p:nvGraphicFramePr>
        <p:xfrm>
          <a:off x="4364683" y="1642952"/>
          <a:ext cx="3099816" cy="178765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3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196">
                <a:tc gridSpan="3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98515"/>
              </p:ext>
            </p:extLst>
          </p:nvPr>
        </p:nvGraphicFramePr>
        <p:xfrm>
          <a:off x="8101167" y="1657430"/>
          <a:ext cx="3099816" cy="178765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33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6196">
                <a:tc gridSpan="3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19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US" sz="1800" b="1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schedule is view equivalent to its serial schedule then the given schedule is said to be view serializable.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S2 is the serial schedule of S1</a:t>
            </a:r>
            <a:r>
              <a:rPr lang="en-US" dirty="0"/>
              <a:t>. If we can </a:t>
            </a:r>
            <a:r>
              <a:rPr lang="en-US" b="1" dirty="0">
                <a:solidFill>
                  <a:schemeClr val="accent6"/>
                </a:solidFill>
              </a:rPr>
              <a:t>prove that they are view equivalent </a:t>
            </a:r>
            <a:r>
              <a:rPr lang="en-US" dirty="0"/>
              <a:t>then we can says that </a:t>
            </a:r>
            <a:r>
              <a:rPr lang="en-US" b="1" dirty="0">
                <a:solidFill>
                  <a:schemeClr val="accent6"/>
                </a:solidFill>
              </a:rPr>
              <a:t>given schedule S1 is view serializable</a:t>
            </a:r>
            <a:r>
              <a:rPr lang="en-US" dirty="0"/>
              <a:t>.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540999"/>
              </p:ext>
            </p:extLst>
          </p:nvPr>
        </p:nvGraphicFramePr>
        <p:xfrm>
          <a:off x="605781" y="1707626"/>
          <a:ext cx="3657600" cy="3364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964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 (S1)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964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812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061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049860"/>
              </p:ext>
            </p:extLst>
          </p:nvPr>
        </p:nvGraphicFramePr>
        <p:xfrm>
          <a:off x="4844091" y="1707625"/>
          <a:ext cx="3657600" cy="3364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59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 (S2)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59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99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1463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5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serializable example </a:t>
            </a:r>
            <a:r>
              <a:rPr lang="en-US" dirty="0">
                <a:solidFill>
                  <a:schemeClr val="tx2"/>
                </a:solidFill>
              </a:rPr>
              <a:t>(Initial Read)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schedule S1, transaction T1 first reads the data item X. In S2 also transaction T1 first reads the data item X.</a:t>
            </a:r>
          </a:p>
          <a:p>
            <a:r>
              <a:rPr lang="en-US" dirty="0"/>
              <a:t>In schedule S1, transaction T1 first reads the data item Y. In S2 also the first read operation on Y is performed by T1.</a:t>
            </a:r>
          </a:p>
          <a:p>
            <a:r>
              <a:rPr lang="en-US" dirty="0"/>
              <a:t>The initial read condition is satisfied for both the schedules.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492512"/>
              </p:ext>
            </p:extLst>
          </p:nvPr>
        </p:nvGraphicFramePr>
        <p:xfrm>
          <a:off x="605781" y="927700"/>
          <a:ext cx="3657600" cy="3364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964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 (S1)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964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812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061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389337"/>
              </p:ext>
            </p:extLst>
          </p:nvPr>
        </p:nvGraphicFramePr>
        <p:xfrm>
          <a:off x="4844091" y="927699"/>
          <a:ext cx="3657600" cy="33649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59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 (S2)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59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99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1463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0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serializable example </a:t>
            </a:r>
            <a:r>
              <a:rPr lang="en-US" dirty="0">
                <a:solidFill>
                  <a:schemeClr val="tx2"/>
                </a:solidFill>
              </a:rPr>
              <a:t>(Updated Read)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schedule S1, transaction T2 reads the value of X, written by T1. In S2, the same transaction T2 reads the X after it is written by T1.</a:t>
            </a:r>
          </a:p>
          <a:p>
            <a:r>
              <a:rPr lang="en-US" dirty="0"/>
              <a:t>In schedule S1, transaction T2 reads the value of Y, written by T1. In S2, the same transaction T2 reads the value of Y after it is updated by T1.</a:t>
            </a:r>
          </a:p>
          <a:p>
            <a:r>
              <a:rPr lang="en-US" dirty="0"/>
              <a:t>The updated read condition is also satisfied for both the schedules.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492512"/>
              </p:ext>
            </p:extLst>
          </p:nvPr>
        </p:nvGraphicFramePr>
        <p:xfrm>
          <a:off x="605781" y="927700"/>
          <a:ext cx="3657600" cy="32636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964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 (S1)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964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812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061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389337"/>
              </p:ext>
            </p:extLst>
          </p:nvPr>
        </p:nvGraphicFramePr>
        <p:xfrm>
          <a:off x="4844091" y="927699"/>
          <a:ext cx="3657600" cy="32636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59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 (S2)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59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99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1463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serializable example </a:t>
            </a:r>
            <a:r>
              <a:rPr lang="en-US" dirty="0">
                <a:solidFill>
                  <a:schemeClr val="tx2"/>
                </a:solidFill>
              </a:rPr>
              <a:t>(Final Write)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schedule S1, the final write operation on X is done by transaction T2. In S2 also transaction T2 performs the final write on X.</a:t>
            </a:r>
          </a:p>
          <a:p>
            <a:r>
              <a:rPr lang="en-US" dirty="0"/>
              <a:t>In schedule S1, the final write operation on Y is done by transaction T2. In schedule S2, final write on Y is done by T2.</a:t>
            </a:r>
          </a:p>
          <a:p>
            <a:r>
              <a:rPr lang="en-US" dirty="0"/>
              <a:t>The final write condition is also satisfied for both the schedules.</a:t>
            </a:r>
            <a:endParaRPr lang="en-IN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492512"/>
              </p:ext>
            </p:extLst>
          </p:nvPr>
        </p:nvGraphicFramePr>
        <p:xfrm>
          <a:off x="605781" y="927700"/>
          <a:ext cx="3657600" cy="32636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964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 (S1)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964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812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061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389337"/>
              </p:ext>
            </p:extLst>
          </p:nvPr>
        </p:nvGraphicFramePr>
        <p:xfrm>
          <a:off x="4844091" y="927699"/>
          <a:ext cx="3657600" cy="32636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59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 (S2)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59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99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1463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serializable 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accent6"/>
                </a:solidFill>
              </a:rPr>
              <a:t>all the three conditions </a:t>
            </a:r>
            <a:r>
              <a:rPr lang="en-US" dirty="0"/>
              <a:t>that checks whether the two schedules are view equivalent </a:t>
            </a:r>
            <a:r>
              <a:rPr lang="en-US" b="1" dirty="0">
                <a:solidFill>
                  <a:schemeClr val="accent6"/>
                </a:solidFill>
              </a:rPr>
              <a:t>are satisfied</a:t>
            </a:r>
            <a:r>
              <a:rPr lang="en-US" dirty="0"/>
              <a:t> in this example, which means </a:t>
            </a:r>
            <a:r>
              <a:rPr lang="en-US" b="1" dirty="0">
                <a:solidFill>
                  <a:schemeClr val="accent6"/>
                </a:solidFill>
              </a:rPr>
              <a:t>S1 and S2 are view equivalent</a:t>
            </a:r>
            <a:r>
              <a:rPr lang="en-US" dirty="0"/>
              <a:t>. </a:t>
            </a:r>
          </a:p>
          <a:p>
            <a:r>
              <a:rPr lang="en-US" dirty="0"/>
              <a:t>Also, as we know that the </a:t>
            </a:r>
            <a:r>
              <a:rPr lang="en-US" b="1" dirty="0">
                <a:solidFill>
                  <a:schemeClr val="accent6"/>
                </a:solidFill>
              </a:rPr>
              <a:t>schedule S2 is the serial schedule of S1</a:t>
            </a:r>
            <a:r>
              <a:rPr lang="en-US" dirty="0"/>
              <a:t>, thus we can say that the </a:t>
            </a:r>
            <a:r>
              <a:rPr lang="en-US" b="1" dirty="0">
                <a:solidFill>
                  <a:schemeClr val="accent6"/>
                </a:solidFill>
              </a:rPr>
              <a:t>schedule S1 is view serializable schedule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492512"/>
              </p:ext>
            </p:extLst>
          </p:nvPr>
        </p:nvGraphicFramePr>
        <p:xfrm>
          <a:off x="605781" y="927700"/>
          <a:ext cx="3657600" cy="32636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9964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 (S1)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9964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812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8061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389337"/>
              </p:ext>
            </p:extLst>
          </p:nvPr>
        </p:nvGraphicFramePr>
        <p:xfrm>
          <a:off x="4844091" y="927699"/>
          <a:ext cx="3657600" cy="326364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59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 (S2)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59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9989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1463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1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Concurrency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6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the </a:t>
            </a:r>
            <a:r>
              <a:rPr lang="en-US" b="1" dirty="0">
                <a:solidFill>
                  <a:schemeClr val="accent6"/>
                </a:solidFill>
              </a:rPr>
              <a:t>ability of a database to allow multiple (more than one) users to access data at the same time</a:t>
            </a:r>
            <a:r>
              <a:rPr lang="en-US" dirty="0"/>
              <a:t>.</a:t>
            </a:r>
          </a:p>
          <a:p>
            <a:r>
              <a:rPr lang="en-US" dirty="0"/>
              <a:t>Three problems due to concurrency</a:t>
            </a:r>
          </a:p>
          <a:p>
            <a:pPr lvl="1"/>
            <a:r>
              <a:rPr lang="en-US" dirty="0"/>
              <a:t>Lost update problem</a:t>
            </a:r>
          </a:p>
          <a:p>
            <a:pPr lvl="1"/>
            <a:r>
              <a:rPr lang="en-US" dirty="0"/>
              <a:t>Dirty read problem</a:t>
            </a:r>
          </a:p>
          <a:p>
            <a:pPr lvl="1"/>
            <a:r>
              <a:rPr lang="en-US" dirty="0"/>
              <a:t>Incorrect retrieval problem</a:t>
            </a:r>
          </a:p>
        </p:txBody>
      </p:sp>
    </p:spTree>
    <p:extLst>
      <p:ext uri="{BB962C8B-B14F-4D97-AF65-F5344CB8AC3E}">
        <p14:creationId xmlns:p14="http://schemas.microsoft.com/office/powerpoint/2010/main" val="32635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a </a:t>
            </a:r>
            <a:r>
              <a:rPr lang="en-US" b="1" dirty="0">
                <a:solidFill>
                  <a:schemeClr val="accent6"/>
                </a:solidFill>
              </a:rPr>
              <a:t>sequence of operations performed as a single logical unit of work</a:t>
            </a:r>
            <a:r>
              <a:rPr lang="en-US" dirty="0"/>
              <a:t>.</a:t>
            </a:r>
          </a:p>
          <a:p>
            <a:r>
              <a:rPr lang="en-US" dirty="0"/>
              <a:t>A transaction is a </a:t>
            </a:r>
            <a:r>
              <a:rPr lang="en-US" b="1" dirty="0">
                <a:solidFill>
                  <a:schemeClr val="accent6"/>
                </a:solidFill>
              </a:rPr>
              <a:t>logical unit of work that contains one or more SQL statements</a:t>
            </a:r>
            <a:r>
              <a:rPr lang="en-US" dirty="0"/>
              <a:t>. </a:t>
            </a:r>
          </a:p>
          <a:p>
            <a:r>
              <a:rPr lang="en-US" dirty="0"/>
              <a:t>Example of transaction: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57800" y="3509615"/>
            <a:ext cx="228600" cy="1295400"/>
          </a:xfrm>
          <a:prstGeom prst="righ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5257800" y="4855147"/>
            <a:ext cx="228600" cy="1295400"/>
          </a:xfrm>
          <a:prstGeom prst="righ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/>
          <p:cNvSpPr/>
          <p:nvPr/>
        </p:nvSpPr>
        <p:spPr>
          <a:xfrm>
            <a:off x="3124200" y="3509615"/>
            <a:ext cx="304800" cy="2640932"/>
          </a:xfrm>
          <a:prstGeom prst="leftBrace">
            <a:avLst>
              <a:gd name="adj1" fmla="val 8333"/>
              <a:gd name="adj2" fmla="val 50289"/>
            </a:avLst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ular Callout 6"/>
          <p:cNvSpPr/>
          <p:nvPr/>
        </p:nvSpPr>
        <p:spPr>
          <a:xfrm>
            <a:off x="990600" y="4297684"/>
            <a:ext cx="1717508" cy="557463"/>
          </a:xfrm>
          <a:prstGeom prst="wedgeRoundRectCallout">
            <a:avLst>
              <a:gd name="adj1" fmla="val 69467"/>
              <a:gd name="adj2" fmla="val 483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Transaction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6711" y="4525281"/>
            <a:ext cx="1752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5486400" y="4150798"/>
            <a:ext cx="880311" cy="67928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486400" y="4830081"/>
            <a:ext cx="880311" cy="6727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936708" y="3307084"/>
            <a:ext cx="2677378" cy="3048000"/>
          </a:xfrm>
          <a:prstGeom prst="roundRect">
            <a:avLst>
              <a:gd name="adj" fmla="val 490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2545085"/>
            <a:ext cx="2438400" cy="879808"/>
          </a:xfrm>
          <a:prstGeom prst="wedgeRoundRectCallout">
            <a:avLst>
              <a:gd name="adj1" fmla="val -85465"/>
              <a:gd name="adj2" fmla="val 469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Works as a single logical 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3509615"/>
            <a:ext cx="182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9000" y="1737062"/>
            <a:ext cx="6784145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Want to transfer </a:t>
            </a:r>
            <a:r>
              <a:rPr lang="en-US" sz="2400" dirty="0" err="1">
                <a:solidFill>
                  <a:schemeClr val="tx1"/>
                </a:solidFill>
              </a:rPr>
              <a:t>Rs</a:t>
            </a:r>
            <a:r>
              <a:rPr lang="en-US" sz="2400" dirty="0">
                <a:solidFill>
                  <a:schemeClr val="tx1"/>
                </a:solidFill>
              </a:rPr>
              <a:t>. 50 from Account-A to Account-B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Lost update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869819" cy="5590565"/>
          </a:xfrm>
        </p:spPr>
        <p:txBody>
          <a:bodyPr/>
          <a:lstStyle/>
          <a:p>
            <a:r>
              <a:rPr lang="en-US" dirty="0"/>
              <a:t>This problem indicate that if </a:t>
            </a:r>
            <a:r>
              <a:rPr lang="en-US" b="1" dirty="0">
                <a:solidFill>
                  <a:schemeClr val="accent6"/>
                </a:solidFill>
              </a:rPr>
              <a:t>two transactions T1 and T2 both read the same data and update it then effect of first update will be overwritten by the second update</a:t>
            </a:r>
            <a:r>
              <a:rPr lang="en-US" dirty="0"/>
              <a:t>.</a:t>
            </a:r>
          </a:p>
          <a:p>
            <a:r>
              <a:rPr lang="en-US" dirty="0"/>
              <a:t>How to </a:t>
            </a:r>
            <a:r>
              <a:rPr lang="en-US" b="1" dirty="0">
                <a:solidFill>
                  <a:schemeClr val="tx2"/>
                </a:solidFill>
              </a:rPr>
              <a:t>avoid</a:t>
            </a:r>
            <a:r>
              <a:rPr lang="en-US" dirty="0"/>
              <a:t>: A transaction </a:t>
            </a:r>
            <a:r>
              <a:rPr lang="en-US" b="1" dirty="0">
                <a:solidFill>
                  <a:schemeClr val="accent6"/>
                </a:solidFill>
              </a:rPr>
              <a:t>T2 must not update the data item (X) until the transaction T1 can commit</a:t>
            </a:r>
            <a:r>
              <a:rPr lang="en-US" dirty="0"/>
              <a:t> data item (X).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873250"/>
              </p:ext>
            </p:extLst>
          </p:nvPr>
        </p:nvGraphicFramePr>
        <p:xfrm>
          <a:off x="8368553" y="1352821"/>
          <a:ext cx="3470376" cy="356530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9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17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 X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 X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Update 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X=75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Update 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X=50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14556" y="863444"/>
            <a:ext cx="97837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X=100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97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Dirty read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869819" cy="5590565"/>
          </a:xfrm>
        </p:spPr>
        <p:txBody>
          <a:bodyPr/>
          <a:lstStyle/>
          <a:p>
            <a:r>
              <a:rPr lang="en-US" dirty="0"/>
              <a:t>The dirty read arises when </a:t>
            </a:r>
            <a:r>
              <a:rPr lang="en-US" b="1" dirty="0">
                <a:solidFill>
                  <a:schemeClr val="accent6"/>
                </a:solidFill>
              </a:rPr>
              <a:t>one transaction update some item and then fails</a:t>
            </a:r>
            <a:r>
              <a:rPr lang="en-US" dirty="0"/>
              <a:t> due to some reason. This </a:t>
            </a:r>
            <a:r>
              <a:rPr lang="en-US" b="1" dirty="0">
                <a:solidFill>
                  <a:schemeClr val="accent6"/>
                </a:solidFill>
              </a:rPr>
              <a:t>updated item is retrieved by another transaction before it is changed back to the original value</a:t>
            </a:r>
            <a:r>
              <a:rPr lang="en-US" dirty="0"/>
              <a:t>.</a:t>
            </a:r>
          </a:p>
          <a:p>
            <a:r>
              <a:rPr lang="en-US" dirty="0"/>
              <a:t>How to </a:t>
            </a:r>
            <a:r>
              <a:rPr lang="en-US" b="1" dirty="0">
                <a:solidFill>
                  <a:schemeClr val="tx2"/>
                </a:solidFill>
              </a:rPr>
              <a:t>avoid</a:t>
            </a:r>
            <a:r>
              <a:rPr lang="en-US" dirty="0"/>
              <a:t>: A transaction </a:t>
            </a:r>
            <a:r>
              <a:rPr lang="en-US" b="1" dirty="0">
                <a:solidFill>
                  <a:schemeClr val="accent6"/>
                </a:solidFill>
              </a:rPr>
              <a:t>T1 must not read the data item (X) until the transaction T2 can commit </a:t>
            </a:r>
            <a:r>
              <a:rPr lang="en-US" dirty="0"/>
              <a:t>data item (X).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14556" y="863444"/>
            <a:ext cx="97837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X=100</a:t>
            </a:r>
            <a:endParaRPr lang="en-IN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527087"/>
              </p:ext>
            </p:extLst>
          </p:nvPr>
        </p:nvGraphicFramePr>
        <p:xfrm>
          <a:off x="8366760" y="1353312"/>
          <a:ext cx="3470376" cy="290694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9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17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Update 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X=50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X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Rollback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0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Incorrect retrieval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705949" cy="5590565"/>
          </a:xfrm>
        </p:spPr>
        <p:txBody>
          <a:bodyPr/>
          <a:lstStyle/>
          <a:p>
            <a:r>
              <a:rPr lang="en-US" dirty="0"/>
              <a:t>The inconsistent retrieval problem arises when </a:t>
            </a:r>
            <a:r>
              <a:rPr lang="en-US" b="1" dirty="0">
                <a:solidFill>
                  <a:schemeClr val="accent6"/>
                </a:solidFill>
              </a:rPr>
              <a:t>one transaction retrieves data to use in some operation but before it can use this data another transaction updates that data and commits</a:t>
            </a:r>
            <a:r>
              <a:rPr lang="en-US" dirty="0"/>
              <a:t>. </a:t>
            </a:r>
          </a:p>
          <a:p>
            <a:r>
              <a:rPr lang="en-US" dirty="0"/>
              <a:t>Through this change will be hidden from first transaction and it will continue to use previous retrieved data. This problem is also known as inconsistent analysis problem.</a:t>
            </a:r>
          </a:p>
          <a:p>
            <a:r>
              <a:rPr lang="en-US" dirty="0"/>
              <a:t>How to </a:t>
            </a:r>
            <a:r>
              <a:rPr lang="en-US" b="1" dirty="0">
                <a:solidFill>
                  <a:schemeClr val="tx2"/>
                </a:solidFill>
              </a:rPr>
              <a:t>avoid</a:t>
            </a:r>
            <a:r>
              <a:rPr lang="en-US" dirty="0"/>
              <a:t>: A </a:t>
            </a:r>
            <a:r>
              <a:rPr lang="en-US" b="1" dirty="0">
                <a:solidFill>
                  <a:schemeClr val="accent6"/>
                </a:solidFill>
              </a:rPr>
              <a:t>transaction T2 must not read or update data item (X) until the transaction T1 can commit </a:t>
            </a:r>
            <a:r>
              <a:rPr lang="en-US" dirty="0"/>
              <a:t>data item (X). 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694790"/>
              </p:ext>
            </p:extLst>
          </p:nvPr>
        </p:nvGraphicFramePr>
        <p:xfrm>
          <a:off x="5892440" y="1331512"/>
          <a:ext cx="6148732" cy="49072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806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12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1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T1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Time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T2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Read (A)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Sum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 dirty="0">
                          <a:effectLst/>
                        </a:rPr>
                        <a:t> 200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T1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Read (B)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Sum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 dirty="0">
                          <a:effectLst/>
                        </a:rPr>
                        <a:t> Sum + 250 = 450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T2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T3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(C)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T4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Update (C)</a:t>
                      </a:r>
                      <a:endParaRPr lang="en-IN" sz="2000" kern="120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150 </a:t>
                      </a:r>
                      <a:r>
                        <a:rPr lang="en-US" sz="2000" kern="12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>
                          <a:effectLst/>
                        </a:rPr>
                        <a:t> 150 – 50 = 100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T5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(A)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T6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Update (A)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200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 dirty="0">
                          <a:effectLst/>
                        </a:rPr>
                        <a:t> 200 + 50 = 250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---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T7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COMMIT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(C)</a:t>
                      </a:r>
                      <a:endParaRPr lang="en-IN" sz="2000" kern="120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Sum </a:t>
                      </a:r>
                      <a:r>
                        <a:rPr lang="en-US" sz="2000" kern="120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>
                          <a:effectLst/>
                        </a:rPr>
                        <a:t>Sum + 100 = 550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T8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9406" y="849842"/>
            <a:ext cx="4114800" cy="46634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Balance (A=200, B=250, C=150)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1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lock is a </a:t>
            </a:r>
            <a:r>
              <a:rPr lang="en-US" b="1" dirty="0">
                <a:solidFill>
                  <a:schemeClr val="accent6"/>
                </a:solidFill>
              </a:rPr>
              <a:t>variable associated with data item to control concurrent access to that data item</a:t>
            </a:r>
            <a:r>
              <a:rPr lang="en-US" dirty="0"/>
              <a:t>.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3213010" y="3406990"/>
            <a:ext cx="2700000" cy="1764000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Database</a:t>
            </a:r>
            <a:endParaRPr lang="en-IN" sz="4400" dirty="0"/>
          </a:p>
        </p:txBody>
      </p:sp>
      <p:pic>
        <p:nvPicPr>
          <p:cNvPr id="5" name="Picture 2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3" y="203907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08" y="203907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08" y="444208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3" y="444208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67710" y="3425122"/>
            <a:ext cx="990600" cy="5399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en-IN" sz="2800" dirty="0"/>
          </a:p>
        </p:txBody>
      </p:sp>
      <p:sp>
        <p:nvSpPr>
          <p:cNvPr id="10" name="Rectangle 9"/>
          <p:cNvSpPr/>
          <p:nvPr/>
        </p:nvSpPr>
        <p:spPr>
          <a:xfrm>
            <a:off x="3487778" y="2885210"/>
            <a:ext cx="2095500" cy="539912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Lock variable</a:t>
            </a:r>
            <a:endParaRPr lang="en-IN" sz="2800" dirty="0"/>
          </a:p>
        </p:txBody>
      </p:sp>
      <p:cxnSp>
        <p:nvCxnSpPr>
          <p:cNvPr id="11" name="Straight Arrow Connector 10"/>
          <p:cNvCxnSpPr>
            <a:stCxn id="5" idx="3"/>
            <a:endCxn id="9" idx="0"/>
          </p:cNvCxnSpPr>
          <p:nvPr/>
        </p:nvCxnSpPr>
        <p:spPr>
          <a:xfrm>
            <a:off x="2396413" y="2867078"/>
            <a:ext cx="2166597" cy="5580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63010" y="2867078"/>
            <a:ext cx="2166598" cy="5580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Multiply 12"/>
          <p:cNvSpPr/>
          <p:nvPr/>
        </p:nvSpPr>
        <p:spPr>
          <a:xfrm>
            <a:off x="6043808" y="2587468"/>
            <a:ext cx="533400" cy="761454"/>
          </a:xfrm>
          <a:prstGeom prst="mathMultiply">
            <a:avLst>
              <a:gd name="adj1" fmla="val 6401"/>
            </a:avLst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ular Callout 13"/>
          <p:cNvSpPr/>
          <p:nvPr/>
        </p:nvSpPr>
        <p:spPr>
          <a:xfrm>
            <a:off x="2767208" y="1717589"/>
            <a:ext cx="4114800" cy="816168"/>
          </a:xfrm>
          <a:prstGeom prst="wedgeRoundRectCallout">
            <a:avLst>
              <a:gd name="adj1" fmla="val 32530"/>
              <a:gd name="adj2" fmla="val 7889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Locking is a strategy that is used to prevent such concurrent access of data.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96413" y="2867078"/>
            <a:ext cx="2123395" cy="14729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77235" y="3424199"/>
            <a:ext cx="990600" cy="5399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637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Lock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items can be locked in two modes 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Shared (S) mode</a:t>
            </a:r>
            <a:r>
              <a:rPr lang="en-US" dirty="0"/>
              <a:t>: When we take this lock </a:t>
            </a:r>
            <a:r>
              <a:rPr lang="en-US" b="1" dirty="0">
                <a:solidFill>
                  <a:schemeClr val="accent6"/>
                </a:solidFill>
              </a:rPr>
              <a:t>we can just read the item but cannot write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Exclusive (X) mode</a:t>
            </a:r>
            <a:r>
              <a:rPr lang="en-US" dirty="0"/>
              <a:t>: When we take this lock </a:t>
            </a:r>
            <a:r>
              <a:rPr lang="en-US" b="1" dirty="0">
                <a:solidFill>
                  <a:schemeClr val="accent6"/>
                </a:solidFill>
              </a:rPr>
              <a:t>we can read as well as write the item</a:t>
            </a:r>
            <a:r>
              <a:rPr lang="en-US" dirty="0"/>
              <a:t>.</a:t>
            </a:r>
          </a:p>
          <a:p>
            <a:r>
              <a:rPr lang="en-US" dirty="0"/>
              <a:t>Lock-compatibility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transaction may be granted a lock </a:t>
            </a:r>
            <a:r>
              <a:rPr lang="en-US" dirty="0"/>
              <a:t>on an item if the </a:t>
            </a:r>
            <a:r>
              <a:rPr lang="en-US" b="1" dirty="0">
                <a:solidFill>
                  <a:schemeClr val="accent6"/>
                </a:solidFill>
              </a:rPr>
              <a:t>requested lock is compatible with locks already held</a:t>
            </a:r>
            <a:r>
              <a:rPr lang="en-US" dirty="0"/>
              <a:t> on the item </a:t>
            </a:r>
            <a:r>
              <a:rPr lang="en-US" b="1" dirty="0">
                <a:solidFill>
                  <a:schemeClr val="accent6"/>
                </a:solidFill>
              </a:rPr>
              <a:t>by other transactions</a:t>
            </a:r>
            <a:r>
              <a:rPr lang="en-US" dirty="0"/>
              <a:t>.</a:t>
            </a:r>
          </a:p>
          <a:p>
            <a:r>
              <a:rPr lang="en-US" dirty="0"/>
              <a:t>If a lock cannot be granted, the requesting transaction is made to wait till all incompatible locks held by other transactions have been released. The lock is then granted.</a:t>
            </a:r>
          </a:p>
          <a:p>
            <a:r>
              <a:rPr lang="en-US" b="1" dirty="0">
                <a:solidFill>
                  <a:schemeClr val="accent6"/>
                </a:solidFill>
              </a:rPr>
              <a:t>Any number of transactions can hold shared locks</a:t>
            </a:r>
            <a:r>
              <a:rPr lang="en-US" dirty="0"/>
              <a:t> on an item, but </a:t>
            </a:r>
            <a:r>
              <a:rPr lang="en-US" b="1" dirty="0">
                <a:solidFill>
                  <a:schemeClr val="accent6"/>
                </a:solidFill>
              </a:rPr>
              <a:t>if any transaction holds an exclusive on the item no other transaction can hold any lock </a:t>
            </a:r>
            <a:r>
              <a:rPr lang="en-US" dirty="0"/>
              <a:t>on the item.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91086"/>
              </p:ext>
            </p:extLst>
          </p:nvPr>
        </p:nvGraphicFramePr>
        <p:xfrm>
          <a:off x="4508770" y="2392680"/>
          <a:ext cx="5051362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48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016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48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  <a:r>
                        <a:rPr lang="en-US" sz="2000" baseline="0" dirty="0"/>
                        <a:t> lock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Exclusive lock</a:t>
                      </a:r>
                      <a:endParaRPr lang="en-IN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Shared lock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sz="1800" dirty="0"/>
                        <a:t>Compatible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No</a:t>
                      </a:r>
                    </a:p>
                    <a:p>
                      <a:pPr algn="ctr"/>
                      <a:r>
                        <a:rPr lang="en-US" sz="1800" dirty="0"/>
                        <a:t>Not Compatible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Exclusive lock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algn="ctr"/>
                      <a:r>
                        <a:rPr lang="en-US" sz="1800" dirty="0"/>
                        <a:t>Not Compatible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Compatible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51219" y="1916668"/>
            <a:ext cx="432000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4187" y="2438400"/>
            <a:ext cx="432000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83219" y="2101334"/>
            <a:ext cx="438912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30187" y="2807732"/>
            <a:ext cx="0" cy="128016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Lock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locking protocol divides transaction execution phase into three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transaction starts executing, </a:t>
            </a:r>
            <a:r>
              <a:rPr lang="en-US" b="1" dirty="0">
                <a:solidFill>
                  <a:schemeClr val="accent6"/>
                </a:solidFill>
              </a:rPr>
              <a:t>create a list of data items on which they need locks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requests the system for all the locks it needs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Where the </a:t>
            </a:r>
            <a:r>
              <a:rPr lang="en-US" b="1" dirty="0">
                <a:solidFill>
                  <a:schemeClr val="accent6"/>
                </a:solidFill>
              </a:rPr>
              <a:t>transaction acquires all locks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no other lock is required</a:t>
            </a:r>
            <a:r>
              <a:rPr lang="en-US" dirty="0"/>
              <a:t>. </a:t>
            </a:r>
            <a:r>
              <a:rPr lang="en-US" b="1" dirty="0">
                <a:solidFill>
                  <a:schemeClr val="accent6"/>
                </a:solidFill>
              </a:rPr>
              <a:t>Transaction keeps executing its operation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 soon as the </a:t>
            </a:r>
            <a:r>
              <a:rPr lang="en-US" b="1" dirty="0">
                <a:solidFill>
                  <a:schemeClr val="accent6"/>
                </a:solidFill>
              </a:rPr>
              <a:t>transaction releases its first lock, the third phase starts</a:t>
            </a:r>
            <a:r>
              <a:rPr lang="en-US" dirty="0"/>
              <a:t>. In this phase a </a:t>
            </a:r>
            <a:r>
              <a:rPr lang="en-US" b="1" dirty="0">
                <a:solidFill>
                  <a:schemeClr val="accent6"/>
                </a:solidFill>
              </a:rPr>
              <a:t>transaction cannot demand for any lock but only releases the acquired locks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5023058"/>
            <a:ext cx="52560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4318169"/>
            <a:ext cx="2514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Transaction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36235" y="505563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begin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59102" y="5055631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end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64188" y="5050728"/>
            <a:ext cx="7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4633" y="3720683"/>
            <a:ext cx="2095500" cy="707886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Lock acquisition phase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18050" y="3720683"/>
            <a:ext cx="2095500" cy="707886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Lock releasing phase</a:t>
            </a:r>
            <a:endParaRPr lang="en-IN" sz="2000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3380133" y="4074626"/>
            <a:ext cx="277467" cy="2640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>
            <a:off x="6181880" y="4074626"/>
            <a:ext cx="236170" cy="27418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16200000">
            <a:off x="4801947" y="2939959"/>
            <a:ext cx="245266" cy="25146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870381" y="3325263"/>
            <a:ext cx="2095500" cy="707886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Transaction</a:t>
            </a:r>
          </a:p>
          <a:p>
            <a:pPr algn="ctr"/>
            <a:r>
              <a:rPr lang="en-US" sz="2000" dirty="0"/>
              <a:t>execution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725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 animBg="1"/>
      <p:bldP spid="15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phase locking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protocol works in two phases,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Growing Phase</a:t>
            </a:r>
          </a:p>
          <a:p>
            <a:pPr lvl="1"/>
            <a:r>
              <a:rPr lang="en-US" dirty="0"/>
              <a:t>In this phase a </a:t>
            </a:r>
            <a:r>
              <a:rPr lang="en-US" b="1" dirty="0">
                <a:solidFill>
                  <a:schemeClr val="accent6"/>
                </a:solidFill>
              </a:rPr>
              <a:t>transaction obtains locks</a:t>
            </a:r>
            <a:r>
              <a:rPr lang="en-US" dirty="0"/>
              <a:t>, but </a:t>
            </a:r>
            <a:r>
              <a:rPr lang="en-US" b="1" dirty="0">
                <a:solidFill>
                  <a:schemeClr val="accent6"/>
                </a:solidFill>
              </a:rPr>
              <a:t>can not release any lock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transaction takes the final lock is called lock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Shrinking Phase</a:t>
            </a:r>
          </a:p>
          <a:p>
            <a:pPr lvl="1"/>
            <a:r>
              <a:rPr lang="en-US" dirty="0"/>
              <a:t>In this phase a </a:t>
            </a:r>
            <a:r>
              <a:rPr lang="en-US" b="1" dirty="0">
                <a:solidFill>
                  <a:schemeClr val="accent6"/>
                </a:solidFill>
              </a:rPr>
              <a:t>transaction can release locks</a:t>
            </a:r>
            <a:r>
              <a:rPr lang="en-US" dirty="0"/>
              <a:t>, but </a:t>
            </a:r>
            <a:r>
              <a:rPr lang="en-US" b="1" dirty="0">
                <a:solidFill>
                  <a:schemeClr val="accent6"/>
                </a:solidFill>
              </a:rPr>
              <a:t>can not obtain any lock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transaction enters the shrinking phase as soon as it releases the first lock </a:t>
            </a:r>
            <a:r>
              <a:rPr lang="en-US" dirty="0"/>
              <a:t>after crossing the Lock Point.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5346622"/>
            <a:ext cx="52560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4641733"/>
            <a:ext cx="2514600" cy="72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Transaction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36235" y="5379195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begin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59102" y="5379195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end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64188" y="5374292"/>
            <a:ext cx="7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4633" y="4044247"/>
            <a:ext cx="2095500" cy="40011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Growing phase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18050" y="4044247"/>
            <a:ext cx="2095500" cy="40011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Shrinking phase</a:t>
            </a:r>
            <a:endParaRPr lang="en-IN" sz="2000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3380133" y="4244302"/>
            <a:ext cx="277467" cy="41789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>
            <a:off x="6181880" y="4244302"/>
            <a:ext cx="236170" cy="4280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Strict two phase locking protocol V/S Rigorous two phase locking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 two phase locking protocol</a:t>
            </a:r>
          </a:p>
          <a:p>
            <a:pPr lvl="1"/>
            <a:r>
              <a:rPr lang="en-US" dirty="0"/>
              <a:t>In this protocol, a </a:t>
            </a:r>
            <a:r>
              <a:rPr lang="en-US" b="1" dirty="0">
                <a:solidFill>
                  <a:schemeClr val="accent6"/>
                </a:solidFill>
              </a:rPr>
              <a:t>transaction may release all the shared locks after the Lock Point has been reached</a:t>
            </a:r>
            <a:r>
              <a:rPr lang="en-US" dirty="0"/>
              <a:t>, but </a:t>
            </a:r>
            <a:r>
              <a:rPr lang="en-US" b="1" dirty="0">
                <a:solidFill>
                  <a:schemeClr val="accent6"/>
                </a:solidFill>
              </a:rPr>
              <a:t>it cannot release any of the exclusive locks until the transaction commits or aborts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ensures that if data is being modified by one transaction, then other transaction cannot read it until first transaction commits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protocol </a:t>
            </a:r>
            <a:r>
              <a:rPr lang="en-US" b="1" dirty="0">
                <a:solidFill>
                  <a:schemeClr val="accent6"/>
                </a:solidFill>
              </a:rPr>
              <a:t>solves dirty read problem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Rigorous two phase locking protocol</a:t>
            </a:r>
          </a:p>
          <a:p>
            <a:pPr lvl="1"/>
            <a:r>
              <a:rPr lang="en-US" dirty="0"/>
              <a:t>In this protocol, a </a:t>
            </a:r>
            <a:r>
              <a:rPr lang="en-US" b="1" dirty="0">
                <a:solidFill>
                  <a:schemeClr val="accent6"/>
                </a:solidFill>
              </a:rPr>
              <a:t>transaction is not allowed to release any lock (either shared or exclusive) until it commits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means that </a:t>
            </a:r>
            <a:r>
              <a:rPr lang="en-US" b="1" dirty="0">
                <a:solidFill>
                  <a:schemeClr val="accent6"/>
                </a:solidFill>
              </a:rPr>
              <a:t>until the transaction commits, other transaction can not acquire even a shared lock on a data item on which the uncommitted transaction has a shared lock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26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stamp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protocol </a:t>
            </a:r>
            <a:r>
              <a:rPr lang="en-US" b="1" dirty="0">
                <a:solidFill>
                  <a:schemeClr val="accent6"/>
                </a:solidFill>
              </a:rPr>
              <a:t>uses either system time or logical counter </a:t>
            </a:r>
            <a:r>
              <a:rPr lang="en-US" dirty="0"/>
              <a:t>to be used as a time-stamp.</a:t>
            </a:r>
          </a:p>
          <a:p>
            <a:r>
              <a:rPr lang="en-US" dirty="0"/>
              <a:t>Every </a:t>
            </a:r>
            <a:r>
              <a:rPr lang="en-US" b="1" dirty="0">
                <a:solidFill>
                  <a:schemeClr val="accent6"/>
                </a:solidFill>
              </a:rPr>
              <a:t>transaction has a time-stamp</a:t>
            </a:r>
            <a:r>
              <a:rPr lang="en-US" dirty="0"/>
              <a:t> associated with it and the </a:t>
            </a:r>
            <a:r>
              <a:rPr lang="en-US" b="1" dirty="0">
                <a:solidFill>
                  <a:schemeClr val="accent6"/>
                </a:solidFill>
              </a:rPr>
              <a:t>ordering is determined by the age of the transaction</a:t>
            </a:r>
            <a:r>
              <a:rPr lang="en-US" dirty="0"/>
              <a:t>.</a:t>
            </a:r>
          </a:p>
          <a:p>
            <a:r>
              <a:rPr lang="en-US" dirty="0"/>
              <a:t>A transaction ‘T1’ created at 0002 clock time would be older than all other transaction, which come after it. </a:t>
            </a:r>
          </a:p>
          <a:p>
            <a:r>
              <a:rPr lang="en-US" dirty="0"/>
              <a:t>For example, any transaction ‘T2' entering the system at 0004 is two seconds younger than transaction ‘T1’ and priority is given to the older one.</a:t>
            </a:r>
          </a:p>
          <a:p>
            <a:r>
              <a:rPr lang="en-US" dirty="0"/>
              <a:t>In addition, </a:t>
            </a:r>
            <a:r>
              <a:rPr lang="en-US" b="1" dirty="0">
                <a:solidFill>
                  <a:schemeClr val="accent6"/>
                </a:solidFill>
              </a:rPr>
              <a:t>every data item is given the latest read and write time-stamp</a:t>
            </a:r>
            <a:r>
              <a:rPr lang="en-US" dirty="0"/>
              <a:t>. This lets the system know, when last read and write operations was made on the data item.</a:t>
            </a:r>
          </a:p>
          <a:p>
            <a:r>
              <a:rPr lang="en-US" dirty="0"/>
              <a:t>This is the responsibility of the protocol system that the conflicting pair of tasks should be executed according to the timestamp values of the transactions.</a:t>
            </a:r>
          </a:p>
          <a:p>
            <a:pPr lvl="1"/>
            <a:r>
              <a:rPr lang="en-US" dirty="0"/>
              <a:t>Time-stamp of Transaction Ti is denoted as TS(Ti).</a:t>
            </a:r>
          </a:p>
          <a:p>
            <a:pPr lvl="1"/>
            <a:r>
              <a:rPr lang="en-US" dirty="0"/>
              <a:t>Read time-stamp of data-item X is denoted by R-timestamp(X).</a:t>
            </a:r>
          </a:p>
          <a:p>
            <a:pPr lvl="1"/>
            <a:r>
              <a:rPr lang="en-US" dirty="0"/>
              <a:t>Write time-stamp of data-item X is denoted by W-timestamp(X).</a:t>
            </a:r>
          </a:p>
        </p:txBody>
      </p:sp>
    </p:spTree>
    <p:extLst>
      <p:ext uri="{BB962C8B-B14F-4D97-AF65-F5344CB8AC3E}">
        <p14:creationId xmlns:p14="http://schemas.microsoft.com/office/powerpoint/2010/main" val="418999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stamp ordering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responsibility of the protocol system that the conflicting pair of tasks should be executed according to the timestamp values of the transactions.</a:t>
            </a:r>
          </a:p>
          <a:p>
            <a:pPr lvl="1"/>
            <a:r>
              <a:rPr lang="en-US" dirty="0"/>
              <a:t>Time-stamp of Transaction Ti is denoted as TS(Ti).</a:t>
            </a:r>
          </a:p>
          <a:p>
            <a:pPr lvl="1"/>
            <a:r>
              <a:rPr lang="en-US" dirty="0"/>
              <a:t>Read time-stamp of data-item X is denoted by R-timestamp(X).</a:t>
            </a:r>
          </a:p>
          <a:p>
            <a:pPr lvl="1"/>
            <a:r>
              <a:rPr lang="en-US" dirty="0"/>
              <a:t>Write time-stamp of data-item X is denoted by W-timestamp(X).</a:t>
            </a:r>
          </a:p>
          <a:p>
            <a:r>
              <a:rPr lang="en-US" dirty="0"/>
              <a:t>Timestamp ordering protocol works as follows:</a:t>
            </a:r>
          </a:p>
          <a:p>
            <a:pPr lvl="1"/>
            <a:r>
              <a:rPr lang="en-US" dirty="0"/>
              <a:t>If a transaction Ti issues read(X) operation:</a:t>
            </a:r>
          </a:p>
          <a:p>
            <a:pPr lvl="2"/>
            <a:r>
              <a:rPr lang="en-US" dirty="0"/>
              <a:t>If TS(Ti) &lt; W-timestamp(X)</a:t>
            </a:r>
          </a:p>
          <a:p>
            <a:pPr lvl="3"/>
            <a:r>
              <a:rPr lang="en-US" dirty="0"/>
              <a:t>Operation rejected.</a:t>
            </a:r>
          </a:p>
          <a:p>
            <a:pPr lvl="2"/>
            <a:r>
              <a:rPr lang="en-US" dirty="0"/>
              <a:t>If TS(Ti) &gt;= W-timestamp(X)</a:t>
            </a:r>
          </a:p>
          <a:p>
            <a:pPr lvl="3"/>
            <a:r>
              <a:rPr lang="en-US" dirty="0"/>
              <a:t>Operation executed.</a:t>
            </a:r>
          </a:p>
          <a:p>
            <a:pPr lvl="1"/>
            <a:r>
              <a:rPr lang="en-US" dirty="0"/>
              <a:t>If a transaction Ti issues write(X) operation:</a:t>
            </a:r>
          </a:p>
          <a:p>
            <a:pPr lvl="2"/>
            <a:r>
              <a:rPr lang="en-US" dirty="0"/>
              <a:t>If TS(Ti) &lt; R-timestamp(X)</a:t>
            </a:r>
          </a:p>
          <a:p>
            <a:pPr lvl="3"/>
            <a:r>
              <a:rPr lang="en-US" dirty="0"/>
              <a:t>Operation rejected.</a:t>
            </a:r>
          </a:p>
          <a:p>
            <a:pPr lvl="2"/>
            <a:r>
              <a:rPr lang="en-US" dirty="0"/>
              <a:t>If TS(Ti) &lt; W-timestamp(X)</a:t>
            </a:r>
          </a:p>
          <a:p>
            <a:pPr lvl="3"/>
            <a:r>
              <a:rPr lang="en-US" dirty="0"/>
              <a:t>Operation rejected and Ti rolled back.</a:t>
            </a:r>
          </a:p>
          <a:p>
            <a:pPr lvl="2"/>
            <a:r>
              <a:rPr lang="en-US" dirty="0"/>
              <a:t>Otherwise, operation executed.</a:t>
            </a:r>
          </a:p>
        </p:txBody>
      </p:sp>
    </p:spTree>
    <p:extLst>
      <p:ext uri="{BB962C8B-B14F-4D97-AF65-F5344CB8AC3E}">
        <p14:creationId xmlns:p14="http://schemas.microsoft.com/office/powerpoint/2010/main" val="36399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ACID properties of transaction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/>
              <a:t>–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2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Deadlock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4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following two transactions: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A deadlock is a </a:t>
            </a:r>
            <a:r>
              <a:rPr lang="en-US" b="1" dirty="0">
                <a:solidFill>
                  <a:schemeClr val="accent6"/>
                </a:solidFill>
              </a:rPr>
              <a:t>situation in which two or more transactions are waiting for one another to give up locks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282704"/>
              </p:ext>
            </p:extLst>
          </p:nvPr>
        </p:nvGraphicFramePr>
        <p:xfrm>
          <a:off x="2819400" y="1431384"/>
          <a:ext cx="3505200" cy="3581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6963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443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048000" y="1979487"/>
            <a:ext cx="152400" cy="720000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/>
          <p:cNvSpPr/>
          <p:nvPr/>
        </p:nvSpPr>
        <p:spPr>
          <a:xfrm>
            <a:off x="3048000" y="4132137"/>
            <a:ext cx="152400" cy="720000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/>
          <p:cNvSpPr/>
          <p:nvPr/>
        </p:nvSpPr>
        <p:spPr>
          <a:xfrm flipH="1">
            <a:off x="5943600" y="2674087"/>
            <a:ext cx="152400" cy="720000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e 7"/>
          <p:cNvSpPr/>
          <p:nvPr/>
        </p:nvSpPr>
        <p:spPr>
          <a:xfrm flipH="1">
            <a:off x="5943600" y="3404337"/>
            <a:ext cx="152400" cy="720000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ular Callout 8"/>
          <p:cNvSpPr/>
          <p:nvPr/>
        </p:nvSpPr>
        <p:spPr>
          <a:xfrm>
            <a:off x="1015365" y="2077560"/>
            <a:ext cx="1692000" cy="465416"/>
          </a:xfrm>
          <a:prstGeom prst="wedgeRoundRectCallout">
            <a:avLst>
              <a:gd name="adj1" fmla="val 71339"/>
              <a:gd name="adj2" fmla="val 647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Granted for (A)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990600" y="4223860"/>
            <a:ext cx="1692000" cy="465416"/>
          </a:xfrm>
          <a:prstGeom prst="wedgeRoundRectCallout">
            <a:avLst>
              <a:gd name="adj1" fmla="val 71339"/>
              <a:gd name="adj2" fmla="val 647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(B)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77000" y="2755144"/>
            <a:ext cx="1692000" cy="465416"/>
          </a:xfrm>
          <a:prstGeom prst="wedgeRoundRectCallout">
            <a:avLst>
              <a:gd name="adj1" fmla="val -72223"/>
              <a:gd name="adj2" fmla="val 811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Granted for (B)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492240" y="3498094"/>
            <a:ext cx="1692000" cy="465416"/>
          </a:xfrm>
          <a:prstGeom prst="wedgeRoundRectCallout">
            <a:avLst>
              <a:gd name="adj1" fmla="val -72223"/>
              <a:gd name="adj2" fmla="val 811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(A)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7169" y="1998955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(A)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2675606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(B)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7169" y="4139310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(B)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3405036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(A)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(A)</a:t>
            </a:r>
          </a:p>
        </p:txBody>
      </p:sp>
    </p:spTree>
    <p:extLst>
      <p:ext uri="{BB962C8B-B14F-4D97-AF65-F5344CB8AC3E}">
        <p14:creationId xmlns:p14="http://schemas.microsoft.com/office/powerpoint/2010/main" val="31895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to detect deadlock is with the help of </a:t>
            </a:r>
            <a:r>
              <a:rPr lang="en-US" b="1" dirty="0">
                <a:solidFill>
                  <a:schemeClr val="accent6"/>
                </a:solidFill>
              </a:rPr>
              <a:t>wait-for graph</a:t>
            </a:r>
            <a:r>
              <a:rPr lang="en-US" dirty="0"/>
              <a:t>. </a:t>
            </a:r>
          </a:p>
          <a:p>
            <a:r>
              <a:rPr lang="en-US" dirty="0"/>
              <a:t>One </a:t>
            </a:r>
            <a:r>
              <a:rPr lang="en-US" b="1" dirty="0">
                <a:solidFill>
                  <a:schemeClr val="accent6"/>
                </a:solidFill>
              </a:rPr>
              <a:t>node is created </a:t>
            </a:r>
            <a:r>
              <a:rPr lang="en-US" dirty="0"/>
              <a:t>in the wait-for graph for </a:t>
            </a:r>
            <a:r>
              <a:rPr lang="en-US" b="1" dirty="0">
                <a:solidFill>
                  <a:schemeClr val="accent6"/>
                </a:solidFill>
              </a:rPr>
              <a:t>each transaction that is currently executing</a:t>
            </a:r>
            <a:r>
              <a:rPr lang="en-US" dirty="0"/>
              <a:t>. 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accent6"/>
                </a:solidFill>
              </a:rPr>
              <a:t>transaction Ti is waiting to lock an item X that is currently locked by a transaction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b="1" dirty="0">
                <a:solidFill>
                  <a:schemeClr val="accent6"/>
                </a:solidFill>
              </a:rPr>
              <a:t>, a directed edge from Ti to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b="1" dirty="0">
                <a:solidFill>
                  <a:schemeClr val="accent6"/>
                </a:solidFill>
              </a:rPr>
              <a:t> (</a:t>
            </a:r>
            <a:r>
              <a:rPr lang="en-US" b="1" dirty="0" err="1">
                <a:solidFill>
                  <a:schemeClr val="accent6"/>
                </a:solidFill>
              </a:rPr>
              <a:t>Ti→Tj</a:t>
            </a:r>
            <a:r>
              <a:rPr lang="en-US" b="1" dirty="0">
                <a:solidFill>
                  <a:schemeClr val="accent6"/>
                </a:solidFill>
              </a:rPr>
              <a:t>) is created in the wait-for graph</a:t>
            </a:r>
            <a:r>
              <a:rPr lang="en-US" dirty="0"/>
              <a:t>. </a:t>
            </a:r>
          </a:p>
          <a:p>
            <a:r>
              <a:rPr lang="en-US" dirty="0"/>
              <a:t>When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b="1" dirty="0">
                <a:solidFill>
                  <a:schemeClr val="accent6"/>
                </a:solidFill>
              </a:rPr>
              <a:t> releases the lock(s) on the items that Ti was waiting for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6"/>
                </a:solidFill>
              </a:rPr>
              <a:t>directed edge is dropped </a:t>
            </a:r>
            <a:r>
              <a:rPr lang="en-US" dirty="0"/>
              <a:t>from the wait-for graph. </a:t>
            </a:r>
          </a:p>
          <a:p>
            <a:r>
              <a:rPr lang="en-US" dirty="0"/>
              <a:t>We have a state of </a:t>
            </a:r>
            <a:r>
              <a:rPr lang="en-US" b="1" dirty="0">
                <a:solidFill>
                  <a:schemeClr val="accent6"/>
                </a:solidFill>
              </a:rPr>
              <a:t>deadlock if and only if the wait-for graph has a cycle</a:t>
            </a:r>
            <a:r>
              <a:rPr lang="en-US" dirty="0"/>
              <a:t>. 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accent6"/>
                </a:solidFill>
              </a:rPr>
              <a:t>each transaction involved in the cycle is said to be deadlocked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54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20334" cy="5590565"/>
          </a:xfrm>
        </p:spPr>
        <p:txBody>
          <a:bodyPr/>
          <a:lstStyle/>
          <a:p>
            <a:r>
              <a:rPr lang="en-US" dirty="0"/>
              <a:t>Transaction </a:t>
            </a:r>
            <a:r>
              <a:rPr lang="en-US" b="1" dirty="0">
                <a:solidFill>
                  <a:schemeClr val="accent6"/>
                </a:solidFill>
              </a:rPr>
              <a:t>A is waiting for </a:t>
            </a:r>
            <a:r>
              <a:rPr lang="en-US" dirty="0"/>
              <a:t>transactions </a:t>
            </a:r>
            <a:r>
              <a:rPr lang="en-US" b="1" dirty="0">
                <a:solidFill>
                  <a:schemeClr val="accent6"/>
                </a:solidFill>
              </a:rPr>
              <a:t>B and C</a:t>
            </a:r>
            <a:r>
              <a:rPr lang="en-US" dirty="0"/>
              <a:t>.</a:t>
            </a:r>
          </a:p>
          <a:p>
            <a:r>
              <a:rPr lang="en-US" dirty="0"/>
              <a:t>Transactions </a:t>
            </a:r>
            <a:r>
              <a:rPr lang="en-US" b="1" dirty="0">
                <a:solidFill>
                  <a:schemeClr val="accent6"/>
                </a:solidFill>
              </a:rPr>
              <a:t>C is waiting </a:t>
            </a:r>
            <a:r>
              <a:rPr lang="en-US" dirty="0"/>
              <a:t>for transaction </a:t>
            </a:r>
            <a:r>
              <a:rPr lang="en-US" b="1" dirty="0">
                <a:solidFill>
                  <a:schemeClr val="accent6"/>
                </a:solidFill>
              </a:rPr>
              <a:t>B</a:t>
            </a:r>
            <a:r>
              <a:rPr lang="en-US" dirty="0"/>
              <a:t>.</a:t>
            </a:r>
          </a:p>
          <a:p>
            <a:r>
              <a:rPr lang="en-US" dirty="0"/>
              <a:t>Transaction </a:t>
            </a:r>
            <a:r>
              <a:rPr lang="en-US" b="1" dirty="0">
                <a:solidFill>
                  <a:schemeClr val="accent6"/>
                </a:solidFill>
              </a:rPr>
              <a:t>B is waiting </a:t>
            </a:r>
            <a:r>
              <a:rPr lang="en-US" dirty="0"/>
              <a:t>for transaction 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r>
              <a:rPr lang="en-US" dirty="0"/>
              <a:t>.</a:t>
            </a:r>
          </a:p>
          <a:p>
            <a:r>
              <a:rPr lang="en-US" dirty="0"/>
              <a:t>This wait-for graph has </a:t>
            </a:r>
            <a:r>
              <a:rPr lang="en-US" b="1" dirty="0">
                <a:solidFill>
                  <a:schemeClr val="accent6"/>
                </a:solidFill>
              </a:rPr>
              <a:t>no cycle</a:t>
            </a:r>
            <a:r>
              <a:rPr lang="en-US" dirty="0"/>
              <a:t>, so there is </a:t>
            </a:r>
            <a:r>
              <a:rPr lang="en-US" b="1" dirty="0">
                <a:solidFill>
                  <a:schemeClr val="accent6"/>
                </a:solidFill>
              </a:rPr>
              <a:t>no deadlock state</a:t>
            </a:r>
            <a:r>
              <a:rPr lang="en-US" dirty="0"/>
              <a:t>.</a:t>
            </a:r>
          </a:p>
          <a:p>
            <a:r>
              <a:rPr lang="en-US" dirty="0"/>
              <a:t>Suppose now that transaction </a:t>
            </a:r>
            <a:r>
              <a:rPr lang="en-US" b="1" dirty="0">
                <a:solidFill>
                  <a:schemeClr val="accent6"/>
                </a:solidFill>
              </a:rPr>
              <a:t>D is requesting an item held by C</a:t>
            </a:r>
            <a:r>
              <a:rPr lang="en-US" dirty="0"/>
              <a:t>. Then the </a:t>
            </a:r>
            <a:r>
              <a:rPr lang="en-US" b="1" dirty="0">
                <a:solidFill>
                  <a:schemeClr val="accent6"/>
                </a:solidFill>
              </a:rPr>
              <a:t>edge D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is added to the wait-for graph</a:t>
            </a:r>
            <a:r>
              <a:rPr lang="en-US" dirty="0"/>
              <a:t>.</a:t>
            </a:r>
          </a:p>
          <a:p>
            <a:r>
              <a:rPr lang="en-US" dirty="0"/>
              <a:t>Now this </a:t>
            </a:r>
            <a:r>
              <a:rPr lang="en-US" b="1" dirty="0">
                <a:solidFill>
                  <a:schemeClr val="accent6"/>
                </a:solidFill>
              </a:rPr>
              <a:t>graph contains the cycle</a:t>
            </a:r>
            <a:r>
              <a:rPr lang="en-US" dirty="0"/>
              <a:t>.</a:t>
            </a:r>
          </a:p>
          <a:p>
            <a:r>
              <a:rPr lang="en-US" dirty="0"/>
              <a:t>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D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</a:t>
            </a:r>
          </a:p>
          <a:p>
            <a:r>
              <a:rPr lang="en-US" dirty="0"/>
              <a:t>It means that </a:t>
            </a:r>
            <a:r>
              <a:rPr lang="en-US" b="1" dirty="0">
                <a:solidFill>
                  <a:schemeClr val="accent6"/>
                </a:solidFill>
              </a:rPr>
              <a:t>transactions B, D and C are all deadlocked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0019189" y="129540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9095264" y="2073007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11151172" y="129540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10019189" y="3031877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Arrow Connector 16"/>
          <p:cNvCxnSpPr>
            <a:stCxn id="14" idx="7"/>
            <a:endCxn id="13" idx="2"/>
          </p:cNvCxnSpPr>
          <p:nvPr/>
        </p:nvCxnSpPr>
        <p:spPr>
          <a:xfrm flipV="1">
            <a:off x="9485509" y="1524000"/>
            <a:ext cx="533680" cy="615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</p:cNvCxnSpPr>
          <p:nvPr/>
        </p:nvCxnSpPr>
        <p:spPr>
          <a:xfrm>
            <a:off x="10476389" y="1524000"/>
            <a:ext cx="674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4"/>
          </p:cNvCxnSpPr>
          <p:nvPr/>
        </p:nvCxnSpPr>
        <p:spPr>
          <a:xfrm flipV="1">
            <a:off x="10247789" y="1752600"/>
            <a:ext cx="0" cy="1279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5"/>
            <a:endCxn id="16" idx="2"/>
          </p:cNvCxnSpPr>
          <p:nvPr/>
        </p:nvCxnSpPr>
        <p:spPr>
          <a:xfrm>
            <a:off x="9485509" y="2463252"/>
            <a:ext cx="533680" cy="79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921361" y="1176223"/>
            <a:ext cx="1784838" cy="2432030"/>
          </a:xfrm>
          <a:prstGeom prst="roundRect">
            <a:avLst>
              <a:gd name="adj" fmla="val 9133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7981751">
            <a:off x="10501810" y="2524771"/>
            <a:ext cx="125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DEADLOCK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465503" y="1752600"/>
            <a:ext cx="895350" cy="1507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768550" y="863443"/>
            <a:ext cx="13447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20334" cy="5590565"/>
          </a:xfrm>
        </p:spPr>
        <p:txBody>
          <a:bodyPr/>
          <a:lstStyle/>
          <a:p>
            <a:r>
              <a:rPr lang="en-US" dirty="0"/>
              <a:t>When a deadlock is detected, the system must recover from the deadlock. </a:t>
            </a:r>
          </a:p>
          <a:p>
            <a:r>
              <a:rPr lang="en-US" dirty="0"/>
              <a:t>The most common </a:t>
            </a:r>
            <a:r>
              <a:rPr lang="en-US" b="1" dirty="0">
                <a:solidFill>
                  <a:schemeClr val="accent6"/>
                </a:solidFill>
              </a:rPr>
              <a:t>solution is to roll back one or more transactions to break the deadlock</a:t>
            </a:r>
            <a:r>
              <a:rPr lang="en-US" dirty="0"/>
              <a:t>. </a:t>
            </a:r>
          </a:p>
          <a:p>
            <a:r>
              <a:rPr lang="en-US" dirty="0"/>
              <a:t>Choosing which transaction to abort is known as </a:t>
            </a:r>
            <a:r>
              <a:rPr lang="en-US" b="1" dirty="0">
                <a:solidFill>
                  <a:schemeClr val="accent6"/>
                </a:solidFill>
              </a:rPr>
              <a:t>victim selection</a:t>
            </a:r>
            <a:r>
              <a:rPr lang="en-US" dirty="0"/>
              <a:t>.</a:t>
            </a:r>
          </a:p>
          <a:p>
            <a:r>
              <a:rPr lang="en-US" dirty="0"/>
              <a:t>In this wait-for graph transactions B, D and C are deadlocked. </a:t>
            </a:r>
          </a:p>
          <a:p>
            <a:r>
              <a:rPr lang="en-US" dirty="0"/>
              <a:t>In order to remove deadlock one of the transaction out of these three (B, D, C) transactions must be roll backed.</a:t>
            </a:r>
          </a:p>
          <a:p>
            <a:r>
              <a:rPr lang="en-US" dirty="0"/>
              <a:t>We should </a:t>
            </a:r>
            <a:r>
              <a:rPr lang="en-US" b="1" dirty="0">
                <a:solidFill>
                  <a:schemeClr val="accent6"/>
                </a:solidFill>
              </a:rPr>
              <a:t>rollback those transactions that will incur the minimum cost</a:t>
            </a:r>
            <a:r>
              <a:rPr lang="en-US" dirty="0"/>
              <a:t>. </a:t>
            </a:r>
          </a:p>
          <a:p>
            <a:r>
              <a:rPr lang="en-US" dirty="0"/>
              <a:t>When a deadlock is detected, the choice of which transaction to abort can be made using following criteria:</a:t>
            </a:r>
          </a:p>
          <a:p>
            <a:pPr lvl="1"/>
            <a:r>
              <a:rPr lang="en-US" dirty="0"/>
              <a:t>The transaction which have the fewest locks</a:t>
            </a:r>
          </a:p>
          <a:p>
            <a:pPr lvl="1"/>
            <a:r>
              <a:rPr lang="en-US" dirty="0"/>
              <a:t>The transaction that has done the least work</a:t>
            </a:r>
          </a:p>
          <a:p>
            <a:pPr lvl="1"/>
            <a:r>
              <a:rPr lang="en-US" dirty="0"/>
              <a:t>The transaction that is farthest from completion</a:t>
            </a:r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0019189" y="129540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9095264" y="2073007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Oval 14"/>
          <p:cNvSpPr/>
          <p:nvPr/>
        </p:nvSpPr>
        <p:spPr>
          <a:xfrm>
            <a:off x="11151172" y="129540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10019189" y="3031877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Arrow Connector 16"/>
          <p:cNvCxnSpPr>
            <a:stCxn id="14" idx="7"/>
            <a:endCxn id="13" idx="2"/>
          </p:cNvCxnSpPr>
          <p:nvPr/>
        </p:nvCxnSpPr>
        <p:spPr>
          <a:xfrm flipV="1">
            <a:off x="9485509" y="1524000"/>
            <a:ext cx="533680" cy="615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</p:cNvCxnSpPr>
          <p:nvPr/>
        </p:nvCxnSpPr>
        <p:spPr>
          <a:xfrm>
            <a:off x="10476389" y="1524000"/>
            <a:ext cx="674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4"/>
          </p:cNvCxnSpPr>
          <p:nvPr/>
        </p:nvCxnSpPr>
        <p:spPr>
          <a:xfrm flipV="1">
            <a:off x="10247789" y="1752600"/>
            <a:ext cx="0" cy="1279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5"/>
            <a:endCxn id="16" idx="2"/>
          </p:cNvCxnSpPr>
          <p:nvPr/>
        </p:nvCxnSpPr>
        <p:spPr>
          <a:xfrm>
            <a:off x="9485509" y="2463252"/>
            <a:ext cx="533680" cy="79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921361" y="1176223"/>
            <a:ext cx="1784838" cy="2432030"/>
          </a:xfrm>
          <a:prstGeom prst="roundRect">
            <a:avLst>
              <a:gd name="adj" fmla="val 9133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7981751">
            <a:off x="10501810" y="2524771"/>
            <a:ext cx="125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DEADLOCK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465503" y="1752600"/>
            <a:ext cx="895350" cy="1507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768550" y="863443"/>
            <a:ext cx="13447" cy="5669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protocols </a:t>
            </a:r>
            <a:r>
              <a:rPr lang="en-US" b="1" dirty="0">
                <a:solidFill>
                  <a:schemeClr val="accent6"/>
                </a:solidFill>
              </a:rPr>
              <a:t>ensure that the system will never enter into a deadlock state</a:t>
            </a:r>
            <a:r>
              <a:rPr lang="en-US" dirty="0"/>
              <a:t>. </a:t>
            </a:r>
          </a:p>
          <a:p>
            <a:r>
              <a:rPr lang="en-US" dirty="0"/>
              <a:t>Some prevention strategies :</a:t>
            </a:r>
          </a:p>
          <a:p>
            <a:pPr lvl="1"/>
            <a:r>
              <a:rPr lang="en-US" dirty="0"/>
              <a:t>Require that </a:t>
            </a:r>
            <a:r>
              <a:rPr lang="en-US" b="1" dirty="0">
                <a:solidFill>
                  <a:schemeClr val="accent6"/>
                </a:solidFill>
              </a:rPr>
              <a:t>each transaction locks all its data items before it begins execution </a:t>
            </a:r>
            <a:r>
              <a:rPr lang="en-US" dirty="0"/>
              <a:t>(pre-declaration).</a:t>
            </a:r>
          </a:p>
          <a:p>
            <a:pPr lvl="1"/>
            <a:r>
              <a:rPr lang="en-US" dirty="0"/>
              <a:t>Impose </a:t>
            </a:r>
            <a:r>
              <a:rPr lang="en-US" b="1" dirty="0">
                <a:solidFill>
                  <a:schemeClr val="accent6"/>
                </a:solidFill>
              </a:rPr>
              <a:t>partial ordering of all data items and require that a transaction can lock data items only in the order specified by the partial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1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schemes use transaction timestamps for the sake of deadlock prevention alone.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Wait-die scheme — non-preemptive</a:t>
            </a:r>
          </a:p>
          <a:p>
            <a:pPr lvl="1"/>
            <a:r>
              <a:rPr lang="en-US" dirty="0"/>
              <a:t>If an </a:t>
            </a:r>
            <a:r>
              <a:rPr lang="en-US" b="1" dirty="0">
                <a:solidFill>
                  <a:schemeClr val="accent6"/>
                </a:solidFill>
              </a:rPr>
              <a:t>older transaction is requesting a resource </a:t>
            </a:r>
            <a:r>
              <a:rPr lang="en-US" dirty="0"/>
              <a:t>which is held by younger transaction, then </a:t>
            </a:r>
            <a:r>
              <a:rPr lang="en-US" b="1" dirty="0">
                <a:solidFill>
                  <a:schemeClr val="accent6"/>
                </a:solidFill>
              </a:rPr>
              <a:t>older transaction is allowed to wait</a:t>
            </a:r>
            <a:r>
              <a:rPr lang="en-US" dirty="0"/>
              <a:t> for it till it is available.</a:t>
            </a:r>
          </a:p>
          <a:p>
            <a:pPr lvl="1"/>
            <a:r>
              <a:rPr lang="en-US" dirty="0"/>
              <a:t>If an </a:t>
            </a:r>
            <a:r>
              <a:rPr lang="en-US" b="1" dirty="0">
                <a:solidFill>
                  <a:schemeClr val="accent6"/>
                </a:solidFill>
              </a:rPr>
              <a:t>younger transaction is requesting a resource </a:t>
            </a:r>
            <a:r>
              <a:rPr lang="en-US" dirty="0"/>
              <a:t>which is held by older transaction, then </a:t>
            </a:r>
            <a:r>
              <a:rPr lang="en-US" b="1" dirty="0">
                <a:solidFill>
                  <a:schemeClr val="accent6"/>
                </a:solidFill>
              </a:rPr>
              <a:t>younger transaction is killed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Wound-wait scheme — preemptive</a:t>
            </a:r>
          </a:p>
          <a:p>
            <a:pPr lvl="1"/>
            <a:r>
              <a:rPr lang="en-US" dirty="0"/>
              <a:t>If an </a:t>
            </a:r>
            <a:r>
              <a:rPr lang="en-US" b="1" dirty="0">
                <a:solidFill>
                  <a:schemeClr val="accent6"/>
                </a:solidFill>
              </a:rPr>
              <a:t>older transaction is requesting a resource </a:t>
            </a:r>
            <a:r>
              <a:rPr lang="en-US" dirty="0"/>
              <a:t>which is held by younger transaction, then </a:t>
            </a:r>
            <a:r>
              <a:rPr lang="en-US" b="1" dirty="0">
                <a:solidFill>
                  <a:schemeClr val="accent6"/>
                </a:solidFill>
              </a:rPr>
              <a:t>older transaction forces younger transaction to kill </a:t>
            </a:r>
            <a:r>
              <a:rPr lang="en-US" dirty="0"/>
              <a:t>the transaction and release the resource.</a:t>
            </a:r>
          </a:p>
          <a:p>
            <a:pPr lvl="1"/>
            <a:r>
              <a:rPr lang="en-US" dirty="0"/>
              <a:t>If an </a:t>
            </a:r>
            <a:r>
              <a:rPr lang="en-US" b="1" dirty="0">
                <a:solidFill>
                  <a:schemeClr val="accent6"/>
                </a:solidFill>
              </a:rPr>
              <a:t>younger transaction is requesting a resource </a:t>
            </a:r>
            <a:r>
              <a:rPr lang="en-US" dirty="0"/>
              <a:t>which is held by older transaction, then </a:t>
            </a:r>
            <a:r>
              <a:rPr lang="en-US" b="1" dirty="0">
                <a:solidFill>
                  <a:schemeClr val="accent6"/>
                </a:solidFill>
              </a:rPr>
              <a:t>younger transaction is allowed to wait</a:t>
            </a:r>
            <a:r>
              <a:rPr lang="en-US" dirty="0"/>
              <a:t> till older transaction will releases it.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75241"/>
              </p:ext>
            </p:extLst>
          </p:nvPr>
        </p:nvGraphicFramePr>
        <p:xfrm>
          <a:off x="1104388" y="4871397"/>
          <a:ext cx="7725142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31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Wait-die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Wound-wait</a:t>
                      </a:r>
                      <a:endParaRPr lang="en-IN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 needs a resource held by Y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O waits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Y dies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needs a resource held by O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Y dies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 waits</a:t>
                      </a:r>
                      <a:endParaRPr lang="en-IN" sz="20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schemes use transaction timestamps for the sake of deadlock prevention alone.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Timeout-Based Schemes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transaction waits for a lock only for a specified amount of time</a:t>
            </a:r>
            <a:r>
              <a:rPr lang="en-US" dirty="0"/>
              <a:t>. </a:t>
            </a:r>
            <a:r>
              <a:rPr lang="en-US" b="1" dirty="0">
                <a:solidFill>
                  <a:schemeClr val="accent6"/>
                </a:solidFill>
              </a:rPr>
              <a:t>After that, the wait times out and the transaction is rolled back</a:t>
            </a:r>
            <a:r>
              <a:rPr lang="en-US" dirty="0"/>
              <a:t>. So deadlocks never occur.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Simple to implement; but difficult to determine good value of the timeout interval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8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ACID properties of transaction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dirty="0"/>
              <a:t>tomicity  (</a:t>
            </a:r>
            <a:r>
              <a:rPr lang="en-US" b="1" dirty="0">
                <a:solidFill>
                  <a:schemeClr val="accent6"/>
                </a:solidFill>
              </a:rPr>
              <a:t>Either transaction execute 0% or 100%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dirty="0"/>
              <a:t>onsistency (</a:t>
            </a:r>
            <a:r>
              <a:rPr lang="en-US" b="1" dirty="0">
                <a:solidFill>
                  <a:schemeClr val="accent6"/>
                </a:solidFill>
              </a:rPr>
              <a:t>Database must remain in a consistent state after any transaction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I</a:t>
            </a:r>
            <a:r>
              <a:rPr lang="en-US" dirty="0"/>
              <a:t>solation (</a:t>
            </a:r>
            <a:r>
              <a:rPr lang="en-US" b="1" dirty="0">
                <a:solidFill>
                  <a:schemeClr val="accent6"/>
                </a:solidFill>
              </a:rPr>
              <a:t>Intermediate transaction results must be hidden from other concurrently executed transactions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dirty="0"/>
              <a:t>urability (</a:t>
            </a:r>
            <a:r>
              <a:rPr lang="en-US" b="1" dirty="0">
                <a:solidFill>
                  <a:schemeClr val="accent6"/>
                </a:solidFill>
              </a:rPr>
              <a:t>Once a transaction completed successfully, the changes it has made into the database should be permanent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7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CID properties of transaction (</a:t>
            </a:r>
            <a:r>
              <a:rPr lang="en-US" dirty="0">
                <a:solidFill>
                  <a:schemeClr val="accent6"/>
                </a:solidFill>
              </a:rPr>
              <a:t>Atomicity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r>
              <a:rPr lang="en-US" dirty="0"/>
              <a:t>This property states that a </a:t>
            </a:r>
            <a:r>
              <a:rPr lang="en-US" b="1" dirty="0">
                <a:solidFill>
                  <a:schemeClr val="accent6"/>
                </a:solidFill>
              </a:rPr>
              <a:t>transaction must be treated as an atomic unit</a:t>
            </a:r>
            <a:r>
              <a:rPr lang="en-US" dirty="0"/>
              <a:t>, that is, </a:t>
            </a:r>
            <a:r>
              <a:rPr lang="en-US" b="1" dirty="0">
                <a:solidFill>
                  <a:schemeClr val="accent6"/>
                </a:solidFill>
              </a:rPr>
              <a:t>either all of its operations are executed or none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Either transaction execute 0% or 100%</a:t>
            </a:r>
            <a:r>
              <a:rPr lang="en-US" dirty="0"/>
              <a:t>.</a:t>
            </a:r>
          </a:p>
          <a:p>
            <a:r>
              <a:rPr lang="en-US" dirty="0"/>
              <a:t>For example, consider a transaction to transfer </a:t>
            </a:r>
            <a:r>
              <a:rPr lang="en-US" dirty="0" err="1"/>
              <a:t>Rs</a:t>
            </a:r>
            <a:r>
              <a:rPr lang="en-US" dirty="0"/>
              <a:t>. 50 from account A to account B.</a:t>
            </a:r>
          </a:p>
          <a:p>
            <a:r>
              <a:rPr lang="en-US" dirty="0"/>
              <a:t>In this transaction, if </a:t>
            </a:r>
            <a:r>
              <a:rPr lang="en-US" dirty="0" err="1"/>
              <a:t>Rs</a:t>
            </a:r>
            <a:r>
              <a:rPr lang="en-US" dirty="0"/>
              <a:t>. 50 is deducted from account A then it must be added to account B.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466729" y="1444143"/>
            <a:ext cx="1828800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114429" y="1444143"/>
            <a:ext cx="5334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0%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990604" y="4605276"/>
            <a:ext cx="7810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100%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182003" y="3032479"/>
            <a:ext cx="590550" cy="36933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10973" y="3212427"/>
            <a:ext cx="7810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8967173" y="2072610"/>
            <a:ext cx="1591056" cy="703455"/>
          </a:xfrm>
          <a:prstGeom prst="bentConnector3">
            <a:avLst>
              <a:gd name="adj1" fmla="val 100122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0757758" y="3215260"/>
            <a:ext cx="419874" cy="37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948033" y="863444"/>
            <a:ext cx="13447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ID properties of transaction (</a:t>
            </a:r>
            <a:r>
              <a:rPr lang="en-US" dirty="0">
                <a:solidFill>
                  <a:schemeClr val="accent6"/>
                </a:solidFill>
              </a:rPr>
              <a:t>Consistency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database must remain in a consistent state </a:t>
            </a:r>
            <a:r>
              <a:rPr lang="en-US" dirty="0"/>
              <a:t>after any transaction.</a:t>
            </a:r>
          </a:p>
          <a:p>
            <a:r>
              <a:rPr lang="en-US" dirty="0"/>
              <a:t>If the database was in a consistent state before the execution of a transaction, it must remain consistent after the execution of the transaction as well.</a:t>
            </a:r>
          </a:p>
          <a:p>
            <a:r>
              <a:rPr lang="en-US" dirty="0"/>
              <a:t>In our example, total of A and B must remain same before and after the execution of transaction.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466729" y="867367"/>
            <a:ext cx="1828800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A=500, B=500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A+B=1000</a:t>
            </a:r>
          </a:p>
          <a:p>
            <a:pPr algn="ctr"/>
            <a:endParaRPr lang="en-US" sz="2000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A=450, B=550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A+B=1000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948033" y="863444"/>
            <a:ext cx="13447" cy="457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D properties of transaction (</a:t>
            </a:r>
            <a:r>
              <a:rPr lang="en-US" dirty="0">
                <a:solidFill>
                  <a:schemeClr val="accent6"/>
                </a:solidFill>
              </a:rPr>
              <a:t>Isolation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Changes occurring in a particular transaction will not be visible to any other transaction until it has been committed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Intermediate transaction results must be hidden </a:t>
            </a:r>
            <a:r>
              <a:rPr lang="en-US" dirty="0"/>
              <a:t>from other concurrently executed transactions.  </a:t>
            </a:r>
          </a:p>
          <a:p>
            <a:r>
              <a:rPr lang="en-US" dirty="0"/>
              <a:t>In our example once our transaction starts from first step (step 1) its result should not be access by any other transaction until last step (step 6) is completed.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516259" y="1539717"/>
            <a:ext cx="1828800" cy="26776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948033" y="893859"/>
            <a:ext cx="13447" cy="3474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98" y="2484386"/>
            <a:ext cx="64008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33" y="1169035"/>
            <a:ext cx="640080" cy="64008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717406" y="2880360"/>
            <a:ext cx="655318" cy="26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51490" y="1485900"/>
            <a:ext cx="339089" cy="49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10948855" y="2641475"/>
            <a:ext cx="346674" cy="478301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98" y="3815346"/>
            <a:ext cx="640080" cy="64008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0717405" y="4203966"/>
            <a:ext cx="655319" cy="76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769" y="4017449"/>
            <a:ext cx="365760" cy="3657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790579" y="893859"/>
            <a:ext cx="1280160" cy="646331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11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4" ma:contentTypeDescription="Create a new document." ma:contentTypeScope="" ma:versionID="65034039a73f5635db7e25a5a0e188c7">
  <xsd:schema xmlns:xsd="http://www.w3.org/2001/XMLSchema" xmlns:xs="http://www.w3.org/2001/XMLSchema" xmlns:p="http://schemas.microsoft.com/office/2006/metadata/properties" xmlns:ns2="dd6186b8-f5bf-4074-9b4d-fb94728aff6c" xmlns:ns3="8d0f27b0-2578-4208-a1c9-264bc4f12038" targetNamespace="http://schemas.microsoft.com/office/2006/metadata/properties" ma:root="true" ma:fieldsID="27029c4cda095572a0ef82d868a3873f" ns2:_="" ns3:_="">
    <xsd:import namespace="dd6186b8-f5bf-4074-9b4d-fb94728aff6c"/>
    <xsd:import namespace="8d0f27b0-2578-4208-a1c9-264bc4f12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186b8-f5bf-4074-9b4d-fb94728a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f27b0-2578-4208-a1c9-264bc4f1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96B80A-4416-4CB0-97A4-EEAFDEF556B5}"/>
</file>

<file path=customXml/itemProps2.xml><?xml version="1.0" encoding="utf-8"?>
<ds:datastoreItem xmlns:ds="http://schemas.openxmlformats.org/officeDocument/2006/customXml" ds:itemID="{23186A9E-FFE5-4EF4-B53B-E9548809F529}"/>
</file>

<file path=customXml/itemProps3.xml><?xml version="1.0" encoding="utf-8"?>
<ds:datastoreItem xmlns:ds="http://schemas.openxmlformats.org/officeDocument/2006/customXml" ds:itemID="{1D4A875F-AE18-455E-B172-959D7E0D38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10261</TotalTime>
  <Words>5326</Words>
  <Application>Microsoft Office PowerPoint</Application>
  <PresentationFormat>Widescreen</PresentationFormat>
  <Paragraphs>1077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Roboto Condensed Light</vt:lpstr>
      <vt:lpstr>Symbol</vt:lpstr>
      <vt:lpstr>Arial</vt:lpstr>
      <vt:lpstr>Wingdings 2</vt:lpstr>
      <vt:lpstr>Roboto Condensed</vt:lpstr>
      <vt:lpstr>Wingdings</vt:lpstr>
      <vt:lpstr>Segoe UI Black</vt:lpstr>
      <vt:lpstr>Wingdings 3</vt:lpstr>
      <vt:lpstr>Calibri</vt:lpstr>
      <vt:lpstr>Times New Roman</vt:lpstr>
      <vt:lpstr>Office Theme</vt:lpstr>
      <vt:lpstr>Unit-7  Transaction Processing</vt:lpstr>
      <vt:lpstr>PowerPoint Presentation</vt:lpstr>
      <vt:lpstr>What is transaction?</vt:lpstr>
      <vt:lpstr>What is transaction?</vt:lpstr>
      <vt:lpstr>ACID properties of transaction</vt:lpstr>
      <vt:lpstr>ACID properties of transaction</vt:lpstr>
      <vt:lpstr>ACID properties of transaction (Atomicity)</vt:lpstr>
      <vt:lpstr>ACID properties of transaction (Consistency)</vt:lpstr>
      <vt:lpstr>ACID properties of transaction (Isolation)</vt:lpstr>
      <vt:lpstr>ACID properties of transaction (Durability)</vt:lpstr>
      <vt:lpstr>Transaction State Diagram \ State Transition Diagram</vt:lpstr>
      <vt:lpstr>Transaction State Diagram \ State Transition Diagram</vt:lpstr>
      <vt:lpstr>Transaction State Diagram \ State Transition Diagram</vt:lpstr>
      <vt:lpstr>Schedule</vt:lpstr>
      <vt:lpstr>What is schedule?</vt:lpstr>
      <vt:lpstr>Example of schedule</vt:lpstr>
      <vt:lpstr>Example of schedule</vt:lpstr>
      <vt:lpstr>Serial schedule</vt:lpstr>
      <vt:lpstr>Example of Serial Schedule</vt:lpstr>
      <vt:lpstr>Non-serial Schedule (Interleaved Schedule)</vt:lpstr>
      <vt:lpstr>Example of Non-serial Schedule (Interleaved Schedule)</vt:lpstr>
      <vt:lpstr>Equivalent Schedule</vt:lpstr>
      <vt:lpstr>Equivalent Schedule</vt:lpstr>
      <vt:lpstr>Serializability</vt:lpstr>
      <vt:lpstr>Conflicting instructions</vt:lpstr>
      <vt:lpstr>Conflict serializability</vt:lpstr>
      <vt:lpstr>Conflict serializability (Example)</vt:lpstr>
      <vt:lpstr>Conflict serializability (Example)</vt:lpstr>
      <vt:lpstr>View serializability</vt:lpstr>
      <vt:lpstr>Initial Read</vt:lpstr>
      <vt:lpstr>Updated Read</vt:lpstr>
      <vt:lpstr>Final Write</vt:lpstr>
      <vt:lpstr>View serializable example</vt:lpstr>
      <vt:lpstr>View serializable example (Initial Read)</vt:lpstr>
      <vt:lpstr>View serializable example (Updated Read)</vt:lpstr>
      <vt:lpstr>View serializable example (Final Write)</vt:lpstr>
      <vt:lpstr>View serializable example</vt:lpstr>
      <vt:lpstr>Concurrency</vt:lpstr>
      <vt:lpstr>What is concurrency?</vt:lpstr>
      <vt:lpstr>Lost update problem</vt:lpstr>
      <vt:lpstr>Dirty read problem</vt:lpstr>
      <vt:lpstr>Incorrect retrieval problem</vt:lpstr>
      <vt:lpstr>What is lock?</vt:lpstr>
      <vt:lpstr>Lock based protocol</vt:lpstr>
      <vt:lpstr>Lock based protocol</vt:lpstr>
      <vt:lpstr>Two phase locking protocol</vt:lpstr>
      <vt:lpstr>Strict two phase locking protocol V/S Rigorous two phase locking protocol</vt:lpstr>
      <vt:lpstr>Time stamp based protocol</vt:lpstr>
      <vt:lpstr>Time stamp ordering protocol</vt:lpstr>
      <vt:lpstr>Deadlock</vt:lpstr>
      <vt:lpstr>What is deadlock?</vt:lpstr>
      <vt:lpstr>Deadlock detection</vt:lpstr>
      <vt:lpstr>Deadlock detection</vt:lpstr>
      <vt:lpstr>Deadlock recovery</vt:lpstr>
      <vt:lpstr>Deadlock prevention</vt:lpstr>
      <vt:lpstr>Deadlock prevention</vt:lpstr>
      <vt:lpstr>Deadlock prevention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Hargeet Kaur</cp:lastModifiedBy>
  <cp:revision>1753</cp:revision>
  <dcterms:created xsi:type="dcterms:W3CDTF">2020-05-01T05:09:15Z</dcterms:created>
  <dcterms:modified xsi:type="dcterms:W3CDTF">2022-04-22T05:23:10Z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