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57" r:id="rId4"/>
    <p:sldId id="261" r:id="rId5"/>
    <p:sldId id="264" r:id="rId6"/>
    <p:sldId id="265" r:id="rId7"/>
    <p:sldId id="267" r:id="rId8"/>
    <p:sldId id="274" r:id="rId9"/>
    <p:sldId id="268" r:id="rId10"/>
    <p:sldId id="269" r:id="rId11"/>
    <p:sldId id="270" r:id="rId12"/>
    <p:sldId id="271" r:id="rId13"/>
    <p:sldId id="272" r:id="rId14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0004" y="3996131"/>
            <a:ext cx="7660690" cy="17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RAT.pbi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1750"/>
            <a:ext cx="18288000" cy="10286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4950" y="3981055"/>
            <a:ext cx="9448800" cy="185563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en-US" sz="4000" u="sng" spc="-160" dirty="0">
                <a:solidFill>
                  <a:srgbClr val="FFAB40"/>
                </a:solidFill>
              </a:rPr>
              <a:t>Comprehensive Stock Market Analysis: Reliance, Adani, and TCS – Insights Powered by Angel One</a:t>
            </a:r>
            <a:endParaRPr sz="4000" u="sng" spc="-160" dirty="0">
              <a:solidFill>
                <a:srgbClr val="FFAB4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5864" y="1442859"/>
            <a:ext cx="10494645" cy="7623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IN" sz="4850" spc="195" dirty="0">
                <a:solidFill>
                  <a:srgbClr val="FFAB40"/>
                </a:solidFill>
                <a:latin typeface="Tahoma"/>
                <a:cs typeface="Tahoma"/>
              </a:rPr>
              <a:t>Monthly Trading Volume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44750" y="2958071"/>
            <a:ext cx="137922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99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</a:rPr>
              <a:t>The volume trend over the months indicates when stocks are most actively traded, offering insights into seasonal market fluctuations and investment opportunities.</a:t>
            </a:r>
            <a:endParaRPr sz="3600" dirty="0">
              <a:solidFill>
                <a:schemeClr val="bg1"/>
              </a:solidFill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4EAA7-C3F0-87BB-BA9D-9CFDCE24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150" y="5149850"/>
            <a:ext cx="12954000" cy="48018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 action="ppaction://hlinkfile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8000" cy="102869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68614" y="2995042"/>
            <a:ext cx="14725536" cy="1488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lang="en-US" sz="3200" dirty="0">
                <a:solidFill>
                  <a:schemeClr val="bg1"/>
                </a:solidFill>
              </a:rPr>
              <a:t>The close price forecasting provides predictive insights on daily stock price movements, helping to plan better for buying or selling decisions based on anticipated market trends for next 30 Days.</a:t>
            </a:r>
            <a:endParaRPr sz="3200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7880236" cy="76431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lang="en-IN" sz="4800" spc="210" dirty="0">
                <a:solidFill>
                  <a:srgbClr val="FFAB40"/>
                </a:solidFill>
                <a:latin typeface="Tahoma"/>
                <a:cs typeface="Tahoma"/>
              </a:rPr>
              <a:t>Close Price Forecasting</a:t>
            </a:r>
            <a:endParaRPr sz="4800" spc="210" dirty="0">
              <a:solidFill>
                <a:srgbClr val="FFAB4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C71ECA-626B-B400-BBB7-214549393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613" y="4874720"/>
            <a:ext cx="15258936" cy="4848756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33F4E69-0110-709F-9A98-1FBE8E015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88091"/>
              </p:ext>
            </p:extLst>
          </p:nvPr>
        </p:nvGraphicFramePr>
        <p:xfrm>
          <a:off x="11532338" y="725613"/>
          <a:ext cx="2379888" cy="221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556295" imgH="518081" progId="Package">
                  <p:embed/>
                </p:oleObj>
              </mc:Choice>
              <mc:Fallback>
                <p:oleObj name="Packager Shell Object" showAsIcon="1" r:id="rId5" imgW="556295" imgH="518081" progId="Packag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33F4E69-0110-709F-9A98-1FBE8E015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32338" y="725613"/>
                        <a:ext cx="2379888" cy="2216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" y="0"/>
            <a:ext cx="18288000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4974" y="1075931"/>
            <a:ext cx="36341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10" dirty="0">
                <a:solidFill>
                  <a:srgbClr val="FFAB40"/>
                </a:solidFill>
                <a:latin typeface="Tahoma"/>
                <a:cs typeface="Tahoma"/>
              </a:rPr>
              <a:t>Conclusion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4750" y="2668844"/>
            <a:ext cx="1280160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chemeClr val="bg1"/>
                </a:solidFill>
                <a:cs typeface="Verdana"/>
              </a:rPr>
              <a:t>In </a:t>
            </a:r>
            <a:r>
              <a:rPr sz="3200" dirty="0">
                <a:solidFill>
                  <a:schemeClr val="bg1"/>
                </a:solidFill>
                <a:cs typeface="Verdana"/>
              </a:rPr>
              <a:t>conclusion, </a:t>
            </a:r>
            <a:r>
              <a:rPr sz="3200" spc="15" dirty="0">
                <a:solidFill>
                  <a:schemeClr val="bg1"/>
                </a:solidFill>
                <a:cs typeface="Verdana"/>
              </a:rPr>
              <a:t>navigating </a:t>
            </a:r>
            <a:r>
              <a:rPr sz="3200" spc="30" dirty="0">
                <a:solidFill>
                  <a:schemeClr val="bg1"/>
                </a:solidFill>
                <a:cs typeface="Verdana"/>
              </a:rPr>
              <a:t>the </a:t>
            </a:r>
            <a:r>
              <a:rPr sz="3200" b="1" spc="50" dirty="0">
                <a:solidFill>
                  <a:schemeClr val="bg1"/>
                </a:solidFill>
                <a:cs typeface="Tahoma"/>
              </a:rPr>
              <a:t>bull </a:t>
            </a:r>
            <a:r>
              <a:rPr sz="3200" b="1" spc="80" dirty="0">
                <a:solidFill>
                  <a:schemeClr val="bg1"/>
                </a:solidFill>
                <a:cs typeface="Tahoma"/>
              </a:rPr>
              <a:t>and </a:t>
            </a:r>
            <a:r>
              <a:rPr sz="3200" b="1" spc="50" dirty="0">
                <a:solidFill>
                  <a:schemeClr val="bg1"/>
                </a:solidFill>
                <a:cs typeface="Tahoma"/>
              </a:rPr>
              <a:t>bear </a:t>
            </a:r>
            <a:r>
              <a:rPr sz="3200" dirty="0">
                <a:solidFill>
                  <a:schemeClr val="bg1"/>
                </a:solidFill>
                <a:cs typeface="Verdana"/>
              </a:rPr>
              <a:t>markets </a:t>
            </a:r>
            <a:r>
              <a:rPr sz="3200" spc="5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cs typeface="Verdana"/>
              </a:rPr>
              <a:t>requires</a:t>
            </a:r>
            <a:r>
              <a:rPr sz="3200" spc="-5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-20" dirty="0">
                <a:solidFill>
                  <a:schemeClr val="bg1"/>
                </a:solidFill>
                <a:cs typeface="Verdana"/>
              </a:rPr>
              <a:t>a</a:t>
            </a:r>
            <a:r>
              <a:rPr sz="3200" spc="-15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35" dirty="0">
                <a:solidFill>
                  <a:schemeClr val="bg1"/>
                </a:solidFill>
                <a:cs typeface="Verdana"/>
              </a:rPr>
              <a:t>combination</a:t>
            </a:r>
            <a:r>
              <a:rPr sz="3200" spc="40" dirty="0">
                <a:solidFill>
                  <a:schemeClr val="bg1"/>
                </a:solidFill>
                <a:cs typeface="Verdana"/>
              </a:rPr>
              <a:t> </a:t>
            </a:r>
            <a:r>
              <a:rPr sz="3200" dirty="0">
                <a:solidFill>
                  <a:schemeClr val="bg1"/>
                </a:solidFill>
                <a:cs typeface="Verdana"/>
              </a:rPr>
              <a:t>of</a:t>
            </a:r>
            <a:r>
              <a:rPr sz="3200" spc="5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-55" dirty="0">
                <a:solidFill>
                  <a:schemeClr val="bg1"/>
                </a:solidFill>
                <a:cs typeface="Verdana"/>
              </a:rPr>
              <a:t>analysis,</a:t>
            </a:r>
            <a:r>
              <a:rPr lang="en-IN" sz="3200" spc="-50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-55" dirty="0">
                <a:solidFill>
                  <a:schemeClr val="bg1"/>
                </a:solidFill>
                <a:cs typeface="Verdana"/>
              </a:rPr>
              <a:t>strategy,</a:t>
            </a:r>
            <a:r>
              <a:rPr sz="3200" spc="-50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40" dirty="0">
                <a:solidFill>
                  <a:schemeClr val="bg1"/>
                </a:solidFill>
                <a:cs typeface="Verdana"/>
              </a:rPr>
              <a:t>and </a:t>
            </a:r>
            <a:r>
              <a:rPr sz="3200" spc="45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-10" dirty="0">
                <a:solidFill>
                  <a:schemeClr val="bg1"/>
                </a:solidFill>
                <a:cs typeface="Verdana"/>
              </a:rPr>
              <a:t>patience. </a:t>
            </a:r>
            <a:r>
              <a:rPr lang="en-US" sz="3200" dirty="0">
                <a:solidFill>
                  <a:schemeClr val="bg1"/>
                </a:solidFill>
              </a:rPr>
              <a:t>Leverage this data to identify opportunities and risks, optimize your portfolio, and stay ahead in the market, </a:t>
            </a:r>
            <a:r>
              <a:rPr sz="3200" spc="30" dirty="0">
                <a:solidFill>
                  <a:schemeClr val="bg1"/>
                </a:solidFill>
                <a:cs typeface="Verdana"/>
              </a:rPr>
              <a:t>enhance </a:t>
            </a:r>
            <a:r>
              <a:rPr sz="3200" spc="35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-105" dirty="0">
                <a:solidFill>
                  <a:schemeClr val="bg1"/>
                </a:solidFill>
                <a:cs typeface="Verdana"/>
              </a:rPr>
              <a:t>y</a:t>
            </a:r>
            <a:r>
              <a:rPr sz="3200" spc="25" dirty="0">
                <a:solidFill>
                  <a:schemeClr val="bg1"/>
                </a:solidFill>
                <a:cs typeface="Verdana"/>
              </a:rPr>
              <a:t>o</a:t>
            </a:r>
            <a:r>
              <a:rPr sz="3200" spc="55" dirty="0">
                <a:solidFill>
                  <a:schemeClr val="bg1"/>
                </a:solidFill>
                <a:cs typeface="Verdana"/>
              </a:rPr>
              <a:t>u</a:t>
            </a:r>
            <a:r>
              <a:rPr sz="3200" spc="-45" dirty="0">
                <a:solidFill>
                  <a:schemeClr val="bg1"/>
                </a:solidFill>
                <a:cs typeface="Verdana"/>
              </a:rPr>
              <a:t>r</a:t>
            </a:r>
            <a:r>
              <a:rPr sz="3200" spc="-145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-15" dirty="0">
                <a:solidFill>
                  <a:schemeClr val="bg1"/>
                </a:solidFill>
                <a:cs typeface="Verdana"/>
              </a:rPr>
              <a:t>i</a:t>
            </a:r>
            <a:r>
              <a:rPr sz="3200" spc="45" dirty="0">
                <a:solidFill>
                  <a:schemeClr val="bg1"/>
                </a:solidFill>
                <a:cs typeface="Verdana"/>
              </a:rPr>
              <a:t>n</a:t>
            </a:r>
            <a:r>
              <a:rPr sz="3200" spc="-105" dirty="0">
                <a:solidFill>
                  <a:schemeClr val="bg1"/>
                </a:solidFill>
                <a:cs typeface="Verdana"/>
              </a:rPr>
              <a:t>v</a:t>
            </a:r>
            <a:r>
              <a:rPr sz="3200" spc="5" dirty="0">
                <a:solidFill>
                  <a:schemeClr val="bg1"/>
                </a:solidFill>
                <a:cs typeface="Verdana"/>
              </a:rPr>
              <a:t>e</a:t>
            </a:r>
            <a:r>
              <a:rPr sz="3200" spc="-60" dirty="0">
                <a:solidFill>
                  <a:schemeClr val="bg1"/>
                </a:solidFill>
                <a:cs typeface="Verdana"/>
              </a:rPr>
              <a:t>s</a:t>
            </a:r>
            <a:r>
              <a:rPr sz="3200" spc="10" dirty="0">
                <a:solidFill>
                  <a:schemeClr val="bg1"/>
                </a:solidFill>
                <a:cs typeface="Verdana"/>
              </a:rPr>
              <a:t>t</a:t>
            </a:r>
            <a:r>
              <a:rPr sz="3200" spc="135" dirty="0">
                <a:solidFill>
                  <a:schemeClr val="bg1"/>
                </a:solidFill>
                <a:cs typeface="Verdana"/>
              </a:rPr>
              <a:t>m</a:t>
            </a:r>
            <a:r>
              <a:rPr sz="3200" spc="5" dirty="0">
                <a:solidFill>
                  <a:schemeClr val="bg1"/>
                </a:solidFill>
                <a:cs typeface="Verdana"/>
              </a:rPr>
              <a:t>e</a:t>
            </a:r>
            <a:r>
              <a:rPr sz="3200" spc="60" dirty="0">
                <a:solidFill>
                  <a:schemeClr val="bg1"/>
                </a:solidFill>
                <a:cs typeface="Verdana"/>
              </a:rPr>
              <a:t>n</a:t>
            </a:r>
            <a:r>
              <a:rPr sz="3200" spc="15" dirty="0">
                <a:solidFill>
                  <a:schemeClr val="bg1"/>
                </a:solidFill>
                <a:cs typeface="Verdana"/>
              </a:rPr>
              <a:t>t</a:t>
            </a:r>
            <a:r>
              <a:rPr sz="3200" spc="-145" dirty="0">
                <a:solidFill>
                  <a:schemeClr val="bg1"/>
                </a:solidFill>
                <a:cs typeface="Verdana"/>
              </a:rPr>
              <a:t> </a:t>
            </a:r>
            <a:r>
              <a:rPr sz="3200" spc="-120" dirty="0">
                <a:solidFill>
                  <a:schemeClr val="bg1"/>
                </a:solidFill>
                <a:cs typeface="Verdana"/>
              </a:rPr>
              <a:t>j</a:t>
            </a:r>
            <a:r>
              <a:rPr sz="3200" spc="25" dirty="0">
                <a:solidFill>
                  <a:schemeClr val="bg1"/>
                </a:solidFill>
                <a:cs typeface="Verdana"/>
              </a:rPr>
              <a:t>o</a:t>
            </a:r>
            <a:r>
              <a:rPr sz="3200" spc="55" dirty="0">
                <a:solidFill>
                  <a:schemeClr val="bg1"/>
                </a:solidFill>
                <a:cs typeface="Verdana"/>
              </a:rPr>
              <a:t>u</a:t>
            </a:r>
            <a:r>
              <a:rPr sz="3200" spc="-60" dirty="0">
                <a:solidFill>
                  <a:schemeClr val="bg1"/>
                </a:solidFill>
                <a:cs typeface="Verdana"/>
              </a:rPr>
              <a:t>r</a:t>
            </a:r>
            <a:r>
              <a:rPr sz="3200" spc="60" dirty="0">
                <a:solidFill>
                  <a:schemeClr val="bg1"/>
                </a:solidFill>
                <a:cs typeface="Verdana"/>
              </a:rPr>
              <a:t>n</a:t>
            </a:r>
            <a:r>
              <a:rPr sz="3200" spc="-10" dirty="0">
                <a:solidFill>
                  <a:schemeClr val="bg1"/>
                </a:solidFill>
                <a:cs typeface="Verdana"/>
              </a:rPr>
              <a:t>e</a:t>
            </a:r>
            <a:r>
              <a:rPr sz="3200" spc="-135" dirty="0">
                <a:solidFill>
                  <a:schemeClr val="bg1"/>
                </a:solidFill>
                <a:cs typeface="Verdana"/>
              </a:rPr>
              <a:t>y</a:t>
            </a:r>
            <a:r>
              <a:rPr sz="3200" spc="-245" dirty="0">
                <a:solidFill>
                  <a:schemeClr val="bg1"/>
                </a:solidFill>
                <a:cs typeface="Verdana"/>
              </a:rPr>
              <a:t>.</a:t>
            </a:r>
            <a:endParaRPr sz="3200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37" y="2703614"/>
            <a:ext cx="3838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220" dirty="0">
                <a:latin typeface="Tahoma"/>
                <a:cs typeface="Tahoma"/>
              </a:rPr>
              <a:t>Thanks!</a:t>
            </a:r>
            <a:endParaRPr sz="7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1337" y="4839856"/>
            <a:ext cx="6777013" cy="1721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750" spc="120" dirty="0">
                <a:solidFill>
                  <a:srgbClr val="FFAB40"/>
                </a:solidFill>
                <a:latin typeface="Verdana"/>
                <a:cs typeface="Verdana"/>
              </a:rPr>
              <a:t>Do</a:t>
            </a:r>
            <a:r>
              <a:rPr sz="2750" spc="-24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FFAB40"/>
                </a:solidFill>
                <a:latin typeface="Verdana"/>
                <a:cs typeface="Verdana"/>
              </a:rPr>
              <a:t>y</a:t>
            </a:r>
            <a:r>
              <a:rPr sz="2750" spc="95" dirty="0">
                <a:solidFill>
                  <a:srgbClr val="FFAB40"/>
                </a:solidFill>
                <a:latin typeface="Verdana"/>
                <a:cs typeface="Verdana"/>
              </a:rPr>
              <a:t>ou</a:t>
            </a:r>
            <a:r>
              <a:rPr sz="2750" spc="-24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FFAB40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FFAB40"/>
                </a:solidFill>
                <a:latin typeface="Verdana"/>
                <a:cs typeface="Verdana"/>
              </a:rPr>
              <a:t>a</a:t>
            </a:r>
            <a:r>
              <a:rPr sz="2750" spc="-170" dirty="0">
                <a:solidFill>
                  <a:srgbClr val="FFAB40"/>
                </a:solidFill>
                <a:latin typeface="Verdana"/>
                <a:cs typeface="Verdana"/>
              </a:rPr>
              <a:t>v</a:t>
            </a:r>
            <a:r>
              <a:rPr sz="2750" spc="35" dirty="0">
                <a:solidFill>
                  <a:srgbClr val="FFAB40"/>
                </a:solidFill>
                <a:latin typeface="Verdana"/>
                <a:cs typeface="Verdana"/>
              </a:rPr>
              <a:t>e</a:t>
            </a:r>
            <a:r>
              <a:rPr sz="2750" spc="-24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FFAB40"/>
                </a:solidFill>
                <a:latin typeface="Verdana"/>
                <a:cs typeface="Verdana"/>
              </a:rPr>
              <a:t>a</a:t>
            </a:r>
            <a:r>
              <a:rPr sz="2750" spc="30" dirty="0">
                <a:solidFill>
                  <a:srgbClr val="FFAB40"/>
                </a:solidFill>
                <a:latin typeface="Verdana"/>
                <a:cs typeface="Verdana"/>
              </a:rPr>
              <a:t>n</a:t>
            </a:r>
            <a:r>
              <a:rPr sz="2750" spc="-125" dirty="0">
                <a:solidFill>
                  <a:srgbClr val="FFAB40"/>
                </a:solidFill>
                <a:latin typeface="Verdana"/>
                <a:cs typeface="Verdana"/>
              </a:rPr>
              <a:t>y</a:t>
            </a:r>
            <a:r>
              <a:rPr sz="2750" spc="-24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FFAB40"/>
                </a:solidFill>
                <a:latin typeface="Verdana"/>
                <a:cs typeface="Verdana"/>
              </a:rPr>
              <a:t>question</a:t>
            </a:r>
            <a:r>
              <a:rPr sz="2750" spc="-5" dirty="0">
                <a:solidFill>
                  <a:srgbClr val="FFAB40"/>
                </a:solidFill>
                <a:latin typeface="Verdana"/>
                <a:cs typeface="Verdana"/>
              </a:rPr>
              <a:t>s</a:t>
            </a:r>
            <a:r>
              <a:rPr sz="2750" spc="55" dirty="0">
                <a:solidFill>
                  <a:srgbClr val="FFAB40"/>
                </a:solidFill>
                <a:latin typeface="Verdana"/>
                <a:cs typeface="Verdana"/>
              </a:rPr>
              <a:t>?  </a:t>
            </a:r>
            <a:r>
              <a:rPr lang="en-US" sz="2750" spc="30" dirty="0">
                <a:solidFill>
                  <a:srgbClr val="FFAB40"/>
                </a:solidFill>
                <a:latin typeface="Verdana"/>
                <a:cs typeface="Verdana"/>
              </a:rPr>
              <a:t>sahilmani2356@gmail.com</a:t>
            </a:r>
            <a:r>
              <a:rPr sz="2750" spc="30" dirty="0">
                <a:solidFill>
                  <a:srgbClr val="FFAB40"/>
                </a:solidFill>
                <a:latin typeface="Verdana"/>
                <a:cs typeface="Verdana"/>
                <a:hlinkClick r:id="rId3"/>
              </a:rPr>
              <a:t>.com</a:t>
            </a: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750" spc="-490" dirty="0">
                <a:solidFill>
                  <a:srgbClr val="FFAB40"/>
                </a:solidFill>
                <a:latin typeface="Verdana"/>
                <a:cs typeface="Verdana"/>
              </a:rPr>
              <a:t>+91</a:t>
            </a:r>
            <a:r>
              <a:rPr sz="2750" spc="-240" dirty="0">
                <a:solidFill>
                  <a:srgbClr val="FFAB40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FFAB40"/>
                </a:solidFill>
                <a:latin typeface="Verdana"/>
                <a:cs typeface="Verdana"/>
              </a:rPr>
              <a:t>6</a:t>
            </a:r>
            <a:r>
              <a:rPr sz="2750" spc="-130" dirty="0">
                <a:solidFill>
                  <a:srgbClr val="FFAB40"/>
                </a:solidFill>
                <a:latin typeface="Verdana"/>
                <a:cs typeface="Verdana"/>
              </a:rPr>
              <a:t>2</a:t>
            </a:r>
            <a:r>
              <a:rPr lang="en-US" sz="2750" spc="-130" dirty="0">
                <a:solidFill>
                  <a:srgbClr val="FFAB40"/>
                </a:solidFill>
                <a:latin typeface="Verdana"/>
                <a:cs typeface="Verdana"/>
              </a:rPr>
              <a:t>63007317</a:t>
            </a:r>
            <a:endParaRPr sz="27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2750" spc="25" dirty="0">
                <a:solidFill>
                  <a:srgbClr val="FFAB40"/>
                </a:solidFill>
                <a:latin typeface="Verdana"/>
                <a:cs typeface="Verdana"/>
              </a:rPr>
              <a:t>Angleone</a:t>
            </a:r>
            <a:r>
              <a:rPr sz="2750" spc="25" dirty="0">
                <a:solidFill>
                  <a:srgbClr val="FFAB40"/>
                </a:solidFill>
                <a:latin typeface="Verdana"/>
                <a:cs typeface="Verdana"/>
              </a:rPr>
              <a:t>.com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4147" y="6839458"/>
            <a:ext cx="685800" cy="691515"/>
          </a:xfrm>
          <a:custGeom>
            <a:avLst/>
            <a:gdLst/>
            <a:ahLst/>
            <a:cxnLst/>
            <a:rect l="l" t="t" r="r" b="b"/>
            <a:pathLst>
              <a:path w="685800" h="691515">
                <a:moveTo>
                  <a:pt x="497362" y="348462"/>
                </a:moveTo>
                <a:lnTo>
                  <a:pt x="421772" y="348462"/>
                </a:lnTo>
                <a:lnTo>
                  <a:pt x="416006" y="352780"/>
                </a:lnTo>
                <a:lnTo>
                  <a:pt x="416006" y="365010"/>
                </a:lnTo>
                <a:lnTo>
                  <a:pt x="421048" y="370776"/>
                </a:lnTo>
                <a:lnTo>
                  <a:pt x="480801" y="370776"/>
                </a:lnTo>
                <a:lnTo>
                  <a:pt x="480801" y="451408"/>
                </a:lnTo>
                <a:lnTo>
                  <a:pt x="325302" y="451408"/>
                </a:lnTo>
                <a:lnTo>
                  <a:pt x="319537" y="455726"/>
                </a:lnTo>
                <a:lnTo>
                  <a:pt x="319537" y="686117"/>
                </a:lnTo>
                <a:lnTo>
                  <a:pt x="324578" y="690435"/>
                </a:lnTo>
                <a:lnTo>
                  <a:pt x="329620" y="691159"/>
                </a:lnTo>
                <a:lnTo>
                  <a:pt x="345457" y="691159"/>
                </a:lnTo>
                <a:lnTo>
                  <a:pt x="399657" y="686965"/>
                </a:lnTo>
                <a:lnTo>
                  <a:pt x="451992" y="674547"/>
                </a:lnTo>
                <a:lnTo>
                  <a:pt x="467658" y="668108"/>
                </a:lnTo>
                <a:lnTo>
                  <a:pt x="341139" y="668108"/>
                </a:lnTo>
                <a:lnTo>
                  <a:pt x="341139" y="471563"/>
                </a:lnTo>
                <a:lnTo>
                  <a:pt x="496638" y="471563"/>
                </a:lnTo>
                <a:lnTo>
                  <a:pt x="502404" y="467245"/>
                </a:lnTo>
                <a:lnTo>
                  <a:pt x="502404" y="353491"/>
                </a:lnTo>
                <a:lnTo>
                  <a:pt x="497362" y="348462"/>
                </a:lnTo>
                <a:close/>
              </a:path>
              <a:path w="685800" h="691515">
                <a:moveTo>
                  <a:pt x="345461" y="0"/>
                </a:moveTo>
                <a:lnTo>
                  <a:pt x="290840" y="4192"/>
                </a:lnTo>
                <a:lnTo>
                  <a:pt x="238193" y="16610"/>
                </a:lnTo>
                <a:lnTo>
                  <a:pt x="188448" y="37010"/>
                </a:lnTo>
                <a:lnTo>
                  <a:pt x="142540" y="65150"/>
                </a:lnTo>
                <a:lnTo>
                  <a:pt x="101401" y="100786"/>
                </a:lnTo>
                <a:lnTo>
                  <a:pt x="65412" y="142551"/>
                </a:lnTo>
                <a:lnTo>
                  <a:pt x="37058" y="188668"/>
                </a:lnTo>
                <a:lnTo>
                  <a:pt x="16548" y="238310"/>
                </a:lnTo>
                <a:lnTo>
                  <a:pt x="4089" y="290649"/>
                </a:lnTo>
                <a:lnTo>
                  <a:pt x="114" y="341972"/>
                </a:lnTo>
                <a:lnTo>
                  <a:pt x="0" y="346303"/>
                </a:lnTo>
                <a:lnTo>
                  <a:pt x="3916" y="398199"/>
                </a:lnTo>
                <a:lnTo>
                  <a:pt x="15905" y="449789"/>
                </a:lnTo>
                <a:lnTo>
                  <a:pt x="35723" y="498949"/>
                </a:lnTo>
                <a:lnTo>
                  <a:pt x="63238" y="545007"/>
                </a:lnTo>
                <a:lnTo>
                  <a:pt x="96335" y="585028"/>
                </a:lnTo>
                <a:lnTo>
                  <a:pt x="134693" y="619516"/>
                </a:lnTo>
                <a:lnTo>
                  <a:pt x="177640" y="648068"/>
                </a:lnTo>
                <a:lnTo>
                  <a:pt x="224502" y="670280"/>
                </a:lnTo>
                <a:lnTo>
                  <a:pt x="225950" y="670991"/>
                </a:lnTo>
                <a:lnTo>
                  <a:pt x="232427" y="670991"/>
                </a:lnTo>
                <a:lnTo>
                  <a:pt x="235310" y="669556"/>
                </a:lnTo>
                <a:lnTo>
                  <a:pt x="237469" y="666673"/>
                </a:lnTo>
                <a:lnTo>
                  <a:pt x="238845" y="664603"/>
                </a:lnTo>
                <a:lnTo>
                  <a:pt x="238904" y="641476"/>
                </a:lnTo>
                <a:lnTo>
                  <a:pt x="217302" y="641476"/>
                </a:lnTo>
                <a:lnTo>
                  <a:pt x="174784" y="619725"/>
                </a:lnTo>
                <a:lnTo>
                  <a:pt x="136593" y="592185"/>
                </a:lnTo>
                <a:lnTo>
                  <a:pt x="103143" y="559549"/>
                </a:lnTo>
                <a:lnTo>
                  <a:pt x="74847" y="522507"/>
                </a:lnTo>
                <a:lnTo>
                  <a:pt x="52120" y="481753"/>
                </a:lnTo>
                <a:lnTo>
                  <a:pt x="35373" y="437978"/>
                </a:lnTo>
                <a:lnTo>
                  <a:pt x="25022" y="391873"/>
                </a:lnTo>
                <a:lnTo>
                  <a:pt x="21480" y="344131"/>
                </a:lnTo>
                <a:lnTo>
                  <a:pt x="24985" y="296181"/>
                </a:lnTo>
                <a:lnTo>
                  <a:pt x="35169" y="250441"/>
                </a:lnTo>
                <a:lnTo>
                  <a:pt x="51535" y="207407"/>
                </a:lnTo>
                <a:lnTo>
                  <a:pt x="73588" y="167575"/>
                </a:lnTo>
                <a:lnTo>
                  <a:pt x="100829" y="131443"/>
                </a:lnTo>
                <a:lnTo>
                  <a:pt x="132764" y="99508"/>
                </a:lnTo>
                <a:lnTo>
                  <a:pt x="168896" y="72265"/>
                </a:lnTo>
                <a:lnTo>
                  <a:pt x="208727" y="50211"/>
                </a:lnTo>
                <a:lnTo>
                  <a:pt x="251762" y="33844"/>
                </a:lnTo>
                <a:lnTo>
                  <a:pt x="297504" y="23659"/>
                </a:lnTo>
                <a:lnTo>
                  <a:pt x="345457" y="20154"/>
                </a:lnTo>
                <a:lnTo>
                  <a:pt x="460615" y="20154"/>
                </a:lnTo>
                <a:lnTo>
                  <a:pt x="451992" y="16610"/>
                </a:lnTo>
                <a:lnTo>
                  <a:pt x="399657" y="4192"/>
                </a:lnTo>
                <a:lnTo>
                  <a:pt x="345461" y="0"/>
                </a:lnTo>
                <a:close/>
              </a:path>
              <a:path w="685800" h="691515">
                <a:moveTo>
                  <a:pt x="460615" y="20154"/>
                </a:moveTo>
                <a:lnTo>
                  <a:pt x="345457" y="20154"/>
                </a:lnTo>
                <a:lnTo>
                  <a:pt x="393083" y="23692"/>
                </a:lnTo>
                <a:lnTo>
                  <a:pt x="438623" y="33960"/>
                </a:lnTo>
                <a:lnTo>
                  <a:pt x="481558" y="50444"/>
                </a:lnTo>
                <a:lnTo>
                  <a:pt x="521375" y="72627"/>
                </a:lnTo>
                <a:lnTo>
                  <a:pt x="557557" y="99993"/>
                </a:lnTo>
                <a:lnTo>
                  <a:pt x="589588" y="132026"/>
                </a:lnTo>
                <a:lnTo>
                  <a:pt x="616952" y="168209"/>
                </a:lnTo>
                <a:lnTo>
                  <a:pt x="639134" y="208028"/>
                </a:lnTo>
                <a:lnTo>
                  <a:pt x="655616" y="250965"/>
                </a:lnTo>
                <a:lnTo>
                  <a:pt x="665884" y="296505"/>
                </a:lnTo>
                <a:lnTo>
                  <a:pt x="669261" y="341972"/>
                </a:lnTo>
                <a:lnTo>
                  <a:pt x="669368" y="344855"/>
                </a:lnTo>
                <a:lnTo>
                  <a:pt x="665900" y="392084"/>
                </a:lnTo>
                <a:lnTo>
                  <a:pt x="655674" y="437826"/>
                </a:lnTo>
                <a:lnTo>
                  <a:pt x="639249" y="480861"/>
                </a:lnTo>
                <a:lnTo>
                  <a:pt x="617132" y="520693"/>
                </a:lnTo>
                <a:lnTo>
                  <a:pt x="589829" y="556824"/>
                </a:lnTo>
                <a:lnTo>
                  <a:pt x="557846" y="588759"/>
                </a:lnTo>
                <a:lnTo>
                  <a:pt x="521690" y="616001"/>
                </a:lnTo>
                <a:lnTo>
                  <a:pt x="481866" y="638053"/>
                </a:lnTo>
                <a:lnTo>
                  <a:pt x="438882" y="654419"/>
                </a:lnTo>
                <a:lnTo>
                  <a:pt x="393244" y="664603"/>
                </a:lnTo>
                <a:lnTo>
                  <a:pt x="345457" y="668108"/>
                </a:lnTo>
                <a:lnTo>
                  <a:pt x="467658" y="668108"/>
                </a:lnTo>
                <a:lnTo>
                  <a:pt x="547749" y="626001"/>
                </a:lnTo>
                <a:lnTo>
                  <a:pt x="589513" y="590359"/>
                </a:lnTo>
                <a:lnTo>
                  <a:pt x="625154" y="548599"/>
                </a:lnTo>
                <a:lnTo>
                  <a:pt x="653295" y="502483"/>
                </a:lnTo>
                <a:lnTo>
                  <a:pt x="673693" y="452841"/>
                </a:lnTo>
                <a:lnTo>
                  <a:pt x="685690" y="402267"/>
                </a:lnTo>
                <a:lnTo>
                  <a:pt x="685690" y="291703"/>
                </a:lnTo>
                <a:lnTo>
                  <a:pt x="664476" y="213281"/>
                </a:lnTo>
                <a:lnTo>
                  <a:pt x="644763" y="172917"/>
                </a:lnTo>
                <a:lnTo>
                  <a:pt x="619729" y="135272"/>
                </a:lnTo>
                <a:lnTo>
                  <a:pt x="589513" y="100786"/>
                </a:lnTo>
                <a:lnTo>
                  <a:pt x="547749" y="65150"/>
                </a:lnTo>
                <a:lnTo>
                  <a:pt x="501632" y="37010"/>
                </a:lnTo>
                <a:lnTo>
                  <a:pt x="460615" y="20154"/>
                </a:lnTo>
                <a:close/>
              </a:path>
              <a:path w="685800" h="691515">
                <a:moveTo>
                  <a:pt x="496638" y="141833"/>
                </a:moveTo>
                <a:lnTo>
                  <a:pt x="432567" y="141833"/>
                </a:lnTo>
                <a:lnTo>
                  <a:pt x="392678" y="145780"/>
                </a:lnTo>
                <a:lnTo>
                  <a:pt x="353736" y="157217"/>
                </a:lnTo>
                <a:lnTo>
                  <a:pt x="316954" y="175539"/>
                </a:lnTo>
                <a:lnTo>
                  <a:pt x="283545" y="200139"/>
                </a:lnTo>
                <a:lnTo>
                  <a:pt x="255272" y="231315"/>
                </a:lnTo>
                <a:lnTo>
                  <a:pt x="234493" y="265931"/>
                </a:lnTo>
                <a:lnTo>
                  <a:pt x="221678" y="303109"/>
                </a:lnTo>
                <a:lnTo>
                  <a:pt x="217302" y="341972"/>
                </a:lnTo>
                <a:lnTo>
                  <a:pt x="217302" y="346303"/>
                </a:lnTo>
                <a:lnTo>
                  <a:pt x="120832" y="346303"/>
                </a:lnTo>
                <a:lnTo>
                  <a:pt x="115079" y="350608"/>
                </a:lnTo>
                <a:lnTo>
                  <a:pt x="115079" y="465810"/>
                </a:lnTo>
                <a:lnTo>
                  <a:pt x="120121" y="470852"/>
                </a:lnTo>
                <a:lnTo>
                  <a:pt x="217302" y="470852"/>
                </a:lnTo>
                <a:lnTo>
                  <a:pt x="217302" y="641476"/>
                </a:lnTo>
                <a:lnTo>
                  <a:pt x="238904" y="641476"/>
                </a:lnTo>
                <a:lnTo>
                  <a:pt x="238904" y="456450"/>
                </a:lnTo>
                <a:lnTo>
                  <a:pt x="234586" y="451408"/>
                </a:lnTo>
                <a:lnTo>
                  <a:pt x="136682" y="451408"/>
                </a:lnTo>
                <a:lnTo>
                  <a:pt x="136682" y="370776"/>
                </a:lnTo>
                <a:lnTo>
                  <a:pt x="233862" y="370776"/>
                </a:lnTo>
                <a:lnTo>
                  <a:pt x="238904" y="365734"/>
                </a:lnTo>
                <a:lnTo>
                  <a:pt x="239017" y="344131"/>
                </a:lnTo>
                <a:lnTo>
                  <a:pt x="246050" y="298936"/>
                </a:lnTo>
                <a:lnTo>
                  <a:pt x="266075" y="256837"/>
                </a:lnTo>
                <a:lnTo>
                  <a:pt x="296859" y="220576"/>
                </a:lnTo>
                <a:lnTo>
                  <a:pt x="336282" y="192175"/>
                </a:lnTo>
                <a:lnTo>
                  <a:pt x="382225" y="173653"/>
                </a:lnTo>
                <a:lnTo>
                  <a:pt x="432567" y="167030"/>
                </a:lnTo>
                <a:lnTo>
                  <a:pt x="500956" y="167030"/>
                </a:lnTo>
                <a:lnTo>
                  <a:pt x="500956" y="148310"/>
                </a:lnTo>
                <a:lnTo>
                  <a:pt x="496638" y="141833"/>
                </a:lnTo>
                <a:close/>
              </a:path>
              <a:path w="685800" h="691515">
                <a:moveTo>
                  <a:pt x="500956" y="167030"/>
                </a:moveTo>
                <a:lnTo>
                  <a:pt x="480090" y="167030"/>
                </a:lnTo>
                <a:lnTo>
                  <a:pt x="480090" y="247662"/>
                </a:lnTo>
                <a:lnTo>
                  <a:pt x="432567" y="247662"/>
                </a:lnTo>
                <a:lnTo>
                  <a:pt x="388921" y="253694"/>
                </a:lnTo>
                <a:lnTo>
                  <a:pt x="353382" y="272148"/>
                </a:lnTo>
                <a:lnTo>
                  <a:pt x="328625" y="304182"/>
                </a:lnTo>
                <a:lnTo>
                  <a:pt x="319616" y="344131"/>
                </a:lnTo>
                <a:lnTo>
                  <a:pt x="319537" y="365010"/>
                </a:lnTo>
                <a:lnTo>
                  <a:pt x="324578" y="370776"/>
                </a:lnTo>
                <a:lnTo>
                  <a:pt x="379290" y="370776"/>
                </a:lnTo>
                <a:lnTo>
                  <a:pt x="385056" y="365734"/>
                </a:lnTo>
                <a:lnTo>
                  <a:pt x="385056" y="353491"/>
                </a:lnTo>
                <a:lnTo>
                  <a:pt x="380014" y="348462"/>
                </a:lnTo>
                <a:lnTo>
                  <a:pt x="341139" y="348462"/>
                </a:lnTo>
                <a:lnTo>
                  <a:pt x="341139" y="344131"/>
                </a:lnTo>
                <a:lnTo>
                  <a:pt x="349553" y="308104"/>
                </a:lnTo>
                <a:lnTo>
                  <a:pt x="371194" y="284292"/>
                </a:lnTo>
                <a:lnTo>
                  <a:pt x="400665" y="271143"/>
                </a:lnTo>
                <a:lnTo>
                  <a:pt x="432567" y="267106"/>
                </a:lnTo>
                <a:lnTo>
                  <a:pt x="495914" y="267106"/>
                </a:lnTo>
                <a:lnTo>
                  <a:pt x="500956" y="262775"/>
                </a:lnTo>
                <a:lnTo>
                  <a:pt x="500956" y="1670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24036" y="6838746"/>
            <a:ext cx="691515" cy="685800"/>
            <a:chOff x="2524036" y="6838746"/>
            <a:chExt cx="691515" cy="685800"/>
          </a:xfrm>
        </p:grpSpPr>
        <p:sp>
          <p:nvSpPr>
            <p:cNvPr id="7" name="object 7"/>
            <p:cNvSpPr/>
            <p:nvPr/>
          </p:nvSpPr>
          <p:spPr>
            <a:xfrm>
              <a:off x="2524036" y="6838759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4" h="685800">
                  <a:moveTo>
                    <a:pt x="558685" y="221005"/>
                  </a:moveTo>
                  <a:lnTo>
                    <a:pt x="551586" y="185572"/>
                  </a:lnTo>
                  <a:lnTo>
                    <a:pt x="537083" y="163995"/>
                  </a:lnTo>
                  <a:lnTo>
                    <a:pt x="537083" y="221005"/>
                  </a:lnTo>
                  <a:lnTo>
                    <a:pt x="537083" y="469379"/>
                  </a:lnTo>
                  <a:lnTo>
                    <a:pt x="531647" y="496290"/>
                  </a:lnTo>
                  <a:lnTo>
                    <a:pt x="516826" y="518248"/>
                  </a:lnTo>
                  <a:lnTo>
                    <a:pt x="494868" y="533069"/>
                  </a:lnTo>
                  <a:lnTo>
                    <a:pt x="467969" y="538492"/>
                  </a:lnTo>
                  <a:lnTo>
                    <a:pt x="219583" y="538492"/>
                  </a:lnTo>
                  <a:lnTo>
                    <a:pt x="192684" y="533069"/>
                  </a:lnTo>
                  <a:lnTo>
                    <a:pt x="170713" y="518248"/>
                  </a:lnTo>
                  <a:lnTo>
                    <a:pt x="155892" y="496290"/>
                  </a:lnTo>
                  <a:lnTo>
                    <a:pt x="150469" y="469379"/>
                  </a:lnTo>
                  <a:lnTo>
                    <a:pt x="150469" y="221005"/>
                  </a:lnTo>
                  <a:lnTo>
                    <a:pt x="155892" y="194106"/>
                  </a:lnTo>
                  <a:lnTo>
                    <a:pt x="170713" y="172148"/>
                  </a:lnTo>
                  <a:lnTo>
                    <a:pt x="192684" y="157327"/>
                  </a:lnTo>
                  <a:lnTo>
                    <a:pt x="219583" y="151892"/>
                  </a:lnTo>
                  <a:lnTo>
                    <a:pt x="467969" y="151892"/>
                  </a:lnTo>
                  <a:lnTo>
                    <a:pt x="494868" y="157327"/>
                  </a:lnTo>
                  <a:lnTo>
                    <a:pt x="516826" y="172148"/>
                  </a:lnTo>
                  <a:lnTo>
                    <a:pt x="531647" y="194106"/>
                  </a:lnTo>
                  <a:lnTo>
                    <a:pt x="537083" y="221005"/>
                  </a:lnTo>
                  <a:lnTo>
                    <a:pt x="537083" y="163995"/>
                  </a:lnTo>
                  <a:lnTo>
                    <a:pt x="532218" y="156756"/>
                  </a:lnTo>
                  <a:lnTo>
                    <a:pt x="524992" y="151892"/>
                  </a:lnTo>
                  <a:lnTo>
                    <a:pt x="503402" y="137388"/>
                  </a:lnTo>
                  <a:lnTo>
                    <a:pt x="467969" y="130289"/>
                  </a:lnTo>
                  <a:lnTo>
                    <a:pt x="219583" y="130289"/>
                  </a:lnTo>
                  <a:lnTo>
                    <a:pt x="184137" y="137388"/>
                  </a:lnTo>
                  <a:lnTo>
                    <a:pt x="155321" y="156756"/>
                  </a:lnTo>
                  <a:lnTo>
                    <a:pt x="135953" y="185572"/>
                  </a:lnTo>
                  <a:lnTo>
                    <a:pt x="128866" y="221005"/>
                  </a:lnTo>
                  <a:lnTo>
                    <a:pt x="128866" y="469379"/>
                  </a:lnTo>
                  <a:lnTo>
                    <a:pt x="135953" y="504825"/>
                  </a:lnTo>
                  <a:lnTo>
                    <a:pt x="155321" y="533641"/>
                  </a:lnTo>
                  <a:lnTo>
                    <a:pt x="184137" y="553008"/>
                  </a:lnTo>
                  <a:lnTo>
                    <a:pt x="219583" y="560095"/>
                  </a:lnTo>
                  <a:lnTo>
                    <a:pt x="467969" y="560095"/>
                  </a:lnTo>
                  <a:lnTo>
                    <a:pt x="503402" y="553008"/>
                  </a:lnTo>
                  <a:lnTo>
                    <a:pt x="524992" y="538492"/>
                  </a:lnTo>
                  <a:lnTo>
                    <a:pt x="532218" y="533641"/>
                  </a:lnTo>
                  <a:lnTo>
                    <a:pt x="551586" y="504825"/>
                  </a:lnTo>
                  <a:lnTo>
                    <a:pt x="558685" y="469379"/>
                  </a:lnTo>
                  <a:lnTo>
                    <a:pt x="558685" y="221005"/>
                  </a:lnTo>
                  <a:close/>
                </a:path>
                <a:path w="691514" h="685800">
                  <a:moveTo>
                    <a:pt x="691159" y="345554"/>
                  </a:moveTo>
                  <a:lnTo>
                    <a:pt x="686879" y="291007"/>
                  </a:lnTo>
                  <a:lnTo>
                    <a:pt x="674281" y="238455"/>
                  </a:lnTo>
                  <a:lnTo>
                    <a:pt x="668832" y="225310"/>
                  </a:lnTo>
                  <a:lnTo>
                    <a:pt x="668832" y="345554"/>
                  </a:lnTo>
                  <a:lnTo>
                    <a:pt x="665302" y="393331"/>
                  </a:lnTo>
                  <a:lnTo>
                    <a:pt x="655078" y="438924"/>
                  </a:lnTo>
                  <a:lnTo>
                    <a:pt x="638644" y="481838"/>
                  </a:lnTo>
                  <a:lnTo>
                    <a:pt x="616496" y="521576"/>
                  </a:lnTo>
                  <a:lnTo>
                    <a:pt x="589165" y="557631"/>
                  </a:lnTo>
                  <a:lnTo>
                    <a:pt x="557136" y="589521"/>
                  </a:lnTo>
                  <a:lnTo>
                    <a:pt x="520903" y="616724"/>
                  </a:lnTo>
                  <a:lnTo>
                    <a:pt x="480987" y="638759"/>
                  </a:lnTo>
                  <a:lnTo>
                    <a:pt x="437896" y="655116"/>
                  </a:lnTo>
                  <a:lnTo>
                    <a:pt x="392099" y="665302"/>
                  </a:lnTo>
                  <a:lnTo>
                    <a:pt x="344144" y="668794"/>
                  </a:lnTo>
                  <a:lnTo>
                    <a:pt x="296367" y="665302"/>
                  </a:lnTo>
                  <a:lnTo>
                    <a:pt x="250774" y="655116"/>
                  </a:lnTo>
                  <a:lnTo>
                    <a:pt x="207848" y="638759"/>
                  </a:lnTo>
                  <a:lnTo>
                    <a:pt x="168109" y="616724"/>
                  </a:lnTo>
                  <a:lnTo>
                    <a:pt x="132041" y="589521"/>
                  </a:lnTo>
                  <a:lnTo>
                    <a:pt x="100164" y="557631"/>
                  </a:lnTo>
                  <a:lnTo>
                    <a:pt x="72948" y="521576"/>
                  </a:lnTo>
                  <a:lnTo>
                    <a:pt x="50914" y="481838"/>
                  </a:lnTo>
                  <a:lnTo>
                    <a:pt x="34556" y="438924"/>
                  </a:lnTo>
                  <a:lnTo>
                    <a:pt x="24371" y="393331"/>
                  </a:lnTo>
                  <a:lnTo>
                    <a:pt x="20878" y="345554"/>
                  </a:lnTo>
                  <a:lnTo>
                    <a:pt x="24371" y="297434"/>
                  </a:lnTo>
                  <a:lnTo>
                    <a:pt x="34556" y="251548"/>
                  </a:lnTo>
                  <a:lnTo>
                    <a:pt x="50914" y="208394"/>
                  </a:lnTo>
                  <a:lnTo>
                    <a:pt x="72948" y="168465"/>
                  </a:lnTo>
                  <a:lnTo>
                    <a:pt x="100164" y="132270"/>
                  </a:lnTo>
                  <a:lnTo>
                    <a:pt x="132041" y="100291"/>
                  </a:lnTo>
                  <a:lnTo>
                    <a:pt x="168109" y="73012"/>
                  </a:lnTo>
                  <a:lnTo>
                    <a:pt x="207848" y="50939"/>
                  </a:lnTo>
                  <a:lnTo>
                    <a:pt x="250774" y="34569"/>
                  </a:lnTo>
                  <a:lnTo>
                    <a:pt x="296367" y="24384"/>
                  </a:lnTo>
                  <a:lnTo>
                    <a:pt x="344144" y="20866"/>
                  </a:lnTo>
                  <a:lnTo>
                    <a:pt x="392099" y="24384"/>
                  </a:lnTo>
                  <a:lnTo>
                    <a:pt x="437896" y="34569"/>
                  </a:lnTo>
                  <a:lnTo>
                    <a:pt x="480987" y="50939"/>
                  </a:lnTo>
                  <a:lnTo>
                    <a:pt x="520903" y="73012"/>
                  </a:lnTo>
                  <a:lnTo>
                    <a:pt x="557136" y="100291"/>
                  </a:lnTo>
                  <a:lnTo>
                    <a:pt x="589165" y="132270"/>
                  </a:lnTo>
                  <a:lnTo>
                    <a:pt x="616496" y="168465"/>
                  </a:lnTo>
                  <a:lnTo>
                    <a:pt x="638644" y="208394"/>
                  </a:lnTo>
                  <a:lnTo>
                    <a:pt x="655078" y="251548"/>
                  </a:lnTo>
                  <a:lnTo>
                    <a:pt x="665302" y="297434"/>
                  </a:lnTo>
                  <a:lnTo>
                    <a:pt x="668832" y="345554"/>
                  </a:lnTo>
                  <a:lnTo>
                    <a:pt x="668832" y="225310"/>
                  </a:lnTo>
                  <a:lnTo>
                    <a:pt x="653669" y="188709"/>
                  </a:lnTo>
                  <a:lnTo>
                    <a:pt x="625348" y="142544"/>
                  </a:lnTo>
                  <a:lnTo>
                    <a:pt x="589635" y="100774"/>
                  </a:lnTo>
                  <a:lnTo>
                    <a:pt x="548208" y="65138"/>
                  </a:lnTo>
                  <a:lnTo>
                    <a:pt x="502234" y="37007"/>
                  </a:lnTo>
                  <a:lnTo>
                    <a:pt x="462889" y="20866"/>
                  </a:lnTo>
                  <a:lnTo>
                    <a:pt x="399745" y="4191"/>
                  </a:lnTo>
                  <a:lnTo>
                    <a:pt x="344855" y="0"/>
                  </a:lnTo>
                  <a:lnTo>
                    <a:pt x="290652" y="4191"/>
                  </a:lnTo>
                  <a:lnTo>
                    <a:pt x="238353" y="16598"/>
                  </a:lnTo>
                  <a:lnTo>
                    <a:pt x="188823" y="37007"/>
                  </a:lnTo>
                  <a:lnTo>
                    <a:pt x="142913" y="65138"/>
                  </a:lnTo>
                  <a:lnTo>
                    <a:pt x="101511" y="100774"/>
                  </a:lnTo>
                  <a:lnTo>
                    <a:pt x="65786" y="142544"/>
                  </a:lnTo>
                  <a:lnTo>
                    <a:pt x="37465" y="188709"/>
                  </a:lnTo>
                  <a:lnTo>
                    <a:pt x="16852" y="238455"/>
                  </a:lnTo>
                  <a:lnTo>
                    <a:pt x="4267" y="291007"/>
                  </a:lnTo>
                  <a:lnTo>
                    <a:pt x="0" y="345554"/>
                  </a:lnTo>
                  <a:lnTo>
                    <a:pt x="4267" y="399757"/>
                  </a:lnTo>
                  <a:lnTo>
                    <a:pt x="16852" y="452043"/>
                  </a:lnTo>
                  <a:lnTo>
                    <a:pt x="37465" y="501573"/>
                  </a:lnTo>
                  <a:lnTo>
                    <a:pt x="65786" y="547484"/>
                  </a:lnTo>
                  <a:lnTo>
                    <a:pt x="101511" y="588886"/>
                  </a:lnTo>
                  <a:lnTo>
                    <a:pt x="142913" y="624878"/>
                  </a:lnTo>
                  <a:lnTo>
                    <a:pt x="188823" y="653237"/>
                  </a:lnTo>
                  <a:lnTo>
                    <a:pt x="238353" y="673747"/>
                  </a:lnTo>
                  <a:lnTo>
                    <a:pt x="288925" y="685800"/>
                  </a:lnTo>
                  <a:lnTo>
                    <a:pt x="399389" y="685800"/>
                  </a:lnTo>
                  <a:lnTo>
                    <a:pt x="435190" y="678802"/>
                  </a:lnTo>
                  <a:lnTo>
                    <a:pt x="464934" y="668794"/>
                  </a:lnTo>
                  <a:lnTo>
                    <a:pt x="477774" y="664489"/>
                  </a:lnTo>
                  <a:lnTo>
                    <a:pt x="518020" y="644652"/>
                  </a:lnTo>
                  <a:lnTo>
                    <a:pt x="555447" y="619404"/>
                  </a:lnTo>
                  <a:lnTo>
                    <a:pt x="589635" y="588886"/>
                  </a:lnTo>
                  <a:lnTo>
                    <a:pt x="625348" y="547484"/>
                  </a:lnTo>
                  <a:lnTo>
                    <a:pt x="653669" y="501573"/>
                  </a:lnTo>
                  <a:lnTo>
                    <a:pt x="674281" y="452043"/>
                  </a:lnTo>
                  <a:lnTo>
                    <a:pt x="686879" y="399757"/>
                  </a:lnTo>
                  <a:lnTo>
                    <a:pt x="691159" y="3455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7297" y="7025208"/>
              <a:ext cx="257022" cy="272135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421875" y="6838746"/>
            <a:ext cx="691515" cy="685800"/>
            <a:chOff x="3421875" y="6838746"/>
            <a:chExt cx="691515" cy="685800"/>
          </a:xfrm>
        </p:grpSpPr>
        <p:sp>
          <p:nvSpPr>
            <p:cNvPr id="10" name="object 10"/>
            <p:cNvSpPr/>
            <p:nvPr/>
          </p:nvSpPr>
          <p:spPr>
            <a:xfrm>
              <a:off x="3421875" y="6838746"/>
              <a:ext cx="691515" cy="685800"/>
            </a:xfrm>
            <a:custGeom>
              <a:avLst/>
              <a:gdLst/>
              <a:ahLst/>
              <a:cxnLst/>
              <a:rect l="l" t="t" r="r" b="b"/>
              <a:pathLst>
                <a:path w="691514" h="685800">
                  <a:moveTo>
                    <a:pt x="344859" y="0"/>
                  </a:moveTo>
                  <a:lnTo>
                    <a:pt x="290655" y="4192"/>
                  </a:lnTo>
                  <a:lnTo>
                    <a:pt x="238357" y="16610"/>
                  </a:lnTo>
                  <a:lnTo>
                    <a:pt x="188825" y="37010"/>
                  </a:lnTo>
                  <a:lnTo>
                    <a:pt x="142922" y="65150"/>
                  </a:lnTo>
                  <a:lnTo>
                    <a:pt x="101511" y="100786"/>
                  </a:lnTo>
                  <a:lnTo>
                    <a:pt x="65794" y="142556"/>
                  </a:lnTo>
                  <a:lnTo>
                    <a:pt x="37474" y="188714"/>
                  </a:lnTo>
                  <a:lnTo>
                    <a:pt x="16862" y="238464"/>
                  </a:lnTo>
                  <a:lnTo>
                    <a:pt x="4267" y="291013"/>
                  </a:lnTo>
                  <a:lnTo>
                    <a:pt x="0" y="345566"/>
                  </a:lnTo>
                  <a:lnTo>
                    <a:pt x="4267" y="399760"/>
                  </a:lnTo>
                  <a:lnTo>
                    <a:pt x="16862" y="452055"/>
                  </a:lnTo>
                  <a:lnTo>
                    <a:pt x="37474" y="501585"/>
                  </a:lnTo>
                  <a:lnTo>
                    <a:pt x="65794" y="547487"/>
                  </a:lnTo>
                  <a:lnTo>
                    <a:pt x="101511" y="588898"/>
                  </a:lnTo>
                  <a:lnTo>
                    <a:pt x="142922" y="624888"/>
                  </a:lnTo>
                  <a:lnTo>
                    <a:pt x="188825" y="653242"/>
                  </a:lnTo>
                  <a:lnTo>
                    <a:pt x="238357" y="673752"/>
                  </a:lnTo>
                  <a:lnTo>
                    <a:pt x="288930" y="685799"/>
                  </a:lnTo>
                  <a:lnTo>
                    <a:pt x="399392" y="685799"/>
                  </a:lnTo>
                  <a:lnTo>
                    <a:pt x="435196" y="678810"/>
                  </a:lnTo>
                  <a:lnTo>
                    <a:pt x="464940" y="668807"/>
                  </a:lnTo>
                  <a:lnTo>
                    <a:pt x="344855" y="668807"/>
                  </a:lnTo>
                  <a:lnTo>
                    <a:pt x="297082" y="665302"/>
                  </a:lnTo>
                  <a:lnTo>
                    <a:pt x="251487" y="655122"/>
                  </a:lnTo>
                  <a:lnTo>
                    <a:pt x="208568" y="638766"/>
                  </a:lnTo>
                  <a:lnTo>
                    <a:pt x="168827" y="616735"/>
                  </a:lnTo>
                  <a:lnTo>
                    <a:pt x="132763" y="589527"/>
                  </a:lnTo>
                  <a:lnTo>
                    <a:pt x="100876" y="557642"/>
                  </a:lnTo>
                  <a:lnTo>
                    <a:pt x="73666" y="521581"/>
                  </a:lnTo>
                  <a:lnTo>
                    <a:pt x="51632" y="481843"/>
                  </a:lnTo>
                  <a:lnTo>
                    <a:pt x="35275" y="438928"/>
                  </a:lnTo>
                  <a:lnTo>
                    <a:pt x="25094" y="393336"/>
                  </a:lnTo>
                  <a:lnTo>
                    <a:pt x="21590" y="345566"/>
                  </a:lnTo>
                  <a:lnTo>
                    <a:pt x="25094" y="297437"/>
                  </a:lnTo>
                  <a:lnTo>
                    <a:pt x="35275" y="251550"/>
                  </a:lnTo>
                  <a:lnTo>
                    <a:pt x="51632" y="208398"/>
                  </a:lnTo>
                  <a:lnTo>
                    <a:pt x="73666" y="168477"/>
                  </a:lnTo>
                  <a:lnTo>
                    <a:pt x="100876" y="132278"/>
                  </a:lnTo>
                  <a:lnTo>
                    <a:pt x="132763" y="100294"/>
                  </a:lnTo>
                  <a:lnTo>
                    <a:pt x="168827" y="73020"/>
                  </a:lnTo>
                  <a:lnTo>
                    <a:pt x="208568" y="50948"/>
                  </a:lnTo>
                  <a:lnTo>
                    <a:pt x="251487" y="34571"/>
                  </a:lnTo>
                  <a:lnTo>
                    <a:pt x="297082" y="24384"/>
                  </a:lnTo>
                  <a:lnTo>
                    <a:pt x="344855" y="20878"/>
                  </a:lnTo>
                  <a:lnTo>
                    <a:pt x="462886" y="20878"/>
                  </a:lnTo>
                  <a:lnTo>
                    <a:pt x="452479" y="16610"/>
                  </a:lnTo>
                  <a:lnTo>
                    <a:pt x="399756" y="4192"/>
                  </a:lnTo>
                  <a:lnTo>
                    <a:pt x="344859" y="0"/>
                  </a:lnTo>
                  <a:close/>
                </a:path>
                <a:path w="691514" h="685800">
                  <a:moveTo>
                    <a:pt x="462886" y="20878"/>
                  </a:moveTo>
                  <a:lnTo>
                    <a:pt x="344855" y="20878"/>
                  </a:lnTo>
                  <a:lnTo>
                    <a:pt x="392985" y="24384"/>
                  </a:lnTo>
                  <a:lnTo>
                    <a:pt x="438873" y="34571"/>
                  </a:lnTo>
                  <a:lnTo>
                    <a:pt x="482025" y="50948"/>
                  </a:lnTo>
                  <a:lnTo>
                    <a:pt x="521949" y="73020"/>
                  </a:lnTo>
                  <a:lnTo>
                    <a:pt x="558150" y="100294"/>
                  </a:lnTo>
                  <a:lnTo>
                    <a:pt x="590135" y="132278"/>
                  </a:lnTo>
                  <a:lnTo>
                    <a:pt x="617411" y="168477"/>
                  </a:lnTo>
                  <a:lnTo>
                    <a:pt x="639484" y="208398"/>
                  </a:lnTo>
                  <a:lnTo>
                    <a:pt x="655862" y="251550"/>
                  </a:lnTo>
                  <a:lnTo>
                    <a:pt x="666050" y="297437"/>
                  </a:lnTo>
                  <a:lnTo>
                    <a:pt x="669556" y="345566"/>
                  </a:lnTo>
                  <a:lnTo>
                    <a:pt x="666018" y="393336"/>
                  </a:lnTo>
                  <a:lnTo>
                    <a:pt x="655746" y="438928"/>
                  </a:lnTo>
                  <a:lnTo>
                    <a:pt x="639251" y="481843"/>
                  </a:lnTo>
                  <a:lnTo>
                    <a:pt x="617048" y="521581"/>
                  </a:lnTo>
                  <a:lnTo>
                    <a:pt x="589650" y="557642"/>
                  </a:lnTo>
                  <a:lnTo>
                    <a:pt x="557567" y="589527"/>
                  </a:lnTo>
                  <a:lnTo>
                    <a:pt x="521315" y="616735"/>
                  </a:lnTo>
                  <a:lnTo>
                    <a:pt x="481404" y="638766"/>
                  </a:lnTo>
                  <a:lnTo>
                    <a:pt x="438349" y="655122"/>
                  </a:lnTo>
                  <a:lnTo>
                    <a:pt x="392662" y="665302"/>
                  </a:lnTo>
                  <a:lnTo>
                    <a:pt x="344855" y="668807"/>
                  </a:lnTo>
                  <a:lnTo>
                    <a:pt x="464940" y="668807"/>
                  </a:lnTo>
                  <a:lnTo>
                    <a:pt x="518015" y="644652"/>
                  </a:lnTo>
                  <a:lnTo>
                    <a:pt x="555455" y="619414"/>
                  </a:lnTo>
                  <a:lnTo>
                    <a:pt x="589635" y="588898"/>
                  </a:lnTo>
                  <a:lnTo>
                    <a:pt x="625353" y="547487"/>
                  </a:lnTo>
                  <a:lnTo>
                    <a:pt x="653676" y="501585"/>
                  </a:lnTo>
                  <a:lnTo>
                    <a:pt x="674292" y="452055"/>
                  </a:lnTo>
                  <a:lnTo>
                    <a:pt x="686890" y="399760"/>
                  </a:lnTo>
                  <a:lnTo>
                    <a:pt x="691159" y="345566"/>
                  </a:lnTo>
                  <a:lnTo>
                    <a:pt x="686890" y="291013"/>
                  </a:lnTo>
                  <a:lnTo>
                    <a:pt x="674292" y="238464"/>
                  </a:lnTo>
                  <a:lnTo>
                    <a:pt x="653676" y="188714"/>
                  </a:lnTo>
                  <a:lnTo>
                    <a:pt x="625353" y="142556"/>
                  </a:lnTo>
                  <a:lnTo>
                    <a:pt x="589635" y="100786"/>
                  </a:lnTo>
                  <a:lnTo>
                    <a:pt x="548213" y="65150"/>
                  </a:lnTo>
                  <a:lnTo>
                    <a:pt x="502229" y="37010"/>
                  </a:lnTo>
                  <a:lnTo>
                    <a:pt x="462886" y="20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0980" y="7115911"/>
              <a:ext cx="95034" cy="2411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6579" y="6984885"/>
              <a:ext cx="109435" cy="10943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25697" y="7115911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41820" y="0"/>
                  </a:moveTo>
                  <a:lnTo>
                    <a:pt x="125884" y="956"/>
                  </a:lnTo>
                  <a:lnTo>
                    <a:pt x="110416" y="3871"/>
                  </a:lnTo>
                  <a:lnTo>
                    <a:pt x="95354" y="8813"/>
                  </a:lnTo>
                  <a:lnTo>
                    <a:pt x="80632" y="15849"/>
                  </a:lnTo>
                  <a:lnTo>
                    <a:pt x="80632" y="5041"/>
                  </a:lnTo>
                  <a:lnTo>
                    <a:pt x="76314" y="0"/>
                  </a:lnTo>
                  <a:lnTo>
                    <a:pt x="11518" y="0"/>
                  </a:lnTo>
                  <a:lnTo>
                    <a:pt x="5753" y="0"/>
                  </a:lnTo>
                  <a:lnTo>
                    <a:pt x="0" y="4330"/>
                  </a:lnTo>
                  <a:lnTo>
                    <a:pt x="0" y="235419"/>
                  </a:lnTo>
                  <a:lnTo>
                    <a:pt x="5041" y="241185"/>
                  </a:lnTo>
                  <a:lnTo>
                    <a:pt x="89992" y="241185"/>
                  </a:lnTo>
                  <a:lnTo>
                    <a:pt x="95745" y="236143"/>
                  </a:lnTo>
                  <a:lnTo>
                    <a:pt x="95745" y="151193"/>
                  </a:lnTo>
                  <a:lnTo>
                    <a:pt x="97084" y="131483"/>
                  </a:lnTo>
                  <a:lnTo>
                    <a:pt x="102138" y="113393"/>
                  </a:lnTo>
                  <a:lnTo>
                    <a:pt x="112456" y="100163"/>
                  </a:lnTo>
                  <a:lnTo>
                    <a:pt x="129590" y="95034"/>
                  </a:lnTo>
                  <a:lnTo>
                    <a:pt x="142220" y="97925"/>
                  </a:lnTo>
                  <a:lnTo>
                    <a:pt x="151277" y="105744"/>
                  </a:lnTo>
                  <a:lnTo>
                    <a:pt x="157231" y="117210"/>
                  </a:lnTo>
                  <a:lnTo>
                    <a:pt x="160553" y="131038"/>
                  </a:lnTo>
                  <a:lnTo>
                    <a:pt x="161264" y="136791"/>
                  </a:lnTo>
                  <a:lnTo>
                    <a:pt x="165582" y="140398"/>
                  </a:lnTo>
                  <a:lnTo>
                    <a:pt x="177101" y="140398"/>
                  </a:lnTo>
                  <a:lnTo>
                    <a:pt x="182143" y="134632"/>
                  </a:lnTo>
                  <a:lnTo>
                    <a:pt x="180708" y="128879"/>
                  </a:lnTo>
                  <a:lnTo>
                    <a:pt x="174520" y="105026"/>
                  </a:lnTo>
                  <a:lnTo>
                    <a:pt x="163607" y="87653"/>
                  </a:lnTo>
                  <a:lnTo>
                    <a:pt x="148104" y="77032"/>
                  </a:lnTo>
                  <a:lnTo>
                    <a:pt x="128143" y="73431"/>
                  </a:lnTo>
                  <a:lnTo>
                    <a:pt x="104715" y="78696"/>
                  </a:lnTo>
                  <a:lnTo>
                    <a:pt x="87561" y="93953"/>
                  </a:lnTo>
                  <a:lnTo>
                    <a:pt x="77020" y="118388"/>
                  </a:lnTo>
                  <a:lnTo>
                    <a:pt x="73431" y="151193"/>
                  </a:lnTo>
                  <a:lnTo>
                    <a:pt x="73431" y="218147"/>
                  </a:lnTo>
                  <a:lnTo>
                    <a:pt x="21590" y="218147"/>
                  </a:lnTo>
                  <a:lnTo>
                    <a:pt x="21590" y="22326"/>
                  </a:lnTo>
                  <a:lnTo>
                    <a:pt x="58318" y="22326"/>
                  </a:lnTo>
                  <a:lnTo>
                    <a:pt x="58318" y="39598"/>
                  </a:lnTo>
                  <a:lnTo>
                    <a:pt x="59029" y="43205"/>
                  </a:lnTo>
                  <a:lnTo>
                    <a:pt x="61912" y="45364"/>
                  </a:lnTo>
                  <a:lnTo>
                    <a:pt x="66230" y="46799"/>
                  </a:lnTo>
                  <a:lnTo>
                    <a:pt x="70548" y="46799"/>
                  </a:lnTo>
                  <a:lnTo>
                    <a:pt x="74866" y="45364"/>
                  </a:lnTo>
                  <a:lnTo>
                    <a:pt x="89671" y="35383"/>
                  </a:lnTo>
                  <a:lnTo>
                    <a:pt x="105825" y="28173"/>
                  </a:lnTo>
                  <a:lnTo>
                    <a:pt x="123061" y="23799"/>
                  </a:lnTo>
                  <a:lnTo>
                    <a:pt x="141109" y="22326"/>
                  </a:lnTo>
                  <a:lnTo>
                    <a:pt x="181819" y="31460"/>
                  </a:lnTo>
                  <a:lnTo>
                    <a:pt x="210312" y="55443"/>
                  </a:lnTo>
                  <a:lnTo>
                    <a:pt x="227059" y="89143"/>
                  </a:lnTo>
                  <a:lnTo>
                    <a:pt x="232537" y="127431"/>
                  </a:lnTo>
                  <a:lnTo>
                    <a:pt x="232537" y="218147"/>
                  </a:lnTo>
                  <a:lnTo>
                    <a:pt x="180708" y="218147"/>
                  </a:lnTo>
                  <a:lnTo>
                    <a:pt x="180708" y="176390"/>
                  </a:lnTo>
                  <a:lnTo>
                    <a:pt x="176377" y="172072"/>
                  </a:lnTo>
                  <a:lnTo>
                    <a:pt x="164858" y="172072"/>
                  </a:lnTo>
                  <a:lnTo>
                    <a:pt x="160553" y="176390"/>
                  </a:lnTo>
                  <a:lnTo>
                    <a:pt x="160553" y="234708"/>
                  </a:lnTo>
                  <a:lnTo>
                    <a:pt x="164858" y="239737"/>
                  </a:lnTo>
                  <a:lnTo>
                    <a:pt x="250532" y="239737"/>
                  </a:lnTo>
                  <a:lnTo>
                    <a:pt x="255574" y="235419"/>
                  </a:lnTo>
                  <a:lnTo>
                    <a:pt x="255574" y="125996"/>
                  </a:lnTo>
                  <a:lnTo>
                    <a:pt x="247318" y="74720"/>
                  </a:lnTo>
                  <a:lnTo>
                    <a:pt x="224077" y="34918"/>
                  </a:lnTo>
                  <a:lnTo>
                    <a:pt x="188146" y="9157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624037" y="4315040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DFA0A9-A0A0-E6F6-3EF2-1ACB3B9A2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277BF90-0747-6C71-C6A3-217C5F13F4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E55B191C-9092-2899-8F11-641BD7BA4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13655" y="3309698"/>
            <a:ext cx="7660690" cy="368030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 algn="l">
              <a:lnSpc>
                <a:spcPct val="101200"/>
              </a:lnSpc>
              <a:spcBef>
                <a:spcPts val="70"/>
              </a:spcBef>
            </a:pPr>
            <a:r>
              <a:rPr lang="en-IN" sz="4800" spc="-75" dirty="0"/>
              <a:t>1. Introduction</a:t>
            </a:r>
            <a:br>
              <a:rPr lang="en-IN" sz="4800" spc="-75" dirty="0"/>
            </a:br>
            <a:r>
              <a:rPr lang="en-IN" sz="4800" spc="-75" dirty="0"/>
              <a:t>2. Objective</a:t>
            </a:r>
            <a:br>
              <a:rPr lang="en-IN" sz="4800" spc="-75" dirty="0"/>
            </a:br>
            <a:r>
              <a:rPr lang="en-IN" sz="4800" spc="-75" dirty="0"/>
              <a:t>3. Data Gathering</a:t>
            </a:r>
            <a:br>
              <a:rPr lang="en-IN" sz="4800" spc="-75" dirty="0"/>
            </a:br>
            <a:r>
              <a:rPr lang="en-IN" sz="4800" spc="-75" dirty="0"/>
              <a:t>4. Insight</a:t>
            </a:r>
            <a:br>
              <a:rPr lang="en-IN" sz="4800" spc="-75" dirty="0"/>
            </a:br>
            <a:r>
              <a:rPr lang="en-IN" sz="4800" spc="-75" dirty="0"/>
              <a:t>5. Conclusion</a:t>
            </a:r>
            <a:endParaRPr sz="4800" spc="-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EFB9C-7C7E-3BA5-B250-D070538FA84A}"/>
              </a:ext>
            </a:extLst>
          </p:cNvPr>
          <p:cNvSpPr txBox="1"/>
          <p:nvPr/>
        </p:nvSpPr>
        <p:spPr>
          <a:xfrm>
            <a:off x="4521200" y="1100851"/>
            <a:ext cx="92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spc="-160" dirty="0">
                <a:solidFill>
                  <a:srgbClr val="FFAB40"/>
                </a:solidFill>
              </a:rPr>
              <a:t>Agenda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0431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52670" y="2245209"/>
            <a:ext cx="949003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Angel One (formerly Angel Broking) is a leading Indian stockbroking and wealth management firm, offering a range of services including equity, derivatives, commodities, and currency trading, as well as mutual funds, portfolio management, and investment advisory. Known for its affordable brokerage rates and user-friendly platforms like the Angel One app and ARQ Prime, it simplifies trading and investment for beginners and advanced trader</a:t>
            </a:r>
            <a:endParaRPr sz="2000" b="1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1160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60" dirty="0">
                <a:solidFill>
                  <a:srgbClr val="FFAB40"/>
                </a:solidFill>
              </a:rPr>
              <a:t>Introduction</a:t>
            </a:r>
            <a:endParaRPr sz="4800" dirty="0"/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5950" y="914390"/>
            <a:ext cx="5638800" cy="8458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2A98BA-9D97-4EDF-D57E-1C9411F4638D}"/>
              </a:ext>
            </a:extLst>
          </p:cNvPr>
          <p:cNvSpPr txBox="1"/>
          <p:nvPr/>
        </p:nvSpPr>
        <p:spPr>
          <a:xfrm>
            <a:off x="1952670" y="5241045"/>
            <a:ext cx="94900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Welcome to Angel One's Stock Performance Dashboard, where we provide you with real-time insights into stock performance and market trends </a:t>
            </a:r>
            <a:r>
              <a:rPr lang="en-US" sz="2400" b="1" spc="135" dirty="0">
                <a:solidFill>
                  <a:schemeClr val="bg1"/>
                </a:solidFill>
              </a:rPr>
              <a:t>to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spc="-10" dirty="0">
                <a:solidFill>
                  <a:schemeClr val="bg1"/>
                </a:solidFill>
              </a:rPr>
              <a:t>help</a:t>
            </a:r>
            <a:r>
              <a:rPr lang="en-US" sz="2400" b="1" dirty="0">
                <a:solidFill>
                  <a:schemeClr val="bg1"/>
                </a:solidFill>
              </a:rPr>
              <a:t> you make informed investment decisions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7835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95" dirty="0">
                <a:solidFill>
                  <a:srgbClr val="FFAB40"/>
                </a:solidFill>
              </a:rPr>
              <a:t>K</a:t>
            </a:r>
            <a:r>
              <a:rPr sz="4800" spc="-155" dirty="0">
                <a:solidFill>
                  <a:srgbClr val="FFAB40"/>
                </a:solidFill>
              </a:rPr>
              <a:t>e</a:t>
            </a:r>
            <a:r>
              <a:rPr sz="4800" spc="-150" dirty="0">
                <a:solidFill>
                  <a:srgbClr val="FFAB40"/>
                </a:solidFill>
              </a:rPr>
              <a:t>y</a:t>
            </a:r>
            <a:r>
              <a:rPr sz="4800" spc="-245" dirty="0">
                <a:solidFill>
                  <a:srgbClr val="FFAB40"/>
                </a:solidFill>
              </a:rPr>
              <a:t> </a:t>
            </a:r>
            <a:r>
              <a:rPr sz="4800" spc="-1000" dirty="0">
                <a:solidFill>
                  <a:srgbClr val="FFAB40"/>
                </a:solidFill>
              </a:rPr>
              <a:t>I</a:t>
            </a:r>
            <a:r>
              <a:rPr sz="4800" spc="-50" dirty="0">
                <a:solidFill>
                  <a:srgbClr val="FFAB40"/>
                </a:solidFill>
              </a:rPr>
              <a:t>n</a:t>
            </a:r>
            <a:r>
              <a:rPr sz="4800" spc="-10" dirty="0">
                <a:solidFill>
                  <a:srgbClr val="FFAB40"/>
                </a:solidFill>
              </a:rPr>
              <a:t>d</a:t>
            </a:r>
            <a:r>
              <a:rPr sz="4800" spc="-145" dirty="0">
                <a:solidFill>
                  <a:srgbClr val="FFAB40"/>
                </a:solidFill>
              </a:rPr>
              <a:t>i</a:t>
            </a:r>
            <a:r>
              <a:rPr sz="4800" spc="65" dirty="0">
                <a:solidFill>
                  <a:srgbClr val="FFAB40"/>
                </a:solidFill>
              </a:rPr>
              <a:t>c</a:t>
            </a:r>
            <a:r>
              <a:rPr sz="4800" spc="-200" dirty="0">
                <a:solidFill>
                  <a:srgbClr val="FFAB40"/>
                </a:solidFill>
              </a:rPr>
              <a:t>a</a:t>
            </a:r>
            <a:r>
              <a:rPr sz="4800" spc="-125" dirty="0">
                <a:solidFill>
                  <a:srgbClr val="FFAB40"/>
                </a:solidFill>
              </a:rPr>
              <a:t>t</a:t>
            </a:r>
            <a:r>
              <a:rPr sz="4800" spc="-105" dirty="0">
                <a:solidFill>
                  <a:srgbClr val="FFAB40"/>
                </a:solidFill>
              </a:rPr>
              <a:t>o</a:t>
            </a:r>
            <a:r>
              <a:rPr sz="4800" spc="-265" dirty="0">
                <a:solidFill>
                  <a:srgbClr val="FFAB40"/>
                </a:solidFill>
              </a:rPr>
              <a:t>r</a:t>
            </a:r>
            <a:r>
              <a:rPr sz="4800" spc="-225" dirty="0">
                <a:solidFill>
                  <a:srgbClr val="FFAB40"/>
                </a:solidFill>
              </a:rPr>
              <a:t>s</a:t>
            </a:r>
            <a:r>
              <a:rPr sz="4800" spc="-245" dirty="0">
                <a:solidFill>
                  <a:srgbClr val="FFAB40"/>
                </a:solidFill>
              </a:rPr>
              <a:t> </a:t>
            </a:r>
            <a:r>
              <a:rPr sz="4800" spc="-125" dirty="0">
                <a:solidFill>
                  <a:srgbClr val="FFAB40"/>
                </a:solidFill>
              </a:rPr>
              <a:t>t</a:t>
            </a:r>
            <a:r>
              <a:rPr sz="4800" spc="-100" dirty="0">
                <a:solidFill>
                  <a:srgbClr val="FFAB40"/>
                </a:solidFill>
              </a:rPr>
              <a:t>o</a:t>
            </a:r>
            <a:r>
              <a:rPr sz="4800" spc="-245" dirty="0">
                <a:solidFill>
                  <a:srgbClr val="FFAB40"/>
                </a:solidFill>
              </a:rPr>
              <a:t> </a:t>
            </a:r>
            <a:r>
              <a:rPr sz="4800" dirty="0">
                <a:solidFill>
                  <a:srgbClr val="FFAB40"/>
                </a:solidFill>
              </a:rPr>
              <a:t>W</a:t>
            </a:r>
            <a:r>
              <a:rPr sz="4800" spc="-200" dirty="0">
                <a:solidFill>
                  <a:srgbClr val="FFAB40"/>
                </a:solidFill>
              </a:rPr>
              <a:t>a</a:t>
            </a:r>
            <a:r>
              <a:rPr sz="4800" spc="-125" dirty="0">
                <a:solidFill>
                  <a:srgbClr val="FFAB40"/>
                </a:solidFill>
              </a:rPr>
              <a:t>t</a:t>
            </a:r>
            <a:r>
              <a:rPr sz="4800" spc="60" dirty="0">
                <a:solidFill>
                  <a:srgbClr val="FFAB40"/>
                </a:solidFill>
              </a:rPr>
              <a:t>c</a:t>
            </a:r>
            <a:r>
              <a:rPr sz="4800" spc="-80" dirty="0">
                <a:solidFill>
                  <a:srgbClr val="FFAB40"/>
                </a:solidFill>
              </a:rPr>
              <a:t>h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4961" y="2602204"/>
            <a:ext cx="5268595" cy="2843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marR="5080" indent="-571500">
              <a:lnSpc>
                <a:spcPct val="101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70" dirty="0">
                <a:solidFill>
                  <a:srgbClr val="FFFFFF"/>
                </a:solidFill>
                <a:cs typeface="Verdana"/>
              </a:rPr>
              <a:t>High</a:t>
            </a:r>
          </a:p>
          <a:p>
            <a:pPr marL="584200" marR="5080" indent="-571500">
              <a:lnSpc>
                <a:spcPct val="101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70" dirty="0">
                <a:solidFill>
                  <a:srgbClr val="FFFFFF"/>
                </a:solidFill>
                <a:cs typeface="Verdana"/>
              </a:rPr>
              <a:t>Low</a:t>
            </a:r>
          </a:p>
          <a:p>
            <a:pPr marL="584200" marR="5080" indent="-571500">
              <a:lnSpc>
                <a:spcPct val="101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70" dirty="0">
                <a:solidFill>
                  <a:srgbClr val="FFFFFF"/>
                </a:solidFill>
                <a:cs typeface="Verdana"/>
              </a:rPr>
              <a:t>Close</a:t>
            </a:r>
          </a:p>
          <a:p>
            <a:pPr marL="584200" marR="5080" indent="-571500">
              <a:lnSpc>
                <a:spcPct val="101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70" dirty="0">
                <a:solidFill>
                  <a:srgbClr val="FFFFFF"/>
                </a:solidFill>
                <a:cs typeface="Verdana"/>
              </a:rPr>
              <a:t>Open</a:t>
            </a:r>
          </a:p>
          <a:p>
            <a:pPr marL="584200" marR="5080" indent="-571500">
              <a:lnSpc>
                <a:spcPct val="1012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600" spc="70" dirty="0">
                <a:solidFill>
                  <a:srgbClr val="FFFFFF"/>
                </a:solidFill>
                <a:cs typeface="Verdana"/>
              </a:rPr>
              <a:t>Volume</a:t>
            </a:r>
            <a:endParaRPr lang="en-US" sz="3600" dirty="0"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9319260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4800" spc="-170" dirty="0">
                <a:solidFill>
                  <a:srgbClr val="FFAB40"/>
                </a:solidFill>
              </a:rPr>
              <a:t>Objective</a:t>
            </a:r>
            <a:endParaRPr sz="4800" spc="-170" dirty="0">
              <a:solidFill>
                <a:srgbClr val="FFAB4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750" y="2602204"/>
            <a:ext cx="10999785" cy="569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i="1" u="sng" dirty="0">
                <a:solidFill>
                  <a:schemeClr val="bg1"/>
                </a:solidFill>
              </a:rPr>
              <a:t>To Provide Data-Driven Insights</a:t>
            </a:r>
            <a:r>
              <a:rPr lang="en-US" sz="2800" dirty="0">
                <a:solidFill>
                  <a:schemeClr val="bg1"/>
                </a:solidFill>
              </a:rPr>
              <a:t>: Offer a comprehensive view of stock performance metrics, allowing you to analyze key trends across various timeframes and make strategic decisions.</a:t>
            </a:r>
          </a:p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Verdana"/>
            </a:endParaRPr>
          </a:p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i="1" u="sng" dirty="0">
                <a:solidFill>
                  <a:schemeClr val="bg1"/>
                </a:solidFill>
              </a:rPr>
              <a:t>To Simplify Stock Evaluation</a:t>
            </a:r>
            <a:r>
              <a:rPr lang="en-US" sz="2800" dirty="0">
                <a:solidFill>
                  <a:schemeClr val="bg1"/>
                </a:solidFill>
              </a:rPr>
              <a:t>: Present essential data in an easy-to-understand format, enabling you to track stock performance quickly.</a:t>
            </a:r>
          </a:p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Verdana"/>
            </a:endParaRPr>
          </a:p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i="1" u="sng" dirty="0">
                <a:solidFill>
                  <a:schemeClr val="bg1"/>
                </a:solidFill>
              </a:rPr>
              <a:t>To Forecast Market Movements</a:t>
            </a:r>
            <a:r>
              <a:rPr lang="en-US" sz="2800" dirty="0">
                <a:solidFill>
                  <a:schemeClr val="bg1"/>
                </a:solidFill>
              </a:rPr>
              <a:t>: Use predictive insights, like close price forecasting, to help anticipate market behavior.</a:t>
            </a:r>
          </a:p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cs typeface="Verdana"/>
            </a:endParaRPr>
          </a:p>
          <a:p>
            <a:pPr marL="469900" marR="5080" indent="-457200">
              <a:lnSpc>
                <a:spcPct val="100099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b="1" i="1" u="sng" dirty="0">
                <a:solidFill>
                  <a:schemeClr val="bg1"/>
                </a:solidFill>
              </a:rPr>
              <a:t>To Compare Stock Performance</a:t>
            </a:r>
            <a:r>
              <a:rPr lang="en-US" sz="2800" dirty="0">
                <a:solidFill>
                  <a:schemeClr val="bg1"/>
                </a:solidFill>
              </a:rPr>
              <a:t>: Compare trading volume, highs/lows, and price fluctuations across different stocks and time periods for a clearer market picture.</a:t>
            </a:r>
            <a:endParaRPr sz="2800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5950" y="2602204"/>
            <a:ext cx="5735636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94005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spc="-170" dirty="0">
                <a:solidFill>
                  <a:srgbClr val="FFAB40"/>
                </a:solidFill>
              </a:rPr>
              <a:t>Data Gathering</a:t>
            </a:r>
            <a:endParaRPr lang="en-IN"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954960" y="2602204"/>
            <a:ext cx="7576389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Sources of Data</a:t>
            </a:r>
            <a:r>
              <a:rPr lang="en-US" sz="3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National Stock Exchange (NSE) internal trading data, which includes daily stock prices, volumes, 52-week highs and lows, and trades.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Market data from NSE sources and exchange data on stock trading.</a:t>
            </a: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E5F7355C-28C5-9F3E-3D4E-05A46E8C43A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6077" y="1156703"/>
            <a:ext cx="6675273" cy="74221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198" y="1442859"/>
            <a:ext cx="9167495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4850" spc="-210" dirty="0">
                <a:solidFill>
                  <a:srgbClr val="FFAB40"/>
                </a:solidFill>
              </a:rPr>
              <a:t>Insights</a:t>
            </a:r>
            <a:endParaRPr sz="4850" dirty="0"/>
          </a:p>
        </p:txBody>
      </p:sp>
      <p:sp>
        <p:nvSpPr>
          <p:cNvPr id="4" name="object 4"/>
          <p:cNvSpPr txBox="1"/>
          <p:nvPr/>
        </p:nvSpPr>
        <p:spPr>
          <a:xfrm>
            <a:off x="1606550" y="2958071"/>
            <a:ext cx="15316200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u="sng" dirty="0">
                <a:solidFill>
                  <a:schemeClr val="bg1"/>
                </a:solidFill>
              </a:rPr>
              <a:t>Volume Trends by Stock Name</a:t>
            </a:r>
            <a:r>
              <a:rPr lang="en-US" sz="2800" b="1" dirty="0">
                <a:solidFill>
                  <a:schemeClr val="bg1"/>
                </a:solidFill>
              </a:rPr>
              <a:t>: Our</a:t>
            </a:r>
            <a:r>
              <a:rPr lang="en-US" sz="2800" dirty="0">
                <a:solidFill>
                  <a:schemeClr val="bg1"/>
                </a:solidFill>
              </a:rPr>
              <a:t> volume analysis lets you compare the trading volume of different stocks like Reliance, Adani, and TCS, highlighting the most traded stocks and market interest.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u="sng" dirty="0">
                <a:solidFill>
                  <a:schemeClr val="bg1"/>
                </a:solidFill>
              </a:rPr>
              <a:t>52-Week High and Low Performance</a:t>
            </a:r>
            <a:r>
              <a:rPr lang="en-US" sz="2800" b="1" dirty="0">
                <a:solidFill>
                  <a:schemeClr val="bg1"/>
                </a:solidFill>
              </a:rPr>
              <a:t>: This</a:t>
            </a:r>
            <a:r>
              <a:rPr lang="en-US" sz="2800" dirty="0">
                <a:solidFill>
                  <a:schemeClr val="bg1"/>
                </a:solidFill>
              </a:rPr>
              <a:t> gives an overview of each stock's highest and lowest price levels in the last year, helping identify potential support and resistance zones.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u="sng" dirty="0">
                <a:solidFill>
                  <a:schemeClr val="bg1"/>
                </a:solidFill>
              </a:rPr>
              <a:t>Monthly Trading Volume</a:t>
            </a:r>
            <a:r>
              <a:rPr lang="en-US" sz="2800" b="1" dirty="0">
                <a:solidFill>
                  <a:schemeClr val="bg1"/>
                </a:solidFill>
              </a:rPr>
              <a:t>: The</a:t>
            </a:r>
            <a:r>
              <a:rPr lang="en-US" sz="2800" dirty="0">
                <a:solidFill>
                  <a:schemeClr val="bg1"/>
                </a:solidFill>
              </a:rPr>
              <a:t> volume trend over the months indicates when stocks are most actively traded, offering insights into seasonal market fluctuations and investment opportunities.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1" u="sng" dirty="0">
                <a:solidFill>
                  <a:schemeClr val="bg1"/>
                </a:solidFill>
              </a:rPr>
              <a:t>Close Price Forecasting</a:t>
            </a:r>
            <a:r>
              <a:rPr lang="en-US" sz="2800" b="1" dirty="0">
                <a:solidFill>
                  <a:schemeClr val="bg1"/>
                </a:solidFill>
              </a:rPr>
              <a:t>: The</a:t>
            </a:r>
            <a:r>
              <a:rPr lang="en-US" sz="2800" dirty="0">
                <a:solidFill>
                  <a:schemeClr val="bg1"/>
                </a:solidFill>
              </a:rPr>
              <a:t> close price forecasting provides predictive insights on daily stock price movements, helping to plan better for buying or selling decisions based on anticipated market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93CD31-BFDF-2845-CD55-A03C9F368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1057E8A-5746-F917-92C5-8337467B58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458055A-D600-E2BD-50C6-5704D70AD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9550" y="1442859"/>
            <a:ext cx="12953999" cy="7623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spcBef>
                <a:spcPts val="125"/>
              </a:spcBef>
            </a:pPr>
            <a:r>
              <a:rPr lang="en-US" sz="4850" spc="195" dirty="0">
                <a:solidFill>
                  <a:srgbClr val="FFAB40"/>
                </a:solidFill>
                <a:latin typeface="Tahoma"/>
                <a:cs typeface="Tahoma"/>
              </a:rPr>
              <a:t>Volume Trends by Stock Name</a:t>
            </a:r>
            <a:endParaRPr sz="4850" spc="195" dirty="0">
              <a:solidFill>
                <a:srgbClr val="FFAB40"/>
              </a:solidFill>
              <a:latin typeface="Tahoma"/>
              <a:cs typeface="Tahom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1BF0D87-49DB-96D5-4BB5-626C1AEE1D65}"/>
              </a:ext>
            </a:extLst>
          </p:cNvPr>
          <p:cNvSpPr txBox="1"/>
          <p:nvPr/>
        </p:nvSpPr>
        <p:spPr>
          <a:xfrm>
            <a:off x="4273551" y="2958071"/>
            <a:ext cx="9211564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99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</a:rPr>
              <a:t>Reliance consistently shows the highest trading volumes, indicating strong investor interest, while Adani and TCS follow closely.</a:t>
            </a:r>
            <a:endParaRPr sz="3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01D96-F375-2833-A3AB-AC35D719D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22" y="4921250"/>
            <a:ext cx="5959356" cy="45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6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9550" y="1442859"/>
            <a:ext cx="12953999" cy="7623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4850" spc="195" dirty="0">
                <a:solidFill>
                  <a:srgbClr val="FFAB40"/>
                </a:solidFill>
                <a:latin typeface="Tahoma"/>
                <a:cs typeface="Tahoma"/>
              </a:rPr>
              <a:t>52-Week High and Low Performance</a:t>
            </a:r>
            <a:endParaRPr sz="485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551" y="2958071"/>
            <a:ext cx="9211564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0099"/>
              </a:lnSpc>
              <a:spcBef>
                <a:spcPts val="95"/>
              </a:spcBef>
            </a:pPr>
            <a:r>
              <a:rPr lang="en-US" sz="3600" dirty="0">
                <a:solidFill>
                  <a:schemeClr val="bg1"/>
                </a:solidFill>
              </a:rPr>
              <a:t>This gives an overview of each stock's highest and lowest price levels in the last year, helping identify potential support and resistance zones.</a:t>
            </a:r>
            <a:endParaRPr sz="3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B34F09-B567-86A1-5722-B9465E8C3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80" y="5149849"/>
            <a:ext cx="10379339" cy="42672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AB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604</Words>
  <Application>Microsoft Office PowerPoint</Application>
  <PresentationFormat>Custom</PresentationFormat>
  <Paragraphs>46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Verdana</vt:lpstr>
      <vt:lpstr>Office Theme</vt:lpstr>
      <vt:lpstr>Packager Shell Object</vt:lpstr>
      <vt:lpstr>Comprehensive Stock Market Analysis: Reliance, Adani, and TCS – Insights Powered by Angel One</vt:lpstr>
      <vt:lpstr>1. Introduction 2. Objective 3. Data Gathering 4. Insight 5. Conclusion</vt:lpstr>
      <vt:lpstr>Introduction</vt:lpstr>
      <vt:lpstr>Key Indicators to Watch</vt:lpstr>
      <vt:lpstr>Objective</vt:lpstr>
      <vt:lpstr>Data Gathering</vt:lpstr>
      <vt:lpstr>Insights</vt:lpstr>
      <vt:lpstr>Volume Trends by Stock Name</vt:lpstr>
      <vt:lpstr>52-Week High and Low Performance</vt:lpstr>
      <vt:lpstr>Monthly Trading Volume</vt:lpstr>
      <vt:lpstr>Close Price Forecasting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hp</cp:lastModifiedBy>
  <cp:revision>5</cp:revision>
  <dcterms:created xsi:type="dcterms:W3CDTF">2024-11-21T06:36:58Z</dcterms:created>
  <dcterms:modified xsi:type="dcterms:W3CDTF">2024-11-22T12:07:08Z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2024-11-21T00:00:00Z</vt:filetime>
  </property>
</Properties>
</file>