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AB6F9F-3CAA-4CD0-9134-BE535FC0F6FB}">
          <p14:sldIdLst>
            <p14:sldId id="312"/>
            <p14:sldId id="304"/>
          </p14:sldIdLst>
        </p14:section>
        <p14:section name="Untitled Section" id="{D728025F-A5FF-402A-A0A1-C97D9064410A}">
          <p14:sldIdLst>
            <p14:sldId id="307"/>
            <p14:sldId id="281"/>
            <p14:sldId id="282"/>
            <p14:sldId id="314"/>
            <p14:sldId id="315"/>
            <p14:sldId id="317"/>
            <p14:sldId id="318"/>
            <p14:sldId id="319"/>
            <p14:sldId id="321"/>
            <p14:sldId id="322"/>
            <p14:sldId id="323"/>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p:scale>
          <a:sx n="75" d="100"/>
          <a:sy n="75" d="100"/>
        </p:scale>
        <p:origin x="974" y="2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1842-89DB-8491-0878-4E217CE34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28723C-3973-A100-0CDC-FB4E2696E31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5187B71-D913-B856-09C2-CB341F1D7C5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34377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Healthcare Data Management System: A Comprehensive 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179294"/>
            <a:ext cx="9239769" cy="642482"/>
          </a:xfrm>
        </p:spPr>
        <p:txBody>
          <a:bodyPr/>
          <a:lstStyle/>
          <a:p>
            <a:r>
              <a:rPr lang="en-US" dirty="0"/>
              <a:t>Key Features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45929" y="1265158"/>
            <a:ext cx="9547578" cy="4185384"/>
          </a:xfrm>
        </p:spPr>
        <p:txBody>
          <a:bodyPr/>
          <a:lstStyle/>
          <a:p>
            <a:pPr marL="342900" indent="-342900">
              <a:buFont typeface="Arial" panose="020B0604020202020204" pitchFamily="34" charset="0"/>
              <a:buChar char="•"/>
            </a:pPr>
            <a:r>
              <a:rPr lang="en-US" sz="2000" b="1" dirty="0"/>
              <a:t>Interoperability: </a:t>
            </a:r>
            <a:r>
              <a:rPr lang="en-US" sz="2000" dirty="0"/>
              <a:t>HL7 and FHIR standards provide smooth integration and data sharing with various healthcare systems, creating a unified healthcare ecosystem.</a:t>
            </a:r>
          </a:p>
          <a:p>
            <a:pPr marL="342900" indent="-342900">
              <a:buFont typeface="Arial" panose="020B0604020202020204" pitchFamily="34" charset="0"/>
              <a:buChar char="•"/>
            </a:pPr>
            <a:r>
              <a:rPr lang="en-US" sz="2000" b="1" dirty="0"/>
              <a:t>User-Friendly Patient Portal: </a:t>
            </a:r>
            <a:r>
              <a:rPr lang="en-US" sz="2000" dirty="0"/>
              <a:t>A user-friendly patient portal lets patients access their health information, connect with doctors, and participate in their treatment plans.</a:t>
            </a:r>
          </a:p>
          <a:p>
            <a:pPr marL="342900" indent="-342900">
              <a:buFont typeface="Arial" panose="020B0604020202020204" pitchFamily="34" charset="0"/>
              <a:buChar char="•"/>
            </a:pPr>
            <a:r>
              <a:rPr lang="en-US" sz="2000" b="1" dirty="0"/>
              <a:t>Clinical Decision Support Algorithms: </a:t>
            </a:r>
            <a:r>
              <a:rPr lang="en-US" sz="2000" dirty="0"/>
              <a:t>Advanced algorithms help healthcare practitioners make diagnostic and therapeutic decisions.</a:t>
            </a:r>
          </a:p>
          <a:p>
            <a:pPr marL="342900" indent="-342900">
              <a:buFont typeface="Arial" panose="020B0604020202020204" pitchFamily="34" charset="0"/>
              <a:buChar char="•"/>
            </a:pPr>
            <a:r>
              <a:rPr lang="en-US" sz="2000" b="1" dirty="0"/>
              <a:t>Data Analysis and Reporting: </a:t>
            </a:r>
            <a:r>
              <a:rPr lang="en-US" sz="2000" dirty="0"/>
              <a:t>The system's powerful reporting and data analysis features enable healthcare practitioners to discover patterns, follow results, and make educated choices based on complete data insights.</a:t>
            </a:r>
          </a:p>
          <a:p>
            <a:pPr marL="342900" indent="-342900">
              <a:buFont typeface="Arial" panose="020B0604020202020204" pitchFamily="34" charset="0"/>
              <a:buChar char="•"/>
            </a:pPr>
            <a:r>
              <a:rPr lang="en-US" sz="2000" b="1" dirty="0"/>
              <a:t>Scalability: </a:t>
            </a:r>
            <a:r>
              <a:rPr lang="en-US" sz="2000" dirty="0"/>
              <a:t>The system is built to manage growing user traffic and data quantities, assuring optimum performance as the healthcare data environment advances.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658140" y="536921"/>
            <a:ext cx="9875463" cy="774137"/>
          </a:xfrm>
        </p:spPr>
        <p:txBody>
          <a:bodyPr/>
          <a:lstStyle/>
          <a:p>
            <a:r>
              <a:rPr lang="en-US" dirty="0"/>
              <a:t>Results and Discussion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469882" y="1693428"/>
            <a:ext cx="9753930" cy="4438431"/>
          </a:xfrm>
        </p:spPr>
        <p:txBody>
          <a:bodyPr>
            <a:normAutofit/>
          </a:bodyPr>
          <a:lstStyle/>
          <a:p>
            <a:r>
              <a:rPr lang="en-US" b="1" dirty="0"/>
              <a:t>Successful System Deployment: </a:t>
            </a:r>
            <a:r>
              <a:rPr lang="en-US" dirty="0"/>
              <a:t>The Healthcare Data Management System was successfully implemented, giving healthcare professionals and patients a safe and accessible platform for managing electronic health information.</a:t>
            </a:r>
          </a:p>
          <a:p>
            <a:r>
              <a:rPr lang="en-US" dirty="0"/>
              <a:t>Inte</a:t>
            </a:r>
            <a:r>
              <a:rPr lang="en-US" b="1" dirty="0"/>
              <a:t>roperability Achievement: </a:t>
            </a:r>
            <a:r>
              <a:rPr lang="en-US" dirty="0"/>
              <a:t>Integrating HL7 and FHIR standards made data interchange seamless, overcoming fragmented standards and improving healthcare system interoperability.</a:t>
            </a:r>
          </a:p>
          <a:p>
            <a:r>
              <a:rPr lang="en-US" b="1" dirty="0"/>
              <a:t>Positive User Feedback: </a:t>
            </a:r>
            <a:r>
              <a:rPr lang="en-US" dirty="0"/>
              <a:t>The user-friendly patient portal received favorable reviews from healthcare practitioners and patients. The user-friendly design boosted patient involvement and healthcare professional communication.</a:t>
            </a:r>
          </a:p>
          <a:p>
            <a:r>
              <a:rPr lang="en-US" b="1" dirty="0"/>
              <a:t>Clinical Decision Support Impact: </a:t>
            </a:r>
            <a:r>
              <a:rPr lang="en-US" dirty="0"/>
              <a:t>Clinical decision support algorithms helped healthcare workers make better decisions and diagnose better.</a:t>
            </a:r>
          </a:p>
          <a:p>
            <a:r>
              <a:rPr lang="en-US" b="1" dirty="0"/>
              <a:t>Verification of Scalability: </a:t>
            </a:r>
            <a:r>
              <a:rPr lang="en-US" dirty="0"/>
              <a:t>The system handled increasing user traffic and data quantities well. This scalability allows the Healthcare Data Management System to respond to changing healthcare data.</a:t>
            </a:r>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600635" y="186550"/>
            <a:ext cx="10511627" cy="1012785"/>
          </a:xfrm>
        </p:spPr>
        <p:txBody>
          <a:bodyPr/>
          <a:lstStyle/>
          <a:p>
            <a:r>
              <a:rPr lang="en-US" dirty="0"/>
              <a:t>conclusion</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6" name="Content Placeholder 5">
            <a:extLst>
              <a:ext uri="{FF2B5EF4-FFF2-40B4-BE49-F238E27FC236}">
                <a16:creationId xmlns:a16="http://schemas.microsoft.com/office/drawing/2014/main" id="{2F96B4C6-4EC2-B03D-5F8E-C6DF27EA98F4}"/>
              </a:ext>
            </a:extLst>
          </p:cNvPr>
          <p:cNvSpPr>
            <a:spLocks noGrp="1"/>
          </p:cNvSpPr>
          <p:nvPr>
            <p:ph sz="quarter" idx="4"/>
          </p:nvPr>
        </p:nvSpPr>
        <p:spPr>
          <a:xfrm>
            <a:off x="914400" y="1380565"/>
            <a:ext cx="10511627" cy="4884059"/>
          </a:xfrm>
        </p:spPr>
        <p:txBody>
          <a:bodyPr>
            <a:normAutofit lnSpcReduction="10000"/>
          </a:bodyPr>
          <a:lstStyle/>
          <a:p>
            <a:pPr marL="0" indent="0">
              <a:buNone/>
            </a:pPr>
            <a:r>
              <a:rPr lang="en-US" sz="2400" dirty="0"/>
              <a:t>The Healthcare Data Management System produced in this project is a major healthcare technology innovation. The initiative overcame data interoperability, patient engagement, and scalable infrastructure issues. The system improves healthcare data management by offering a complete solution. Patient care has improved because to a user-friendly patient portal and clinical decision support algorithms that empower patients and healthcare providers. HL7 and FHIR standards promote interoperability, solidifying the system's role in connecting and collaborating healthcare. The system's scalability and agility show it can manage dynamic healthcare data. This solves present issues and offers the project as a forward-thinking solution that can meet healthcare sector objectives. This project offers a paradigm to simplify operations, enhance patient outcomes, and improve healthcare data management efficiency and security. The system is a lighthouse for the digital transformation of healthcare, showing how technology can modify data practices and improve healthcare delivery.</a:t>
            </a:r>
          </a:p>
          <a:p>
            <a:endParaRPr lang="en-IN"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79077-B111-3DA9-EEC3-8A2127BD3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28BB1-473E-6ED2-A9B5-E3B0CC10FB7E}"/>
              </a:ext>
            </a:extLst>
          </p:cNvPr>
          <p:cNvSpPr>
            <a:spLocks noGrp="1"/>
          </p:cNvSpPr>
          <p:nvPr>
            <p:ph type="title"/>
          </p:nvPr>
        </p:nvSpPr>
        <p:spPr>
          <a:xfrm>
            <a:off x="600635" y="186550"/>
            <a:ext cx="10511627" cy="1012785"/>
          </a:xfrm>
        </p:spPr>
        <p:txBody>
          <a:bodyPr/>
          <a:lstStyle/>
          <a:p>
            <a:r>
              <a:rPr lang="en-US" dirty="0"/>
              <a:t>Future Developments</a:t>
            </a:r>
          </a:p>
        </p:txBody>
      </p:sp>
      <p:sp>
        <p:nvSpPr>
          <p:cNvPr id="3" name="Slide Number Placeholder 2">
            <a:extLst>
              <a:ext uri="{FF2B5EF4-FFF2-40B4-BE49-F238E27FC236}">
                <a16:creationId xmlns:a16="http://schemas.microsoft.com/office/drawing/2014/main" id="{CAA1F7D1-DF18-D1B7-48F9-16C5E6D503B2}"/>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6" name="Content Placeholder 5">
            <a:extLst>
              <a:ext uri="{FF2B5EF4-FFF2-40B4-BE49-F238E27FC236}">
                <a16:creationId xmlns:a16="http://schemas.microsoft.com/office/drawing/2014/main" id="{6EF98AE1-99DF-AE39-4D89-444E78896E99}"/>
              </a:ext>
            </a:extLst>
          </p:cNvPr>
          <p:cNvSpPr>
            <a:spLocks noGrp="1"/>
          </p:cNvSpPr>
          <p:nvPr>
            <p:ph sz="quarter" idx="4"/>
          </p:nvPr>
        </p:nvSpPr>
        <p:spPr>
          <a:xfrm>
            <a:off x="914400" y="1380565"/>
            <a:ext cx="9936480" cy="4593515"/>
          </a:xfrm>
        </p:spPr>
        <p:txBody>
          <a:bodyPr>
            <a:normAutofit fontScale="55000" lnSpcReduction="20000"/>
          </a:bodyPr>
          <a:lstStyle/>
          <a:p>
            <a:r>
              <a:rPr lang="en-US" sz="3300" b="1" dirty="0"/>
              <a:t>Advanced Analytics and Predictive Modeling: </a:t>
            </a:r>
            <a:r>
              <a:rPr lang="en-US" sz="3300" dirty="0"/>
              <a:t>Advanced data analytics and predictive modeling might improve the system's analytical capabilities. This would help healthcare practitioners identify patterns, predict health concerns, and customize treatment strategies. </a:t>
            </a:r>
          </a:p>
          <a:p>
            <a:r>
              <a:rPr lang="en-US" sz="3300" b="1" dirty="0"/>
              <a:t>Blockchain Integration for Security: </a:t>
            </a:r>
            <a:r>
              <a:rPr lang="en-US" sz="3300" dirty="0"/>
              <a:t>Blockchain technology might improve healthcare data security. Decentralized and tamper-resistant blockchain may add confidence to medical records, assuring privacy and immutability. </a:t>
            </a:r>
          </a:p>
          <a:p>
            <a:r>
              <a:rPr lang="en-US" sz="3300" b="1" dirty="0"/>
              <a:t>Telehealth functions: </a:t>
            </a:r>
            <a:r>
              <a:rPr lang="en-US" sz="3300" dirty="0"/>
              <a:t>As telehealth becomes more important, the system may be expanded to smoothly include telehealth functions. This would allow virtual consultations, remote monitoring, and better patient-provider communication. </a:t>
            </a:r>
          </a:p>
          <a:p>
            <a:r>
              <a:rPr lang="en-US" sz="3300" b="1" dirty="0"/>
              <a:t>Wearable Technology Integration: </a:t>
            </a:r>
            <a:r>
              <a:rPr lang="en-US" sz="3300" dirty="0"/>
              <a:t>Wearable device data for continuous health monitoring is promising. Wearable technology and the Healthcare Data Management System may give real-time health data for more complete and proactive patient treatment. </a:t>
            </a:r>
          </a:p>
          <a:p>
            <a:r>
              <a:rPr lang="en-US" sz="3300" b="1" dirty="0"/>
              <a:t>Global Health System Interoperability: </a:t>
            </a:r>
            <a:r>
              <a:rPr lang="en-US" sz="3300" dirty="0"/>
              <a:t>To genuinely globalize healthcare data interchange, future advances may improve local and international interoperability. Aligning with global healthcare standards and enabling safe cross-border data exchange might transform global healthcare collaboration.</a:t>
            </a:r>
            <a:br>
              <a:rPr lang="en-US" dirty="0"/>
            </a:br>
            <a:endParaRPr lang="en-IN" dirty="0"/>
          </a:p>
        </p:txBody>
      </p:sp>
    </p:spTree>
    <p:extLst>
      <p:ext uri="{BB962C8B-B14F-4D97-AF65-F5344CB8AC3E}">
        <p14:creationId xmlns:p14="http://schemas.microsoft.com/office/powerpoint/2010/main" val="184564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245361" y="1489862"/>
            <a:ext cx="5715000" cy="2727709"/>
          </a:xfrm>
        </p:spPr>
        <p:txBody>
          <a:bodyPr/>
          <a:lstStyle/>
          <a:p>
            <a:r>
              <a:rPr lang="en-US" sz="6600" dirty="0"/>
              <a:t>Thank </a:t>
            </a:r>
            <a:br>
              <a:rPr lang="en-US" sz="6600" dirty="0"/>
            </a:br>
            <a:r>
              <a:rPr lang="en-US" sz="66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47735" y="80682"/>
            <a:ext cx="8784524" cy="968189"/>
          </a:xfrm>
        </p:spPr>
        <p:txBody>
          <a:bodyPr/>
          <a:lstStyle/>
          <a:p>
            <a:r>
              <a:rPr lang="en-US" dirty="0"/>
              <a:t>Introduction</a:t>
            </a:r>
          </a:p>
        </p:txBody>
      </p:sp>
      <p:sp>
        <p:nvSpPr>
          <p:cNvPr id="5" name="TextBox 4">
            <a:extLst>
              <a:ext uri="{FF2B5EF4-FFF2-40B4-BE49-F238E27FC236}">
                <a16:creationId xmlns:a16="http://schemas.microsoft.com/office/drawing/2014/main" id="{113BCB1B-22A1-59BA-0866-810ED23ED868}"/>
              </a:ext>
            </a:extLst>
          </p:cNvPr>
          <p:cNvSpPr txBox="1"/>
          <p:nvPr/>
        </p:nvSpPr>
        <p:spPr>
          <a:xfrm>
            <a:off x="663388" y="1192306"/>
            <a:ext cx="9421906" cy="4401205"/>
          </a:xfrm>
          <a:prstGeom prst="rect">
            <a:avLst/>
          </a:prstGeom>
          <a:noFill/>
        </p:spPr>
        <p:txBody>
          <a:bodyPr wrap="square" rtlCol="0">
            <a:spAutoFit/>
          </a:bodyPr>
          <a:lstStyle/>
          <a:p>
            <a:r>
              <a:rPr lang="en-US" sz="2800" dirty="0"/>
              <a:t>Easy and secure patient data access requires healthcare data management. In the EHR era, effective data management improves healthcare. Data interoperability, patient involvement, and scalable infrastructure are addressed by this initiative. We aspire to reinvent healthcare information management by establishing a complete </a:t>
            </a:r>
            <a:r>
              <a:rPr lang="en-US" sz="2800" b="1" dirty="0"/>
              <a:t>Healthcare Data Management System </a:t>
            </a:r>
            <a:r>
              <a:rPr lang="en-US" sz="2800" dirty="0"/>
              <a:t>to provide a smooth experience for patients and professionals. The healthcare industry's changing demands need sophisticated data management solutions, which this project emphasizes.</a:t>
            </a:r>
            <a:endParaRPr lang="en-IN" sz="280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671793"/>
            <a:ext cx="10399059" cy="511549"/>
          </a:xfrm>
        </p:spPr>
        <p:txBody>
          <a:bodyPr/>
          <a:lstStyle/>
          <a:p>
            <a:r>
              <a:rPr lang="en-US" dirty="0"/>
              <a:t>Relevance and Importance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048871" y="1495855"/>
            <a:ext cx="9762564" cy="4447745"/>
          </a:xfrm>
        </p:spPr>
        <p:txBody>
          <a:bodyPr>
            <a:normAutofit fontScale="85000" lnSpcReduction="10000"/>
          </a:bodyPr>
          <a:lstStyle/>
          <a:p>
            <a:pPr marL="342900" indent="-342900">
              <a:buFont typeface="Arial" panose="020B0604020202020204" pitchFamily="34" charset="0"/>
              <a:buChar char="•"/>
            </a:pPr>
            <a:r>
              <a:rPr lang="en-US" b="1" dirty="0"/>
              <a:t>Enhanced Accessibility:  </a:t>
            </a:r>
            <a:r>
              <a:rPr lang="en-US" dirty="0"/>
              <a:t>Digital transformation in healthcare improves patient record access, allowing doctors to make faster, more informed choices.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Interoperability: </a:t>
            </a:r>
            <a:r>
              <a:rPr lang="en-US" dirty="0"/>
              <a:t>Digital technologies enable healthcare organisations to communicate and share data, boosting interoperability and efficiency.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Patient-Centric Care: </a:t>
            </a:r>
            <a:r>
              <a:rPr lang="en-US" dirty="0"/>
              <a:t>Digital transformation emphasizes patient participation by providing access to personal health data and contact with healthcare professionals.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Data-Driven Decision Making: </a:t>
            </a:r>
            <a:r>
              <a:rPr lang="en-US" dirty="0"/>
              <a:t>Digital technologies provide healthcare workers data analytics capabilities to enhance diagnosis, treatment planning, and results.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Effectiveness and Cost Savings: </a:t>
            </a:r>
            <a:r>
              <a:rPr lang="en-US" dirty="0"/>
              <a:t>Automated processes and electronic health records decrease administrative loads, mistakes, and costs, improving healthcare delivery efficiency.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52353" y="374249"/>
            <a:ext cx="7965461" cy="637387"/>
          </a:xfrm>
        </p:spPr>
        <p:txBody>
          <a:bodyPr/>
          <a:lstStyle/>
          <a:p>
            <a:r>
              <a:rPr lang="en-US" dirty="0"/>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895787" y="1566075"/>
            <a:ext cx="8530239" cy="4481461"/>
          </a:xfrm>
        </p:spPr>
        <p:txBody>
          <a:bodyPr>
            <a:normAutofit/>
          </a:bodyPr>
          <a:lstStyle/>
          <a:p>
            <a:r>
              <a:rPr lang="en-US" sz="2200" b="1" dirty="0"/>
              <a:t>Data Silos: </a:t>
            </a:r>
            <a:r>
              <a:rPr lang="en-US" sz="2200" dirty="0"/>
              <a:t>Healthcare data is fragmented among systems and departments, preventing a complete patient health history.</a:t>
            </a:r>
          </a:p>
          <a:p>
            <a:r>
              <a:rPr lang="en-US" sz="2200" b="1" dirty="0"/>
              <a:t>Lack of Standardization: </a:t>
            </a:r>
            <a:r>
              <a:rPr lang="en-US" sz="2200" dirty="0"/>
              <a:t>Data formats and standards vary, preventing healthcare systems from sharing data.</a:t>
            </a:r>
          </a:p>
          <a:p>
            <a:r>
              <a:rPr lang="en-US" sz="2200" b="1" dirty="0"/>
              <a:t>Limited Patient Engagement: </a:t>
            </a:r>
            <a:r>
              <a:rPr lang="en-US" sz="2200" dirty="0"/>
              <a:t>Traditional healthcare systems fail to engage patients, resulting in low care management engagement.</a:t>
            </a:r>
          </a:p>
          <a:p>
            <a:r>
              <a:rPr lang="en-US" sz="2200" b="1" dirty="0"/>
              <a:t>Security Issues: </a:t>
            </a:r>
            <a:r>
              <a:rPr lang="en-US" sz="2200" dirty="0"/>
              <a:t>With healthcare cyberattacks on the rise, protecting patient data is difficult.</a:t>
            </a:r>
          </a:p>
          <a:p>
            <a:r>
              <a:rPr lang="en-US" sz="2200" b="1" dirty="0"/>
              <a:t>Scalability Issues: </a:t>
            </a:r>
            <a:r>
              <a:rPr lang="en-US" sz="2200" dirty="0"/>
              <a:t>Healthcare data volumes are expanding fast, making it difficult to develop systems that can effectively scale to accommodate the growing quantity of data.</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40056" y="161365"/>
            <a:ext cx="7674791" cy="1117396"/>
          </a:xfrm>
        </p:spPr>
        <p:txBody>
          <a:bodyPr/>
          <a:lstStyle/>
          <a:p>
            <a:r>
              <a:rPr lang="en-US" sz="3200" dirty="0"/>
              <a:t>Previous and Current Work, Methods, and Procedures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33634" y="1684114"/>
            <a:ext cx="7803941" cy="4456710"/>
          </a:xfrm>
        </p:spPr>
        <p:txBody>
          <a:bodyPr>
            <a:normAutofit fontScale="85000" lnSpcReduction="20000"/>
          </a:bodyPr>
          <a:lstStyle/>
          <a:p>
            <a:pPr marL="457200" indent="-457200">
              <a:buFont typeface="+mj-lt"/>
              <a:buAutoNum type="arabicPeriod"/>
            </a:pPr>
            <a:r>
              <a:rPr lang="en-US" b="1" dirty="0"/>
              <a:t>Legacy Systems: </a:t>
            </a:r>
            <a:r>
              <a:rPr lang="en-US" dirty="0"/>
              <a:t>Healthcare organizations may use outdated systems that lack sophisticated functionality for data management and interoperability.</a:t>
            </a:r>
          </a:p>
          <a:p>
            <a:pPr marL="457200" indent="-457200">
              <a:buFont typeface="+mj-lt"/>
              <a:buAutoNum type="arabicPeriod"/>
            </a:pPr>
            <a:endParaRPr lang="en-US" dirty="0"/>
          </a:p>
          <a:p>
            <a:pPr marL="457200" indent="-457200">
              <a:buFont typeface="+mj-lt"/>
              <a:buAutoNum type="arabicPeriod"/>
            </a:pPr>
            <a:r>
              <a:rPr lang="en-US" b="1" dirty="0"/>
              <a:t>Proprietary Solutions: </a:t>
            </a:r>
            <a:r>
              <a:rPr lang="en-US" dirty="0"/>
              <a:t>Closed solutions restrict system interoperability and healthcare data flow.</a:t>
            </a:r>
          </a:p>
          <a:p>
            <a:pPr marL="457200" indent="-457200">
              <a:buFont typeface="+mj-lt"/>
              <a:buAutoNum type="arabicPeriod"/>
            </a:pPr>
            <a:endParaRPr lang="en-US" dirty="0"/>
          </a:p>
          <a:p>
            <a:pPr marL="457200" indent="-457200">
              <a:buFont typeface="+mj-lt"/>
              <a:buAutoNum type="arabicPeriod"/>
            </a:pPr>
            <a:r>
              <a:rPr lang="en-US" b="1" dirty="0"/>
              <a:t>Fragmented Standards: </a:t>
            </a:r>
            <a:r>
              <a:rPr lang="en-US" dirty="0"/>
              <a:t>Healthcare data formats vary, making it difficult to link systems and communicate information.</a:t>
            </a:r>
          </a:p>
          <a:p>
            <a:pPr marL="457200" indent="-457200">
              <a:buFont typeface="+mj-lt"/>
              <a:buAutoNum type="arabicPeriod"/>
            </a:pPr>
            <a:endParaRPr lang="en-US" dirty="0"/>
          </a:p>
          <a:p>
            <a:pPr marL="457200" indent="-457200">
              <a:buFont typeface="+mj-lt"/>
              <a:buAutoNum type="arabicPeriod"/>
            </a:pPr>
            <a:r>
              <a:rPr lang="en-US" b="1" dirty="0"/>
              <a:t>Patient Portal Concerns: </a:t>
            </a:r>
            <a:r>
              <a:rPr lang="en-US" dirty="0"/>
              <a:t>Usability concerns hinder patient portals' capacity to engage and empower people in their healthcare journey.</a:t>
            </a:r>
          </a:p>
          <a:p>
            <a:pPr marL="457200" indent="-457200">
              <a:buFont typeface="+mj-lt"/>
              <a:buAutoNum type="arabicPeriod"/>
            </a:pPr>
            <a:endParaRPr lang="en-US" dirty="0"/>
          </a:p>
          <a:p>
            <a:pPr marL="457200" indent="-457200">
              <a:buFont typeface="+mj-lt"/>
              <a:buAutoNum type="arabicPeriod"/>
            </a:pPr>
            <a:r>
              <a:rPr lang="en-US" b="1" dirty="0"/>
              <a:t>Insufficient Interoperability: </a:t>
            </a:r>
            <a:r>
              <a:rPr lang="en-US" dirty="0"/>
              <a:t>Despite attempts, many existing systems lack real interoperability, preventing healthcare groups from exchanging data efficiently.</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663388" y="81750"/>
            <a:ext cx="8328212" cy="1047803"/>
          </a:xfrm>
        </p:spPr>
        <p:txBody>
          <a:bodyPr/>
          <a:lstStyle/>
          <a:p>
            <a:r>
              <a:rPr lang="en-US" sz="3200" dirty="0"/>
              <a:t>Relevant Studies, Methodologies, and Systems: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63388" y="1577788"/>
            <a:ext cx="7897906" cy="4598894"/>
          </a:xfrm>
        </p:spPr>
        <p:txBody>
          <a:bodyPr>
            <a:normAutofit/>
          </a:bodyPr>
          <a:lstStyle/>
          <a:p>
            <a:pPr marL="285750" indent="-285750">
              <a:buFont typeface="Arial" panose="020B0604020202020204" pitchFamily="34" charset="0"/>
              <a:buChar char="•"/>
            </a:pPr>
            <a:r>
              <a:rPr lang="en-US" b="1" dirty="0"/>
              <a:t>Interoperability Frameworks: </a:t>
            </a:r>
            <a:r>
              <a:rPr lang="en-US" dirty="0"/>
              <a:t>Studies stress the need of using HL7 and FHIR to facilitate smooth healthcare system communication.</a:t>
            </a:r>
          </a:p>
          <a:p>
            <a:pPr marL="285750" indent="-285750">
              <a:buFont typeface="Arial" panose="020B0604020202020204" pitchFamily="34" charset="0"/>
              <a:buChar char="•"/>
            </a:pPr>
            <a:r>
              <a:rPr lang="en-US" b="1" dirty="0"/>
              <a:t>Blockchain in Healthcare: </a:t>
            </a:r>
            <a:r>
              <a:rPr lang="en-US" dirty="0"/>
              <a:t>New research examines how blockchain technology might improve healthcare data integrity and security by enabling safe and transparent transactions.</a:t>
            </a:r>
          </a:p>
          <a:p>
            <a:pPr marL="285750" indent="-285750">
              <a:buFont typeface="Arial" panose="020B0604020202020204" pitchFamily="34" charset="0"/>
              <a:buChar char="•"/>
            </a:pPr>
            <a:r>
              <a:rPr lang="en-US" b="1" dirty="0"/>
              <a:t>Data Governance Models: </a:t>
            </a:r>
            <a:r>
              <a:rPr lang="en-US" dirty="0"/>
              <a:t>The requirement for defined rules, standards, and responsibilities to assure data quality and security is a repeating subject in data governance frameworks.</a:t>
            </a:r>
          </a:p>
          <a:p>
            <a:pPr marL="285750" indent="-285750">
              <a:buFont typeface="Arial" panose="020B0604020202020204" pitchFamily="34" charset="0"/>
              <a:buChar char="•"/>
            </a:pPr>
            <a:r>
              <a:rPr lang="en-US" b="1" dirty="0"/>
              <a:t>Patient-Centric Approaches: </a:t>
            </a:r>
            <a:r>
              <a:rPr lang="en-US" dirty="0"/>
              <a:t>Recent techniques emphasize patient-centric approaches, which emphasize patient participation in health information management via user-friendly interfaces and portals.</a:t>
            </a:r>
          </a:p>
          <a:p>
            <a:pPr marL="285750" indent="-285750">
              <a:buFont typeface="Arial" panose="020B0604020202020204" pitchFamily="34" charset="0"/>
              <a:buChar char="•"/>
            </a:pPr>
            <a:r>
              <a:rPr lang="en-US" b="1" dirty="0"/>
              <a:t>AI and Predictive Analytics: </a:t>
            </a:r>
            <a:r>
              <a:rPr lang="en-US" dirty="0"/>
              <a:t>Literature studies illustrate how healthcare data management is integrating AI and predictive analytics to improve decision support systems and patient outcomes.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457199"/>
            <a:ext cx="7631709" cy="737901"/>
          </a:xfrm>
        </p:spPr>
        <p:txBody>
          <a:bodyPr/>
          <a:lstStyle/>
          <a:p>
            <a:r>
              <a:rPr lang="en-US" dirty="0"/>
              <a:t>Methodology</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1344706"/>
            <a:ext cx="9278472" cy="4670611"/>
          </a:xfrm>
        </p:spPr>
        <p:txBody>
          <a:bodyPr>
            <a:noAutofit/>
          </a:bodyPr>
          <a:lstStyle/>
          <a:p>
            <a:pPr marL="285750" indent="-285750">
              <a:buFont typeface="Arial" panose="020B0604020202020204" pitchFamily="34" charset="0"/>
              <a:buChar char="•"/>
            </a:pPr>
            <a:r>
              <a:rPr lang="en-US" sz="1900" dirty="0"/>
              <a:t>We used Agile to design our Healthcare Data Management System to respond to changing needs. Agile principles allowed the development team, healthcare experts, and stakeholders to collaborate and provide input throughout the iterative development process. User stories made the system user-centric, meeting healthcare practitioners' and patients' demands. </a:t>
            </a:r>
          </a:p>
          <a:p>
            <a:pPr marL="285750" indent="-285750">
              <a:buFont typeface="Arial" panose="020B0604020202020204" pitchFamily="34" charset="0"/>
              <a:buChar char="•"/>
            </a:pPr>
            <a:r>
              <a:rPr lang="en-US" sz="1900" dirty="0"/>
              <a:t>We secured patient data using industry-standard database management solutions. The system architecture uses HL7 and FHIR standards for interoperability and smooth interaction with other healthcare systems. Modern programming languages and frameworks were used to design a scalable and resilient solution to manage growing healthcare data volumes. </a:t>
            </a:r>
          </a:p>
          <a:p>
            <a:pPr marL="285750" indent="-285750">
              <a:buFont typeface="Arial" panose="020B0604020202020204" pitchFamily="34" charset="0"/>
              <a:buChar char="•"/>
            </a:pPr>
            <a:r>
              <a:rPr lang="en-US" sz="1900" dirty="0"/>
              <a:t>The development lifecycle included a continuous integration and continuous deployment (CI/CD) pipeline to effectively provide updates and upgrades to end-users. This technique enabled a dynamic and flexible development process that addressed difficulties quickly and ensured the Healthcare Data Management System met the highest functionality, security, and user experience criteria.</a:t>
            </a:r>
            <a:br>
              <a:rPr lang="en-US" sz="1900" dirty="0"/>
            </a:br>
            <a:endParaRPr lang="en-US" sz="1900"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72301" y="94244"/>
            <a:ext cx="7843837" cy="598699"/>
          </a:xfrm>
        </p:spPr>
        <p:txBody>
          <a:bodyPr/>
          <a:lstStyle/>
          <a:p>
            <a:r>
              <a:rPr lang="en-US" dirty="0"/>
              <a:t>implementation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02022" y="928688"/>
            <a:ext cx="8487431" cy="1832441"/>
          </a:xfrm>
        </p:spPr>
        <p:txBody>
          <a:bodyPr>
            <a:normAutofit/>
          </a:bodyPr>
          <a:lstStyle/>
          <a:p>
            <a:r>
              <a:rPr lang="en-US" sz="2000" dirty="0"/>
              <a:t>Our Healthcare Data Management System meets current healthcare data needs with a strong and scalable architecture. The system architecture incorporates a modular design for future expansions and upgrades and a centralized database for safe EHR storage. Deployment diagrams show server distribution for best performance and redundancy.</a:t>
            </a:r>
          </a:p>
          <a:p>
            <a:endParaRPr lang="en-US" sz="18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1026" name="Picture 2" descr="Healthcare Data Management: What It Is, Its Challenges, and Opportunities">
            <a:extLst>
              <a:ext uri="{FF2B5EF4-FFF2-40B4-BE49-F238E27FC236}">
                <a16:creationId xmlns:a16="http://schemas.microsoft.com/office/drawing/2014/main" id="{4C06A205-526D-8348-8D0C-19FABE0B0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99" y="2761129"/>
            <a:ext cx="81438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{1F669D06-96AC-451D-A93B-D5AD2F47E5CF}tf78438558_win32</Template>
  <TotalTime>149</TotalTime>
  <Words>1360</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Custom</vt:lpstr>
      <vt:lpstr>Healthcare Data Management System: A Comprehensive Analysis</vt:lpstr>
      <vt:lpstr>agenda</vt:lpstr>
      <vt:lpstr>Introduction</vt:lpstr>
      <vt:lpstr>Relevance and Importance</vt:lpstr>
      <vt:lpstr>Problem Statement</vt:lpstr>
      <vt:lpstr>Previous and Current Work, Methods, and Procedures</vt:lpstr>
      <vt:lpstr>Relevant Studies, Methodologies, and Systems:</vt:lpstr>
      <vt:lpstr>Methodology</vt:lpstr>
      <vt:lpstr>implementation</vt:lpstr>
      <vt:lpstr>Key Features</vt:lpstr>
      <vt:lpstr>Results and Discussion</vt:lpstr>
      <vt:lpstr>conclusion</vt:lpstr>
      <vt:lpstr>Future Developments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Management System: A Comprehensive Analysis</dc:title>
  <dc:subject/>
  <dc:creator>Satish Kumar Mahto</dc:creator>
  <cp:lastModifiedBy>Satish Kumar Mahto</cp:lastModifiedBy>
  <cp:revision>2</cp:revision>
  <dcterms:created xsi:type="dcterms:W3CDTF">2024-02-22T13:22:01Z</dcterms:created>
  <dcterms:modified xsi:type="dcterms:W3CDTF">2024-02-22T15:51:09Z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