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69" r:id="rId7"/>
    <p:sldId id="270" r:id="rId8"/>
    <p:sldId id="275" r:id="rId9"/>
    <p:sldId id="274" r:id="rId10"/>
    <p:sldId id="271" r:id="rId11"/>
    <p:sldId id="272" r:id="rId12"/>
    <p:sldId id="276" r:id="rId13"/>
    <p:sldId id="273" r:id="rId14"/>
    <p:sldId id="265"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3" d="100"/>
          <a:sy n="73" d="100"/>
        </p:scale>
        <p:origin x="5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C510C3-C227-483C-B982-EB24FD6DC205}" type="doc">
      <dgm:prSet loTypeId="urn:microsoft.com/office/officeart/2005/8/layout/chevron1" loCatId="process" qsTypeId="urn:microsoft.com/office/officeart/2005/8/quickstyle/simple1" qsCatId="simple" csTypeId="urn:microsoft.com/office/officeart/2005/8/colors/accent1_2" csCatId="accent1" phldr="1"/>
      <dgm:spPr/>
    </dgm:pt>
    <dgm:pt modelId="{32E2C562-043D-4DAD-9997-76469DA985F7}">
      <dgm:prSet phldrT="[Text]"/>
      <dgm:spPr/>
      <dgm:t>
        <a:bodyPr/>
        <a:lstStyle/>
        <a:p>
          <a:r>
            <a:rPr lang="en-US"/>
            <a:t>import python module</a:t>
          </a:r>
        </a:p>
      </dgm:t>
    </dgm:pt>
    <dgm:pt modelId="{C98A9A41-A718-4E67-9583-98117620AC96}" type="parTrans" cxnId="{F37D93EE-87CA-4C3B-8F69-D46315CF015F}">
      <dgm:prSet/>
      <dgm:spPr/>
      <dgm:t>
        <a:bodyPr/>
        <a:lstStyle/>
        <a:p>
          <a:endParaRPr lang="en-US"/>
        </a:p>
      </dgm:t>
    </dgm:pt>
    <dgm:pt modelId="{0E564789-81CB-423C-AFA0-DD71D343F0EA}" type="sibTrans" cxnId="{F37D93EE-87CA-4C3B-8F69-D46315CF015F}">
      <dgm:prSet/>
      <dgm:spPr/>
      <dgm:t>
        <a:bodyPr/>
        <a:lstStyle/>
        <a:p>
          <a:endParaRPr lang="en-US"/>
        </a:p>
      </dgm:t>
    </dgm:pt>
    <dgm:pt modelId="{4A6060FF-A5A1-4289-8322-9BF16E92AD0F}">
      <dgm:prSet phldrT="[Text]"/>
      <dgm:spPr/>
      <dgm:t>
        <a:bodyPr/>
        <a:lstStyle/>
        <a:p>
          <a:r>
            <a:rPr lang="en-US"/>
            <a:t>detection of human body</a:t>
          </a:r>
        </a:p>
      </dgm:t>
    </dgm:pt>
    <dgm:pt modelId="{62D1FAF4-72EB-435E-B6F1-4E28B59A5183}" type="parTrans" cxnId="{4C2F7D30-90E9-4CC6-8648-D034080A59A7}">
      <dgm:prSet/>
      <dgm:spPr/>
      <dgm:t>
        <a:bodyPr/>
        <a:lstStyle/>
        <a:p>
          <a:endParaRPr lang="en-US"/>
        </a:p>
      </dgm:t>
    </dgm:pt>
    <dgm:pt modelId="{9861E6D1-2585-4213-8F3A-63ACA034B3FA}" type="sibTrans" cxnId="{4C2F7D30-90E9-4CC6-8648-D034080A59A7}">
      <dgm:prSet/>
      <dgm:spPr/>
      <dgm:t>
        <a:bodyPr/>
        <a:lstStyle/>
        <a:p>
          <a:endParaRPr lang="en-US"/>
        </a:p>
      </dgm:t>
    </dgm:pt>
    <dgm:pt modelId="{F314AB0E-6BFB-46E6-970F-C7884B64CFF8}">
      <dgm:prSet phldrT="[Text]"/>
      <dgm:spPr/>
      <dgm:t>
        <a:bodyPr/>
        <a:lstStyle/>
        <a:p>
          <a:r>
            <a:rPr lang="en-US"/>
            <a:t>extracting joints co-ordinates using media pipe mose module </a:t>
          </a:r>
        </a:p>
      </dgm:t>
    </dgm:pt>
    <dgm:pt modelId="{2BA3E157-D07A-4A8D-8837-C16179953CD3}" type="parTrans" cxnId="{2C8F011C-C2CD-4329-9810-E2491DF2D1DE}">
      <dgm:prSet/>
      <dgm:spPr/>
      <dgm:t>
        <a:bodyPr/>
        <a:lstStyle/>
        <a:p>
          <a:endParaRPr lang="en-US"/>
        </a:p>
      </dgm:t>
    </dgm:pt>
    <dgm:pt modelId="{C672CD0D-3F29-4542-8028-23058AA1612E}" type="sibTrans" cxnId="{2C8F011C-C2CD-4329-9810-E2491DF2D1DE}">
      <dgm:prSet/>
      <dgm:spPr/>
      <dgm:t>
        <a:bodyPr/>
        <a:lstStyle/>
        <a:p>
          <a:endParaRPr lang="en-US"/>
        </a:p>
      </dgm:t>
    </dgm:pt>
    <dgm:pt modelId="{9CD72BCF-9E60-4952-BB6C-66C145285C48}">
      <dgm:prSet phldrT="[Text]"/>
      <dgm:spPr/>
      <dgm:t>
        <a:bodyPr/>
        <a:lstStyle/>
        <a:p>
          <a:r>
            <a:rPr lang="en-US"/>
            <a:t>calculation of angle</a:t>
          </a:r>
        </a:p>
      </dgm:t>
    </dgm:pt>
    <dgm:pt modelId="{B7DD4613-6403-411D-8433-9C33FC6B4CF4}" type="parTrans" cxnId="{AFDC6F5B-C156-4F59-B00C-6D9BE39F3D56}">
      <dgm:prSet/>
      <dgm:spPr/>
      <dgm:t>
        <a:bodyPr/>
        <a:lstStyle/>
        <a:p>
          <a:endParaRPr lang="en-US"/>
        </a:p>
      </dgm:t>
    </dgm:pt>
    <dgm:pt modelId="{F9C3CC2C-70A3-4811-BAB2-79335E9779F5}" type="sibTrans" cxnId="{AFDC6F5B-C156-4F59-B00C-6D9BE39F3D56}">
      <dgm:prSet/>
      <dgm:spPr/>
      <dgm:t>
        <a:bodyPr/>
        <a:lstStyle/>
        <a:p>
          <a:endParaRPr lang="en-US"/>
        </a:p>
      </dgm:t>
    </dgm:pt>
    <dgm:pt modelId="{B7102A3F-CA7C-4013-85CC-899E8C6D4101}">
      <dgm:prSet phldrT="[Text]"/>
      <dgm:spPr/>
      <dgm:t>
        <a:bodyPr/>
        <a:lstStyle/>
        <a:p>
          <a:r>
            <a:rPr lang="en-US"/>
            <a:t>condition to verify how good the form is</a:t>
          </a:r>
        </a:p>
      </dgm:t>
    </dgm:pt>
    <dgm:pt modelId="{677CA478-B6E0-4F02-A9BF-3403FC63DE95}" type="parTrans" cxnId="{268D9FB0-3063-4CAC-ADD0-B8A3A1869395}">
      <dgm:prSet/>
      <dgm:spPr/>
      <dgm:t>
        <a:bodyPr/>
        <a:lstStyle/>
        <a:p>
          <a:endParaRPr lang="en-US"/>
        </a:p>
      </dgm:t>
    </dgm:pt>
    <dgm:pt modelId="{BE3E257D-E69B-43E8-9925-CF3D53600037}" type="sibTrans" cxnId="{268D9FB0-3063-4CAC-ADD0-B8A3A1869395}">
      <dgm:prSet/>
      <dgm:spPr/>
      <dgm:t>
        <a:bodyPr/>
        <a:lstStyle/>
        <a:p>
          <a:endParaRPr lang="en-US"/>
        </a:p>
      </dgm:t>
    </dgm:pt>
    <dgm:pt modelId="{D407B6DD-B3EE-4A05-8666-1AE7E1A33A84}">
      <dgm:prSet phldrT="[Text]"/>
      <dgm:spPr/>
      <dgm:t>
        <a:bodyPr/>
        <a:lstStyle/>
        <a:p>
          <a:r>
            <a:rPr lang="en-US"/>
            <a:t>output as display or audio message</a:t>
          </a:r>
        </a:p>
      </dgm:t>
    </dgm:pt>
    <dgm:pt modelId="{F2E9065D-B940-4EDD-B146-4BCDBD4A5D88}" type="parTrans" cxnId="{B2DCF5CE-7B14-48A4-AF4B-7EF679F74317}">
      <dgm:prSet/>
      <dgm:spPr/>
      <dgm:t>
        <a:bodyPr/>
        <a:lstStyle/>
        <a:p>
          <a:endParaRPr lang="en-US"/>
        </a:p>
      </dgm:t>
    </dgm:pt>
    <dgm:pt modelId="{9E041593-046E-4009-A3DC-2B00E3CF4167}" type="sibTrans" cxnId="{B2DCF5CE-7B14-48A4-AF4B-7EF679F74317}">
      <dgm:prSet/>
      <dgm:spPr/>
      <dgm:t>
        <a:bodyPr/>
        <a:lstStyle/>
        <a:p>
          <a:endParaRPr lang="en-US"/>
        </a:p>
      </dgm:t>
    </dgm:pt>
    <dgm:pt modelId="{2CBA5E35-EC85-4A0B-98B4-56D51B9D59CB}" type="pres">
      <dgm:prSet presAssocID="{70C510C3-C227-483C-B982-EB24FD6DC205}" presName="Name0" presStyleCnt="0">
        <dgm:presLayoutVars>
          <dgm:dir/>
          <dgm:animLvl val="lvl"/>
          <dgm:resizeHandles val="exact"/>
        </dgm:presLayoutVars>
      </dgm:prSet>
      <dgm:spPr/>
    </dgm:pt>
    <dgm:pt modelId="{3288AA67-937B-422A-8298-8833E8F7AC53}" type="pres">
      <dgm:prSet presAssocID="{32E2C562-043D-4DAD-9997-76469DA985F7}" presName="parTxOnly" presStyleLbl="node1" presStyleIdx="0" presStyleCnt="6">
        <dgm:presLayoutVars>
          <dgm:chMax val="0"/>
          <dgm:chPref val="0"/>
          <dgm:bulletEnabled val="1"/>
        </dgm:presLayoutVars>
      </dgm:prSet>
      <dgm:spPr/>
      <dgm:t>
        <a:bodyPr/>
        <a:lstStyle/>
        <a:p>
          <a:endParaRPr lang="en-IN"/>
        </a:p>
      </dgm:t>
    </dgm:pt>
    <dgm:pt modelId="{B3E4D9EB-2B47-4A0A-9F22-1B89ADC37054}" type="pres">
      <dgm:prSet presAssocID="{0E564789-81CB-423C-AFA0-DD71D343F0EA}" presName="parTxOnlySpace" presStyleCnt="0"/>
      <dgm:spPr/>
    </dgm:pt>
    <dgm:pt modelId="{A1386A46-E06C-4D0D-B463-661F329FCE90}" type="pres">
      <dgm:prSet presAssocID="{4A6060FF-A5A1-4289-8322-9BF16E92AD0F}" presName="parTxOnly" presStyleLbl="node1" presStyleIdx="1" presStyleCnt="6">
        <dgm:presLayoutVars>
          <dgm:chMax val="0"/>
          <dgm:chPref val="0"/>
          <dgm:bulletEnabled val="1"/>
        </dgm:presLayoutVars>
      </dgm:prSet>
      <dgm:spPr/>
      <dgm:t>
        <a:bodyPr/>
        <a:lstStyle/>
        <a:p>
          <a:endParaRPr lang="en-IN"/>
        </a:p>
      </dgm:t>
    </dgm:pt>
    <dgm:pt modelId="{57A35723-0C2F-461E-8B0A-DF2D6A48E649}" type="pres">
      <dgm:prSet presAssocID="{9861E6D1-2585-4213-8F3A-63ACA034B3FA}" presName="parTxOnlySpace" presStyleCnt="0"/>
      <dgm:spPr/>
    </dgm:pt>
    <dgm:pt modelId="{98300FE3-21E4-4B1E-8F52-31BBDAD3AB20}" type="pres">
      <dgm:prSet presAssocID="{F314AB0E-6BFB-46E6-970F-C7884B64CFF8}" presName="parTxOnly" presStyleLbl="node1" presStyleIdx="2" presStyleCnt="6">
        <dgm:presLayoutVars>
          <dgm:chMax val="0"/>
          <dgm:chPref val="0"/>
          <dgm:bulletEnabled val="1"/>
        </dgm:presLayoutVars>
      </dgm:prSet>
      <dgm:spPr/>
      <dgm:t>
        <a:bodyPr/>
        <a:lstStyle/>
        <a:p>
          <a:endParaRPr lang="en-IN"/>
        </a:p>
      </dgm:t>
    </dgm:pt>
    <dgm:pt modelId="{A25B20CC-3FD3-4F61-A378-C0FA1FA3F5F0}" type="pres">
      <dgm:prSet presAssocID="{C672CD0D-3F29-4542-8028-23058AA1612E}" presName="parTxOnlySpace" presStyleCnt="0"/>
      <dgm:spPr/>
    </dgm:pt>
    <dgm:pt modelId="{F630CA01-0DDB-467F-B094-4B8FB92BDFC9}" type="pres">
      <dgm:prSet presAssocID="{9CD72BCF-9E60-4952-BB6C-66C145285C48}" presName="parTxOnly" presStyleLbl="node1" presStyleIdx="3" presStyleCnt="6">
        <dgm:presLayoutVars>
          <dgm:chMax val="0"/>
          <dgm:chPref val="0"/>
          <dgm:bulletEnabled val="1"/>
        </dgm:presLayoutVars>
      </dgm:prSet>
      <dgm:spPr/>
      <dgm:t>
        <a:bodyPr/>
        <a:lstStyle/>
        <a:p>
          <a:endParaRPr lang="en-IN"/>
        </a:p>
      </dgm:t>
    </dgm:pt>
    <dgm:pt modelId="{60B8DADA-49EA-4778-8789-6D9E04741234}" type="pres">
      <dgm:prSet presAssocID="{F9C3CC2C-70A3-4811-BAB2-79335E9779F5}" presName="parTxOnlySpace" presStyleCnt="0"/>
      <dgm:spPr/>
    </dgm:pt>
    <dgm:pt modelId="{49F36415-A038-41DA-892A-3A1065E6C7FA}" type="pres">
      <dgm:prSet presAssocID="{B7102A3F-CA7C-4013-85CC-899E8C6D4101}" presName="parTxOnly" presStyleLbl="node1" presStyleIdx="4" presStyleCnt="6">
        <dgm:presLayoutVars>
          <dgm:chMax val="0"/>
          <dgm:chPref val="0"/>
          <dgm:bulletEnabled val="1"/>
        </dgm:presLayoutVars>
      </dgm:prSet>
      <dgm:spPr/>
      <dgm:t>
        <a:bodyPr/>
        <a:lstStyle/>
        <a:p>
          <a:endParaRPr lang="en-US"/>
        </a:p>
      </dgm:t>
    </dgm:pt>
    <dgm:pt modelId="{EB991468-25F1-452A-939B-F948A8AB1277}" type="pres">
      <dgm:prSet presAssocID="{BE3E257D-E69B-43E8-9925-CF3D53600037}" presName="parTxOnlySpace" presStyleCnt="0"/>
      <dgm:spPr/>
    </dgm:pt>
    <dgm:pt modelId="{F5107BF1-8EC3-4517-B760-D90489FF6EF6}" type="pres">
      <dgm:prSet presAssocID="{D407B6DD-B3EE-4A05-8666-1AE7E1A33A84}" presName="parTxOnly" presStyleLbl="node1" presStyleIdx="5" presStyleCnt="6">
        <dgm:presLayoutVars>
          <dgm:chMax val="0"/>
          <dgm:chPref val="0"/>
          <dgm:bulletEnabled val="1"/>
        </dgm:presLayoutVars>
      </dgm:prSet>
      <dgm:spPr/>
      <dgm:t>
        <a:bodyPr/>
        <a:lstStyle/>
        <a:p>
          <a:endParaRPr lang="en-US"/>
        </a:p>
      </dgm:t>
    </dgm:pt>
  </dgm:ptLst>
  <dgm:cxnLst>
    <dgm:cxn modelId="{F37D93EE-87CA-4C3B-8F69-D46315CF015F}" srcId="{70C510C3-C227-483C-B982-EB24FD6DC205}" destId="{32E2C562-043D-4DAD-9997-76469DA985F7}" srcOrd="0" destOrd="0" parTransId="{C98A9A41-A718-4E67-9583-98117620AC96}" sibTransId="{0E564789-81CB-423C-AFA0-DD71D343F0EA}"/>
    <dgm:cxn modelId="{EB6F441E-E218-4506-9B28-26841E371050}" type="presOf" srcId="{F314AB0E-6BFB-46E6-970F-C7884B64CFF8}" destId="{98300FE3-21E4-4B1E-8F52-31BBDAD3AB20}" srcOrd="0" destOrd="0" presId="urn:microsoft.com/office/officeart/2005/8/layout/chevron1"/>
    <dgm:cxn modelId="{08AD84F7-035B-4017-98EE-FA47CE0B6A76}" type="presOf" srcId="{B7102A3F-CA7C-4013-85CC-899E8C6D4101}" destId="{49F36415-A038-41DA-892A-3A1065E6C7FA}" srcOrd="0" destOrd="0" presId="urn:microsoft.com/office/officeart/2005/8/layout/chevron1"/>
    <dgm:cxn modelId="{C34BB686-68E1-43EE-8C73-D0AA7C7DD817}" type="presOf" srcId="{4A6060FF-A5A1-4289-8322-9BF16E92AD0F}" destId="{A1386A46-E06C-4D0D-B463-661F329FCE90}" srcOrd="0" destOrd="0" presId="urn:microsoft.com/office/officeart/2005/8/layout/chevron1"/>
    <dgm:cxn modelId="{527D7DA5-8EC7-4AB7-B596-2A5431C6D44D}" type="presOf" srcId="{9CD72BCF-9E60-4952-BB6C-66C145285C48}" destId="{F630CA01-0DDB-467F-B094-4B8FB92BDFC9}" srcOrd="0" destOrd="0" presId="urn:microsoft.com/office/officeart/2005/8/layout/chevron1"/>
    <dgm:cxn modelId="{4C2F7D30-90E9-4CC6-8648-D034080A59A7}" srcId="{70C510C3-C227-483C-B982-EB24FD6DC205}" destId="{4A6060FF-A5A1-4289-8322-9BF16E92AD0F}" srcOrd="1" destOrd="0" parTransId="{62D1FAF4-72EB-435E-B6F1-4E28B59A5183}" sibTransId="{9861E6D1-2585-4213-8F3A-63ACA034B3FA}"/>
    <dgm:cxn modelId="{A58B8CFD-22E9-4C9E-BEB3-75E63FF1A289}" type="presOf" srcId="{D407B6DD-B3EE-4A05-8666-1AE7E1A33A84}" destId="{F5107BF1-8EC3-4517-B760-D90489FF6EF6}" srcOrd="0" destOrd="0" presId="urn:microsoft.com/office/officeart/2005/8/layout/chevron1"/>
    <dgm:cxn modelId="{BCB7BBE5-E0E3-4BCA-9156-19C899326404}" type="presOf" srcId="{32E2C562-043D-4DAD-9997-76469DA985F7}" destId="{3288AA67-937B-422A-8298-8833E8F7AC53}" srcOrd="0" destOrd="0" presId="urn:microsoft.com/office/officeart/2005/8/layout/chevron1"/>
    <dgm:cxn modelId="{2C8F011C-C2CD-4329-9810-E2491DF2D1DE}" srcId="{70C510C3-C227-483C-B982-EB24FD6DC205}" destId="{F314AB0E-6BFB-46E6-970F-C7884B64CFF8}" srcOrd="2" destOrd="0" parTransId="{2BA3E157-D07A-4A8D-8837-C16179953CD3}" sibTransId="{C672CD0D-3F29-4542-8028-23058AA1612E}"/>
    <dgm:cxn modelId="{B2DCF5CE-7B14-48A4-AF4B-7EF679F74317}" srcId="{70C510C3-C227-483C-B982-EB24FD6DC205}" destId="{D407B6DD-B3EE-4A05-8666-1AE7E1A33A84}" srcOrd="5" destOrd="0" parTransId="{F2E9065D-B940-4EDD-B146-4BCDBD4A5D88}" sibTransId="{9E041593-046E-4009-A3DC-2B00E3CF4167}"/>
    <dgm:cxn modelId="{268D9FB0-3063-4CAC-ADD0-B8A3A1869395}" srcId="{70C510C3-C227-483C-B982-EB24FD6DC205}" destId="{B7102A3F-CA7C-4013-85CC-899E8C6D4101}" srcOrd="4" destOrd="0" parTransId="{677CA478-B6E0-4F02-A9BF-3403FC63DE95}" sibTransId="{BE3E257D-E69B-43E8-9925-CF3D53600037}"/>
    <dgm:cxn modelId="{2A5293CE-BEB5-470B-9C7D-48538B097C63}" type="presOf" srcId="{70C510C3-C227-483C-B982-EB24FD6DC205}" destId="{2CBA5E35-EC85-4A0B-98B4-56D51B9D59CB}" srcOrd="0" destOrd="0" presId="urn:microsoft.com/office/officeart/2005/8/layout/chevron1"/>
    <dgm:cxn modelId="{AFDC6F5B-C156-4F59-B00C-6D9BE39F3D56}" srcId="{70C510C3-C227-483C-B982-EB24FD6DC205}" destId="{9CD72BCF-9E60-4952-BB6C-66C145285C48}" srcOrd="3" destOrd="0" parTransId="{B7DD4613-6403-411D-8433-9C33FC6B4CF4}" sibTransId="{F9C3CC2C-70A3-4811-BAB2-79335E9779F5}"/>
    <dgm:cxn modelId="{6C19DDFC-4791-464A-9425-D6043E6A8000}" type="presParOf" srcId="{2CBA5E35-EC85-4A0B-98B4-56D51B9D59CB}" destId="{3288AA67-937B-422A-8298-8833E8F7AC53}" srcOrd="0" destOrd="0" presId="urn:microsoft.com/office/officeart/2005/8/layout/chevron1"/>
    <dgm:cxn modelId="{A1131110-FE95-4876-ADB3-41ECE24EFDF3}" type="presParOf" srcId="{2CBA5E35-EC85-4A0B-98B4-56D51B9D59CB}" destId="{B3E4D9EB-2B47-4A0A-9F22-1B89ADC37054}" srcOrd="1" destOrd="0" presId="urn:microsoft.com/office/officeart/2005/8/layout/chevron1"/>
    <dgm:cxn modelId="{B4048EC2-C848-4759-851D-AB66402B1556}" type="presParOf" srcId="{2CBA5E35-EC85-4A0B-98B4-56D51B9D59CB}" destId="{A1386A46-E06C-4D0D-B463-661F329FCE90}" srcOrd="2" destOrd="0" presId="urn:microsoft.com/office/officeart/2005/8/layout/chevron1"/>
    <dgm:cxn modelId="{DB4894BD-6C60-4CAA-B861-C1F583C547BF}" type="presParOf" srcId="{2CBA5E35-EC85-4A0B-98B4-56D51B9D59CB}" destId="{57A35723-0C2F-461E-8B0A-DF2D6A48E649}" srcOrd="3" destOrd="0" presId="urn:microsoft.com/office/officeart/2005/8/layout/chevron1"/>
    <dgm:cxn modelId="{C4C96EC7-6053-4CF4-A7D8-95C3891E917F}" type="presParOf" srcId="{2CBA5E35-EC85-4A0B-98B4-56D51B9D59CB}" destId="{98300FE3-21E4-4B1E-8F52-31BBDAD3AB20}" srcOrd="4" destOrd="0" presId="urn:microsoft.com/office/officeart/2005/8/layout/chevron1"/>
    <dgm:cxn modelId="{840B9336-BA21-45CA-91E9-F7DB3BFEC361}" type="presParOf" srcId="{2CBA5E35-EC85-4A0B-98B4-56D51B9D59CB}" destId="{A25B20CC-3FD3-4F61-A378-C0FA1FA3F5F0}" srcOrd="5" destOrd="0" presId="urn:microsoft.com/office/officeart/2005/8/layout/chevron1"/>
    <dgm:cxn modelId="{37684037-91D1-475A-ACB1-AA96F6758153}" type="presParOf" srcId="{2CBA5E35-EC85-4A0B-98B4-56D51B9D59CB}" destId="{F630CA01-0DDB-467F-B094-4B8FB92BDFC9}" srcOrd="6" destOrd="0" presId="urn:microsoft.com/office/officeart/2005/8/layout/chevron1"/>
    <dgm:cxn modelId="{06017AF2-A6C3-40AF-8525-156897944929}" type="presParOf" srcId="{2CBA5E35-EC85-4A0B-98B4-56D51B9D59CB}" destId="{60B8DADA-49EA-4778-8789-6D9E04741234}" srcOrd="7" destOrd="0" presId="urn:microsoft.com/office/officeart/2005/8/layout/chevron1"/>
    <dgm:cxn modelId="{E0FBFBC3-5DFE-4B6C-B15E-EE3AD25027E0}" type="presParOf" srcId="{2CBA5E35-EC85-4A0B-98B4-56D51B9D59CB}" destId="{49F36415-A038-41DA-892A-3A1065E6C7FA}" srcOrd="8" destOrd="0" presId="urn:microsoft.com/office/officeart/2005/8/layout/chevron1"/>
    <dgm:cxn modelId="{8D8C9292-22E7-4C8D-8819-B08DF2E70AEC}" type="presParOf" srcId="{2CBA5E35-EC85-4A0B-98B4-56D51B9D59CB}" destId="{EB991468-25F1-452A-939B-F948A8AB1277}" srcOrd="9" destOrd="0" presId="urn:microsoft.com/office/officeart/2005/8/layout/chevron1"/>
    <dgm:cxn modelId="{BBBA0392-9CB4-42F6-9979-9E996142BFEC}" type="presParOf" srcId="{2CBA5E35-EC85-4A0B-98B4-56D51B9D59CB}" destId="{F5107BF1-8EC3-4517-B760-D90489FF6EF6}" srcOrd="1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8AA67-937B-422A-8298-8833E8F7AC53}">
      <dsp:nvSpPr>
        <dsp:cNvPr id="0" name=""/>
        <dsp:cNvSpPr/>
      </dsp:nvSpPr>
      <dsp:spPr>
        <a:xfrm>
          <a:off x="4113" y="1263931"/>
          <a:ext cx="1530310" cy="61212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a:t>import python module</a:t>
          </a:r>
        </a:p>
      </dsp:txBody>
      <dsp:txXfrm>
        <a:off x="310175" y="1263931"/>
        <a:ext cx="918186" cy="612124"/>
      </dsp:txXfrm>
    </dsp:sp>
    <dsp:sp modelId="{A1386A46-E06C-4D0D-B463-661F329FCE90}">
      <dsp:nvSpPr>
        <dsp:cNvPr id="0" name=""/>
        <dsp:cNvSpPr/>
      </dsp:nvSpPr>
      <dsp:spPr>
        <a:xfrm>
          <a:off x="1381393" y="1263931"/>
          <a:ext cx="1530310" cy="61212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a:t>detection of human body</a:t>
          </a:r>
        </a:p>
      </dsp:txBody>
      <dsp:txXfrm>
        <a:off x="1687455" y="1263931"/>
        <a:ext cx="918186" cy="612124"/>
      </dsp:txXfrm>
    </dsp:sp>
    <dsp:sp modelId="{98300FE3-21E4-4B1E-8F52-31BBDAD3AB20}">
      <dsp:nvSpPr>
        <dsp:cNvPr id="0" name=""/>
        <dsp:cNvSpPr/>
      </dsp:nvSpPr>
      <dsp:spPr>
        <a:xfrm>
          <a:off x="2758672" y="1263931"/>
          <a:ext cx="1530310" cy="61212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a:t>extracting joints co-ordinates using media pipe mose module </a:t>
          </a:r>
        </a:p>
      </dsp:txBody>
      <dsp:txXfrm>
        <a:off x="3064734" y="1263931"/>
        <a:ext cx="918186" cy="612124"/>
      </dsp:txXfrm>
    </dsp:sp>
    <dsp:sp modelId="{F630CA01-0DDB-467F-B094-4B8FB92BDFC9}">
      <dsp:nvSpPr>
        <dsp:cNvPr id="0" name=""/>
        <dsp:cNvSpPr/>
      </dsp:nvSpPr>
      <dsp:spPr>
        <a:xfrm>
          <a:off x="4135952" y="1263931"/>
          <a:ext cx="1530310" cy="61212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a:t>calculation of angle</a:t>
          </a:r>
        </a:p>
      </dsp:txBody>
      <dsp:txXfrm>
        <a:off x="4442014" y="1263931"/>
        <a:ext cx="918186" cy="612124"/>
      </dsp:txXfrm>
    </dsp:sp>
    <dsp:sp modelId="{49F36415-A038-41DA-892A-3A1065E6C7FA}">
      <dsp:nvSpPr>
        <dsp:cNvPr id="0" name=""/>
        <dsp:cNvSpPr/>
      </dsp:nvSpPr>
      <dsp:spPr>
        <a:xfrm>
          <a:off x="5513232" y="1263931"/>
          <a:ext cx="1530310" cy="61212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a:t>condition to verify how good the form is</a:t>
          </a:r>
        </a:p>
      </dsp:txBody>
      <dsp:txXfrm>
        <a:off x="5819294" y="1263931"/>
        <a:ext cx="918186" cy="612124"/>
      </dsp:txXfrm>
    </dsp:sp>
    <dsp:sp modelId="{F5107BF1-8EC3-4517-B760-D90489FF6EF6}">
      <dsp:nvSpPr>
        <dsp:cNvPr id="0" name=""/>
        <dsp:cNvSpPr/>
      </dsp:nvSpPr>
      <dsp:spPr>
        <a:xfrm>
          <a:off x="6890511" y="1263931"/>
          <a:ext cx="1530310" cy="61212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lvl="0" algn="ctr" defTabSz="400050">
            <a:lnSpc>
              <a:spcPct val="90000"/>
            </a:lnSpc>
            <a:spcBef>
              <a:spcPct val="0"/>
            </a:spcBef>
            <a:spcAft>
              <a:spcPct val="35000"/>
            </a:spcAft>
          </a:pPr>
          <a:r>
            <a:rPr lang="en-US" sz="900" kern="1200"/>
            <a:t>output as display or audio message</a:t>
          </a:r>
        </a:p>
      </dsp:txBody>
      <dsp:txXfrm>
        <a:off x="7196573" y="1263931"/>
        <a:ext cx="918186" cy="6121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11/4/2023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11/4/2023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11/4/2023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11/4/2023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11/4/2023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1700808"/>
            <a:ext cx="4685259" cy="883643"/>
          </a:xfrm>
        </p:spPr>
        <p:txBody>
          <a:bodyPr>
            <a:noAutofit/>
          </a:bodyPr>
          <a:lstStyle/>
          <a:p>
            <a:r>
              <a:rPr lang="en-IN" sz="7200" dirty="0"/>
              <a:t> </a:t>
            </a:r>
            <a:r>
              <a:rPr lang="en-IN" sz="7200" dirty="0" err="1"/>
              <a:t>ShieldAlpha</a:t>
            </a:r>
            <a:endParaRPr lang="en-US" sz="7200" dirty="0"/>
          </a:p>
        </p:txBody>
      </p:sp>
      <p:sp>
        <p:nvSpPr>
          <p:cNvPr id="5" name="Subtitle 4"/>
          <p:cNvSpPr>
            <a:spLocks noGrp="1"/>
          </p:cNvSpPr>
          <p:nvPr>
            <p:ph type="subTitle" idx="1"/>
          </p:nvPr>
        </p:nvSpPr>
        <p:spPr/>
        <p:txBody>
          <a:bodyPr/>
          <a:lstStyle/>
          <a:p>
            <a:r>
              <a:rPr lang="en-IN" b="1" dirty="0"/>
              <a:t>The AI Based Personal Trainer</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FUTURE ENHANCEMENT</a:t>
            </a:r>
            <a:endParaRPr lang="en-US" dirty="0"/>
          </a:p>
        </p:txBody>
      </p:sp>
      <p:sp>
        <p:nvSpPr>
          <p:cNvPr id="14" name="Content Placeholder 13"/>
          <p:cNvSpPr>
            <a:spLocks noGrp="1"/>
          </p:cNvSpPr>
          <p:nvPr>
            <p:ph idx="1"/>
          </p:nvPr>
        </p:nvSpPr>
        <p:spPr>
          <a:xfrm>
            <a:off x="1218883" y="1701797"/>
            <a:ext cx="9484041" cy="3959451"/>
          </a:xfrm>
        </p:spPr>
        <p:txBody>
          <a:bodyPr>
            <a:noAutofit/>
          </a:bodyPr>
          <a:lstStyle/>
          <a:p>
            <a:pPr marL="0" indent="0" algn="just">
              <a:buNone/>
            </a:pPr>
            <a:r>
              <a:rPr lang="en-IN" sz="2400" b="1" cap="all" spc="200" dirty="0">
                <a:solidFill>
                  <a:schemeClr val="accent1"/>
                </a:solidFill>
              </a:rPr>
              <a:t>In future this project can be improved by adding more exercises and also adding workout generator and diet generator modules. This Program can also be implemented as mobile application so that the user finds it easier to use and operate. Further, my work can also be enhanced by introducing real time voice assistant to the user so that the user can follow those instructions provided by voice assistant in live workout session and do workouts more accurately</a:t>
            </a:r>
            <a:r>
              <a:rPr lang="en-IN" sz="2400" b="1" cap="all" spc="200" dirty="0" smtClean="0">
                <a:solidFill>
                  <a:schemeClr val="accent1"/>
                </a:solidFill>
              </a:rPr>
              <a:t>. </a:t>
            </a:r>
            <a:r>
              <a:rPr lang="en-IN" sz="2400" b="1" cap="all" spc="200" dirty="0" err="1" smtClean="0">
                <a:solidFill>
                  <a:schemeClr val="accent1"/>
                </a:solidFill>
              </a:rPr>
              <a:t>Mediapipes</a:t>
            </a:r>
            <a:r>
              <a:rPr lang="en-IN" sz="2400" b="1" cap="all" spc="200" dirty="0" smtClean="0">
                <a:solidFill>
                  <a:schemeClr val="accent1"/>
                </a:solidFill>
              </a:rPr>
              <a:t> holistic model can be used to authenticate the user and track only the registered users body</a:t>
            </a:r>
            <a:endParaRPr lang="en-IN" sz="2400" b="1" cap="all" spc="200" dirty="0">
              <a:solidFill>
                <a:schemeClr val="accent1"/>
              </a:solidFill>
            </a:endParaRPr>
          </a:p>
        </p:txBody>
      </p:sp>
    </p:spTree>
    <p:extLst>
      <p:ext uri="{BB962C8B-B14F-4D97-AF65-F5344CB8AC3E}">
        <p14:creationId xmlns:p14="http://schemas.microsoft.com/office/powerpoint/2010/main" val="326785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9916" y="2771333"/>
            <a:ext cx="5112568" cy="639192"/>
          </a:xfrm>
        </p:spPr>
        <p:txBody>
          <a:bodyPr>
            <a:noAutofit/>
          </a:bodyPr>
          <a:lstStyle/>
          <a:p>
            <a:r>
              <a:rPr lang="en-US" sz="6000" dirty="0" smtClean="0"/>
              <a:t>THANK YOU</a:t>
            </a:r>
            <a:endParaRPr lang="en-US" sz="6000" dirty="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 </a:t>
            </a:r>
            <a:r>
              <a:rPr lang="en-US" b="1" dirty="0"/>
              <a:t>ABSTRACT</a:t>
            </a:r>
            <a:endParaRPr lang="en-US" dirty="0"/>
          </a:p>
        </p:txBody>
      </p:sp>
      <p:sp>
        <p:nvSpPr>
          <p:cNvPr id="14" name="Content Placeholder 13"/>
          <p:cNvSpPr>
            <a:spLocks noGrp="1"/>
          </p:cNvSpPr>
          <p:nvPr>
            <p:ph idx="1"/>
          </p:nvPr>
        </p:nvSpPr>
        <p:spPr>
          <a:xfrm>
            <a:off x="1218883" y="1701797"/>
            <a:ext cx="9412033" cy="3887443"/>
          </a:xfrm>
        </p:spPr>
        <p:txBody>
          <a:bodyPr>
            <a:normAutofit fontScale="77500" lnSpcReduction="20000"/>
          </a:bodyPr>
          <a:lstStyle/>
          <a:p>
            <a:pPr algn="just"/>
            <a:r>
              <a:rPr lang="en-US" b="1" cap="all" spc="200" dirty="0" err="1">
                <a:solidFill>
                  <a:schemeClr val="accent1"/>
                </a:solidFill>
              </a:rPr>
              <a:t>ShieldAlpha</a:t>
            </a:r>
            <a:r>
              <a:rPr lang="en-IN" b="1" cap="all" spc="200" dirty="0">
                <a:solidFill>
                  <a:schemeClr val="accent1"/>
                </a:solidFill>
              </a:rPr>
              <a:t> "AI-Based Personal Trainer with Real-time Form Tracking" is a fitness program designed to revolutionize the way individuals engage with their </a:t>
            </a:r>
            <a:r>
              <a:rPr lang="en-IN" b="1" cap="all" spc="200" dirty="0" smtClean="0">
                <a:solidFill>
                  <a:schemeClr val="accent1"/>
                </a:solidFill>
              </a:rPr>
              <a:t>workouts</a:t>
            </a:r>
            <a:endParaRPr lang="en-US" b="1" cap="all" spc="200" dirty="0">
              <a:solidFill>
                <a:schemeClr val="accent1"/>
              </a:solidFill>
            </a:endParaRPr>
          </a:p>
          <a:p>
            <a:pPr algn="just"/>
            <a:r>
              <a:rPr lang="en-IN" b="1" cap="all" spc="200" dirty="0">
                <a:solidFill>
                  <a:schemeClr val="accent1"/>
                </a:solidFill>
              </a:rPr>
              <a:t>The system employs </a:t>
            </a:r>
            <a:r>
              <a:rPr lang="en-IN" b="1" cap="all" spc="200" dirty="0" err="1">
                <a:solidFill>
                  <a:schemeClr val="accent1"/>
                </a:solidFill>
              </a:rPr>
              <a:t>MediaPipe's</a:t>
            </a:r>
            <a:r>
              <a:rPr lang="en-IN" b="1" cap="all" spc="200" dirty="0">
                <a:solidFill>
                  <a:schemeClr val="accent1"/>
                </a:solidFill>
              </a:rPr>
              <a:t> landmark detection capabilities to track the user's body movements during workouts, ensuring that exercises are performed with precision.</a:t>
            </a:r>
          </a:p>
          <a:p>
            <a:pPr algn="just"/>
            <a:r>
              <a:rPr lang="en-IN" b="1" cap="all" spc="200" dirty="0">
                <a:solidFill>
                  <a:schemeClr val="accent1"/>
                </a:solidFill>
              </a:rPr>
              <a:t>This project is performed with the help of the open cv Library which means Open-source computer vision library it is a software library of open-source machine learning and computer vision for image processing and video processing &amp; also for CNN </a:t>
            </a:r>
            <a:endParaRPr lang="en-US" b="1" cap="all" spc="200" dirty="0">
              <a:solidFill>
                <a:schemeClr val="accent1"/>
              </a:solidFill>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KEY FEATURES</a:t>
            </a:r>
            <a:endParaRPr lang="en-IN" dirty="0"/>
          </a:p>
        </p:txBody>
      </p:sp>
      <p:sp>
        <p:nvSpPr>
          <p:cNvPr id="14" name="Content Placeholder 13"/>
          <p:cNvSpPr>
            <a:spLocks noGrp="1"/>
          </p:cNvSpPr>
          <p:nvPr>
            <p:ph idx="1"/>
          </p:nvPr>
        </p:nvSpPr>
        <p:spPr>
          <a:xfrm>
            <a:off x="1218883" y="1701797"/>
            <a:ext cx="9412033" cy="3887443"/>
          </a:xfrm>
        </p:spPr>
        <p:txBody>
          <a:bodyPr>
            <a:normAutofit fontScale="92500" lnSpcReduction="20000"/>
          </a:bodyPr>
          <a:lstStyle/>
          <a:p>
            <a:pPr lvl="0"/>
            <a:r>
              <a:rPr lang="en-US" b="1" cap="all" spc="200" dirty="0"/>
              <a:t>Form Tracking </a:t>
            </a:r>
            <a:r>
              <a:rPr lang="en-US" b="1" cap="all" spc="200" dirty="0">
                <a:solidFill>
                  <a:schemeClr val="accent1"/>
                </a:solidFill>
              </a:rPr>
              <a:t>– Using </a:t>
            </a:r>
            <a:r>
              <a:rPr lang="en-US" b="1" cap="all" spc="200" dirty="0" err="1">
                <a:solidFill>
                  <a:schemeClr val="accent1"/>
                </a:solidFill>
              </a:rPr>
              <a:t>MediaPipe</a:t>
            </a:r>
            <a:r>
              <a:rPr lang="en-US" b="1" cap="all" spc="200" dirty="0">
                <a:solidFill>
                  <a:schemeClr val="accent1"/>
                </a:solidFill>
              </a:rPr>
              <a:t> API the users body is tracked and using the land marks by the API a logic is created which tracks the form of the performed exercise</a:t>
            </a:r>
            <a:endParaRPr lang="en-IN" b="1" cap="all" spc="200" dirty="0">
              <a:solidFill>
                <a:schemeClr val="accent1"/>
              </a:solidFill>
            </a:endParaRPr>
          </a:p>
          <a:p>
            <a:pPr algn="just"/>
            <a:r>
              <a:rPr lang="en-US" b="1" cap="all" spc="200" dirty="0"/>
              <a:t>Audio Output </a:t>
            </a:r>
            <a:r>
              <a:rPr lang="en-US" b="1" cap="all" spc="200" dirty="0">
                <a:solidFill>
                  <a:schemeClr val="accent1"/>
                </a:solidFill>
              </a:rPr>
              <a:t>– An Audio Output is provided on how to perform the exercise and more details. User also gets the rep counts as an Audio output</a:t>
            </a:r>
          </a:p>
          <a:p>
            <a:pPr lvl="0"/>
            <a:r>
              <a:rPr lang="en-US" b="1" cap="all" spc="200" dirty="0"/>
              <a:t>Exercise GIF </a:t>
            </a:r>
            <a:r>
              <a:rPr lang="en-US" b="1" cap="all" spc="200" dirty="0">
                <a:solidFill>
                  <a:schemeClr val="accent1"/>
                </a:solidFill>
              </a:rPr>
              <a:t>– And .gif image of the exercise to be performed is also shown side by side the tracking window.</a:t>
            </a:r>
            <a:endParaRPr lang="en-IN" b="1" cap="all" spc="200" dirty="0">
              <a:solidFill>
                <a:schemeClr val="accent1"/>
              </a:solidFill>
            </a:endParaRPr>
          </a:p>
        </p:txBody>
      </p:sp>
    </p:spTree>
    <p:extLst>
      <p:ext uri="{BB962C8B-B14F-4D97-AF65-F5344CB8AC3E}">
        <p14:creationId xmlns:p14="http://schemas.microsoft.com/office/powerpoint/2010/main" val="281927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 </a:t>
            </a:r>
            <a:r>
              <a:rPr lang="en-US" b="1" dirty="0"/>
              <a:t>RESEARCH METHODOLOGY</a:t>
            </a:r>
            <a:endParaRPr lang="en-US" dirty="0"/>
          </a:p>
        </p:txBody>
      </p:sp>
      <p:sp>
        <p:nvSpPr>
          <p:cNvPr id="14" name="Content Placeholder 13"/>
          <p:cNvSpPr>
            <a:spLocks noGrp="1"/>
          </p:cNvSpPr>
          <p:nvPr>
            <p:ph idx="1"/>
          </p:nvPr>
        </p:nvSpPr>
        <p:spPr>
          <a:xfrm>
            <a:off x="1218883" y="1701797"/>
            <a:ext cx="4803521" cy="3887443"/>
          </a:xfrm>
        </p:spPr>
        <p:txBody>
          <a:bodyPr>
            <a:normAutofit/>
          </a:bodyPr>
          <a:lstStyle/>
          <a:p>
            <a:pPr algn="just"/>
            <a:r>
              <a:rPr lang="en-US" sz="2200" b="1" cap="all" spc="200" dirty="0">
                <a:solidFill>
                  <a:schemeClr val="accent1"/>
                </a:solidFill>
              </a:rPr>
              <a:t>Research Objective</a:t>
            </a:r>
          </a:p>
          <a:p>
            <a:pPr algn="just"/>
            <a:r>
              <a:rPr lang="en-US" sz="2200" b="1" cap="all" spc="200" dirty="0">
                <a:solidFill>
                  <a:schemeClr val="accent1"/>
                </a:solidFill>
              </a:rPr>
              <a:t>Literature Review</a:t>
            </a:r>
          </a:p>
          <a:p>
            <a:pPr algn="just"/>
            <a:r>
              <a:rPr lang="en-IN" sz="2200" b="1" cap="all" spc="200" dirty="0">
                <a:solidFill>
                  <a:schemeClr val="accent1"/>
                </a:solidFill>
              </a:rPr>
              <a:t>Proposed Model </a:t>
            </a:r>
          </a:p>
          <a:p>
            <a:pPr algn="just"/>
            <a:r>
              <a:rPr lang="en-IN" sz="2200" b="1" cap="all" spc="200" dirty="0">
                <a:solidFill>
                  <a:schemeClr val="accent1"/>
                </a:solidFill>
              </a:rPr>
              <a:t>Real-time Form </a:t>
            </a:r>
            <a:r>
              <a:rPr lang="en-IN" sz="2200" b="1" cap="all" spc="200" dirty="0" smtClean="0">
                <a:solidFill>
                  <a:schemeClr val="accent1"/>
                </a:solidFill>
              </a:rPr>
              <a:t>Tracking</a:t>
            </a:r>
            <a:endParaRPr lang="en-IN" sz="2200" b="1" cap="all" spc="200" dirty="0">
              <a:solidFill>
                <a:schemeClr val="accent1"/>
              </a:solidFill>
            </a:endParaRPr>
          </a:p>
          <a:p>
            <a:pPr algn="just"/>
            <a:endParaRPr lang="en-US" b="1" cap="all" spc="200" dirty="0">
              <a:solidFill>
                <a:schemeClr val="accent1"/>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310436" y="1701797"/>
            <a:ext cx="5544757" cy="3343275"/>
          </a:xfrm>
          <a:prstGeom prst="rect">
            <a:avLst/>
          </a:prstGeom>
        </p:spPr>
      </p:pic>
    </p:spTree>
    <p:extLst>
      <p:ext uri="{BB962C8B-B14F-4D97-AF65-F5344CB8AC3E}">
        <p14:creationId xmlns:p14="http://schemas.microsoft.com/office/powerpoint/2010/main" val="307301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US" b="1" dirty="0"/>
              <a:t>RESEARCH METHODOLOGY</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b="1" cap="all" spc="200" dirty="0" smtClean="0">
                <a:solidFill>
                  <a:schemeClr val="accent1"/>
                </a:solidFill>
              </a:rPr>
              <a:t>There are many ways to train the model few are mentioned below</a:t>
            </a:r>
            <a:endParaRPr lang="en-US" b="1" cap="all" spc="200" dirty="0">
              <a:solidFill>
                <a:schemeClr val="accent1"/>
              </a:solidFill>
            </a:endParaRPr>
          </a:p>
          <a:p>
            <a:pPr algn="just"/>
            <a:r>
              <a:rPr lang="en-IN" b="1" cap="all" spc="200" dirty="0" smtClean="0">
                <a:solidFill>
                  <a:schemeClr val="accent1"/>
                </a:solidFill>
              </a:rPr>
              <a:t>1. using viola jones algorithm to track body key points</a:t>
            </a:r>
          </a:p>
          <a:p>
            <a:pPr algn="just"/>
            <a:r>
              <a:rPr lang="en-IN" b="1" cap="all" spc="200" dirty="0" smtClean="0">
                <a:solidFill>
                  <a:schemeClr val="accent1"/>
                </a:solidFill>
              </a:rPr>
              <a:t>2. using </a:t>
            </a:r>
            <a:r>
              <a:rPr lang="en-IN" b="1" cap="all" spc="200" dirty="0" err="1" smtClean="0">
                <a:solidFill>
                  <a:schemeClr val="accent1"/>
                </a:solidFill>
              </a:rPr>
              <a:t>mediapipe</a:t>
            </a:r>
            <a:r>
              <a:rPr lang="en-IN" b="1" cap="all" spc="200" dirty="0" smtClean="0">
                <a:solidFill>
                  <a:schemeClr val="accent1"/>
                </a:solidFill>
              </a:rPr>
              <a:t> to train workout videos and using this model to check the form of exercise  </a:t>
            </a:r>
            <a:endParaRPr lang="en-IN" b="1" cap="all" spc="200" dirty="0">
              <a:solidFill>
                <a:schemeClr val="accent1"/>
              </a:solidFill>
            </a:endParaRPr>
          </a:p>
          <a:p>
            <a:pPr algn="just"/>
            <a:r>
              <a:rPr lang="en-IN" b="1" cap="all" spc="200" dirty="0" smtClean="0">
                <a:solidFill>
                  <a:schemeClr val="accent1"/>
                </a:solidFill>
              </a:rPr>
              <a:t>3. using </a:t>
            </a:r>
            <a:r>
              <a:rPr lang="en-IN" b="1" cap="all" spc="200" dirty="0" err="1" smtClean="0">
                <a:solidFill>
                  <a:schemeClr val="accent1"/>
                </a:solidFill>
              </a:rPr>
              <a:t>mediapipe</a:t>
            </a:r>
            <a:r>
              <a:rPr lang="en-IN" b="1" cap="all" spc="200" dirty="0" smtClean="0">
                <a:solidFill>
                  <a:schemeClr val="accent1"/>
                </a:solidFill>
              </a:rPr>
              <a:t> to draw the landmarks and creating logic to check the forms</a:t>
            </a:r>
            <a:endParaRPr lang="en-IN" b="1" cap="all" spc="200" dirty="0">
              <a:solidFill>
                <a:schemeClr val="accent1"/>
              </a:solidFill>
            </a:endParaRPr>
          </a:p>
          <a:p>
            <a:pPr lvl="0" algn="just"/>
            <a:r>
              <a:rPr lang="en-US" b="1" cap="all" spc="200" dirty="0" smtClean="0">
                <a:solidFill>
                  <a:schemeClr val="accent1"/>
                </a:solidFill>
              </a:rPr>
              <a:t>4. using </a:t>
            </a:r>
            <a:r>
              <a:rPr lang="en-US" b="1" cap="all" spc="200" dirty="0" err="1" smtClean="0">
                <a:solidFill>
                  <a:schemeClr val="accent1"/>
                </a:solidFill>
              </a:rPr>
              <a:t>opengl</a:t>
            </a:r>
            <a:r>
              <a:rPr lang="en-US" b="1" cap="all" spc="200" dirty="0" smtClean="0">
                <a:solidFill>
                  <a:schemeClr val="accent1"/>
                </a:solidFill>
              </a:rPr>
              <a:t> and </a:t>
            </a:r>
            <a:r>
              <a:rPr lang="en-US" b="1" cap="all" spc="200" dirty="0" err="1" smtClean="0">
                <a:solidFill>
                  <a:schemeClr val="accent1"/>
                </a:solidFill>
              </a:rPr>
              <a:t>mediapipe</a:t>
            </a:r>
            <a:r>
              <a:rPr lang="en-US" b="1" cap="all" spc="200" dirty="0" smtClean="0">
                <a:solidFill>
                  <a:schemeClr val="accent1"/>
                </a:solidFill>
              </a:rPr>
              <a:t> together we can estimate pose and using open </a:t>
            </a:r>
            <a:r>
              <a:rPr lang="en-US" b="1" cap="all" spc="200" dirty="0" err="1" smtClean="0">
                <a:solidFill>
                  <a:schemeClr val="accent1"/>
                </a:solidFill>
              </a:rPr>
              <a:t>gl</a:t>
            </a:r>
            <a:r>
              <a:rPr lang="en-US" b="1" cap="all" spc="200" dirty="0" smtClean="0">
                <a:solidFill>
                  <a:schemeClr val="accent1"/>
                </a:solidFill>
              </a:rPr>
              <a:t>  we can draw landmarks and create the logic for checking form</a:t>
            </a:r>
            <a:endParaRPr lang="en-US" b="1" cap="all" spc="200" dirty="0">
              <a:solidFill>
                <a:schemeClr val="accent1"/>
              </a:solidFill>
            </a:endParaRPr>
          </a:p>
        </p:txBody>
      </p:sp>
    </p:spTree>
    <p:extLst>
      <p:ext uri="{BB962C8B-B14F-4D97-AF65-F5344CB8AC3E}">
        <p14:creationId xmlns:p14="http://schemas.microsoft.com/office/powerpoint/2010/main" val="57494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 </a:t>
            </a:r>
            <a:r>
              <a:rPr lang="en-US" b="1" dirty="0"/>
              <a:t>RESEARCH METHODOLOGY</a:t>
            </a:r>
            <a:endParaRPr lang="en-US" dirty="0"/>
          </a:p>
        </p:txBody>
      </p:sp>
      <p:sp>
        <p:nvSpPr>
          <p:cNvPr id="14" name="Content Placeholder 13"/>
          <p:cNvSpPr>
            <a:spLocks noGrp="1"/>
          </p:cNvSpPr>
          <p:nvPr>
            <p:ph idx="1"/>
          </p:nvPr>
        </p:nvSpPr>
        <p:spPr>
          <a:xfrm>
            <a:off x="1268953" y="1628800"/>
            <a:ext cx="4803521" cy="431059"/>
          </a:xfrm>
        </p:spPr>
        <p:txBody>
          <a:bodyPr>
            <a:normAutofit fontScale="70000" lnSpcReduction="20000"/>
          </a:bodyPr>
          <a:lstStyle/>
          <a:p>
            <a:pPr algn="just"/>
            <a:r>
              <a:rPr lang="en-IN" sz="2200" b="1" cap="all" spc="200" dirty="0" smtClean="0">
                <a:solidFill>
                  <a:schemeClr val="accent1"/>
                </a:solidFill>
              </a:rPr>
              <a:t>Proposed Methodology </a:t>
            </a:r>
            <a:r>
              <a:rPr lang="en-IN" sz="2200" b="1" cap="all" spc="200" dirty="0">
                <a:solidFill>
                  <a:schemeClr val="accent1"/>
                </a:solidFill>
              </a:rPr>
              <a:t>Framework</a:t>
            </a:r>
            <a:endParaRPr lang="en-US" sz="2200" b="1" cap="all" spc="200" dirty="0">
              <a:solidFill>
                <a:schemeClr val="accent1"/>
              </a:solidFill>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557908" y="3212976"/>
            <a:ext cx="5679182" cy="3311379"/>
          </a:xfrm>
          <a:prstGeom prst="rect">
            <a:avLst/>
          </a:prstGeom>
        </p:spPr>
      </p:pic>
      <p:graphicFrame>
        <p:nvGraphicFramePr>
          <p:cNvPr id="6" name="Diagram 5"/>
          <p:cNvGraphicFramePr/>
          <p:nvPr>
            <p:extLst>
              <p:ext uri="{D42A27DB-BD31-4B8C-83A1-F6EECF244321}">
                <p14:modId xmlns:p14="http://schemas.microsoft.com/office/powerpoint/2010/main" val="1120854861"/>
              </p:ext>
            </p:extLst>
          </p:nvPr>
        </p:nvGraphicFramePr>
        <p:xfrm>
          <a:off x="1557908" y="908720"/>
          <a:ext cx="8424936" cy="3139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485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548680"/>
            <a:ext cx="10360501" cy="949920"/>
          </a:xfrm>
        </p:spPr>
        <p:txBody>
          <a:bodyPr/>
          <a:lstStyle/>
          <a:p>
            <a:r>
              <a:rPr lang="en-US" b="1" dirty="0"/>
              <a:t>EXPERIMENTAL SETUP</a:t>
            </a:r>
            <a:endParaRPr lang="en-IN" dirty="0"/>
          </a:p>
        </p:txBody>
      </p:sp>
      <p:sp>
        <p:nvSpPr>
          <p:cNvPr id="14" name="Content Placeholder 13"/>
          <p:cNvSpPr>
            <a:spLocks noGrp="1"/>
          </p:cNvSpPr>
          <p:nvPr>
            <p:ph idx="1"/>
          </p:nvPr>
        </p:nvSpPr>
        <p:spPr>
          <a:xfrm>
            <a:off x="1218883" y="1701797"/>
            <a:ext cx="9412033" cy="3887443"/>
          </a:xfrm>
        </p:spPr>
        <p:txBody>
          <a:bodyPr>
            <a:normAutofit fontScale="85000" lnSpcReduction="10000"/>
          </a:bodyPr>
          <a:lstStyle/>
          <a:p>
            <a:r>
              <a:rPr lang="en-IN" b="1" dirty="0" smtClean="0"/>
              <a:t>HARDWARE AND SOFTWARE SETUP </a:t>
            </a:r>
            <a:r>
              <a:rPr lang="en-IN" sz="2400" b="1" cap="all" spc="200" dirty="0" smtClean="0">
                <a:solidFill>
                  <a:schemeClr val="accent1"/>
                </a:solidFill>
              </a:rPr>
              <a:t>- </a:t>
            </a:r>
            <a:r>
              <a:rPr lang="en-US" sz="2400" b="1" cap="all" spc="200" dirty="0" smtClean="0">
                <a:solidFill>
                  <a:schemeClr val="accent1"/>
                </a:solidFill>
              </a:rPr>
              <a:t>For </a:t>
            </a:r>
            <a:r>
              <a:rPr lang="en-US" sz="2400" b="1" cap="all" spc="200" dirty="0">
                <a:solidFill>
                  <a:schemeClr val="accent1"/>
                </a:solidFill>
              </a:rPr>
              <a:t>hardware we have used computer and the default camera to take live video </a:t>
            </a:r>
            <a:r>
              <a:rPr lang="en-US" sz="2400" b="1" cap="all" spc="200" dirty="0" smtClean="0">
                <a:solidFill>
                  <a:schemeClr val="accent1"/>
                </a:solidFill>
              </a:rPr>
              <a:t>input</a:t>
            </a:r>
            <a:endParaRPr lang="en-IN" dirty="0"/>
          </a:p>
          <a:p>
            <a:r>
              <a:rPr lang="en-US" b="1" dirty="0" smtClean="0"/>
              <a:t>PROGRAMMING LANGUAGE</a:t>
            </a:r>
            <a:r>
              <a:rPr lang="en-US" sz="2400" b="1" cap="all" spc="200" dirty="0" smtClean="0">
                <a:solidFill>
                  <a:schemeClr val="accent1"/>
                </a:solidFill>
              </a:rPr>
              <a:t>- </a:t>
            </a:r>
            <a:r>
              <a:rPr lang="en-US" sz="2400" b="1" cap="all" spc="200" dirty="0">
                <a:solidFill>
                  <a:schemeClr val="accent1"/>
                </a:solidFill>
              </a:rPr>
              <a:t>Python for backend. Html, </a:t>
            </a:r>
            <a:r>
              <a:rPr lang="en-US" sz="2400" b="1" cap="all" spc="200" dirty="0" err="1">
                <a:solidFill>
                  <a:schemeClr val="accent1"/>
                </a:solidFill>
              </a:rPr>
              <a:t>Javascript</a:t>
            </a:r>
            <a:r>
              <a:rPr lang="en-US" sz="2400" b="1" cap="all" spc="200" dirty="0">
                <a:solidFill>
                  <a:schemeClr val="accent1"/>
                </a:solidFill>
              </a:rPr>
              <a:t>, Flask for the frontend or GUI</a:t>
            </a:r>
            <a:endParaRPr lang="en-IN" sz="2400" b="1" cap="all" spc="200" dirty="0">
              <a:solidFill>
                <a:schemeClr val="accent1"/>
              </a:solidFill>
            </a:endParaRPr>
          </a:p>
          <a:p>
            <a:r>
              <a:rPr lang="en-US" b="1" dirty="0" smtClean="0"/>
              <a:t>USER INPUT AND POSE ESTIMATION</a:t>
            </a:r>
            <a:r>
              <a:rPr lang="en-US" sz="2400" b="1" cap="all" spc="200" dirty="0" smtClean="0">
                <a:solidFill>
                  <a:schemeClr val="accent1"/>
                </a:solidFill>
              </a:rPr>
              <a:t> </a:t>
            </a:r>
            <a:r>
              <a:rPr lang="en-US" sz="2400" b="1" cap="all" spc="200" dirty="0">
                <a:solidFill>
                  <a:schemeClr val="accent1"/>
                </a:solidFill>
              </a:rPr>
              <a:t>- </a:t>
            </a:r>
            <a:r>
              <a:rPr lang="en-US" sz="2400" b="1" cap="all" spc="200" dirty="0" err="1" smtClean="0">
                <a:solidFill>
                  <a:schemeClr val="accent1"/>
                </a:solidFill>
              </a:rPr>
              <a:t>OpenCV</a:t>
            </a:r>
            <a:r>
              <a:rPr lang="en-US" sz="2400" b="1" cap="all" spc="200" dirty="0" smtClean="0">
                <a:solidFill>
                  <a:schemeClr val="accent1"/>
                </a:solidFill>
              </a:rPr>
              <a:t> </a:t>
            </a:r>
            <a:r>
              <a:rPr lang="en-US" sz="2400" b="1" cap="all" spc="200" dirty="0">
                <a:solidFill>
                  <a:schemeClr val="accent1"/>
                </a:solidFill>
              </a:rPr>
              <a:t>to capture image and </a:t>
            </a:r>
            <a:r>
              <a:rPr lang="en-US" sz="2400" b="1" cap="all" spc="200" dirty="0" err="1">
                <a:solidFill>
                  <a:schemeClr val="accent1"/>
                </a:solidFill>
              </a:rPr>
              <a:t>Mediapipe</a:t>
            </a:r>
            <a:r>
              <a:rPr lang="en-US" sz="2400" b="1" cap="all" spc="200" dirty="0">
                <a:solidFill>
                  <a:schemeClr val="accent1"/>
                </a:solidFill>
              </a:rPr>
              <a:t> for Pose </a:t>
            </a:r>
            <a:r>
              <a:rPr lang="en-US" sz="2400" b="1" cap="all" spc="200" dirty="0" smtClean="0">
                <a:solidFill>
                  <a:schemeClr val="accent1"/>
                </a:solidFill>
              </a:rPr>
              <a:t>Estimation</a:t>
            </a:r>
            <a:endParaRPr lang="en-IN" sz="2400" b="1" cap="all" spc="200" dirty="0">
              <a:solidFill>
                <a:schemeClr val="accent1"/>
              </a:solidFill>
            </a:endParaRPr>
          </a:p>
          <a:p>
            <a:r>
              <a:rPr lang="en-US" b="1" dirty="0" smtClean="0"/>
              <a:t>WINDOW DISPLAY </a:t>
            </a:r>
            <a:r>
              <a:rPr lang="en-US" sz="2400" b="1" cap="all" spc="200" dirty="0" smtClean="0">
                <a:solidFill>
                  <a:schemeClr val="accent1"/>
                </a:solidFill>
              </a:rPr>
              <a:t>- </a:t>
            </a:r>
            <a:r>
              <a:rPr lang="en-US" sz="2400" b="1" cap="all" spc="200" dirty="0">
                <a:solidFill>
                  <a:schemeClr val="accent1"/>
                </a:solidFill>
              </a:rPr>
              <a:t>PyQt5 library was used to display the gif window</a:t>
            </a:r>
            <a:endParaRPr lang="en-IN" sz="2400" b="1" cap="all" spc="200" dirty="0">
              <a:solidFill>
                <a:schemeClr val="accent1"/>
              </a:solidFill>
            </a:endParaRPr>
          </a:p>
          <a:p>
            <a:r>
              <a:rPr lang="en-US" b="1" dirty="0" smtClean="0"/>
              <a:t>AUDIO </a:t>
            </a:r>
            <a:r>
              <a:rPr lang="en-US" sz="2400" b="1" cap="all" spc="200" dirty="0">
                <a:solidFill>
                  <a:schemeClr val="accent1"/>
                </a:solidFill>
              </a:rPr>
              <a:t>- Speech recognition is used to take audio input and Google text-to-speech library and </a:t>
            </a:r>
            <a:r>
              <a:rPr lang="en-US" sz="2400" b="1" cap="all" spc="200" dirty="0" err="1">
                <a:solidFill>
                  <a:schemeClr val="accent1"/>
                </a:solidFill>
              </a:rPr>
              <a:t>pygame</a:t>
            </a:r>
            <a:r>
              <a:rPr lang="en-US" sz="2400" b="1" cap="all" spc="200" dirty="0">
                <a:solidFill>
                  <a:schemeClr val="accent1"/>
                </a:solidFill>
              </a:rPr>
              <a:t> library was used for the audio output</a:t>
            </a:r>
            <a:endParaRPr lang="en-IN" sz="2400" b="1" cap="all" spc="200" dirty="0">
              <a:solidFill>
                <a:schemeClr val="accent1"/>
              </a:solidFill>
            </a:endParaRPr>
          </a:p>
          <a:p>
            <a:pPr algn="just"/>
            <a:endParaRPr lang="en-US" b="1" cap="all" spc="200" dirty="0">
              <a:solidFill>
                <a:schemeClr val="accent1"/>
              </a:solidFill>
            </a:endParaRPr>
          </a:p>
        </p:txBody>
      </p:sp>
    </p:spTree>
    <p:extLst>
      <p:ext uri="{BB962C8B-B14F-4D97-AF65-F5344CB8AC3E}">
        <p14:creationId xmlns:p14="http://schemas.microsoft.com/office/powerpoint/2010/main" val="309314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b="1" dirty="0"/>
              <a:t> </a:t>
            </a:r>
            <a:r>
              <a:rPr lang="en-US" b="1" dirty="0" smtClean="0"/>
              <a:t>TESTING REPORT</a:t>
            </a:r>
            <a:endParaRPr lang="en-IN" b="1" dirty="0"/>
          </a:p>
        </p:txBody>
      </p:sp>
      <p:sp>
        <p:nvSpPr>
          <p:cNvPr id="14" name="Content Placeholder 13"/>
          <p:cNvSpPr>
            <a:spLocks noGrp="1"/>
          </p:cNvSpPr>
          <p:nvPr>
            <p:ph idx="1"/>
          </p:nvPr>
        </p:nvSpPr>
        <p:spPr>
          <a:xfrm>
            <a:off x="1218883" y="1701797"/>
            <a:ext cx="9412033" cy="3887443"/>
          </a:xfrm>
        </p:spPr>
        <p:txBody>
          <a:bodyPr>
            <a:normAutofit/>
          </a:bodyPr>
          <a:lstStyle/>
          <a:p>
            <a:r>
              <a:rPr lang="en-IN" sz="2400" b="1" cap="all" spc="200" dirty="0">
                <a:solidFill>
                  <a:schemeClr val="accent1"/>
                </a:solidFill>
              </a:rPr>
              <a:t>The application can estimate the poses and count repetitions for a limited number of exercises. </a:t>
            </a:r>
          </a:p>
          <a:p>
            <a:r>
              <a:rPr lang="en-IN" sz="2400" b="1" cap="all" spc="200" dirty="0">
                <a:solidFill>
                  <a:schemeClr val="accent1"/>
                </a:solidFill>
              </a:rPr>
              <a:t>The application is limited with single-person compatibility at a time. </a:t>
            </a:r>
          </a:p>
          <a:p>
            <a:r>
              <a:rPr lang="en-US" sz="2400" b="1" cap="all" spc="200" dirty="0">
                <a:solidFill>
                  <a:schemeClr val="accent1"/>
                </a:solidFill>
              </a:rPr>
              <a:t>The accuracy of pose estimation model can be affected by various aspects such as poor lighting, poor video quality and the camera needs to be positioned correctly before tracking</a:t>
            </a:r>
            <a:endParaRPr lang="en-IN" sz="2400" b="1" cap="all" spc="200" dirty="0">
              <a:solidFill>
                <a:schemeClr val="accent1"/>
              </a:solidFill>
            </a:endParaRPr>
          </a:p>
        </p:txBody>
      </p:sp>
    </p:spTree>
    <p:extLst>
      <p:ext uri="{BB962C8B-B14F-4D97-AF65-F5344CB8AC3E}">
        <p14:creationId xmlns:p14="http://schemas.microsoft.com/office/powerpoint/2010/main" val="413742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BicepCurls</a:t>
            </a:r>
            <a:endParaRPr lang="en-IN" dirty="0"/>
          </a:p>
        </p:txBody>
      </p:sp>
      <p:pic>
        <p:nvPicPr>
          <p:cNvPr id="3" name="Picture 2"/>
          <p:cNvPicPr/>
          <p:nvPr/>
        </p:nvPicPr>
        <p:blipFill>
          <a:blip r:embed="rId2"/>
          <a:stretch>
            <a:fillRect/>
          </a:stretch>
        </p:blipFill>
        <p:spPr>
          <a:xfrm>
            <a:off x="6166420" y="476672"/>
            <a:ext cx="5943600" cy="2820670"/>
          </a:xfrm>
          <a:prstGeom prst="rect">
            <a:avLst/>
          </a:prstGeom>
        </p:spPr>
      </p:pic>
      <p:pic>
        <p:nvPicPr>
          <p:cNvPr id="5" name="Picture 4"/>
          <p:cNvPicPr/>
          <p:nvPr/>
        </p:nvPicPr>
        <p:blipFill>
          <a:blip r:embed="rId3"/>
          <a:stretch>
            <a:fillRect/>
          </a:stretch>
        </p:blipFill>
        <p:spPr>
          <a:xfrm>
            <a:off x="6166420" y="3573016"/>
            <a:ext cx="5943600" cy="3175635"/>
          </a:xfrm>
          <a:prstGeom prst="rect">
            <a:avLst/>
          </a:prstGeom>
        </p:spPr>
      </p:pic>
    </p:spTree>
    <p:extLst>
      <p:ext uri="{BB962C8B-B14F-4D97-AF65-F5344CB8AC3E}">
        <p14:creationId xmlns:p14="http://schemas.microsoft.com/office/powerpoint/2010/main" val="176498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http://www.w3.org/XML/1998/namespace"/>
    <ds:schemaRef ds:uri="4873beb7-5857-4685-be1f-d57550cc96cc"/>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122</TotalTime>
  <Words>567</Words>
  <Application>Microsoft Office PowerPoint</Application>
  <PresentationFormat>Custom</PresentationFormat>
  <Paragraphs>43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Tech 16x9</vt:lpstr>
      <vt:lpstr> ShieldAlpha</vt:lpstr>
      <vt:lpstr> ABSTRACT</vt:lpstr>
      <vt:lpstr>KEY FEATURES</vt:lpstr>
      <vt:lpstr> RESEARCH METHODOLOGY</vt:lpstr>
      <vt:lpstr> RESEARCH METHODOLOGY</vt:lpstr>
      <vt:lpstr> RESEARCH METHODOLOGY</vt:lpstr>
      <vt:lpstr>EXPERIMENTAL SETUP</vt:lpstr>
      <vt:lpstr> TESTING REPORT</vt:lpstr>
      <vt:lpstr>BicepCurls</vt:lpstr>
      <vt:lpstr>FUTURE ENHANCEMENT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ShieldAlpha</dc:title>
  <dc:creator>Microsoft account</dc:creator>
  <cp:lastModifiedBy>HP</cp:lastModifiedBy>
  <cp:revision>9</cp:revision>
  <dcterms:created xsi:type="dcterms:W3CDTF">2023-10-11T03:24:24Z</dcterms:created>
  <dcterms:modified xsi:type="dcterms:W3CDTF">2023-11-03T23:18:53Z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