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9"/>
  </p:notesMasterIdLst>
  <p:sldIdLst>
    <p:sldId id="316" r:id="rId2"/>
    <p:sldId id="256"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7" r:id="rId39"/>
    <p:sldId id="296" r:id="rId40"/>
    <p:sldId id="298" r:id="rId41"/>
    <p:sldId id="299" r:id="rId42"/>
    <p:sldId id="300" r:id="rId43"/>
    <p:sldId id="301" r:id="rId44"/>
    <p:sldId id="302" r:id="rId45"/>
    <p:sldId id="303" r:id="rId46"/>
    <p:sldId id="304" r:id="rId47"/>
    <p:sldId id="305" r:id="rId48"/>
    <p:sldId id="306" r:id="rId49"/>
    <p:sldId id="308" r:id="rId50"/>
    <p:sldId id="307" r:id="rId51"/>
    <p:sldId id="309" r:id="rId52"/>
    <p:sldId id="310" r:id="rId53"/>
    <p:sldId id="311" r:id="rId54"/>
    <p:sldId id="312" r:id="rId55"/>
    <p:sldId id="313" r:id="rId56"/>
    <p:sldId id="314" r:id="rId57"/>
    <p:sldId id="315"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al Soni" initials="VS" lastIdx="1" clrIdx="0">
    <p:extLst>
      <p:ext uri="{19B8F6BF-5375-455C-9EA6-DF929625EA0E}">
        <p15:presenceInfo xmlns:p15="http://schemas.microsoft.com/office/powerpoint/2012/main" userId="7b39d490ea76f3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6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D3AC9D-DC48-4FD8-B7A5-95A51FABC7CD}" type="datetimeFigureOut">
              <a:rPr lang="en-IN" smtClean="0"/>
              <a:t>21-08-2025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7500EF-6296-4B72-AC3E-9BDF0B465B52}" type="slidenum">
              <a:rPr lang="en-IN" smtClean="0"/>
              <a:t>‹#›</a:t>
            </a:fld>
            <a:endParaRPr lang="en-IN"/>
          </a:p>
        </p:txBody>
      </p:sp>
    </p:spTree>
    <p:extLst>
      <p:ext uri="{BB962C8B-B14F-4D97-AF65-F5344CB8AC3E}">
        <p14:creationId xmlns:p14="http://schemas.microsoft.com/office/powerpoint/2010/main" val="1141055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7500EF-6296-4B72-AC3E-9BDF0B465B52}" type="slidenum">
              <a:rPr lang="en-IN" smtClean="0"/>
              <a:t>7</a:t>
            </a:fld>
            <a:endParaRPr lang="en-IN"/>
          </a:p>
        </p:txBody>
      </p:sp>
    </p:spTree>
    <p:extLst>
      <p:ext uri="{BB962C8B-B14F-4D97-AF65-F5344CB8AC3E}">
        <p14:creationId xmlns:p14="http://schemas.microsoft.com/office/powerpoint/2010/main" val="1753286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7500EF-6296-4B72-AC3E-9BDF0B465B52}" type="slidenum">
              <a:rPr lang="en-IN" smtClean="0"/>
              <a:t>17</a:t>
            </a:fld>
            <a:endParaRPr lang="en-IN"/>
          </a:p>
        </p:txBody>
      </p:sp>
    </p:spTree>
    <p:extLst>
      <p:ext uri="{BB962C8B-B14F-4D97-AF65-F5344CB8AC3E}">
        <p14:creationId xmlns:p14="http://schemas.microsoft.com/office/powerpoint/2010/main" val="3026839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8/21/2025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8/21/2025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8/21/2025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8/21/2025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8/21/2025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8/21/2025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5DA11B-0924-5BD4-DC0B-29411B336BD4}"/>
              </a:ext>
            </a:extLst>
          </p:cNvPr>
          <p:cNvSpPr>
            <a:spLocks noGrp="1"/>
          </p:cNvSpPr>
          <p:nvPr>
            <p:ph idx="1"/>
          </p:nvPr>
        </p:nvSpPr>
        <p:spPr>
          <a:xfrm>
            <a:off x="1084459" y="1261067"/>
            <a:ext cx="8946541" cy="4195481"/>
          </a:xfrm>
        </p:spPr>
        <p:txBody>
          <a:bodyPr>
            <a:normAutofit fontScale="92500" lnSpcReduction="10000"/>
          </a:bodyPr>
          <a:lstStyle/>
          <a:p>
            <a:pPr marL="0" indent="0">
              <a:buNone/>
            </a:pPr>
            <a:r>
              <a:rPr lang="en-US" sz="10000" dirty="0"/>
              <a:t>Hello</a:t>
            </a:r>
          </a:p>
          <a:p>
            <a:pPr marL="0" indent="0">
              <a:buNone/>
            </a:pPr>
            <a:r>
              <a:rPr lang="en-US" sz="10000" dirty="0"/>
              <a:t>My Name is Sahil Soni</a:t>
            </a:r>
            <a:endParaRPr lang="en-IN" sz="10000" dirty="0"/>
          </a:p>
        </p:txBody>
      </p:sp>
    </p:spTree>
    <p:extLst>
      <p:ext uri="{BB962C8B-B14F-4D97-AF65-F5344CB8AC3E}">
        <p14:creationId xmlns:p14="http://schemas.microsoft.com/office/powerpoint/2010/main" val="1291967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CA9BE7-8765-7649-DC02-D445AC8A2792}"/>
              </a:ext>
            </a:extLst>
          </p:cNvPr>
          <p:cNvSpPr txBox="1"/>
          <p:nvPr/>
        </p:nvSpPr>
        <p:spPr>
          <a:xfrm>
            <a:off x="0" y="2160726"/>
            <a:ext cx="12192000" cy="2308324"/>
          </a:xfrm>
          <a:prstGeom prst="rect">
            <a:avLst/>
          </a:prstGeom>
          <a:solidFill>
            <a:schemeClr val="bg2">
              <a:lumMod val="75000"/>
            </a:schemeClr>
          </a:solidFill>
        </p:spPr>
        <p:txBody>
          <a:bodyPr wrap="square" rtlCol="0">
            <a:spAutoFit/>
          </a:bodyPr>
          <a:lstStyle/>
          <a:p>
            <a:r>
              <a:rPr lang="en-US" sz="7200" dirty="0"/>
              <a:t>Working with Shapes and the Pen Tool</a:t>
            </a:r>
            <a:endParaRPr lang="en-IN" sz="7200" dirty="0"/>
          </a:p>
        </p:txBody>
      </p:sp>
      <p:sp>
        <p:nvSpPr>
          <p:cNvPr id="8" name="TextBox 7">
            <a:extLst>
              <a:ext uri="{FF2B5EF4-FFF2-40B4-BE49-F238E27FC236}">
                <a16:creationId xmlns:a16="http://schemas.microsoft.com/office/drawing/2014/main" id="{F5135637-81F9-DABB-0370-82B30D40C4D6}"/>
              </a:ext>
            </a:extLst>
          </p:cNvPr>
          <p:cNvSpPr txBox="1"/>
          <p:nvPr/>
        </p:nvSpPr>
        <p:spPr>
          <a:xfrm>
            <a:off x="-1411256" y="317281"/>
            <a:ext cx="12192000" cy="830997"/>
          </a:xfrm>
          <a:prstGeom prst="rect">
            <a:avLst/>
          </a:prstGeom>
          <a:noFill/>
        </p:spPr>
        <p:txBody>
          <a:bodyPr wrap="square" rtlCol="0">
            <a:spAutoFit/>
          </a:bodyPr>
          <a:lstStyle/>
          <a:p>
            <a:r>
              <a:rPr lang="en-IN" sz="4800" dirty="0">
                <a:latin typeface="Bodoni Bk BT" panose="02070603070706020303" pitchFamily="18" charset="0"/>
              </a:rPr>
              <a:t>                                Illustrator Assignment</a:t>
            </a:r>
          </a:p>
        </p:txBody>
      </p:sp>
      <p:sp>
        <p:nvSpPr>
          <p:cNvPr id="9" name="Rectangle 8">
            <a:extLst>
              <a:ext uri="{FF2B5EF4-FFF2-40B4-BE49-F238E27FC236}">
                <a16:creationId xmlns:a16="http://schemas.microsoft.com/office/drawing/2014/main" id="{7980883E-6133-5C5F-7890-9D524170EC7C}"/>
              </a:ext>
            </a:extLst>
          </p:cNvPr>
          <p:cNvSpPr/>
          <p:nvPr/>
        </p:nvSpPr>
        <p:spPr>
          <a:xfrm>
            <a:off x="3494711" y="1148278"/>
            <a:ext cx="5358581" cy="58105"/>
          </a:xfrm>
          <a:prstGeom prst="rect">
            <a:avLst/>
          </a:prstGeom>
          <a:solidFill>
            <a:schemeClr val="bg2">
              <a:lumMod val="50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B07A9992-C72C-6FC5-B549-460C27489E6D}"/>
              </a:ext>
            </a:extLst>
          </p:cNvPr>
          <p:cNvSpPr txBox="1"/>
          <p:nvPr/>
        </p:nvSpPr>
        <p:spPr>
          <a:xfrm>
            <a:off x="182594" y="5996226"/>
            <a:ext cx="9431020" cy="861774"/>
          </a:xfrm>
          <a:prstGeom prst="rect">
            <a:avLst/>
          </a:prstGeom>
          <a:noFill/>
        </p:spPr>
        <p:txBody>
          <a:bodyPr wrap="square">
            <a:spAutoFit/>
          </a:bodyPr>
          <a:lstStyle/>
          <a:p>
            <a:r>
              <a:rPr lang="en-IN" sz="5000" dirty="0"/>
              <a:t>Theory Assignment</a:t>
            </a:r>
          </a:p>
        </p:txBody>
      </p:sp>
    </p:spTree>
    <p:extLst>
      <p:ext uri="{BB962C8B-B14F-4D97-AF65-F5344CB8AC3E}">
        <p14:creationId xmlns:p14="http://schemas.microsoft.com/office/powerpoint/2010/main" val="1731144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D75D37-815C-37E2-1E26-8223FE73E445}"/>
              </a:ext>
            </a:extLst>
          </p:cNvPr>
          <p:cNvSpPr txBox="1"/>
          <p:nvPr/>
        </p:nvSpPr>
        <p:spPr>
          <a:xfrm>
            <a:off x="172720" y="267454"/>
            <a:ext cx="6096000" cy="523220"/>
          </a:xfrm>
          <a:prstGeom prst="rect">
            <a:avLst/>
          </a:prstGeom>
          <a:noFill/>
        </p:spPr>
        <p:txBody>
          <a:bodyPr wrap="square">
            <a:spAutoFit/>
          </a:bodyPr>
          <a:lstStyle/>
          <a:p>
            <a:r>
              <a:rPr lang="en-IN" sz="2800" dirty="0"/>
              <a:t>1)Basic Shape Tools:-</a:t>
            </a:r>
          </a:p>
        </p:txBody>
      </p:sp>
      <p:sp>
        <p:nvSpPr>
          <p:cNvPr id="8" name="TextBox 7">
            <a:extLst>
              <a:ext uri="{FF2B5EF4-FFF2-40B4-BE49-F238E27FC236}">
                <a16:creationId xmlns:a16="http://schemas.microsoft.com/office/drawing/2014/main" id="{7D2DB1D7-572B-8C69-6EE6-BB4F1BDF3F27}"/>
              </a:ext>
            </a:extLst>
          </p:cNvPr>
          <p:cNvSpPr txBox="1"/>
          <p:nvPr/>
        </p:nvSpPr>
        <p:spPr>
          <a:xfrm>
            <a:off x="274320" y="4169205"/>
            <a:ext cx="12334240" cy="1200329"/>
          </a:xfrm>
          <a:prstGeom prst="rect">
            <a:avLst/>
          </a:prstGeom>
          <a:noFill/>
        </p:spPr>
        <p:txBody>
          <a:bodyPr wrap="square">
            <a:spAutoFit/>
          </a:bodyPr>
          <a:lstStyle/>
          <a:p>
            <a:pPr>
              <a:buNone/>
            </a:pPr>
            <a:r>
              <a:rPr lang="en-US" dirty="0"/>
              <a:t>🔲Rectangle Tool (Shortcut: M)</a:t>
            </a:r>
          </a:p>
          <a:p>
            <a:pPr>
              <a:buNone/>
            </a:pPr>
            <a:endParaRPr lang="en-US" dirty="0"/>
          </a:p>
          <a:p>
            <a:pPr>
              <a:buFont typeface="Arial" panose="020B0604020202020204" pitchFamily="34" charset="0"/>
              <a:buChar char="•"/>
            </a:pPr>
            <a:r>
              <a:rPr lang="en-US" dirty="0"/>
              <a:t>Draws rectangles and squares.</a:t>
            </a:r>
          </a:p>
          <a:p>
            <a:pPr>
              <a:buFont typeface="Arial" panose="020B0604020202020204" pitchFamily="34" charset="0"/>
              <a:buChar char="•"/>
            </a:pPr>
            <a:r>
              <a:rPr lang="en-US" dirty="0"/>
              <a:t>Click and drag to draw, or click once to enter exact width and height</a:t>
            </a:r>
          </a:p>
        </p:txBody>
      </p:sp>
      <p:sp>
        <p:nvSpPr>
          <p:cNvPr id="12" name="TextBox 11">
            <a:extLst>
              <a:ext uri="{FF2B5EF4-FFF2-40B4-BE49-F238E27FC236}">
                <a16:creationId xmlns:a16="http://schemas.microsoft.com/office/drawing/2014/main" id="{7EC175F5-2F2F-6D69-3AB9-AAB66E90792F}"/>
              </a:ext>
            </a:extLst>
          </p:cNvPr>
          <p:cNvSpPr txBox="1"/>
          <p:nvPr/>
        </p:nvSpPr>
        <p:spPr>
          <a:xfrm>
            <a:off x="162560" y="2064441"/>
            <a:ext cx="12212320" cy="830997"/>
          </a:xfrm>
          <a:prstGeom prst="rect">
            <a:avLst/>
          </a:prstGeom>
          <a:noFill/>
        </p:spPr>
        <p:txBody>
          <a:bodyPr wrap="square">
            <a:spAutoFit/>
          </a:bodyPr>
          <a:lstStyle/>
          <a:p>
            <a:r>
              <a:rPr lang="en-US" sz="2400" dirty="0"/>
              <a:t>o </a:t>
            </a:r>
            <a:r>
              <a:rPr lang="en-US" sz="2400" dirty="0" err="1"/>
              <a:t>Describethe</a:t>
            </a:r>
            <a:r>
              <a:rPr lang="en-US" sz="2400" dirty="0"/>
              <a:t> Rectangle, Ellipse, Polygon, and Star tools, explaining how each shape can be used in designs.</a:t>
            </a:r>
            <a:endParaRPr lang="en-IN" sz="2400" dirty="0"/>
          </a:p>
        </p:txBody>
      </p:sp>
    </p:spTree>
    <p:extLst>
      <p:ext uri="{BB962C8B-B14F-4D97-AF65-F5344CB8AC3E}">
        <p14:creationId xmlns:p14="http://schemas.microsoft.com/office/powerpoint/2010/main" val="1836912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A516A-B54D-A9F4-B6A0-A3E04FE05B6C}"/>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69FF69C-E116-8680-98CC-8E0003876D1A}"/>
              </a:ext>
            </a:extLst>
          </p:cNvPr>
          <p:cNvSpPr txBox="1"/>
          <p:nvPr/>
        </p:nvSpPr>
        <p:spPr>
          <a:xfrm>
            <a:off x="347980" y="2782669"/>
            <a:ext cx="12867640" cy="1384995"/>
          </a:xfrm>
          <a:prstGeom prst="rect">
            <a:avLst/>
          </a:prstGeom>
          <a:noFill/>
        </p:spPr>
        <p:txBody>
          <a:bodyPr wrap="square">
            <a:spAutoFit/>
          </a:bodyPr>
          <a:lstStyle/>
          <a:p>
            <a:pPr>
              <a:buNone/>
            </a:pPr>
            <a:r>
              <a:rPr lang="en-US" sz="2400" dirty="0"/>
              <a:t>🔺Polygon Tool</a:t>
            </a:r>
          </a:p>
          <a:p>
            <a:pPr>
              <a:buNone/>
            </a:pPr>
            <a:endParaRPr lang="en-US" sz="2400" dirty="0"/>
          </a:p>
          <a:p>
            <a:pPr>
              <a:buFont typeface="Arial" panose="020B0604020202020204" pitchFamily="34" charset="0"/>
              <a:buChar char="•"/>
            </a:pPr>
            <a:r>
              <a:rPr lang="en-US" dirty="0"/>
              <a:t>Draws polygons (3 or more sides).</a:t>
            </a:r>
          </a:p>
          <a:p>
            <a:pPr>
              <a:buFont typeface="Arial" panose="020B0604020202020204" pitchFamily="34" charset="0"/>
              <a:buChar char="•"/>
            </a:pPr>
            <a:r>
              <a:rPr lang="en-US" dirty="0"/>
              <a:t>Click and drag to draw; use arrow keys while dragging to increase/decrease the number of side</a:t>
            </a:r>
          </a:p>
        </p:txBody>
      </p:sp>
      <p:sp>
        <p:nvSpPr>
          <p:cNvPr id="3" name="TextBox 2">
            <a:extLst>
              <a:ext uri="{FF2B5EF4-FFF2-40B4-BE49-F238E27FC236}">
                <a16:creationId xmlns:a16="http://schemas.microsoft.com/office/drawing/2014/main" id="{BAA74A1A-63D1-552E-D587-51515311D17B}"/>
              </a:ext>
            </a:extLst>
          </p:cNvPr>
          <p:cNvSpPr txBox="1"/>
          <p:nvPr/>
        </p:nvSpPr>
        <p:spPr>
          <a:xfrm>
            <a:off x="347980" y="4811577"/>
            <a:ext cx="11496040" cy="1384995"/>
          </a:xfrm>
          <a:prstGeom prst="rect">
            <a:avLst/>
          </a:prstGeom>
          <a:noFill/>
        </p:spPr>
        <p:txBody>
          <a:bodyPr wrap="square">
            <a:spAutoFit/>
          </a:bodyPr>
          <a:lstStyle/>
          <a:p>
            <a:pPr>
              <a:buNone/>
            </a:pPr>
            <a:r>
              <a:rPr lang="en-US" sz="2400" dirty="0"/>
              <a:t>⭐ Star Tool</a:t>
            </a:r>
          </a:p>
          <a:p>
            <a:pPr>
              <a:buNone/>
            </a:pPr>
            <a:endParaRPr lang="en-US" sz="2400" dirty="0"/>
          </a:p>
          <a:p>
            <a:pPr>
              <a:buFont typeface="Arial" panose="020B0604020202020204" pitchFamily="34" charset="0"/>
              <a:buChar char="•"/>
            </a:pPr>
            <a:r>
              <a:rPr lang="en-US" dirty="0"/>
              <a:t>Draws stars with any number of points.</a:t>
            </a:r>
          </a:p>
          <a:p>
            <a:pPr>
              <a:buFont typeface="Arial" panose="020B0604020202020204" pitchFamily="34" charset="0"/>
              <a:buChar char="•"/>
            </a:pPr>
            <a:r>
              <a:rPr lang="en-US" dirty="0"/>
              <a:t>Click and drag; use arrow keys to add or remove points while dragging</a:t>
            </a:r>
          </a:p>
        </p:txBody>
      </p:sp>
      <p:sp>
        <p:nvSpPr>
          <p:cNvPr id="4" name="TextBox 3">
            <a:extLst>
              <a:ext uri="{FF2B5EF4-FFF2-40B4-BE49-F238E27FC236}">
                <a16:creationId xmlns:a16="http://schemas.microsoft.com/office/drawing/2014/main" id="{D4B6C3B6-7EF7-B85F-2387-673A7794A52D}"/>
              </a:ext>
            </a:extLst>
          </p:cNvPr>
          <p:cNvSpPr txBox="1"/>
          <p:nvPr/>
        </p:nvSpPr>
        <p:spPr>
          <a:xfrm>
            <a:off x="347980" y="782042"/>
            <a:ext cx="6217920" cy="1384995"/>
          </a:xfrm>
          <a:prstGeom prst="rect">
            <a:avLst/>
          </a:prstGeom>
          <a:noFill/>
        </p:spPr>
        <p:txBody>
          <a:bodyPr wrap="square">
            <a:spAutoFit/>
          </a:bodyPr>
          <a:lstStyle/>
          <a:p>
            <a:pPr>
              <a:buNone/>
            </a:pPr>
            <a:r>
              <a:rPr lang="en-US" sz="2400" dirty="0"/>
              <a:t>🟠Ellipse Tool (Shortcut: L)</a:t>
            </a:r>
          </a:p>
          <a:p>
            <a:pPr>
              <a:buNone/>
            </a:pPr>
            <a:endParaRPr lang="en-US" sz="2400" dirty="0"/>
          </a:p>
          <a:p>
            <a:pPr>
              <a:buFont typeface="Arial" panose="020B0604020202020204" pitchFamily="34" charset="0"/>
              <a:buChar char="•"/>
            </a:pPr>
            <a:r>
              <a:rPr lang="en-US" dirty="0"/>
              <a:t>Draws circles and ellipses.</a:t>
            </a:r>
          </a:p>
          <a:p>
            <a:pPr>
              <a:buFont typeface="Arial" panose="020B0604020202020204" pitchFamily="34" charset="0"/>
              <a:buChar char="•"/>
            </a:pPr>
            <a:r>
              <a:rPr lang="en-US" dirty="0"/>
              <a:t>Drag to draw, or click once to input precise size</a:t>
            </a:r>
          </a:p>
        </p:txBody>
      </p:sp>
    </p:spTree>
    <p:extLst>
      <p:ext uri="{BB962C8B-B14F-4D97-AF65-F5344CB8AC3E}">
        <p14:creationId xmlns:p14="http://schemas.microsoft.com/office/powerpoint/2010/main" val="1946800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EE7566-8926-50AE-AE8E-BEB6BDD1CA82}"/>
              </a:ext>
            </a:extLst>
          </p:cNvPr>
          <p:cNvSpPr txBox="1"/>
          <p:nvPr/>
        </p:nvSpPr>
        <p:spPr>
          <a:xfrm>
            <a:off x="111760" y="291515"/>
            <a:ext cx="10515600" cy="830997"/>
          </a:xfrm>
          <a:prstGeom prst="rect">
            <a:avLst/>
          </a:prstGeom>
          <a:noFill/>
        </p:spPr>
        <p:txBody>
          <a:bodyPr wrap="square">
            <a:spAutoFit/>
          </a:bodyPr>
          <a:lstStyle/>
          <a:p>
            <a:r>
              <a:rPr lang="en-US" sz="2400" dirty="0"/>
              <a:t>o Explain how the Shape Builder tool helps combine and manipulate shapes.</a:t>
            </a:r>
            <a:endParaRPr lang="en-IN" sz="2400" dirty="0"/>
          </a:p>
        </p:txBody>
      </p:sp>
      <p:sp>
        <p:nvSpPr>
          <p:cNvPr id="7" name="TextBox 6">
            <a:extLst>
              <a:ext uri="{FF2B5EF4-FFF2-40B4-BE49-F238E27FC236}">
                <a16:creationId xmlns:a16="http://schemas.microsoft.com/office/drawing/2014/main" id="{5BDB1394-5D4E-AB5B-E2C9-3F158BA2D32A}"/>
              </a:ext>
            </a:extLst>
          </p:cNvPr>
          <p:cNvSpPr txBox="1"/>
          <p:nvPr/>
        </p:nvSpPr>
        <p:spPr>
          <a:xfrm>
            <a:off x="111760" y="1448138"/>
            <a:ext cx="11694160" cy="1292662"/>
          </a:xfrm>
          <a:prstGeom prst="rect">
            <a:avLst/>
          </a:prstGeom>
          <a:noFill/>
        </p:spPr>
        <p:txBody>
          <a:bodyPr wrap="square">
            <a:spAutoFit/>
          </a:bodyPr>
          <a:lstStyle/>
          <a:p>
            <a:pPr>
              <a:buNone/>
            </a:pPr>
            <a:r>
              <a:rPr lang="en-US" sz="2400" dirty="0"/>
              <a:t>🧩 Shape Builder Tool</a:t>
            </a:r>
          </a:p>
          <a:p>
            <a:pPr>
              <a:buNone/>
            </a:pPr>
            <a:r>
              <a:rPr lang="en-US" dirty="0"/>
              <a:t>The Shape Builder Tool is one of the most powerful and intuitive tools in Adobe Illustrator for combining, merging, and subtracting shapes. It allows you to turn multiple overlapping shapes into new, custom shapes with just a few clicks.</a:t>
            </a:r>
          </a:p>
        </p:txBody>
      </p:sp>
      <p:sp>
        <p:nvSpPr>
          <p:cNvPr id="9" name="TextBox 8">
            <a:extLst>
              <a:ext uri="{FF2B5EF4-FFF2-40B4-BE49-F238E27FC236}">
                <a16:creationId xmlns:a16="http://schemas.microsoft.com/office/drawing/2014/main" id="{9F1D7313-EF3D-64C5-A52A-5C0F04EE6B74}"/>
              </a:ext>
            </a:extLst>
          </p:cNvPr>
          <p:cNvSpPr txBox="1"/>
          <p:nvPr/>
        </p:nvSpPr>
        <p:spPr>
          <a:xfrm>
            <a:off x="111760" y="3683000"/>
            <a:ext cx="12080240" cy="2123658"/>
          </a:xfrm>
          <a:prstGeom prst="rect">
            <a:avLst/>
          </a:prstGeom>
          <a:noFill/>
        </p:spPr>
        <p:txBody>
          <a:bodyPr wrap="square">
            <a:spAutoFit/>
          </a:bodyPr>
          <a:lstStyle/>
          <a:p>
            <a:pPr>
              <a:buNone/>
            </a:pPr>
            <a:r>
              <a:rPr lang="en-US" sz="2400" dirty="0"/>
              <a:t>✨ What It Does</a:t>
            </a:r>
          </a:p>
          <a:p>
            <a:pPr>
              <a:buNone/>
            </a:pPr>
            <a:r>
              <a:rPr lang="en-US" dirty="0"/>
              <a:t>The Shape Builder Tool lets you:</a:t>
            </a:r>
          </a:p>
          <a:p>
            <a:pPr>
              <a:buFont typeface="Arial" panose="020B0604020202020204" pitchFamily="34" charset="0"/>
              <a:buChar char="•"/>
            </a:pPr>
            <a:r>
              <a:rPr lang="en-US" b="1" dirty="0"/>
              <a:t>Combine</a:t>
            </a:r>
            <a:r>
              <a:rPr lang="en-US" dirty="0"/>
              <a:t> shapes into one</a:t>
            </a:r>
          </a:p>
          <a:p>
            <a:pPr>
              <a:buFont typeface="Arial" panose="020B0604020202020204" pitchFamily="34" charset="0"/>
              <a:buChar char="•"/>
            </a:pPr>
            <a:r>
              <a:rPr lang="en-US" b="1" dirty="0"/>
              <a:t>Erase or subtract</a:t>
            </a:r>
            <a:r>
              <a:rPr lang="en-US" dirty="0"/>
              <a:t> parts of shapes</a:t>
            </a:r>
          </a:p>
          <a:p>
            <a:pPr>
              <a:buFont typeface="Arial" panose="020B0604020202020204" pitchFamily="34" charset="0"/>
              <a:buChar char="•"/>
            </a:pPr>
            <a:r>
              <a:rPr lang="en-US" b="1" dirty="0"/>
              <a:t>Divide</a:t>
            </a:r>
            <a:r>
              <a:rPr lang="en-US" dirty="0"/>
              <a:t> overlapping shapes into separate objects</a:t>
            </a:r>
          </a:p>
          <a:p>
            <a:pPr>
              <a:buNone/>
            </a:pPr>
            <a:r>
              <a:rPr lang="en-US" dirty="0"/>
              <a:t>It works by selecting multiple shapes and then clicking or dragging across parts you want to combine or remove</a:t>
            </a:r>
          </a:p>
        </p:txBody>
      </p:sp>
    </p:spTree>
    <p:extLst>
      <p:ext uri="{BB962C8B-B14F-4D97-AF65-F5344CB8AC3E}">
        <p14:creationId xmlns:p14="http://schemas.microsoft.com/office/powerpoint/2010/main" val="1241728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367757-8759-CB35-9C86-9A52C4A5DDC7}"/>
              </a:ext>
            </a:extLst>
          </p:cNvPr>
          <p:cNvSpPr txBox="1"/>
          <p:nvPr/>
        </p:nvSpPr>
        <p:spPr>
          <a:xfrm>
            <a:off x="213360" y="206464"/>
            <a:ext cx="6096000" cy="523220"/>
          </a:xfrm>
          <a:prstGeom prst="rect">
            <a:avLst/>
          </a:prstGeom>
          <a:noFill/>
        </p:spPr>
        <p:txBody>
          <a:bodyPr wrap="square">
            <a:spAutoFit/>
          </a:bodyPr>
          <a:lstStyle/>
          <a:p>
            <a:r>
              <a:rPr lang="en-IN" sz="2800" dirty="0"/>
              <a:t>2) The Pen Tool:-</a:t>
            </a:r>
          </a:p>
        </p:txBody>
      </p:sp>
      <p:sp>
        <p:nvSpPr>
          <p:cNvPr id="7" name="TextBox 6">
            <a:extLst>
              <a:ext uri="{FF2B5EF4-FFF2-40B4-BE49-F238E27FC236}">
                <a16:creationId xmlns:a16="http://schemas.microsoft.com/office/drawing/2014/main" id="{52CDA94E-C04C-CB55-430E-A5CEF8F484BF}"/>
              </a:ext>
            </a:extLst>
          </p:cNvPr>
          <p:cNvSpPr txBox="1"/>
          <p:nvPr/>
        </p:nvSpPr>
        <p:spPr>
          <a:xfrm>
            <a:off x="177800" y="2437844"/>
            <a:ext cx="11643360" cy="1200329"/>
          </a:xfrm>
          <a:prstGeom prst="rect">
            <a:avLst/>
          </a:prstGeom>
          <a:noFill/>
        </p:spPr>
        <p:txBody>
          <a:bodyPr wrap="square">
            <a:spAutoFit/>
          </a:bodyPr>
          <a:lstStyle/>
          <a:p>
            <a:pPr>
              <a:buNone/>
            </a:pPr>
            <a:r>
              <a:rPr lang="en-US" dirty="0"/>
              <a:t>The Pen Tool in Adobe Illustrator is a precision drawing tool used to create custom </a:t>
            </a:r>
          </a:p>
          <a:p>
            <a:pPr>
              <a:buNone/>
            </a:pPr>
            <a:r>
              <a:rPr lang="en-US" dirty="0"/>
              <a:t>paths, shapes, and lines by placing anchor points and adjusting their direction handles.</a:t>
            </a:r>
          </a:p>
          <a:p>
            <a:pPr>
              <a:buFont typeface="Arial" panose="020B0604020202020204" pitchFamily="34" charset="0"/>
              <a:buChar char="•"/>
            </a:pPr>
            <a:r>
              <a:rPr lang="en-US" dirty="0"/>
              <a:t>Shortcut key: P</a:t>
            </a:r>
          </a:p>
          <a:p>
            <a:pPr>
              <a:buFont typeface="Arial" panose="020B0604020202020204" pitchFamily="34" charset="0"/>
              <a:buChar char="•"/>
            </a:pPr>
            <a:r>
              <a:rPr lang="en-US" dirty="0"/>
              <a:t>Found in the Toolbar (icon looks like an old-fashioned fountain pen nib).</a:t>
            </a:r>
          </a:p>
        </p:txBody>
      </p:sp>
      <p:sp>
        <p:nvSpPr>
          <p:cNvPr id="9" name="TextBox 8">
            <a:extLst>
              <a:ext uri="{FF2B5EF4-FFF2-40B4-BE49-F238E27FC236}">
                <a16:creationId xmlns:a16="http://schemas.microsoft.com/office/drawing/2014/main" id="{AA00791D-2FEA-1CE1-6B14-B4873D9BCF35}"/>
              </a:ext>
            </a:extLst>
          </p:cNvPr>
          <p:cNvSpPr txBox="1"/>
          <p:nvPr/>
        </p:nvSpPr>
        <p:spPr>
          <a:xfrm>
            <a:off x="213360" y="1976179"/>
            <a:ext cx="6096000" cy="461665"/>
          </a:xfrm>
          <a:prstGeom prst="rect">
            <a:avLst/>
          </a:prstGeom>
          <a:noFill/>
        </p:spPr>
        <p:txBody>
          <a:bodyPr wrap="square">
            <a:spAutoFit/>
          </a:bodyPr>
          <a:lstStyle/>
          <a:p>
            <a:r>
              <a:rPr lang="en-IN" sz="2400" dirty="0"/>
              <a:t>* Definition:</a:t>
            </a:r>
          </a:p>
        </p:txBody>
      </p:sp>
      <p:sp>
        <p:nvSpPr>
          <p:cNvPr id="11" name="TextBox 10">
            <a:extLst>
              <a:ext uri="{FF2B5EF4-FFF2-40B4-BE49-F238E27FC236}">
                <a16:creationId xmlns:a16="http://schemas.microsoft.com/office/drawing/2014/main" id="{F1D9D559-33E9-1DB1-6314-9E23DED080C6}"/>
              </a:ext>
            </a:extLst>
          </p:cNvPr>
          <p:cNvSpPr txBox="1"/>
          <p:nvPr/>
        </p:nvSpPr>
        <p:spPr>
          <a:xfrm>
            <a:off x="177800" y="3835381"/>
            <a:ext cx="11572240" cy="2062103"/>
          </a:xfrm>
          <a:prstGeom prst="rect">
            <a:avLst/>
          </a:prstGeom>
          <a:noFill/>
        </p:spPr>
        <p:txBody>
          <a:bodyPr wrap="square">
            <a:spAutoFit/>
          </a:bodyPr>
          <a:lstStyle/>
          <a:p>
            <a:pPr>
              <a:buNone/>
            </a:pPr>
            <a:r>
              <a:rPr lang="en-US" dirty="0"/>
              <a:t>🧩 Purpose of the Pen Tool:</a:t>
            </a:r>
          </a:p>
          <a:p>
            <a:pPr>
              <a:buNone/>
            </a:pPr>
            <a:r>
              <a:rPr lang="en-US" sz="2000" dirty="0"/>
              <a:t>The Pen Tool is mainly used to:</a:t>
            </a:r>
          </a:p>
          <a:p>
            <a:pPr>
              <a:buFont typeface="+mj-lt"/>
              <a:buAutoNum type="arabicPeriod"/>
            </a:pPr>
            <a:r>
              <a:rPr lang="en-US" dirty="0"/>
              <a:t>Create custom shapes and outlines</a:t>
            </a:r>
          </a:p>
          <a:p>
            <a:pPr>
              <a:buFont typeface="+mj-lt"/>
              <a:buAutoNum type="arabicPeriod"/>
            </a:pPr>
            <a:r>
              <a:rPr lang="en-US" dirty="0"/>
              <a:t>Draw both straight and curved paths</a:t>
            </a:r>
          </a:p>
          <a:p>
            <a:pPr>
              <a:buFont typeface="+mj-lt"/>
              <a:buAutoNum type="arabicPeriod"/>
            </a:pPr>
            <a:r>
              <a:rPr lang="en-US" dirty="0"/>
              <a:t>Trace over sketches or images</a:t>
            </a:r>
          </a:p>
          <a:p>
            <a:pPr>
              <a:buFont typeface="+mj-lt"/>
              <a:buAutoNum type="arabicPeriod"/>
            </a:pPr>
            <a:r>
              <a:rPr lang="en-US" dirty="0"/>
              <a:t>Design complex logos, illustrations, and icons</a:t>
            </a:r>
          </a:p>
          <a:p>
            <a:pPr>
              <a:buFont typeface="+mj-lt"/>
              <a:buAutoNum type="arabicPeriod"/>
            </a:pPr>
            <a:r>
              <a:rPr lang="en-US" dirty="0"/>
              <a:t>Edit paths point by point for perfect accuracy</a:t>
            </a:r>
          </a:p>
        </p:txBody>
      </p:sp>
      <p:sp>
        <p:nvSpPr>
          <p:cNvPr id="13" name="TextBox 12">
            <a:extLst>
              <a:ext uri="{FF2B5EF4-FFF2-40B4-BE49-F238E27FC236}">
                <a16:creationId xmlns:a16="http://schemas.microsoft.com/office/drawing/2014/main" id="{80D5A9F0-C8AE-85A4-2906-87FE24E06D09}"/>
              </a:ext>
            </a:extLst>
          </p:cNvPr>
          <p:cNvSpPr txBox="1"/>
          <p:nvPr/>
        </p:nvSpPr>
        <p:spPr>
          <a:xfrm>
            <a:off x="213360" y="960516"/>
            <a:ext cx="12598400" cy="830997"/>
          </a:xfrm>
          <a:prstGeom prst="rect">
            <a:avLst/>
          </a:prstGeom>
          <a:noFill/>
        </p:spPr>
        <p:txBody>
          <a:bodyPr wrap="square">
            <a:spAutoFit/>
          </a:bodyPr>
          <a:lstStyle/>
          <a:p>
            <a:r>
              <a:rPr lang="en-US" sz="2400" dirty="0"/>
              <a:t>o</a:t>
            </a:r>
            <a:r>
              <a:rPr lang="en-US" dirty="0"/>
              <a:t> </a:t>
            </a:r>
            <a:r>
              <a:rPr lang="en-US" sz="2400" dirty="0"/>
              <a:t>Define the </a:t>
            </a:r>
            <a:r>
              <a:rPr lang="en-US" sz="2400" dirty="0" err="1"/>
              <a:t>Pentool</a:t>
            </a:r>
            <a:r>
              <a:rPr lang="en-US" sz="2400" dirty="0"/>
              <a:t> and describe its purpose in creating custom </a:t>
            </a:r>
          </a:p>
          <a:p>
            <a:r>
              <a:rPr lang="en-US" sz="2400" dirty="0"/>
              <a:t>shapes and paths.</a:t>
            </a:r>
            <a:endParaRPr lang="en-IN" sz="2400" dirty="0"/>
          </a:p>
        </p:txBody>
      </p:sp>
    </p:spTree>
    <p:extLst>
      <p:ext uri="{BB962C8B-B14F-4D97-AF65-F5344CB8AC3E}">
        <p14:creationId xmlns:p14="http://schemas.microsoft.com/office/powerpoint/2010/main" val="3569304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ECD7AC-55E6-BCF5-F5DE-2C1ABFBA5BA5}"/>
              </a:ext>
            </a:extLst>
          </p:cNvPr>
          <p:cNvSpPr txBox="1"/>
          <p:nvPr/>
        </p:nvSpPr>
        <p:spPr>
          <a:xfrm>
            <a:off x="314960" y="261035"/>
            <a:ext cx="10160000" cy="830997"/>
          </a:xfrm>
          <a:prstGeom prst="rect">
            <a:avLst/>
          </a:prstGeom>
          <a:noFill/>
        </p:spPr>
        <p:txBody>
          <a:bodyPr wrap="square">
            <a:spAutoFit/>
          </a:bodyPr>
          <a:lstStyle/>
          <a:p>
            <a:r>
              <a:rPr lang="en-US" sz="2400" dirty="0"/>
              <a:t>o Explain the difference between anchor points, handles, and paths.</a:t>
            </a:r>
            <a:endParaRPr lang="en-IN" sz="2400" dirty="0"/>
          </a:p>
        </p:txBody>
      </p:sp>
      <p:sp>
        <p:nvSpPr>
          <p:cNvPr id="7" name="TextBox 6">
            <a:extLst>
              <a:ext uri="{FF2B5EF4-FFF2-40B4-BE49-F238E27FC236}">
                <a16:creationId xmlns:a16="http://schemas.microsoft.com/office/drawing/2014/main" id="{2A089E5E-383A-F933-4EC1-3C692C0F8137}"/>
              </a:ext>
            </a:extLst>
          </p:cNvPr>
          <p:cNvSpPr txBox="1"/>
          <p:nvPr/>
        </p:nvSpPr>
        <p:spPr>
          <a:xfrm>
            <a:off x="0" y="1485076"/>
            <a:ext cx="11531600" cy="461665"/>
          </a:xfrm>
          <a:prstGeom prst="rect">
            <a:avLst/>
          </a:prstGeom>
          <a:noFill/>
        </p:spPr>
        <p:txBody>
          <a:bodyPr wrap="square">
            <a:spAutoFit/>
          </a:bodyPr>
          <a:lstStyle/>
          <a:p>
            <a:r>
              <a:rPr lang="en-US" sz="2400" dirty="0"/>
              <a:t>* Difference Between Anchor Points, Handles, and Paths in Adobe Illustrator.</a:t>
            </a:r>
            <a:endParaRPr lang="en-IN" sz="2400" dirty="0"/>
          </a:p>
        </p:txBody>
      </p:sp>
      <p:sp>
        <p:nvSpPr>
          <p:cNvPr id="9" name="TextBox 8">
            <a:extLst>
              <a:ext uri="{FF2B5EF4-FFF2-40B4-BE49-F238E27FC236}">
                <a16:creationId xmlns:a16="http://schemas.microsoft.com/office/drawing/2014/main" id="{EADD8578-8D77-27B5-0A7D-3F0DFD85A1A0}"/>
              </a:ext>
            </a:extLst>
          </p:cNvPr>
          <p:cNvSpPr txBox="1"/>
          <p:nvPr/>
        </p:nvSpPr>
        <p:spPr>
          <a:xfrm>
            <a:off x="193040" y="2152064"/>
            <a:ext cx="11998960" cy="923330"/>
          </a:xfrm>
          <a:prstGeom prst="rect">
            <a:avLst/>
          </a:prstGeom>
          <a:noFill/>
        </p:spPr>
        <p:txBody>
          <a:bodyPr wrap="square">
            <a:spAutoFit/>
          </a:bodyPr>
          <a:lstStyle/>
          <a:p>
            <a:pPr>
              <a:buNone/>
            </a:pPr>
            <a:r>
              <a:rPr lang="en-US" dirty="0"/>
              <a:t>These three elements — </a:t>
            </a:r>
            <a:r>
              <a:rPr lang="en-US" b="1" dirty="0"/>
              <a:t>anchor points</a:t>
            </a:r>
            <a:r>
              <a:rPr lang="en-US" dirty="0"/>
              <a:t>, </a:t>
            </a:r>
            <a:r>
              <a:rPr lang="en-US" b="1" dirty="0"/>
              <a:t>handles</a:t>
            </a:r>
            <a:r>
              <a:rPr lang="en-US" dirty="0"/>
              <a:t>, and </a:t>
            </a:r>
            <a:r>
              <a:rPr lang="en-US" b="1" dirty="0"/>
              <a:t>paths</a:t>
            </a:r>
            <a:r>
              <a:rPr lang="en-US" dirty="0"/>
              <a:t> — are the building blocks of every shape and line in Illustrator. Understanding how they work together is essential for drawing and editing vector graphics.</a:t>
            </a:r>
          </a:p>
        </p:txBody>
      </p:sp>
      <p:sp>
        <p:nvSpPr>
          <p:cNvPr id="11" name="TextBox 10">
            <a:extLst>
              <a:ext uri="{FF2B5EF4-FFF2-40B4-BE49-F238E27FC236}">
                <a16:creationId xmlns:a16="http://schemas.microsoft.com/office/drawing/2014/main" id="{F4E1A80E-1063-0BDA-32E8-8EF21F37089C}"/>
              </a:ext>
            </a:extLst>
          </p:cNvPr>
          <p:cNvSpPr txBox="1"/>
          <p:nvPr/>
        </p:nvSpPr>
        <p:spPr>
          <a:xfrm>
            <a:off x="0" y="3782607"/>
            <a:ext cx="11785600" cy="2431435"/>
          </a:xfrm>
          <a:prstGeom prst="rect">
            <a:avLst/>
          </a:prstGeom>
          <a:noFill/>
        </p:spPr>
        <p:txBody>
          <a:bodyPr wrap="square">
            <a:spAutoFit/>
          </a:bodyPr>
          <a:lstStyle/>
          <a:p>
            <a:pPr>
              <a:buNone/>
            </a:pPr>
            <a:r>
              <a:rPr lang="en-US" sz="2400" dirty="0"/>
              <a:t>1. Anchor Points</a:t>
            </a:r>
          </a:p>
          <a:p>
            <a:pPr>
              <a:buFont typeface="Arial" panose="020B0604020202020204" pitchFamily="34" charset="0"/>
              <a:buChar char="•"/>
            </a:pPr>
            <a:r>
              <a:rPr lang="en-US" sz="2000" dirty="0"/>
              <a:t>Definition:</a:t>
            </a:r>
            <a:br>
              <a:rPr lang="en-US" sz="1600" dirty="0"/>
            </a:br>
            <a:r>
              <a:rPr lang="en-US" dirty="0"/>
              <a:t>Anchor points are the points that define the start, end, or change in direction of a path.</a:t>
            </a:r>
          </a:p>
          <a:p>
            <a:pPr>
              <a:buFont typeface="Arial" panose="020B0604020202020204" pitchFamily="34" charset="0"/>
              <a:buChar char="•"/>
            </a:pPr>
            <a:r>
              <a:rPr lang="en-US" dirty="0"/>
              <a:t>Types:</a:t>
            </a:r>
          </a:p>
          <a:p>
            <a:pPr marL="742950" lvl="1" indent="-285750">
              <a:buFont typeface="Arial" panose="020B0604020202020204" pitchFamily="34" charset="0"/>
              <a:buChar char="•"/>
            </a:pPr>
            <a:r>
              <a:rPr lang="en-US" dirty="0"/>
              <a:t>Corner points (sharp angles)</a:t>
            </a:r>
          </a:p>
          <a:p>
            <a:pPr marL="742950" lvl="1" indent="-285750">
              <a:buFont typeface="Arial" panose="020B0604020202020204" pitchFamily="34" charset="0"/>
              <a:buChar char="•"/>
            </a:pPr>
            <a:r>
              <a:rPr lang="en-US" dirty="0"/>
              <a:t>Smooth points (curved transitions)</a:t>
            </a:r>
          </a:p>
          <a:p>
            <a:pPr>
              <a:buFont typeface="Arial" panose="020B0604020202020204" pitchFamily="34" charset="0"/>
              <a:buChar char="•"/>
            </a:pPr>
            <a:r>
              <a:rPr lang="en-US" dirty="0"/>
              <a:t>What They Do:</a:t>
            </a:r>
            <a:br>
              <a:rPr lang="en-US" dirty="0"/>
            </a:br>
            <a:r>
              <a:rPr lang="en-US" dirty="0"/>
              <a:t>Control the structure of a shape or path.</a:t>
            </a:r>
          </a:p>
        </p:txBody>
      </p:sp>
    </p:spTree>
    <p:extLst>
      <p:ext uri="{BB962C8B-B14F-4D97-AF65-F5344CB8AC3E}">
        <p14:creationId xmlns:p14="http://schemas.microsoft.com/office/powerpoint/2010/main" val="127100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05C20A-57DE-3AB9-E1A9-ACA8952C99DE}"/>
              </a:ext>
            </a:extLst>
          </p:cNvPr>
          <p:cNvSpPr txBox="1"/>
          <p:nvPr/>
        </p:nvSpPr>
        <p:spPr>
          <a:xfrm>
            <a:off x="101600" y="186680"/>
            <a:ext cx="10170160" cy="1969770"/>
          </a:xfrm>
          <a:prstGeom prst="rect">
            <a:avLst/>
          </a:prstGeom>
          <a:noFill/>
        </p:spPr>
        <p:txBody>
          <a:bodyPr wrap="square">
            <a:spAutoFit/>
          </a:bodyPr>
          <a:lstStyle/>
          <a:p>
            <a:pPr>
              <a:buNone/>
            </a:pPr>
            <a:r>
              <a:rPr lang="en-US" sz="2400" dirty="0"/>
              <a:t>2. Handles (Direction Handles / Control Points):</a:t>
            </a:r>
          </a:p>
          <a:p>
            <a:pPr>
              <a:buNone/>
            </a:pPr>
            <a:endParaRPr lang="en-US" sz="2400" dirty="0"/>
          </a:p>
          <a:p>
            <a:r>
              <a:rPr lang="en-US" sz="2000" dirty="0"/>
              <a:t>* Definition:</a:t>
            </a:r>
            <a:br>
              <a:rPr lang="en-US" dirty="0"/>
            </a:br>
            <a:r>
              <a:rPr lang="en-US" dirty="0"/>
              <a:t>-&gt;Handles are control lines with small circles that extend from smooth anchor points to  	   define the direction and curve of a path segment.</a:t>
            </a:r>
          </a:p>
          <a:p>
            <a:pPr lvl="1"/>
            <a:endParaRPr lang="en-US" dirty="0"/>
          </a:p>
        </p:txBody>
      </p:sp>
      <p:sp>
        <p:nvSpPr>
          <p:cNvPr id="7" name="TextBox 6">
            <a:extLst>
              <a:ext uri="{FF2B5EF4-FFF2-40B4-BE49-F238E27FC236}">
                <a16:creationId xmlns:a16="http://schemas.microsoft.com/office/drawing/2014/main" id="{4872C4F0-C0CF-DEF9-E15D-89E34F73CEBD}"/>
              </a:ext>
            </a:extLst>
          </p:cNvPr>
          <p:cNvSpPr txBox="1"/>
          <p:nvPr/>
        </p:nvSpPr>
        <p:spPr>
          <a:xfrm>
            <a:off x="101600" y="3870553"/>
            <a:ext cx="10800080" cy="2523768"/>
          </a:xfrm>
          <a:prstGeom prst="rect">
            <a:avLst/>
          </a:prstGeom>
          <a:noFill/>
        </p:spPr>
        <p:txBody>
          <a:bodyPr wrap="square">
            <a:spAutoFit/>
          </a:bodyPr>
          <a:lstStyle/>
          <a:p>
            <a:pPr>
              <a:buNone/>
            </a:pPr>
            <a:r>
              <a:rPr lang="en-US" sz="2400" dirty="0"/>
              <a:t>3. Paths:</a:t>
            </a:r>
          </a:p>
          <a:p>
            <a:pPr>
              <a:buNone/>
            </a:pPr>
            <a:endParaRPr lang="en-US" sz="2400" dirty="0"/>
          </a:p>
          <a:p>
            <a:pPr>
              <a:buFont typeface="Arial" panose="020B0604020202020204" pitchFamily="34" charset="0"/>
              <a:buChar char="•"/>
            </a:pPr>
            <a:r>
              <a:rPr lang="en-US" sz="2000" dirty="0"/>
              <a:t>Definition:</a:t>
            </a:r>
            <a:br>
              <a:rPr lang="en-US" dirty="0"/>
            </a:br>
            <a:r>
              <a:rPr lang="en-US" dirty="0"/>
              <a:t>-&gt;A path is the line or shape that connects one anchor point to another.</a:t>
            </a:r>
          </a:p>
          <a:p>
            <a:pPr>
              <a:buFont typeface="Arial" panose="020B0604020202020204" pitchFamily="34" charset="0"/>
              <a:buChar char="•"/>
            </a:pPr>
            <a:r>
              <a:rPr lang="en-US" dirty="0"/>
              <a:t>Types of Paths:</a:t>
            </a:r>
          </a:p>
          <a:p>
            <a:pPr marL="742950" lvl="1" indent="-285750">
              <a:buFont typeface="Arial" panose="020B0604020202020204" pitchFamily="34" charset="0"/>
              <a:buChar char="•"/>
            </a:pPr>
            <a:r>
              <a:rPr lang="en-US" dirty="0"/>
              <a:t>Open path: Has a beginning and end (like a line).</a:t>
            </a:r>
          </a:p>
          <a:p>
            <a:pPr marL="742950" lvl="1" indent="-285750">
              <a:buFont typeface="Arial" panose="020B0604020202020204" pitchFamily="34" charset="0"/>
              <a:buChar char="•"/>
            </a:pPr>
            <a:r>
              <a:rPr lang="en-US" dirty="0"/>
              <a:t>Closed path: The start and end points are the same (like a circle or polygon).</a:t>
            </a:r>
            <a:br>
              <a:rPr lang="en-US" dirty="0"/>
            </a:br>
            <a:r>
              <a:rPr lang="en-US" dirty="0"/>
              <a:t>Represent the outline of your design</a:t>
            </a:r>
          </a:p>
        </p:txBody>
      </p:sp>
      <p:sp>
        <p:nvSpPr>
          <p:cNvPr id="3" name="TextBox 2">
            <a:extLst>
              <a:ext uri="{FF2B5EF4-FFF2-40B4-BE49-F238E27FC236}">
                <a16:creationId xmlns:a16="http://schemas.microsoft.com/office/drawing/2014/main" id="{200D09A4-F0B1-BFC2-4116-25BB2733132E}"/>
              </a:ext>
            </a:extLst>
          </p:cNvPr>
          <p:cNvSpPr txBox="1"/>
          <p:nvPr/>
        </p:nvSpPr>
        <p:spPr>
          <a:xfrm>
            <a:off x="-384142" y="2051669"/>
            <a:ext cx="13166888" cy="1200329"/>
          </a:xfrm>
          <a:prstGeom prst="rect">
            <a:avLst/>
          </a:prstGeom>
          <a:noFill/>
        </p:spPr>
        <p:txBody>
          <a:bodyPr wrap="square">
            <a:spAutoFit/>
          </a:bodyPr>
          <a:lstStyle/>
          <a:p>
            <a:pPr marL="742950" lvl="1" indent="-285750">
              <a:buFont typeface="Arial" panose="020B0604020202020204" pitchFamily="34" charset="0"/>
              <a:buChar char="•"/>
            </a:pPr>
            <a:r>
              <a:rPr lang="en-US" dirty="0"/>
              <a:t>Adjust the angle and length of a curve.</a:t>
            </a:r>
          </a:p>
          <a:p>
            <a:pPr marL="742950" lvl="1" indent="-285750">
              <a:buFont typeface="Arial" panose="020B0604020202020204" pitchFamily="34" charset="0"/>
              <a:buChar char="•"/>
            </a:pPr>
            <a:r>
              <a:rPr lang="en-US" dirty="0"/>
              <a:t>Longer handles = more dramatic curves.</a:t>
            </a:r>
          </a:p>
          <a:p>
            <a:pPr marL="742950" lvl="1" indent="-285750">
              <a:buFont typeface="Arial" panose="020B0604020202020204" pitchFamily="34" charset="0"/>
              <a:buChar char="•"/>
            </a:pPr>
            <a:r>
              <a:rPr lang="en-US" dirty="0"/>
              <a:t>Angled handles = changes in curve direction.</a:t>
            </a:r>
          </a:p>
          <a:p>
            <a:pPr lvl="1"/>
            <a:r>
              <a:rPr lang="en-US" dirty="0"/>
              <a:t>(Smooth anchor points (created by clicking and dragging with the Pen Tool).</a:t>
            </a:r>
          </a:p>
        </p:txBody>
      </p:sp>
    </p:spTree>
    <p:extLst>
      <p:ext uri="{BB962C8B-B14F-4D97-AF65-F5344CB8AC3E}">
        <p14:creationId xmlns:p14="http://schemas.microsoft.com/office/powerpoint/2010/main" val="945577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DA7419-FA92-AC4E-8E15-195C00723B9F}"/>
              </a:ext>
            </a:extLst>
          </p:cNvPr>
          <p:cNvSpPr txBox="1"/>
          <p:nvPr/>
        </p:nvSpPr>
        <p:spPr>
          <a:xfrm>
            <a:off x="129618" y="68297"/>
            <a:ext cx="6094428" cy="523220"/>
          </a:xfrm>
          <a:prstGeom prst="rect">
            <a:avLst/>
          </a:prstGeom>
          <a:noFill/>
        </p:spPr>
        <p:txBody>
          <a:bodyPr wrap="square">
            <a:spAutoFit/>
          </a:bodyPr>
          <a:lstStyle/>
          <a:p>
            <a:r>
              <a:rPr lang="en-IN" sz="2800" dirty="0"/>
              <a:t>3) Pathfinder Tool:-</a:t>
            </a:r>
          </a:p>
        </p:txBody>
      </p:sp>
      <p:sp>
        <p:nvSpPr>
          <p:cNvPr id="7" name="TextBox 6">
            <a:extLst>
              <a:ext uri="{FF2B5EF4-FFF2-40B4-BE49-F238E27FC236}">
                <a16:creationId xmlns:a16="http://schemas.microsoft.com/office/drawing/2014/main" id="{2EC538C0-2398-CA80-12A1-87B5C10EB0A0}"/>
              </a:ext>
            </a:extLst>
          </p:cNvPr>
          <p:cNvSpPr txBox="1"/>
          <p:nvPr/>
        </p:nvSpPr>
        <p:spPr>
          <a:xfrm>
            <a:off x="37903" y="1589452"/>
            <a:ext cx="11830248" cy="584775"/>
          </a:xfrm>
          <a:prstGeom prst="rect">
            <a:avLst/>
          </a:prstGeom>
          <a:noFill/>
        </p:spPr>
        <p:txBody>
          <a:bodyPr wrap="square">
            <a:spAutoFit/>
          </a:bodyPr>
          <a:lstStyle/>
          <a:p>
            <a:pPr>
              <a:buNone/>
            </a:pPr>
            <a:r>
              <a:rPr lang="en-US" sz="1600" dirty="0"/>
              <a:t>     -&gt;The Pathfinder tool in design software like Adobe Illustrator is used to combine, divide, and subtract shapes in   	various  ways. It’s essential for creating complex shapes by merging or cutting simpler ones.</a:t>
            </a:r>
          </a:p>
        </p:txBody>
      </p:sp>
      <p:sp>
        <p:nvSpPr>
          <p:cNvPr id="14" name="TextBox 13">
            <a:extLst>
              <a:ext uri="{FF2B5EF4-FFF2-40B4-BE49-F238E27FC236}">
                <a16:creationId xmlns:a16="http://schemas.microsoft.com/office/drawing/2014/main" id="{F23ED719-0316-E3DF-B43E-F5FB339CE1AC}"/>
              </a:ext>
            </a:extLst>
          </p:cNvPr>
          <p:cNvSpPr txBox="1"/>
          <p:nvPr/>
        </p:nvSpPr>
        <p:spPr>
          <a:xfrm>
            <a:off x="219174" y="674986"/>
            <a:ext cx="11467707" cy="830997"/>
          </a:xfrm>
          <a:prstGeom prst="rect">
            <a:avLst/>
          </a:prstGeom>
          <a:noFill/>
        </p:spPr>
        <p:txBody>
          <a:bodyPr wrap="square">
            <a:spAutoFit/>
          </a:bodyPr>
          <a:lstStyle/>
          <a:p>
            <a:r>
              <a:rPr lang="en-US" sz="2400" dirty="0"/>
              <a:t>o </a:t>
            </a:r>
            <a:r>
              <a:rPr lang="en-US" sz="2400" dirty="0" err="1"/>
              <a:t>ExplainhowthePathfinder</a:t>
            </a:r>
            <a:r>
              <a:rPr lang="en-US" sz="2400" dirty="0"/>
              <a:t> tool is used for combining and </a:t>
            </a:r>
          </a:p>
          <a:p>
            <a:r>
              <a:rPr lang="en-US" sz="2400" dirty="0"/>
              <a:t>   subtracting shapes.</a:t>
            </a:r>
            <a:endParaRPr lang="en-IN" sz="2400" dirty="0"/>
          </a:p>
        </p:txBody>
      </p:sp>
      <p:sp>
        <p:nvSpPr>
          <p:cNvPr id="15" name="Rectangle 1">
            <a:extLst>
              <a:ext uri="{FF2B5EF4-FFF2-40B4-BE49-F238E27FC236}">
                <a16:creationId xmlns:a16="http://schemas.microsoft.com/office/drawing/2014/main" id="{CE3FEECA-8CB1-7C4C-F6DD-BEB88140B3F8}"/>
              </a:ext>
            </a:extLst>
          </p:cNvPr>
          <p:cNvSpPr>
            <a:spLocks noChangeArrowheads="1"/>
          </p:cNvSpPr>
          <p:nvPr/>
        </p:nvSpPr>
        <p:spPr bwMode="auto">
          <a:xfrm>
            <a:off x="68344" y="2650217"/>
            <a:ext cx="1152662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a:ln>
                  <a:noFill/>
                </a:ln>
                <a:solidFill>
                  <a:schemeClr val="tx1"/>
                </a:solidFill>
                <a:effectLst/>
                <a:latin typeface="Arial" panose="020B0604020202020204" pitchFamily="34" charset="0"/>
              </a:rPr>
              <a:t>🔹 Combining Shapes:-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panose="020B0604020202020204" pitchFamily="34" charset="0"/>
              </a:rPr>
              <a:t>To combine shapes, you typically use the "Unite" option:</a:t>
            </a: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en-US" altLang="en-US" i="0" u="none" strike="noStrike" cap="none" normalizeH="0" baseline="0" dirty="0">
                <a:ln>
                  <a:noFill/>
                </a:ln>
                <a:solidFill>
                  <a:schemeClr val="tx1"/>
                </a:solidFill>
                <a:effectLst/>
                <a:latin typeface="Arial" panose="020B0604020202020204" pitchFamily="34" charset="0"/>
              </a:rPr>
              <a:t>Select all shapes you want to combine using the Selection Tool (V).</a:t>
            </a:r>
          </a:p>
          <a:p>
            <a:pPr marL="0" marR="0" lvl="0" indent="0" defTabSz="914400" rtl="0" eaLnBrk="0" fontAlgn="base" latinLnBrk="0" hangingPunct="0">
              <a:lnSpc>
                <a:spcPct val="100000"/>
              </a:lnSpc>
              <a:spcBef>
                <a:spcPct val="0"/>
              </a:spcBef>
              <a:spcAft>
                <a:spcPct val="0"/>
              </a:spcAft>
              <a:buClrTx/>
              <a:buSzTx/>
              <a:buFontTx/>
              <a:buAutoNum type="arabicPeriod" startAt="2"/>
              <a:tabLst/>
            </a:pPr>
            <a:r>
              <a:rPr kumimoji="0" lang="en-US" altLang="en-US" i="0" u="none" strike="noStrike" cap="none" normalizeH="0" baseline="0" dirty="0">
                <a:ln>
                  <a:noFill/>
                </a:ln>
                <a:solidFill>
                  <a:schemeClr val="tx1"/>
                </a:solidFill>
                <a:effectLst/>
                <a:latin typeface="Arial" panose="020B0604020202020204" pitchFamily="34" charset="0"/>
              </a:rPr>
              <a:t>Open the Pathfinder panel: </a:t>
            </a:r>
            <a:r>
              <a:rPr kumimoji="0" lang="en-US" altLang="en-US" i="0" u="none" strike="noStrike" cap="none" normalizeH="0" baseline="0" dirty="0">
                <a:ln>
                  <a:noFill/>
                </a:ln>
                <a:solidFill>
                  <a:schemeClr val="tx1"/>
                </a:solidFill>
                <a:effectLst/>
                <a:latin typeface="Arial Unicode MS"/>
              </a:rPr>
              <a:t>Window &gt; Pathfinder</a:t>
            </a:r>
            <a:endParaRPr kumimoji="0" lang="en-US" altLang="en-US"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AutoNum type="arabicPeriod" startAt="3"/>
              <a:tabLst/>
            </a:pPr>
            <a:r>
              <a:rPr kumimoji="0" lang="en-US" altLang="en-US" i="0" u="none" strike="noStrike" cap="none" normalizeH="0" baseline="0" dirty="0">
                <a:ln>
                  <a:noFill/>
                </a:ln>
                <a:solidFill>
                  <a:schemeClr val="tx1"/>
                </a:solidFill>
                <a:effectLst/>
                <a:latin typeface="Arial" panose="020B0604020202020204" pitchFamily="34" charset="0"/>
              </a:rPr>
              <a:t>Click Unite (first icon under "Shape Modes").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3244FDEA-4B16-72FA-27A4-8E8849E3912B}"/>
              </a:ext>
            </a:extLst>
          </p:cNvPr>
          <p:cNvSpPr txBox="1"/>
          <p:nvPr/>
        </p:nvSpPr>
        <p:spPr>
          <a:xfrm>
            <a:off x="71881" y="5311421"/>
            <a:ext cx="12019961" cy="1231106"/>
          </a:xfrm>
          <a:prstGeom prst="rect">
            <a:avLst/>
          </a:prstGeom>
          <a:noFill/>
        </p:spPr>
        <p:txBody>
          <a:bodyPr wrap="square">
            <a:spAutoFit/>
          </a:bodyPr>
          <a:lstStyle/>
          <a:p>
            <a:pPr>
              <a:buNone/>
            </a:pPr>
            <a:r>
              <a:rPr lang="en-US" sz="2000" dirty="0"/>
              <a:t>To subtract one shape from another, you use </a:t>
            </a:r>
            <a:r>
              <a:rPr lang="en-US" sz="2000" b="1" dirty="0"/>
              <a:t>"Minus Front"</a:t>
            </a:r>
            <a:r>
              <a:rPr lang="en-US" sz="2000" dirty="0"/>
              <a:t>:</a:t>
            </a:r>
          </a:p>
          <a:p>
            <a:pPr>
              <a:buFont typeface="+mj-lt"/>
              <a:buAutoNum type="arabicPeriod"/>
            </a:pPr>
            <a:r>
              <a:rPr lang="en-US" dirty="0"/>
              <a:t>Place the shape you want to subtract on top of the shape you want to keep.</a:t>
            </a:r>
          </a:p>
          <a:p>
            <a:pPr>
              <a:buFont typeface="+mj-lt"/>
              <a:buAutoNum type="arabicPeriod"/>
            </a:pPr>
            <a:r>
              <a:rPr lang="en-US" dirty="0"/>
              <a:t>Select both shapes.</a:t>
            </a:r>
          </a:p>
          <a:p>
            <a:pPr>
              <a:buFont typeface="+mj-lt"/>
              <a:buAutoNum type="arabicPeriod"/>
            </a:pPr>
            <a:r>
              <a:rPr lang="en-US" dirty="0"/>
              <a:t>In the Pathfinder panel, click Minus Front (second icon under "Shape Modes")</a:t>
            </a:r>
          </a:p>
        </p:txBody>
      </p:sp>
      <p:sp>
        <p:nvSpPr>
          <p:cNvPr id="17" name="TextBox 16">
            <a:extLst>
              <a:ext uri="{FF2B5EF4-FFF2-40B4-BE49-F238E27FC236}">
                <a16:creationId xmlns:a16="http://schemas.microsoft.com/office/drawing/2014/main" id="{3DFC9B7F-562F-83F4-8701-ED29081A2C11}"/>
              </a:ext>
            </a:extLst>
          </p:cNvPr>
          <p:cNvSpPr txBox="1"/>
          <p:nvPr/>
        </p:nvSpPr>
        <p:spPr>
          <a:xfrm>
            <a:off x="68344" y="4835431"/>
            <a:ext cx="6155702" cy="523220"/>
          </a:xfrm>
          <a:prstGeom prst="rect">
            <a:avLst/>
          </a:prstGeom>
          <a:noFill/>
        </p:spPr>
        <p:txBody>
          <a:bodyPr wrap="square">
            <a:spAutoFit/>
          </a:bodyPr>
          <a:lstStyle/>
          <a:p>
            <a:r>
              <a:rPr lang="en-IN" sz="2800" dirty="0"/>
              <a:t>🔹 Subtracting Shapes:-</a:t>
            </a:r>
          </a:p>
        </p:txBody>
      </p:sp>
    </p:spTree>
    <p:extLst>
      <p:ext uri="{BB962C8B-B14F-4D97-AF65-F5344CB8AC3E}">
        <p14:creationId xmlns:p14="http://schemas.microsoft.com/office/powerpoint/2010/main" val="3643520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82A82A-3D62-A238-386B-6D499EF32779}"/>
              </a:ext>
            </a:extLst>
          </p:cNvPr>
          <p:cNvSpPr txBox="1"/>
          <p:nvPr/>
        </p:nvSpPr>
        <p:spPr>
          <a:xfrm>
            <a:off x="101338" y="111280"/>
            <a:ext cx="10282286" cy="830997"/>
          </a:xfrm>
          <a:prstGeom prst="rect">
            <a:avLst/>
          </a:prstGeom>
          <a:noFill/>
        </p:spPr>
        <p:txBody>
          <a:bodyPr wrap="square">
            <a:spAutoFit/>
          </a:bodyPr>
          <a:lstStyle/>
          <a:p>
            <a:r>
              <a:rPr lang="en-US" sz="2400" dirty="0"/>
              <a:t>o </a:t>
            </a:r>
            <a:r>
              <a:rPr lang="en-US" sz="2400" dirty="0" err="1"/>
              <a:t>Describethe</a:t>
            </a:r>
            <a:r>
              <a:rPr lang="en-US" sz="2400" dirty="0"/>
              <a:t> differences between the Unite, Minus Front, Intersect, and Exclude options in Pathfinder.</a:t>
            </a:r>
            <a:endParaRPr lang="en-IN" sz="2400" dirty="0"/>
          </a:p>
        </p:txBody>
      </p:sp>
      <p:sp>
        <p:nvSpPr>
          <p:cNvPr id="7" name="TextBox 6">
            <a:extLst>
              <a:ext uri="{FF2B5EF4-FFF2-40B4-BE49-F238E27FC236}">
                <a16:creationId xmlns:a16="http://schemas.microsoft.com/office/drawing/2014/main" id="{6E3E64E2-4F17-F8C5-50B9-4DC587AB6BE5}"/>
              </a:ext>
            </a:extLst>
          </p:cNvPr>
          <p:cNvSpPr txBox="1"/>
          <p:nvPr/>
        </p:nvSpPr>
        <p:spPr>
          <a:xfrm>
            <a:off x="162609" y="942277"/>
            <a:ext cx="10046616" cy="1446550"/>
          </a:xfrm>
          <a:prstGeom prst="rect">
            <a:avLst/>
          </a:prstGeom>
          <a:noFill/>
        </p:spPr>
        <p:txBody>
          <a:bodyPr wrap="square">
            <a:spAutoFit/>
          </a:bodyPr>
          <a:lstStyle/>
          <a:p>
            <a:pPr marL="457200" indent="-457200">
              <a:buAutoNum type="arabicPeriod"/>
            </a:pPr>
            <a:r>
              <a:rPr lang="en-US" sz="2400" dirty="0"/>
              <a:t>Unite:</a:t>
            </a:r>
          </a:p>
          <a:p>
            <a:r>
              <a:rPr lang="en-US" sz="1600" dirty="0"/>
              <a:t>Combines all selected shapes into one single shape.</a:t>
            </a:r>
          </a:p>
          <a:p>
            <a:pPr>
              <a:buNone/>
            </a:pPr>
            <a:endParaRPr lang="en-US" sz="1600" dirty="0"/>
          </a:p>
          <a:p>
            <a:pPr>
              <a:buNone/>
            </a:pPr>
            <a:endParaRPr lang="en-US" sz="1600" dirty="0"/>
          </a:p>
          <a:p>
            <a:r>
              <a:rPr lang="en-US" sz="1600" dirty="0"/>
              <a:t>(Useful when you want a clean, single shape from multiple overlapping parts)</a:t>
            </a:r>
          </a:p>
        </p:txBody>
      </p:sp>
      <p:sp>
        <p:nvSpPr>
          <p:cNvPr id="11" name="TextBox 10">
            <a:extLst>
              <a:ext uri="{FF2B5EF4-FFF2-40B4-BE49-F238E27FC236}">
                <a16:creationId xmlns:a16="http://schemas.microsoft.com/office/drawing/2014/main" id="{79F119BB-7297-F1ED-751F-A01CFB6227AA}"/>
              </a:ext>
            </a:extLst>
          </p:cNvPr>
          <p:cNvSpPr txBox="1"/>
          <p:nvPr/>
        </p:nvSpPr>
        <p:spPr>
          <a:xfrm>
            <a:off x="-539688" y="1522873"/>
            <a:ext cx="11451210" cy="584775"/>
          </a:xfrm>
          <a:prstGeom prst="rect">
            <a:avLst/>
          </a:prstGeom>
          <a:noFill/>
        </p:spPr>
        <p:txBody>
          <a:bodyPr wrap="square">
            <a:spAutoFit/>
          </a:bodyPr>
          <a:lstStyle/>
          <a:p>
            <a:pPr marL="742950" lvl="1" indent="-285750">
              <a:buFont typeface="Arial" panose="020B0604020202020204" pitchFamily="34" charset="0"/>
              <a:buChar char="•"/>
            </a:pPr>
            <a:r>
              <a:rPr lang="en-US" sz="1600" dirty="0"/>
              <a:t>Merges all overlapping and non-overlapping areas into one.</a:t>
            </a:r>
          </a:p>
          <a:p>
            <a:pPr marL="742950" lvl="1" indent="-285750">
              <a:buFont typeface="Arial" panose="020B0604020202020204" pitchFamily="34" charset="0"/>
              <a:buChar char="•"/>
            </a:pPr>
            <a:r>
              <a:rPr lang="en-US" sz="1600" dirty="0"/>
              <a:t>Removes all internal lines or divisions.</a:t>
            </a:r>
          </a:p>
        </p:txBody>
      </p:sp>
      <p:sp>
        <p:nvSpPr>
          <p:cNvPr id="14" name="TextBox 13">
            <a:extLst>
              <a:ext uri="{FF2B5EF4-FFF2-40B4-BE49-F238E27FC236}">
                <a16:creationId xmlns:a16="http://schemas.microsoft.com/office/drawing/2014/main" id="{948C7897-F299-A8D5-6876-620BE1FCDDF2}"/>
              </a:ext>
            </a:extLst>
          </p:cNvPr>
          <p:cNvSpPr txBox="1"/>
          <p:nvPr/>
        </p:nvSpPr>
        <p:spPr>
          <a:xfrm>
            <a:off x="101338" y="2340573"/>
            <a:ext cx="6315958" cy="461665"/>
          </a:xfrm>
          <a:prstGeom prst="rect">
            <a:avLst/>
          </a:prstGeom>
          <a:noFill/>
        </p:spPr>
        <p:txBody>
          <a:bodyPr wrap="square">
            <a:spAutoFit/>
          </a:bodyPr>
          <a:lstStyle/>
          <a:p>
            <a:r>
              <a:rPr lang="en-IN" sz="2400" dirty="0"/>
              <a:t>2. Minus Front:</a:t>
            </a:r>
          </a:p>
        </p:txBody>
      </p:sp>
      <p:sp>
        <p:nvSpPr>
          <p:cNvPr id="16" name="Rectangle 2">
            <a:extLst>
              <a:ext uri="{FF2B5EF4-FFF2-40B4-BE49-F238E27FC236}">
                <a16:creationId xmlns:a16="http://schemas.microsoft.com/office/drawing/2014/main" id="{7BFA32C7-076D-8C60-D32A-64D515CD84DC}"/>
              </a:ext>
            </a:extLst>
          </p:cNvPr>
          <p:cNvSpPr>
            <a:spLocks noChangeArrowheads="1"/>
          </p:cNvSpPr>
          <p:nvPr/>
        </p:nvSpPr>
        <p:spPr bwMode="auto">
          <a:xfrm>
            <a:off x="101338" y="2701547"/>
            <a:ext cx="1278274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Subtracts the topmost shape(s) from the bottom shape.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Cuts out the area of the front shape from the one behind 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Deletes the front shape after subtraction.</a:t>
            </a:r>
            <a:br>
              <a:rPr kumimoji="0" lang="en-US" altLang="en-US" sz="1600" i="0" u="none" strike="noStrike" cap="none" normalizeH="0" baseline="0" dirty="0">
                <a:ln>
                  <a:noFill/>
                </a:ln>
                <a:solidFill>
                  <a:schemeClr val="tx1"/>
                </a:solidFill>
                <a:effectLst/>
                <a:latin typeface="Arial" panose="020B0604020202020204" pitchFamily="34" charset="0"/>
              </a:rPr>
            </a:br>
            <a:r>
              <a:rPr kumimoji="0" lang="en-US" altLang="en-US" sz="1600" i="0" u="none" strike="noStrike" cap="none" normalizeH="0" baseline="0" dirty="0">
                <a:ln>
                  <a:noFill/>
                </a:ln>
                <a:solidFill>
                  <a:schemeClr val="tx1"/>
                </a:solidFill>
                <a:effectLst/>
                <a:latin typeface="Arial" panose="020B0604020202020204" pitchFamily="34" charset="0"/>
              </a:rPr>
              <a:t>(Great for creating cutouts or "holes" in objects)</a:t>
            </a:r>
          </a:p>
        </p:txBody>
      </p:sp>
      <p:sp>
        <p:nvSpPr>
          <p:cNvPr id="17" name="TextBox 16">
            <a:extLst>
              <a:ext uri="{FF2B5EF4-FFF2-40B4-BE49-F238E27FC236}">
                <a16:creationId xmlns:a16="http://schemas.microsoft.com/office/drawing/2014/main" id="{4021A66D-8E87-6A5B-082A-2F63D51150F8}"/>
              </a:ext>
            </a:extLst>
          </p:cNvPr>
          <p:cNvSpPr txBox="1"/>
          <p:nvPr/>
        </p:nvSpPr>
        <p:spPr>
          <a:xfrm>
            <a:off x="101338" y="3778765"/>
            <a:ext cx="12594212" cy="1446550"/>
          </a:xfrm>
          <a:prstGeom prst="rect">
            <a:avLst/>
          </a:prstGeom>
          <a:noFill/>
        </p:spPr>
        <p:txBody>
          <a:bodyPr wrap="square">
            <a:spAutoFit/>
          </a:bodyPr>
          <a:lstStyle/>
          <a:p>
            <a:pPr>
              <a:buNone/>
            </a:pPr>
            <a:r>
              <a:rPr lang="en-US" sz="2400" dirty="0"/>
              <a:t>3. Intersect:</a:t>
            </a:r>
          </a:p>
          <a:p>
            <a:pPr>
              <a:buFont typeface="Arial" panose="020B0604020202020204" pitchFamily="34" charset="0"/>
              <a:buChar char="•"/>
            </a:pPr>
            <a:r>
              <a:rPr lang="en-US" sz="1600" dirty="0"/>
              <a:t>Function: Keeps only the overlapping area of all selected shapes.</a:t>
            </a:r>
          </a:p>
          <a:p>
            <a:pPr>
              <a:buFont typeface="Arial" panose="020B0604020202020204" pitchFamily="34" charset="0"/>
              <a:buChar char="•"/>
            </a:pPr>
            <a:r>
              <a:rPr lang="en-US" sz="1600" dirty="0"/>
              <a:t>Result: Deletes all non-overlapping areas.</a:t>
            </a:r>
          </a:p>
          <a:p>
            <a:pPr>
              <a:buFont typeface="Arial" panose="020B0604020202020204" pitchFamily="34" charset="0"/>
              <a:buChar char="•"/>
            </a:pPr>
            <a:r>
              <a:rPr lang="en-US" sz="1600" dirty="0"/>
              <a:t>Use Case: Best when you only want the shared portion of shapes.</a:t>
            </a:r>
          </a:p>
          <a:p>
            <a:pPr>
              <a:buNone/>
            </a:pPr>
            <a:r>
              <a:rPr lang="en-US" sz="1600" dirty="0"/>
              <a:t>Example: A circle and square intersecting in the middle will result in just that overlapping portion</a:t>
            </a:r>
          </a:p>
        </p:txBody>
      </p:sp>
      <p:sp>
        <p:nvSpPr>
          <p:cNvPr id="18" name="TextBox 17">
            <a:extLst>
              <a:ext uri="{FF2B5EF4-FFF2-40B4-BE49-F238E27FC236}">
                <a16:creationId xmlns:a16="http://schemas.microsoft.com/office/drawing/2014/main" id="{34ADABC1-D7B7-C36A-78BA-8662EAB52548}"/>
              </a:ext>
            </a:extLst>
          </p:cNvPr>
          <p:cNvSpPr txBox="1"/>
          <p:nvPr/>
        </p:nvSpPr>
        <p:spPr>
          <a:xfrm>
            <a:off x="101338" y="5192448"/>
            <a:ext cx="11498344" cy="1446550"/>
          </a:xfrm>
          <a:prstGeom prst="rect">
            <a:avLst/>
          </a:prstGeom>
          <a:noFill/>
        </p:spPr>
        <p:txBody>
          <a:bodyPr wrap="square">
            <a:spAutoFit/>
          </a:bodyPr>
          <a:lstStyle/>
          <a:p>
            <a:pPr>
              <a:buNone/>
            </a:pPr>
            <a:r>
              <a:rPr lang="en-US" sz="2400" dirty="0"/>
              <a:t>4. Exclude:</a:t>
            </a:r>
          </a:p>
          <a:p>
            <a:pPr>
              <a:buFont typeface="Arial" panose="020B0604020202020204" pitchFamily="34" charset="0"/>
              <a:buChar char="•"/>
            </a:pPr>
            <a:r>
              <a:rPr lang="en-US" sz="1600" dirty="0"/>
              <a:t>Function: Removes the overlapping area and keeps only the non-overlapping parts of the shapes.</a:t>
            </a:r>
          </a:p>
          <a:p>
            <a:pPr>
              <a:buFont typeface="Arial" panose="020B0604020202020204" pitchFamily="34" charset="0"/>
              <a:buChar char="•"/>
            </a:pPr>
            <a:r>
              <a:rPr lang="en-US" sz="1600" dirty="0"/>
              <a:t>Result: The area where the shapes intersect becomes transparent (or cut out).</a:t>
            </a:r>
          </a:p>
          <a:p>
            <a:pPr>
              <a:buFont typeface="Arial" panose="020B0604020202020204" pitchFamily="34" charset="0"/>
              <a:buChar char="•"/>
            </a:pPr>
            <a:r>
              <a:rPr lang="en-US" sz="1600" dirty="0"/>
              <a:t>Use Case: Useful for creating complex shapes with "holes" where objects overlap.</a:t>
            </a:r>
          </a:p>
          <a:p>
            <a:pPr>
              <a:buNone/>
            </a:pPr>
            <a:r>
              <a:rPr lang="en-US" sz="1600" dirty="0"/>
              <a:t>Example: A circle and square that intersect will have the overlapping area removed, leaving a hollow</a:t>
            </a:r>
          </a:p>
        </p:txBody>
      </p:sp>
    </p:spTree>
    <p:extLst>
      <p:ext uri="{BB962C8B-B14F-4D97-AF65-F5344CB8AC3E}">
        <p14:creationId xmlns:p14="http://schemas.microsoft.com/office/powerpoint/2010/main" val="1034185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B1C6487-E659-02E7-B2B5-D9542A63EB05}"/>
              </a:ext>
            </a:extLst>
          </p:cNvPr>
          <p:cNvSpPr txBox="1"/>
          <p:nvPr/>
        </p:nvSpPr>
        <p:spPr>
          <a:xfrm>
            <a:off x="190893" y="230113"/>
            <a:ext cx="6094428" cy="523220"/>
          </a:xfrm>
          <a:prstGeom prst="rect">
            <a:avLst/>
          </a:prstGeom>
          <a:noFill/>
        </p:spPr>
        <p:txBody>
          <a:bodyPr wrap="square">
            <a:spAutoFit/>
          </a:bodyPr>
          <a:lstStyle/>
          <a:p>
            <a:r>
              <a:rPr lang="en-IN" sz="2800" dirty="0"/>
              <a:t>4) The Pencil Tool:-</a:t>
            </a:r>
          </a:p>
        </p:txBody>
      </p:sp>
      <p:sp>
        <p:nvSpPr>
          <p:cNvPr id="13" name="TextBox 12">
            <a:extLst>
              <a:ext uri="{FF2B5EF4-FFF2-40B4-BE49-F238E27FC236}">
                <a16:creationId xmlns:a16="http://schemas.microsoft.com/office/drawing/2014/main" id="{65A6A28C-8FB1-C435-D501-1BC1CE2F1958}"/>
              </a:ext>
            </a:extLst>
          </p:cNvPr>
          <p:cNvSpPr txBox="1"/>
          <p:nvPr/>
        </p:nvSpPr>
        <p:spPr>
          <a:xfrm>
            <a:off x="100553" y="755886"/>
            <a:ext cx="11696308" cy="830997"/>
          </a:xfrm>
          <a:prstGeom prst="rect">
            <a:avLst/>
          </a:prstGeom>
          <a:noFill/>
        </p:spPr>
        <p:txBody>
          <a:bodyPr wrap="square">
            <a:spAutoFit/>
          </a:bodyPr>
          <a:lstStyle/>
          <a:p>
            <a:r>
              <a:rPr lang="en-US" sz="2400" dirty="0"/>
              <a:t>o Define </a:t>
            </a:r>
            <a:r>
              <a:rPr lang="en-US" sz="2400" dirty="0" err="1"/>
              <a:t>thePencil</a:t>
            </a:r>
            <a:r>
              <a:rPr lang="en-US" sz="2400" dirty="0"/>
              <a:t> tool and describe its purpose in creating custom </a:t>
            </a:r>
          </a:p>
          <a:p>
            <a:r>
              <a:rPr lang="en-US" sz="2400" dirty="0"/>
              <a:t>Typeface modification.</a:t>
            </a:r>
            <a:endParaRPr lang="en-IN" sz="2400" dirty="0"/>
          </a:p>
        </p:txBody>
      </p:sp>
      <p:sp>
        <p:nvSpPr>
          <p:cNvPr id="15" name="TextBox 14">
            <a:extLst>
              <a:ext uri="{FF2B5EF4-FFF2-40B4-BE49-F238E27FC236}">
                <a16:creationId xmlns:a16="http://schemas.microsoft.com/office/drawing/2014/main" id="{DBE115EE-C712-89F5-6411-EF2535E9992A}"/>
              </a:ext>
            </a:extLst>
          </p:cNvPr>
          <p:cNvSpPr txBox="1"/>
          <p:nvPr/>
        </p:nvSpPr>
        <p:spPr>
          <a:xfrm>
            <a:off x="43599" y="3811012"/>
            <a:ext cx="12104802" cy="3293209"/>
          </a:xfrm>
          <a:prstGeom prst="rect">
            <a:avLst/>
          </a:prstGeom>
          <a:noFill/>
        </p:spPr>
        <p:txBody>
          <a:bodyPr wrap="square">
            <a:spAutoFit/>
          </a:bodyPr>
          <a:lstStyle/>
          <a:p>
            <a:pPr>
              <a:buNone/>
            </a:pPr>
            <a:r>
              <a:rPr lang="en-US" sz="1600" b="1" dirty="0"/>
              <a:t>&gt;Purpose in Creating Custom Typeface Modifications:-</a:t>
            </a:r>
          </a:p>
          <a:p>
            <a:pPr>
              <a:buNone/>
            </a:pPr>
            <a:r>
              <a:rPr lang="en-US" sz="1600" dirty="0"/>
              <a:t>	-When modifying or creating custom typefaces, the Pencil Tool is used to:</a:t>
            </a:r>
          </a:p>
          <a:p>
            <a:pPr>
              <a:buNone/>
            </a:pPr>
            <a:r>
              <a:rPr lang="en-US" sz="1600" b="1" dirty="0"/>
              <a:t>&gt;Freehand Modify Letterforms:</a:t>
            </a:r>
          </a:p>
          <a:p>
            <a:r>
              <a:rPr lang="en-US" sz="1600" dirty="0"/>
              <a:t>	-You can draw over existing letter outlines to reshape parts of a character—like extending a serif, altering a stroke, or 	adding decorative elements.</a:t>
            </a:r>
          </a:p>
          <a:p>
            <a:r>
              <a:rPr lang="en-US" sz="1600" b="1" dirty="0"/>
              <a:t>&gt; Create Unique Characters:</a:t>
            </a:r>
          </a:p>
          <a:p>
            <a:pPr lvl="1"/>
            <a:r>
              <a:rPr lang="en-US" sz="1600" dirty="0"/>
              <a:t>-Start from scratch and hand-draw entirely new glyphs (letterforms) for a personalized or artistic typeface design.</a:t>
            </a:r>
          </a:p>
          <a:p>
            <a:pPr>
              <a:buNone/>
            </a:pPr>
            <a:r>
              <a:rPr lang="en-US" sz="1600" b="1" dirty="0"/>
              <a:t>&gt;Refine Shapes Quickly:</a:t>
            </a:r>
          </a:p>
          <a:p>
            <a:r>
              <a:rPr lang="en-US" sz="1600" dirty="0"/>
              <a:t>	-With path editing enabled, the Pencil Tool lets you redraw segments of paths without deleting and recreating them, 	making it ideal for fast tweaks and corrections.</a:t>
            </a:r>
          </a:p>
          <a:p>
            <a:pPr>
              <a:buNone/>
            </a:pPr>
            <a:r>
              <a:rPr lang="en-US" sz="1600" b="1" dirty="0"/>
              <a:t>&gt;Add Hand-Drawn Effects:</a:t>
            </a:r>
          </a:p>
          <a:p>
            <a:r>
              <a:rPr lang="en-US" sz="1600" dirty="0"/>
              <a:t>	-It’s especially useful for </a:t>
            </a:r>
            <a:r>
              <a:rPr lang="en-US" sz="1600" b="1" dirty="0"/>
              <a:t>organic, hand-drawn, or script-style fonts</a:t>
            </a:r>
            <a:r>
              <a:rPr lang="en-US" sz="1600" dirty="0"/>
              <a:t> where precision isn't as critical, but artistic. expression is.</a:t>
            </a:r>
          </a:p>
        </p:txBody>
      </p:sp>
      <p:sp>
        <p:nvSpPr>
          <p:cNvPr id="17" name="TextBox 16">
            <a:extLst>
              <a:ext uri="{FF2B5EF4-FFF2-40B4-BE49-F238E27FC236}">
                <a16:creationId xmlns:a16="http://schemas.microsoft.com/office/drawing/2014/main" id="{91BDE7ED-FA52-85CF-97FB-7223A442D612}"/>
              </a:ext>
            </a:extLst>
          </p:cNvPr>
          <p:cNvSpPr txBox="1"/>
          <p:nvPr/>
        </p:nvSpPr>
        <p:spPr>
          <a:xfrm>
            <a:off x="-13354" y="1502042"/>
            <a:ext cx="12104801" cy="2062103"/>
          </a:xfrm>
          <a:prstGeom prst="rect">
            <a:avLst/>
          </a:prstGeom>
          <a:noFill/>
        </p:spPr>
        <p:txBody>
          <a:bodyPr wrap="square">
            <a:spAutoFit/>
          </a:bodyPr>
          <a:lstStyle/>
          <a:p>
            <a:pPr>
              <a:buNone/>
            </a:pPr>
            <a:endParaRPr lang="en-US" b="1" dirty="0"/>
          </a:p>
          <a:p>
            <a:pPr>
              <a:buNone/>
            </a:pPr>
            <a:r>
              <a:rPr lang="en-US" sz="2000" b="1" dirty="0"/>
              <a:t>* Definition of the Pencil Tool:-</a:t>
            </a:r>
          </a:p>
          <a:p>
            <a:pPr>
              <a:buNone/>
            </a:pPr>
            <a:r>
              <a:rPr lang="en-US" dirty="0"/>
              <a:t>The </a:t>
            </a:r>
            <a:r>
              <a:rPr lang="en-US" b="1" dirty="0"/>
              <a:t>Pencil Tool</a:t>
            </a:r>
            <a:r>
              <a:rPr lang="en-US" dirty="0"/>
              <a:t> in Adobe Illustrator is a </a:t>
            </a:r>
            <a:r>
              <a:rPr lang="en-US" b="1" dirty="0"/>
              <a:t>freehand drawing tool</a:t>
            </a:r>
            <a:r>
              <a:rPr lang="en-US" dirty="0"/>
              <a:t> that allows users to draw and edit paths as if they were sketching with a real pencil. It creates </a:t>
            </a:r>
            <a:r>
              <a:rPr lang="en-US" b="1" dirty="0"/>
              <a:t>vector paths</a:t>
            </a:r>
            <a:r>
              <a:rPr lang="en-US" dirty="0"/>
              <a:t> based on the movement of your mouse or stylus.</a:t>
            </a:r>
          </a:p>
          <a:p>
            <a:pPr>
              <a:buFont typeface="Arial" panose="020B0604020202020204" pitchFamily="34" charset="0"/>
              <a:buChar char="•"/>
            </a:pPr>
            <a:r>
              <a:rPr lang="en-US" b="1" dirty="0"/>
              <a:t>Location:</a:t>
            </a:r>
            <a:r>
              <a:rPr lang="en-US" dirty="0"/>
              <a:t> Found in the Tools panel (shortcut: </a:t>
            </a:r>
            <a:r>
              <a:rPr lang="en-US" b="1" dirty="0"/>
              <a:t>N</a:t>
            </a:r>
            <a:r>
              <a:rPr lang="en-US" dirty="0"/>
              <a:t>).</a:t>
            </a:r>
          </a:p>
          <a:p>
            <a:pPr>
              <a:buFont typeface="Arial" panose="020B0604020202020204" pitchFamily="34" charset="0"/>
              <a:buChar char="•"/>
            </a:pPr>
            <a:r>
              <a:rPr lang="en-US" b="1" dirty="0"/>
              <a:t>Output:</a:t>
            </a:r>
            <a:r>
              <a:rPr lang="en-US" dirty="0"/>
              <a:t> Smooth or rough vector paths depending on the fidelity settings.</a:t>
            </a:r>
          </a:p>
        </p:txBody>
      </p:sp>
    </p:spTree>
    <p:extLst>
      <p:ext uri="{BB962C8B-B14F-4D97-AF65-F5344CB8AC3E}">
        <p14:creationId xmlns:p14="http://schemas.microsoft.com/office/powerpoint/2010/main" val="241803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B9F572-2102-855D-414A-D019F171F15E}"/>
              </a:ext>
            </a:extLst>
          </p:cNvPr>
          <p:cNvSpPr txBox="1"/>
          <p:nvPr/>
        </p:nvSpPr>
        <p:spPr>
          <a:xfrm>
            <a:off x="-1411256" y="317281"/>
            <a:ext cx="12192000" cy="830997"/>
          </a:xfrm>
          <a:prstGeom prst="rect">
            <a:avLst/>
          </a:prstGeom>
          <a:noFill/>
        </p:spPr>
        <p:txBody>
          <a:bodyPr wrap="square" rtlCol="0">
            <a:spAutoFit/>
          </a:bodyPr>
          <a:lstStyle/>
          <a:p>
            <a:r>
              <a:rPr lang="en-IN" sz="4800" dirty="0">
                <a:latin typeface="Bodoni Bk BT" panose="02070603070706020303" pitchFamily="18" charset="0"/>
              </a:rPr>
              <a:t>                                Illustrator Assignment</a:t>
            </a:r>
          </a:p>
        </p:txBody>
      </p:sp>
      <p:sp>
        <p:nvSpPr>
          <p:cNvPr id="5" name="Rectangle 4">
            <a:extLst>
              <a:ext uri="{FF2B5EF4-FFF2-40B4-BE49-F238E27FC236}">
                <a16:creationId xmlns:a16="http://schemas.microsoft.com/office/drawing/2014/main" id="{027953F2-D052-4100-D3EB-677D81CD8DDE}"/>
              </a:ext>
            </a:extLst>
          </p:cNvPr>
          <p:cNvSpPr/>
          <p:nvPr/>
        </p:nvSpPr>
        <p:spPr>
          <a:xfrm>
            <a:off x="3494711" y="1148278"/>
            <a:ext cx="5358581" cy="58105"/>
          </a:xfrm>
          <a:prstGeom prst="rect">
            <a:avLst/>
          </a:prstGeom>
          <a:solidFill>
            <a:schemeClr val="bg2">
              <a:lumMod val="50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D7FF7F90-49A9-B373-7075-96FB1C0AC6D1}"/>
              </a:ext>
            </a:extLst>
          </p:cNvPr>
          <p:cNvSpPr txBox="1"/>
          <p:nvPr/>
        </p:nvSpPr>
        <p:spPr>
          <a:xfrm>
            <a:off x="0" y="1644560"/>
            <a:ext cx="12192001" cy="3139321"/>
          </a:xfrm>
          <a:prstGeom prst="rect">
            <a:avLst/>
          </a:prstGeom>
          <a:solidFill>
            <a:schemeClr val="bg2">
              <a:lumMod val="75000"/>
            </a:schemeClr>
          </a:solidFill>
        </p:spPr>
        <p:txBody>
          <a:bodyPr wrap="square" rtlCol="0">
            <a:spAutoFit/>
          </a:bodyPr>
          <a:lstStyle/>
          <a:p>
            <a:r>
              <a:rPr lang="en-US" sz="6600" dirty="0"/>
              <a:t>Introduction to Adobe Illustrator Interface and Workspace</a:t>
            </a:r>
            <a:endParaRPr lang="en-IN" sz="6600" dirty="0"/>
          </a:p>
        </p:txBody>
      </p:sp>
      <p:sp>
        <p:nvSpPr>
          <p:cNvPr id="3" name="TextBox 2">
            <a:extLst>
              <a:ext uri="{FF2B5EF4-FFF2-40B4-BE49-F238E27FC236}">
                <a16:creationId xmlns:a16="http://schemas.microsoft.com/office/drawing/2014/main" id="{E15A265E-47B1-E9D5-A872-919F8F509305}"/>
              </a:ext>
            </a:extLst>
          </p:cNvPr>
          <p:cNvSpPr txBox="1"/>
          <p:nvPr/>
        </p:nvSpPr>
        <p:spPr>
          <a:xfrm>
            <a:off x="162274" y="5996226"/>
            <a:ext cx="9431020" cy="861774"/>
          </a:xfrm>
          <a:prstGeom prst="rect">
            <a:avLst/>
          </a:prstGeom>
          <a:noFill/>
        </p:spPr>
        <p:txBody>
          <a:bodyPr wrap="square">
            <a:spAutoFit/>
          </a:bodyPr>
          <a:lstStyle/>
          <a:p>
            <a:r>
              <a:rPr lang="en-IN" sz="5000" dirty="0"/>
              <a:t>Theory Assignment</a:t>
            </a:r>
          </a:p>
        </p:txBody>
      </p:sp>
    </p:spTree>
    <p:extLst>
      <p:ext uri="{BB962C8B-B14F-4D97-AF65-F5344CB8AC3E}">
        <p14:creationId xmlns:p14="http://schemas.microsoft.com/office/powerpoint/2010/main" val="3826384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D647B-F6EB-AE4F-48C6-349F766476C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CF3AC78-9586-5DF4-0CD0-50D43F9C4713}"/>
              </a:ext>
            </a:extLst>
          </p:cNvPr>
          <p:cNvSpPr txBox="1"/>
          <p:nvPr/>
        </p:nvSpPr>
        <p:spPr>
          <a:xfrm>
            <a:off x="0" y="2160726"/>
            <a:ext cx="12192000" cy="2308324"/>
          </a:xfrm>
          <a:prstGeom prst="rect">
            <a:avLst/>
          </a:prstGeom>
          <a:solidFill>
            <a:schemeClr val="bg2">
              <a:lumMod val="75000"/>
            </a:schemeClr>
          </a:solidFill>
        </p:spPr>
        <p:txBody>
          <a:bodyPr wrap="square" rtlCol="0">
            <a:spAutoFit/>
          </a:bodyPr>
          <a:lstStyle/>
          <a:p>
            <a:r>
              <a:rPr lang="en-US" sz="7200" dirty="0"/>
              <a:t>Color , Gradients, and the Swatches Panel</a:t>
            </a:r>
            <a:endParaRPr lang="en-IN" sz="7200" dirty="0"/>
          </a:p>
        </p:txBody>
      </p:sp>
      <p:sp>
        <p:nvSpPr>
          <p:cNvPr id="8" name="TextBox 7">
            <a:extLst>
              <a:ext uri="{FF2B5EF4-FFF2-40B4-BE49-F238E27FC236}">
                <a16:creationId xmlns:a16="http://schemas.microsoft.com/office/drawing/2014/main" id="{295C03A5-1B15-00F0-A688-B02652B8DC51}"/>
              </a:ext>
            </a:extLst>
          </p:cNvPr>
          <p:cNvSpPr txBox="1"/>
          <p:nvPr/>
        </p:nvSpPr>
        <p:spPr>
          <a:xfrm>
            <a:off x="-1411256" y="317281"/>
            <a:ext cx="12192000" cy="830997"/>
          </a:xfrm>
          <a:prstGeom prst="rect">
            <a:avLst/>
          </a:prstGeom>
          <a:noFill/>
        </p:spPr>
        <p:txBody>
          <a:bodyPr wrap="square" rtlCol="0">
            <a:spAutoFit/>
          </a:bodyPr>
          <a:lstStyle/>
          <a:p>
            <a:r>
              <a:rPr lang="en-IN" sz="4800" dirty="0">
                <a:latin typeface="Bodoni Bk BT" panose="02070603070706020303" pitchFamily="18" charset="0"/>
              </a:rPr>
              <a:t>                                Illustrator Assignment</a:t>
            </a:r>
          </a:p>
        </p:txBody>
      </p:sp>
      <p:sp>
        <p:nvSpPr>
          <p:cNvPr id="9" name="Rectangle 8">
            <a:extLst>
              <a:ext uri="{FF2B5EF4-FFF2-40B4-BE49-F238E27FC236}">
                <a16:creationId xmlns:a16="http://schemas.microsoft.com/office/drawing/2014/main" id="{3F88494F-1D70-910E-6B76-E15030E32497}"/>
              </a:ext>
            </a:extLst>
          </p:cNvPr>
          <p:cNvSpPr/>
          <p:nvPr/>
        </p:nvSpPr>
        <p:spPr>
          <a:xfrm>
            <a:off x="3494711" y="1148278"/>
            <a:ext cx="5358581" cy="58105"/>
          </a:xfrm>
          <a:prstGeom prst="rect">
            <a:avLst/>
          </a:prstGeom>
          <a:solidFill>
            <a:schemeClr val="bg2">
              <a:lumMod val="50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20F0B39A-BA4E-DB06-D642-ACA69552A6A9}"/>
              </a:ext>
            </a:extLst>
          </p:cNvPr>
          <p:cNvSpPr txBox="1"/>
          <p:nvPr/>
        </p:nvSpPr>
        <p:spPr>
          <a:xfrm>
            <a:off x="182594" y="5996226"/>
            <a:ext cx="9431020" cy="861774"/>
          </a:xfrm>
          <a:prstGeom prst="rect">
            <a:avLst/>
          </a:prstGeom>
          <a:noFill/>
        </p:spPr>
        <p:txBody>
          <a:bodyPr wrap="square">
            <a:spAutoFit/>
          </a:bodyPr>
          <a:lstStyle/>
          <a:p>
            <a:r>
              <a:rPr lang="en-IN" sz="5000" dirty="0"/>
              <a:t>Theory Assignment</a:t>
            </a:r>
          </a:p>
        </p:txBody>
      </p:sp>
    </p:spTree>
    <p:extLst>
      <p:ext uri="{BB962C8B-B14F-4D97-AF65-F5344CB8AC3E}">
        <p14:creationId xmlns:p14="http://schemas.microsoft.com/office/powerpoint/2010/main" val="4223456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EFA1C9-8E2A-B297-ABBB-885255BB860A}"/>
              </a:ext>
            </a:extLst>
          </p:cNvPr>
          <p:cNvSpPr txBox="1"/>
          <p:nvPr/>
        </p:nvSpPr>
        <p:spPr>
          <a:xfrm>
            <a:off x="388071" y="145271"/>
            <a:ext cx="6094428" cy="523220"/>
          </a:xfrm>
          <a:prstGeom prst="rect">
            <a:avLst/>
          </a:prstGeom>
          <a:noFill/>
        </p:spPr>
        <p:txBody>
          <a:bodyPr wrap="square">
            <a:spAutoFit/>
          </a:bodyPr>
          <a:lstStyle/>
          <a:p>
            <a:r>
              <a:rPr lang="en-US" sz="2800" dirty="0"/>
              <a:t>1)Color Theory Basics in Illustrator:-</a:t>
            </a:r>
            <a:endParaRPr lang="en-IN" sz="2800" dirty="0"/>
          </a:p>
        </p:txBody>
      </p:sp>
      <p:sp>
        <p:nvSpPr>
          <p:cNvPr id="7" name="TextBox 6">
            <a:extLst>
              <a:ext uri="{FF2B5EF4-FFF2-40B4-BE49-F238E27FC236}">
                <a16:creationId xmlns:a16="http://schemas.microsoft.com/office/drawing/2014/main" id="{20816D3A-2714-244D-1CF8-241A6A06CD54}"/>
              </a:ext>
            </a:extLst>
          </p:cNvPr>
          <p:cNvSpPr txBox="1"/>
          <p:nvPr/>
        </p:nvSpPr>
        <p:spPr>
          <a:xfrm>
            <a:off x="0" y="902319"/>
            <a:ext cx="10263432" cy="830997"/>
          </a:xfrm>
          <a:prstGeom prst="rect">
            <a:avLst/>
          </a:prstGeom>
          <a:noFill/>
        </p:spPr>
        <p:txBody>
          <a:bodyPr wrap="square">
            <a:spAutoFit/>
          </a:bodyPr>
          <a:lstStyle/>
          <a:p>
            <a:r>
              <a:rPr lang="en-US" sz="2400" dirty="0"/>
              <a:t>o Explain the difference between fills and strokes and how they are applied to objects.</a:t>
            </a:r>
            <a:endParaRPr lang="en-IN" sz="2400" dirty="0"/>
          </a:p>
        </p:txBody>
      </p:sp>
      <p:sp>
        <p:nvSpPr>
          <p:cNvPr id="9" name="TextBox 8">
            <a:extLst>
              <a:ext uri="{FF2B5EF4-FFF2-40B4-BE49-F238E27FC236}">
                <a16:creationId xmlns:a16="http://schemas.microsoft.com/office/drawing/2014/main" id="{7FF4450D-5676-868E-FFBE-721D0BC159AB}"/>
              </a:ext>
            </a:extLst>
          </p:cNvPr>
          <p:cNvSpPr txBox="1"/>
          <p:nvPr/>
        </p:nvSpPr>
        <p:spPr>
          <a:xfrm>
            <a:off x="141401" y="2033978"/>
            <a:ext cx="11500701" cy="523220"/>
          </a:xfrm>
          <a:prstGeom prst="rect">
            <a:avLst/>
          </a:prstGeom>
          <a:noFill/>
        </p:spPr>
        <p:txBody>
          <a:bodyPr wrap="square">
            <a:spAutoFit/>
          </a:bodyPr>
          <a:lstStyle/>
          <a:p>
            <a:r>
              <a:rPr lang="en-US" sz="2800" dirty="0"/>
              <a:t>*Difference Between Fills and Strokes in Graphic Design:</a:t>
            </a:r>
            <a:endParaRPr lang="en-IN" sz="2800" dirty="0"/>
          </a:p>
        </p:txBody>
      </p:sp>
      <p:sp>
        <p:nvSpPr>
          <p:cNvPr id="15" name="TextBox 14">
            <a:extLst>
              <a:ext uri="{FF2B5EF4-FFF2-40B4-BE49-F238E27FC236}">
                <a16:creationId xmlns:a16="http://schemas.microsoft.com/office/drawing/2014/main" id="{8614853C-1636-AB49-14E3-D60722BBD2B0}"/>
              </a:ext>
            </a:extLst>
          </p:cNvPr>
          <p:cNvSpPr txBox="1"/>
          <p:nvPr/>
        </p:nvSpPr>
        <p:spPr>
          <a:xfrm>
            <a:off x="141402" y="3118018"/>
            <a:ext cx="11803929" cy="3046988"/>
          </a:xfrm>
          <a:prstGeom prst="rect">
            <a:avLst/>
          </a:prstGeom>
          <a:noFill/>
        </p:spPr>
        <p:txBody>
          <a:bodyPr wrap="square">
            <a:spAutoFit/>
          </a:bodyPr>
          <a:lstStyle/>
          <a:p>
            <a:pPr>
              <a:buNone/>
            </a:pPr>
            <a:r>
              <a:rPr lang="en-US" sz="2400" dirty="0"/>
              <a:t>A)Fill:</a:t>
            </a:r>
          </a:p>
          <a:p>
            <a:pPr>
              <a:buNone/>
            </a:pPr>
            <a:endParaRPr lang="en-US" sz="2400" dirty="0"/>
          </a:p>
          <a:p>
            <a:pPr>
              <a:buFont typeface="Arial" panose="020B0604020202020204" pitchFamily="34" charset="0"/>
              <a:buChar char="•"/>
            </a:pPr>
            <a:r>
              <a:rPr lang="en-US" b="1" dirty="0"/>
              <a:t>Definition:</a:t>
            </a:r>
            <a:r>
              <a:rPr lang="en-US" dirty="0"/>
              <a:t> The </a:t>
            </a:r>
            <a:r>
              <a:rPr lang="en-US" b="1" dirty="0"/>
              <a:t>fill</a:t>
            </a:r>
            <a:r>
              <a:rPr lang="en-US" dirty="0"/>
              <a:t> is the </a:t>
            </a:r>
            <a:r>
              <a:rPr lang="en-US" b="1" dirty="0"/>
              <a:t>interior color or pattern</a:t>
            </a:r>
            <a:r>
              <a:rPr lang="en-US" dirty="0"/>
              <a:t> of an object.</a:t>
            </a:r>
          </a:p>
          <a:p>
            <a:pPr>
              <a:buFont typeface="Arial" panose="020B0604020202020204" pitchFamily="34" charset="0"/>
              <a:buChar char="•"/>
            </a:pPr>
            <a:r>
              <a:rPr lang="en-US" b="1" dirty="0"/>
              <a:t>Application:</a:t>
            </a:r>
            <a:r>
              <a:rPr lang="en-US" dirty="0"/>
              <a:t> When you apply a fill to an object, you are coloring the inside area enclosed by its path or shape.</a:t>
            </a:r>
          </a:p>
          <a:p>
            <a:endParaRPr lang="en-US" dirty="0"/>
          </a:p>
          <a:p>
            <a:pPr>
              <a:buFont typeface="Arial" panose="020B0604020202020204" pitchFamily="34" charset="0"/>
              <a:buChar char="•"/>
            </a:pPr>
            <a:r>
              <a:rPr lang="en-US" b="1" dirty="0"/>
              <a:t>Examples:</a:t>
            </a:r>
            <a:endParaRPr lang="en-US" dirty="0"/>
          </a:p>
          <a:p>
            <a:pPr marL="742950" lvl="1" indent="-285750">
              <a:buFont typeface="Arial" panose="020B0604020202020204" pitchFamily="34" charset="0"/>
              <a:buChar char="•"/>
            </a:pPr>
            <a:r>
              <a:rPr lang="en-US" dirty="0"/>
              <a:t>A circle filled with solid red.</a:t>
            </a:r>
          </a:p>
          <a:p>
            <a:pPr marL="742950" lvl="1" indent="-285750">
              <a:buFont typeface="Arial" panose="020B0604020202020204" pitchFamily="34" charset="0"/>
              <a:buChar char="•"/>
            </a:pPr>
            <a:r>
              <a:rPr lang="en-US" dirty="0"/>
              <a:t>A rectangle filled with a gradient from blue to green.</a:t>
            </a:r>
          </a:p>
          <a:p>
            <a:pPr marL="742950" lvl="1" indent="-285750">
              <a:buFont typeface="Arial" panose="020B0604020202020204" pitchFamily="34" charset="0"/>
              <a:buChar char="•"/>
            </a:pPr>
            <a:r>
              <a:rPr lang="en-US" dirty="0"/>
              <a:t>A shape filled with a pattern or texture</a:t>
            </a:r>
          </a:p>
        </p:txBody>
      </p:sp>
    </p:spTree>
    <p:extLst>
      <p:ext uri="{BB962C8B-B14F-4D97-AF65-F5344CB8AC3E}">
        <p14:creationId xmlns:p14="http://schemas.microsoft.com/office/powerpoint/2010/main" val="3615425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33E4172-FFC9-2954-236B-2C33A5682C4A}"/>
              </a:ext>
            </a:extLst>
          </p:cNvPr>
          <p:cNvSpPr txBox="1"/>
          <p:nvPr/>
        </p:nvSpPr>
        <p:spPr>
          <a:xfrm>
            <a:off x="0" y="154569"/>
            <a:ext cx="10263432" cy="3170099"/>
          </a:xfrm>
          <a:prstGeom prst="rect">
            <a:avLst/>
          </a:prstGeom>
          <a:noFill/>
        </p:spPr>
        <p:txBody>
          <a:bodyPr wrap="square">
            <a:spAutoFit/>
          </a:bodyPr>
          <a:lstStyle/>
          <a:p>
            <a:pPr>
              <a:buNone/>
            </a:pPr>
            <a:r>
              <a:rPr lang="en-US" sz="2800" dirty="0"/>
              <a:t>B)Stroke:</a:t>
            </a:r>
          </a:p>
          <a:p>
            <a:pPr>
              <a:buNone/>
            </a:pPr>
            <a:endParaRPr lang="en-US" sz="2800" dirty="0"/>
          </a:p>
          <a:p>
            <a:pPr>
              <a:buFont typeface="Arial" panose="020B0604020202020204" pitchFamily="34" charset="0"/>
              <a:buChar char="•"/>
            </a:pPr>
            <a:r>
              <a:rPr lang="en-US" b="1" dirty="0"/>
              <a:t>Definition:</a:t>
            </a:r>
            <a:r>
              <a:rPr lang="en-US" dirty="0"/>
              <a:t> The </a:t>
            </a:r>
            <a:r>
              <a:rPr lang="en-US" b="1" dirty="0"/>
              <a:t>stroke</a:t>
            </a:r>
            <a:r>
              <a:rPr lang="en-US" dirty="0"/>
              <a:t> is the </a:t>
            </a:r>
            <a:r>
              <a:rPr lang="en-US" b="1" dirty="0"/>
              <a:t>outline or border</a:t>
            </a:r>
            <a:r>
              <a:rPr lang="en-US" dirty="0"/>
              <a:t> of an object.</a:t>
            </a:r>
          </a:p>
          <a:p>
            <a:pPr>
              <a:buFont typeface="Arial" panose="020B0604020202020204" pitchFamily="34" charset="0"/>
              <a:buChar char="•"/>
            </a:pPr>
            <a:r>
              <a:rPr lang="en-US" b="1" dirty="0"/>
              <a:t>Application:</a:t>
            </a:r>
            <a:r>
              <a:rPr lang="en-US" dirty="0"/>
              <a:t> When you apply a stroke, you define the thickness, color, and style (solid, dashed, etc.) of the edge or perimeter of the shape.</a:t>
            </a:r>
          </a:p>
          <a:p>
            <a:pPr>
              <a:buFont typeface="Arial" panose="020B0604020202020204" pitchFamily="34" charset="0"/>
              <a:buChar char="•"/>
            </a:pPr>
            <a:r>
              <a:rPr lang="en-US" b="1" dirty="0"/>
              <a:t>Examples:</a:t>
            </a:r>
          </a:p>
          <a:p>
            <a:pPr>
              <a:buFont typeface="Arial" panose="020B0604020202020204" pitchFamily="34" charset="0"/>
              <a:buChar char="•"/>
            </a:pPr>
            <a:endParaRPr lang="en-US" dirty="0"/>
          </a:p>
          <a:p>
            <a:pPr marL="742950" lvl="1" indent="-285750">
              <a:buFont typeface="Arial" panose="020B0604020202020204" pitchFamily="34" charset="0"/>
              <a:buChar char="•"/>
            </a:pPr>
            <a:r>
              <a:rPr lang="en-US" dirty="0"/>
              <a:t>A black outline around a white triangle.</a:t>
            </a:r>
          </a:p>
          <a:p>
            <a:pPr marL="742950" lvl="1" indent="-285750">
              <a:buFont typeface="Arial" panose="020B0604020202020204" pitchFamily="34" charset="0"/>
              <a:buChar char="•"/>
            </a:pPr>
            <a:r>
              <a:rPr lang="en-US" dirty="0"/>
              <a:t>A dotted blue line around a filled circle.</a:t>
            </a:r>
          </a:p>
          <a:p>
            <a:pPr marL="742950" lvl="1" indent="-285750">
              <a:buFont typeface="Arial" panose="020B0604020202020204" pitchFamily="34" charset="0"/>
              <a:buChar char="•"/>
            </a:pPr>
            <a:r>
              <a:rPr lang="en-US" dirty="0"/>
              <a:t>A thick green border applied to a shape with no fill.</a:t>
            </a:r>
          </a:p>
        </p:txBody>
      </p:sp>
      <p:sp>
        <p:nvSpPr>
          <p:cNvPr id="9" name="TextBox 8">
            <a:extLst>
              <a:ext uri="{FF2B5EF4-FFF2-40B4-BE49-F238E27FC236}">
                <a16:creationId xmlns:a16="http://schemas.microsoft.com/office/drawing/2014/main" id="{E620F7FD-3142-82A0-71B4-792221FE8C10}"/>
              </a:ext>
            </a:extLst>
          </p:cNvPr>
          <p:cNvSpPr txBox="1"/>
          <p:nvPr/>
        </p:nvSpPr>
        <p:spPr>
          <a:xfrm>
            <a:off x="0" y="3980014"/>
            <a:ext cx="12082806" cy="2585323"/>
          </a:xfrm>
          <a:prstGeom prst="rect">
            <a:avLst/>
          </a:prstGeom>
          <a:noFill/>
        </p:spPr>
        <p:txBody>
          <a:bodyPr wrap="square">
            <a:spAutoFit/>
          </a:bodyPr>
          <a:lstStyle/>
          <a:p>
            <a:pPr>
              <a:buNone/>
            </a:pPr>
            <a:r>
              <a:rPr lang="en-US" sz="2400" dirty="0"/>
              <a:t>*How They're Applied:</a:t>
            </a:r>
          </a:p>
          <a:p>
            <a:pPr>
              <a:buNone/>
            </a:pPr>
            <a:endParaRPr lang="en-US" sz="2400" dirty="0"/>
          </a:p>
          <a:p>
            <a:r>
              <a:rPr lang="en-US" sz="2400" b="1" dirty="0"/>
              <a:t>1)Tools Used:</a:t>
            </a:r>
            <a:r>
              <a:rPr lang="en-US" sz="2400" dirty="0"/>
              <a:t> </a:t>
            </a:r>
            <a:r>
              <a:rPr lang="en-US" dirty="0"/>
              <a:t>Most graphic design software (like Adobe Illustrator, CorelDRAW, Inkscape) allows you to apply fills and strokes using:</a:t>
            </a:r>
          </a:p>
          <a:p>
            <a:pPr marL="742950" lvl="1" indent="-285750">
              <a:buFont typeface="Arial" panose="020B0604020202020204" pitchFamily="34" charset="0"/>
              <a:buChar char="•"/>
            </a:pPr>
            <a:r>
              <a:rPr lang="en-US" dirty="0"/>
              <a:t>The </a:t>
            </a:r>
            <a:r>
              <a:rPr lang="en-US" b="1" dirty="0"/>
              <a:t>Color Picker</a:t>
            </a:r>
            <a:endParaRPr lang="en-US" dirty="0"/>
          </a:p>
          <a:p>
            <a:pPr marL="742950" lvl="1" indent="-285750">
              <a:buFont typeface="Arial" panose="020B0604020202020204" pitchFamily="34" charset="0"/>
              <a:buChar char="•"/>
            </a:pPr>
            <a:r>
              <a:rPr lang="en-US" b="1" dirty="0"/>
              <a:t>Swatches</a:t>
            </a:r>
            <a:endParaRPr lang="en-US" dirty="0"/>
          </a:p>
          <a:p>
            <a:pPr marL="742950" lvl="1" indent="-285750">
              <a:buFont typeface="Arial" panose="020B0604020202020204" pitchFamily="34" charset="0"/>
              <a:buChar char="•"/>
            </a:pPr>
            <a:r>
              <a:rPr lang="en-US" b="1" dirty="0"/>
              <a:t>Stroke Panel</a:t>
            </a:r>
            <a:r>
              <a:rPr lang="en-US" dirty="0"/>
              <a:t> (for width, dash style, cap and corner options)</a:t>
            </a:r>
          </a:p>
          <a:p>
            <a:pPr marL="742950" lvl="1" indent="-285750">
              <a:buFont typeface="Arial" panose="020B0604020202020204" pitchFamily="34" charset="0"/>
              <a:buChar char="•"/>
            </a:pPr>
            <a:r>
              <a:rPr lang="en-US" b="1" dirty="0"/>
              <a:t>Fill and Stroke Dialogs</a:t>
            </a:r>
            <a:endParaRPr lang="en-US" dirty="0"/>
          </a:p>
        </p:txBody>
      </p:sp>
    </p:spTree>
    <p:extLst>
      <p:ext uri="{BB962C8B-B14F-4D97-AF65-F5344CB8AC3E}">
        <p14:creationId xmlns:p14="http://schemas.microsoft.com/office/powerpoint/2010/main" val="1722695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5DCBB1-DDB4-06E9-7A56-41745523F99D}"/>
              </a:ext>
            </a:extLst>
          </p:cNvPr>
          <p:cNvSpPr txBox="1"/>
          <p:nvPr/>
        </p:nvSpPr>
        <p:spPr>
          <a:xfrm>
            <a:off x="94269" y="3438377"/>
            <a:ext cx="10284643" cy="830997"/>
          </a:xfrm>
          <a:prstGeom prst="rect">
            <a:avLst/>
          </a:prstGeom>
          <a:noFill/>
        </p:spPr>
        <p:txBody>
          <a:bodyPr wrap="square">
            <a:spAutoFit/>
          </a:bodyPr>
          <a:lstStyle/>
          <a:p>
            <a:r>
              <a:rPr lang="en-US" sz="2400" dirty="0"/>
              <a:t>o Describe the role of the Swatches panel and how it helps manage colors in a design.</a:t>
            </a:r>
            <a:endParaRPr lang="en-IN" sz="2400" dirty="0"/>
          </a:p>
        </p:txBody>
      </p:sp>
      <p:sp>
        <p:nvSpPr>
          <p:cNvPr id="7" name="TextBox 6">
            <a:extLst>
              <a:ext uri="{FF2B5EF4-FFF2-40B4-BE49-F238E27FC236}">
                <a16:creationId xmlns:a16="http://schemas.microsoft.com/office/drawing/2014/main" id="{80091BDC-063A-59EB-925C-314A3BE22927}"/>
              </a:ext>
            </a:extLst>
          </p:cNvPr>
          <p:cNvSpPr txBox="1"/>
          <p:nvPr/>
        </p:nvSpPr>
        <p:spPr>
          <a:xfrm>
            <a:off x="94269" y="4791248"/>
            <a:ext cx="11887200" cy="1200329"/>
          </a:xfrm>
          <a:prstGeom prst="rect">
            <a:avLst/>
          </a:prstGeom>
          <a:noFill/>
        </p:spPr>
        <p:txBody>
          <a:bodyPr wrap="square">
            <a:spAutoFit/>
          </a:bodyPr>
          <a:lstStyle/>
          <a:p>
            <a:pPr>
              <a:buNone/>
            </a:pPr>
            <a:r>
              <a:rPr lang="en-US" b="1" dirty="0"/>
              <a:t>*Role of the Swatches Panel in Design:-</a:t>
            </a:r>
          </a:p>
          <a:p>
            <a:pPr>
              <a:buNone/>
            </a:pPr>
            <a:r>
              <a:rPr lang="en-US" dirty="0"/>
              <a:t>The </a:t>
            </a:r>
            <a:r>
              <a:rPr lang="en-US" b="1" dirty="0"/>
              <a:t>Swatches panel</a:t>
            </a:r>
            <a:r>
              <a:rPr lang="en-US" dirty="0"/>
              <a:t> is a tool in most graphic design software (like Adobe Illustrator, Photoshop, or Inkscape) that helps designers </a:t>
            </a:r>
            <a:r>
              <a:rPr lang="en-US" b="1" dirty="0"/>
              <a:t>manage, apply, and organize colors, gradients, and patterns</a:t>
            </a:r>
            <a:r>
              <a:rPr lang="en-US" dirty="0"/>
              <a:t> efficiently within a project.</a:t>
            </a:r>
          </a:p>
        </p:txBody>
      </p:sp>
      <p:sp>
        <p:nvSpPr>
          <p:cNvPr id="3" name="TextBox 2">
            <a:extLst>
              <a:ext uri="{FF2B5EF4-FFF2-40B4-BE49-F238E27FC236}">
                <a16:creationId xmlns:a16="http://schemas.microsoft.com/office/drawing/2014/main" id="{5D12B8EC-B58F-4687-7955-EA488EF6B528}"/>
              </a:ext>
            </a:extLst>
          </p:cNvPr>
          <p:cNvSpPr txBox="1"/>
          <p:nvPr/>
        </p:nvSpPr>
        <p:spPr>
          <a:xfrm>
            <a:off x="94269" y="575034"/>
            <a:ext cx="9610628" cy="1846659"/>
          </a:xfrm>
          <a:prstGeom prst="rect">
            <a:avLst/>
          </a:prstGeom>
          <a:noFill/>
        </p:spPr>
        <p:txBody>
          <a:bodyPr wrap="square">
            <a:spAutoFit/>
          </a:bodyPr>
          <a:lstStyle/>
          <a:p>
            <a:r>
              <a:rPr lang="en-US" sz="2400" b="1" dirty="0"/>
              <a:t>2)Object Types:</a:t>
            </a:r>
            <a:r>
              <a:rPr lang="en-US" sz="2400" dirty="0"/>
              <a:t> </a:t>
            </a:r>
            <a:r>
              <a:rPr lang="en-US" dirty="0"/>
              <a:t>Fills and strokes can be applied to:</a:t>
            </a:r>
          </a:p>
          <a:p>
            <a:endParaRPr lang="en-US" dirty="0"/>
          </a:p>
          <a:p>
            <a:pPr marL="742950" lvl="1" indent="-285750">
              <a:buFont typeface="Arial" panose="020B0604020202020204" pitchFamily="34" charset="0"/>
              <a:buChar char="•"/>
            </a:pPr>
            <a:r>
              <a:rPr lang="en-US" b="1" dirty="0"/>
              <a:t>Shapes</a:t>
            </a:r>
            <a:r>
              <a:rPr lang="en-US" dirty="0"/>
              <a:t> (e.g., circles, rectangles)</a:t>
            </a:r>
          </a:p>
          <a:p>
            <a:pPr marL="742950" lvl="1" indent="-285750">
              <a:buFont typeface="Arial" panose="020B0604020202020204" pitchFamily="34" charset="0"/>
              <a:buChar char="•"/>
            </a:pPr>
            <a:r>
              <a:rPr lang="en-US" b="1" dirty="0"/>
              <a:t>Paths</a:t>
            </a:r>
            <a:r>
              <a:rPr lang="en-US" dirty="0"/>
              <a:t> (open or closed)</a:t>
            </a:r>
          </a:p>
          <a:p>
            <a:pPr marL="742950" lvl="1" indent="-285750">
              <a:buFont typeface="Arial" panose="020B0604020202020204" pitchFamily="34" charset="0"/>
              <a:buChar char="•"/>
            </a:pPr>
            <a:r>
              <a:rPr lang="en-US" b="1" dirty="0"/>
              <a:t>Text objects</a:t>
            </a:r>
            <a:endParaRPr lang="en-US" dirty="0"/>
          </a:p>
          <a:p>
            <a:pPr marL="742950" lvl="1" indent="-285750">
              <a:buFont typeface="Arial" panose="020B0604020202020204" pitchFamily="34" charset="0"/>
              <a:buChar char="•"/>
            </a:pPr>
            <a:r>
              <a:rPr lang="en-US" b="1" dirty="0"/>
              <a:t>Custom drawings</a:t>
            </a:r>
            <a:endParaRPr lang="en-US" dirty="0"/>
          </a:p>
        </p:txBody>
      </p:sp>
    </p:spTree>
    <p:extLst>
      <p:ext uri="{BB962C8B-B14F-4D97-AF65-F5344CB8AC3E}">
        <p14:creationId xmlns:p14="http://schemas.microsoft.com/office/powerpoint/2010/main" val="3771192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81886D-6FFE-93BE-83A2-BB8A565F5440}"/>
              </a:ext>
            </a:extLst>
          </p:cNvPr>
          <p:cNvSpPr txBox="1"/>
          <p:nvPr/>
        </p:nvSpPr>
        <p:spPr>
          <a:xfrm>
            <a:off x="238028" y="418648"/>
            <a:ext cx="6094428" cy="523220"/>
          </a:xfrm>
          <a:prstGeom prst="rect">
            <a:avLst/>
          </a:prstGeom>
          <a:noFill/>
        </p:spPr>
        <p:txBody>
          <a:bodyPr wrap="square">
            <a:spAutoFit/>
          </a:bodyPr>
          <a:lstStyle/>
          <a:p>
            <a:r>
              <a:rPr lang="en-IN" sz="2800" dirty="0"/>
              <a:t>2) Using Gradients:-</a:t>
            </a:r>
          </a:p>
        </p:txBody>
      </p:sp>
      <p:sp>
        <p:nvSpPr>
          <p:cNvPr id="7" name="TextBox 6">
            <a:extLst>
              <a:ext uri="{FF2B5EF4-FFF2-40B4-BE49-F238E27FC236}">
                <a16:creationId xmlns:a16="http://schemas.microsoft.com/office/drawing/2014/main" id="{A680B0C4-D233-99D3-F6FA-4BDE4B5BC706}"/>
              </a:ext>
            </a:extLst>
          </p:cNvPr>
          <p:cNvSpPr txBox="1"/>
          <p:nvPr/>
        </p:nvSpPr>
        <p:spPr>
          <a:xfrm>
            <a:off x="86414" y="1156842"/>
            <a:ext cx="9821158" cy="830997"/>
          </a:xfrm>
          <a:prstGeom prst="rect">
            <a:avLst/>
          </a:prstGeom>
          <a:noFill/>
        </p:spPr>
        <p:txBody>
          <a:bodyPr wrap="square">
            <a:spAutoFit/>
          </a:bodyPr>
          <a:lstStyle/>
          <a:p>
            <a:r>
              <a:rPr lang="en-US" sz="2400" dirty="0"/>
              <a:t>o Define gradients and explain the difference between linear and radial gradients.</a:t>
            </a:r>
            <a:endParaRPr lang="en-IN" sz="2400" dirty="0"/>
          </a:p>
        </p:txBody>
      </p:sp>
      <p:sp>
        <p:nvSpPr>
          <p:cNvPr id="9" name="TextBox 8">
            <a:extLst>
              <a:ext uri="{FF2B5EF4-FFF2-40B4-BE49-F238E27FC236}">
                <a16:creationId xmlns:a16="http://schemas.microsoft.com/office/drawing/2014/main" id="{BEF425A0-83F2-94AB-AF01-29D96B5A77D7}"/>
              </a:ext>
            </a:extLst>
          </p:cNvPr>
          <p:cNvSpPr txBox="1"/>
          <p:nvPr/>
        </p:nvSpPr>
        <p:spPr>
          <a:xfrm>
            <a:off x="238028" y="2106841"/>
            <a:ext cx="11493631" cy="1292662"/>
          </a:xfrm>
          <a:prstGeom prst="rect">
            <a:avLst/>
          </a:prstGeom>
          <a:noFill/>
        </p:spPr>
        <p:txBody>
          <a:bodyPr wrap="square">
            <a:spAutoFit/>
          </a:bodyPr>
          <a:lstStyle/>
          <a:p>
            <a:pPr>
              <a:buNone/>
            </a:pPr>
            <a:r>
              <a:rPr lang="en-US" sz="2400" b="1" dirty="0"/>
              <a:t>A) Define of Gradients:</a:t>
            </a:r>
          </a:p>
          <a:p>
            <a:pPr>
              <a:buNone/>
            </a:pPr>
            <a:r>
              <a:rPr lang="en-US" dirty="0"/>
              <a:t>Gradients are smooth transitions between two or more colors. They are commonly used in graphic design, web design, and digital art to create depth, dimension, or visual interest in backgrounds, shapes, and objects.</a:t>
            </a:r>
          </a:p>
        </p:txBody>
      </p:sp>
      <p:sp>
        <p:nvSpPr>
          <p:cNvPr id="11" name="TextBox 10">
            <a:extLst>
              <a:ext uri="{FF2B5EF4-FFF2-40B4-BE49-F238E27FC236}">
                <a16:creationId xmlns:a16="http://schemas.microsoft.com/office/drawing/2014/main" id="{A95E4337-E8B6-ED20-F0F8-8583E5B1D8B5}"/>
              </a:ext>
            </a:extLst>
          </p:cNvPr>
          <p:cNvSpPr txBox="1"/>
          <p:nvPr/>
        </p:nvSpPr>
        <p:spPr>
          <a:xfrm>
            <a:off x="160257" y="3854029"/>
            <a:ext cx="11649172" cy="2585323"/>
          </a:xfrm>
          <a:prstGeom prst="rect">
            <a:avLst/>
          </a:prstGeom>
          <a:noFill/>
        </p:spPr>
        <p:txBody>
          <a:bodyPr wrap="square">
            <a:spAutoFit/>
          </a:bodyPr>
          <a:lstStyle/>
          <a:p>
            <a:pPr marL="342900" indent="-342900">
              <a:buFont typeface="Arial" panose="020B0604020202020204" pitchFamily="34" charset="0"/>
              <a:buChar char="•"/>
            </a:pPr>
            <a:r>
              <a:rPr lang="en-US" sz="2400" b="1" dirty="0"/>
              <a:t>Types of Gradients:</a:t>
            </a:r>
          </a:p>
          <a:p>
            <a:pPr marL="342900" indent="-342900">
              <a:buFont typeface="Arial" panose="020B0604020202020204" pitchFamily="34" charset="0"/>
              <a:buChar char="•"/>
            </a:pPr>
            <a:endParaRPr lang="en-US" sz="2400" b="1" dirty="0"/>
          </a:p>
          <a:p>
            <a:pPr>
              <a:buNone/>
            </a:pPr>
            <a:r>
              <a:rPr lang="en-US" dirty="0"/>
              <a:t>There are two primary types of gradients.</a:t>
            </a:r>
          </a:p>
          <a:p>
            <a:pPr>
              <a:buNone/>
            </a:pPr>
            <a:endParaRPr lang="en-US" dirty="0"/>
          </a:p>
          <a:p>
            <a:pPr>
              <a:buNone/>
            </a:pPr>
            <a:endParaRPr lang="en-US" dirty="0"/>
          </a:p>
          <a:p>
            <a:pPr marL="342900" indent="-342900">
              <a:buAutoNum type="arabicPeriod"/>
            </a:pPr>
            <a:r>
              <a:rPr lang="en-US" sz="2400" b="1" dirty="0"/>
              <a:t>Linear Gradient:</a:t>
            </a:r>
          </a:p>
          <a:p>
            <a:endParaRPr lang="en-US" b="1" dirty="0"/>
          </a:p>
          <a:p>
            <a:pPr>
              <a:buFont typeface="Arial" panose="020B0604020202020204" pitchFamily="34" charset="0"/>
              <a:buChar char="•"/>
            </a:pPr>
            <a:r>
              <a:rPr lang="en-US" b="1" dirty="0"/>
              <a:t>Definition:</a:t>
            </a:r>
            <a:r>
              <a:rPr lang="en-US" dirty="0"/>
              <a:t> A linear gradient creates a color transition along a straight line.</a:t>
            </a:r>
          </a:p>
        </p:txBody>
      </p:sp>
    </p:spTree>
    <p:extLst>
      <p:ext uri="{BB962C8B-B14F-4D97-AF65-F5344CB8AC3E}">
        <p14:creationId xmlns:p14="http://schemas.microsoft.com/office/powerpoint/2010/main" val="2498295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B032C90-D37A-0361-5A1B-C595953A278C}"/>
              </a:ext>
            </a:extLst>
          </p:cNvPr>
          <p:cNvSpPr txBox="1"/>
          <p:nvPr/>
        </p:nvSpPr>
        <p:spPr>
          <a:xfrm>
            <a:off x="68341" y="791602"/>
            <a:ext cx="12195927" cy="1107996"/>
          </a:xfrm>
          <a:prstGeom prst="rect">
            <a:avLst/>
          </a:prstGeom>
          <a:noFill/>
        </p:spPr>
        <p:txBody>
          <a:bodyPr wrap="square">
            <a:spAutoFit/>
          </a:bodyPr>
          <a:lstStyle/>
          <a:p>
            <a:pPr>
              <a:buNone/>
            </a:pPr>
            <a:r>
              <a:rPr lang="en-US" sz="2400" b="1" dirty="0"/>
              <a:t>2. Radial Gradient:</a:t>
            </a:r>
          </a:p>
          <a:p>
            <a:pPr>
              <a:buNone/>
            </a:pPr>
            <a:endParaRPr lang="en-US" sz="2400" b="1" dirty="0"/>
          </a:p>
          <a:p>
            <a:pPr>
              <a:buFont typeface="Arial" panose="020B0604020202020204" pitchFamily="34" charset="0"/>
              <a:buChar char="•"/>
            </a:pPr>
            <a:r>
              <a:rPr lang="en-US" b="1" dirty="0"/>
              <a:t>Definition:</a:t>
            </a:r>
            <a:r>
              <a:rPr lang="en-US" dirty="0"/>
              <a:t> A radial gradient radiates out from a central point, forming a circular or elliptical color transition.</a:t>
            </a:r>
          </a:p>
        </p:txBody>
      </p:sp>
      <p:graphicFrame>
        <p:nvGraphicFramePr>
          <p:cNvPr id="12" name="Table 11">
            <a:extLst>
              <a:ext uri="{FF2B5EF4-FFF2-40B4-BE49-F238E27FC236}">
                <a16:creationId xmlns:a16="http://schemas.microsoft.com/office/drawing/2014/main" id="{76C844F9-3A5F-3218-DF5A-697C733EA99E}"/>
              </a:ext>
            </a:extLst>
          </p:cNvPr>
          <p:cNvGraphicFramePr>
            <a:graphicFrameLocks noGrp="1"/>
          </p:cNvGraphicFramePr>
          <p:nvPr>
            <p:extLst>
              <p:ext uri="{D42A27DB-BD31-4B8C-83A1-F6EECF244321}">
                <p14:modId xmlns:p14="http://schemas.microsoft.com/office/powerpoint/2010/main" val="1809215410"/>
              </p:ext>
            </p:extLst>
          </p:nvPr>
        </p:nvGraphicFramePr>
        <p:xfrm>
          <a:off x="196849" y="3601888"/>
          <a:ext cx="11068182" cy="2713030"/>
        </p:xfrm>
        <a:graphic>
          <a:graphicData uri="http://schemas.openxmlformats.org/drawingml/2006/table">
            <a:tbl>
              <a:tblPr/>
              <a:tblGrid>
                <a:gridCol w="3689394">
                  <a:extLst>
                    <a:ext uri="{9D8B030D-6E8A-4147-A177-3AD203B41FA5}">
                      <a16:colId xmlns:a16="http://schemas.microsoft.com/office/drawing/2014/main" val="2064239410"/>
                    </a:ext>
                  </a:extLst>
                </a:gridCol>
                <a:gridCol w="3689394">
                  <a:extLst>
                    <a:ext uri="{9D8B030D-6E8A-4147-A177-3AD203B41FA5}">
                      <a16:colId xmlns:a16="http://schemas.microsoft.com/office/drawing/2014/main" val="297625718"/>
                    </a:ext>
                  </a:extLst>
                </a:gridCol>
                <a:gridCol w="3689394">
                  <a:extLst>
                    <a:ext uri="{9D8B030D-6E8A-4147-A177-3AD203B41FA5}">
                      <a16:colId xmlns:a16="http://schemas.microsoft.com/office/drawing/2014/main" val="812899876"/>
                    </a:ext>
                  </a:extLst>
                </a:gridCol>
              </a:tblGrid>
              <a:tr h="209183">
                <a:tc>
                  <a:txBody>
                    <a:bodyPr/>
                    <a:lstStyle/>
                    <a:p>
                      <a:pPr>
                        <a:buNone/>
                      </a:pPr>
                      <a:r>
                        <a:rPr lang="en-IN" b="1"/>
                        <a:t>Aspect</a:t>
                      </a:r>
                      <a:endParaRPr lang="en-IN"/>
                    </a:p>
                  </a:txBody>
                  <a:tcPr anchor="ctr">
                    <a:lnL>
                      <a:noFill/>
                    </a:lnL>
                    <a:lnR>
                      <a:noFill/>
                    </a:lnR>
                    <a:lnT>
                      <a:noFill/>
                    </a:lnT>
                    <a:lnB>
                      <a:noFill/>
                    </a:lnB>
                    <a:noFill/>
                  </a:tcPr>
                </a:tc>
                <a:tc>
                  <a:txBody>
                    <a:bodyPr/>
                    <a:lstStyle/>
                    <a:p>
                      <a:pPr>
                        <a:buNone/>
                      </a:pPr>
                      <a:r>
                        <a:rPr lang="en-IN" b="1"/>
                        <a:t>Linear Gradient</a:t>
                      </a:r>
                      <a:endParaRPr lang="en-IN"/>
                    </a:p>
                  </a:txBody>
                  <a:tcPr anchor="ctr">
                    <a:lnL>
                      <a:noFill/>
                    </a:lnL>
                    <a:lnR>
                      <a:noFill/>
                    </a:lnR>
                    <a:lnT>
                      <a:noFill/>
                    </a:lnT>
                    <a:lnB>
                      <a:noFill/>
                    </a:lnB>
                    <a:noFill/>
                  </a:tcPr>
                </a:tc>
                <a:tc>
                  <a:txBody>
                    <a:bodyPr/>
                    <a:lstStyle/>
                    <a:p>
                      <a:pPr>
                        <a:buNone/>
                      </a:pPr>
                      <a:r>
                        <a:rPr lang="en-IN" b="1"/>
                        <a:t>Radial Gradient</a:t>
                      </a:r>
                      <a:endParaRPr lang="en-IN"/>
                    </a:p>
                  </a:txBody>
                  <a:tcPr anchor="ctr">
                    <a:lnL>
                      <a:noFill/>
                    </a:lnL>
                    <a:lnR>
                      <a:noFill/>
                    </a:lnR>
                    <a:lnT>
                      <a:noFill/>
                    </a:lnT>
                    <a:lnB>
                      <a:noFill/>
                    </a:lnB>
                    <a:noFill/>
                  </a:tcPr>
                </a:tc>
                <a:extLst>
                  <a:ext uri="{0D108BD9-81ED-4DB2-BD59-A6C34878D82A}">
                    <a16:rowId xmlns:a16="http://schemas.microsoft.com/office/drawing/2014/main" val="2565800861"/>
                  </a:ext>
                </a:extLst>
              </a:tr>
              <a:tr h="522958">
                <a:tc>
                  <a:txBody>
                    <a:bodyPr/>
                    <a:lstStyle/>
                    <a:p>
                      <a:pPr>
                        <a:buNone/>
                      </a:pPr>
                      <a:r>
                        <a:rPr lang="en-IN" sz="1600" b="1"/>
                        <a:t>Definition</a:t>
                      </a:r>
                      <a:endParaRPr lang="en-IN" sz="1600"/>
                    </a:p>
                  </a:txBody>
                  <a:tcPr anchor="ctr">
                    <a:lnL>
                      <a:noFill/>
                    </a:lnL>
                    <a:lnR>
                      <a:noFill/>
                    </a:lnR>
                    <a:lnT>
                      <a:noFill/>
                    </a:lnT>
                    <a:lnB>
                      <a:noFill/>
                    </a:lnB>
                    <a:noFill/>
                  </a:tcPr>
                </a:tc>
                <a:tc>
                  <a:txBody>
                    <a:bodyPr/>
                    <a:lstStyle/>
                    <a:p>
                      <a:pPr>
                        <a:buNone/>
                      </a:pPr>
                      <a:r>
                        <a:rPr lang="en-US" sz="1600"/>
                        <a:t>A gradient where colors blend along a straight line.</a:t>
                      </a:r>
                    </a:p>
                  </a:txBody>
                  <a:tcPr anchor="ctr">
                    <a:lnL>
                      <a:noFill/>
                    </a:lnL>
                    <a:lnR>
                      <a:noFill/>
                    </a:lnR>
                    <a:lnT>
                      <a:noFill/>
                    </a:lnT>
                    <a:lnB>
                      <a:noFill/>
                    </a:lnB>
                    <a:noFill/>
                  </a:tcPr>
                </a:tc>
                <a:tc>
                  <a:txBody>
                    <a:bodyPr/>
                    <a:lstStyle/>
                    <a:p>
                      <a:pPr>
                        <a:buNone/>
                      </a:pPr>
                      <a:r>
                        <a:rPr lang="en-US" sz="1600"/>
                        <a:t>A gradient where colors spread out from a central point.</a:t>
                      </a:r>
                    </a:p>
                  </a:txBody>
                  <a:tcPr anchor="ctr">
                    <a:lnL>
                      <a:noFill/>
                    </a:lnL>
                    <a:lnR>
                      <a:noFill/>
                    </a:lnR>
                    <a:lnT>
                      <a:noFill/>
                    </a:lnT>
                    <a:lnB>
                      <a:noFill/>
                    </a:lnB>
                    <a:noFill/>
                  </a:tcPr>
                </a:tc>
                <a:extLst>
                  <a:ext uri="{0D108BD9-81ED-4DB2-BD59-A6C34878D82A}">
                    <a16:rowId xmlns:a16="http://schemas.microsoft.com/office/drawing/2014/main" val="1023671581"/>
                  </a:ext>
                </a:extLst>
              </a:tr>
              <a:tr h="679845">
                <a:tc>
                  <a:txBody>
                    <a:bodyPr/>
                    <a:lstStyle/>
                    <a:p>
                      <a:pPr>
                        <a:buNone/>
                      </a:pPr>
                      <a:r>
                        <a:rPr lang="en-IN" sz="1600" b="1"/>
                        <a:t>Direction</a:t>
                      </a:r>
                      <a:endParaRPr lang="en-IN" sz="1600"/>
                    </a:p>
                  </a:txBody>
                  <a:tcPr anchor="ctr">
                    <a:lnL>
                      <a:noFill/>
                    </a:lnL>
                    <a:lnR>
                      <a:noFill/>
                    </a:lnR>
                    <a:lnT>
                      <a:noFill/>
                    </a:lnT>
                    <a:lnB>
                      <a:noFill/>
                    </a:lnB>
                    <a:noFill/>
                  </a:tcPr>
                </a:tc>
                <a:tc>
                  <a:txBody>
                    <a:bodyPr/>
                    <a:lstStyle/>
                    <a:p>
                      <a:pPr>
                        <a:buNone/>
                      </a:pPr>
                      <a:r>
                        <a:rPr lang="en-US" sz="1600"/>
                        <a:t>Moves in a specific direction (e.g., left to right, top to bottom, diagonal).</a:t>
                      </a:r>
                    </a:p>
                  </a:txBody>
                  <a:tcPr anchor="ctr">
                    <a:lnL>
                      <a:noFill/>
                    </a:lnL>
                    <a:lnR>
                      <a:noFill/>
                    </a:lnR>
                    <a:lnT>
                      <a:noFill/>
                    </a:lnT>
                    <a:lnB>
                      <a:noFill/>
                    </a:lnB>
                    <a:noFill/>
                  </a:tcPr>
                </a:tc>
                <a:tc>
                  <a:txBody>
                    <a:bodyPr/>
                    <a:lstStyle/>
                    <a:p>
                      <a:pPr>
                        <a:buNone/>
                      </a:pPr>
                      <a:r>
                        <a:rPr lang="en-US" sz="1600" dirty="0"/>
                        <a:t>Expands outward in a circular or elliptical shape.</a:t>
                      </a:r>
                    </a:p>
                  </a:txBody>
                  <a:tcPr anchor="ctr">
                    <a:lnL>
                      <a:noFill/>
                    </a:lnL>
                    <a:lnR>
                      <a:noFill/>
                    </a:lnR>
                    <a:lnT>
                      <a:noFill/>
                    </a:lnT>
                    <a:lnB>
                      <a:noFill/>
                    </a:lnB>
                    <a:noFill/>
                  </a:tcPr>
                </a:tc>
                <a:extLst>
                  <a:ext uri="{0D108BD9-81ED-4DB2-BD59-A6C34878D82A}">
                    <a16:rowId xmlns:a16="http://schemas.microsoft.com/office/drawing/2014/main" val="2540972828"/>
                  </a:ext>
                </a:extLst>
              </a:tr>
              <a:tr h="366070">
                <a:tc>
                  <a:txBody>
                    <a:bodyPr/>
                    <a:lstStyle/>
                    <a:p>
                      <a:pPr>
                        <a:buNone/>
                      </a:pPr>
                      <a:r>
                        <a:rPr lang="en-IN" sz="1600" b="1"/>
                        <a:t>Appearance</a:t>
                      </a:r>
                      <a:endParaRPr lang="en-IN" sz="1600"/>
                    </a:p>
                  </a:txBody>
                  <a:tcPr anchor="ctr">
                    <a:lnL>
                      <a:noFill/>
                    </a:lnL>
                    <a:lnR>
                      <a:noFill/>
                    </a:lnR>
                    <a:lnT>
                      <a:noFill/>
                    </a:lnT>
                    <a:lnB>
                      <a:noFill/>
                    </a:lnB>
                    <a:noFill/>
                  </a:tcPr>
                </a:tc>
                <a:tc>
                  <a:txBody>
                    <a:bodyPr/>
                    <a:lstStyle/>
                    <a:p>
                      <a:pPr>
                        <a:buNone/>
                      </a:pPr>
                      <a:r>
                        <a:rPr lang="en-IN" sz="1600"/>
                        <a:t>Straight color transition.</a:t>
                      </a:r>
                    </a:p>
                  </a:txBody>
                  <a:tcPr anchor="ctr">
                    <a:lnL>
                      <a:noFill/>
                    </a:lnL>
                    <a:lnR>
                      <a:noFill/>
                    </a:lnR>
                    <a:lnT>
                      <a:noFill/>
                    </a:lnT>
                    <a:lnB>
                      <a:noFill/>
                    </a:lnB>
                    <a:noFill/>
                  </a:tcPr>
                </a:tc>
                <a:tc>
                  <a:txBody>
                    <a:bodyPr/>
                    <a:lstStyle/>
                    <a:p>
                      <a:pPr>
                        <a:buNone/>
                      </a:pPr>
                      <a:r>
                        <a:rPr lang="en-US" sz="1600"/>
                        <a:t>Circular or elliptical color transition.</a:t>
                      </a:r>
                    </a:p>
                  </a:txBody>
                  <a:tcPr anchor="ctr">
                    <a:lnL>
                      <a:noFill/>
                    </a:lnL>
                    <a:lnR>
                      <a:noFill/>
                    </a:lnR>
                    <a:lnT>
                      <a:noFill/>
                    </a:lnT>
                    <a:lnB>
                      <a:noFill/>
                    </a:lnB>
                    <a:noFill/>
                  </a:tcPr>
                </a:tc>
                <a:extLst>
                  <a:ext uri="{0D108BD9-81ED-4DB2-BD59-A6C34878D82A}">
                    <a16:rowId xmlns:a16="http://schemas.microsoft.com/office/drawing/2014/main" val="530355581"/>
                  </a:ext>
                </a:extLst>
              </a:tr>
              <a:tr h="366070">
                <a:tc>
                  <a:txBody>
                    <a:bodyPr/>
                    <a:lstStyle/>
                    <a:p>
                      <a:pPr>
                        <a:buNone/>
                      </a:pPr>
                      <a:r>
                        <a:rPr lang="en-IN" sz="1600" b="1"/>
                        <a:t>Example Use</a:t>
                      </a:r>
                      <a:endParaRPr lang="en-IN" sz="1600"/>
                    </a:p>
                  </a:txBody>
                  <a:tcPr anchor="ctr">
                    <a:lnL>
                      <a:noFill/>
                    </a:lnL>
                    <a:lnR>
                      <a:noFill/>
                    </a:lnR>
                    <a:lnT>
                      <a:noFill/>
                    </a:lnT>
                    <a:lnB>
                      <a:noFill/>
                    </a:lnB>
                    <a:noFill/>
                  </a:tcPr>
                </a:tc>
                <a:tc>
                  <a:txBody>
                    <a:bodyPr/>
                    <a:lstStyle/>
                    <a:p>
                      <a:pPr>
                        <a:buNone/>
                      </a:pPr>
                      <a:r>
                        <a:rPr lang="en-IN" sz="1600"/>
                        <a:t>Backgrounds, banners, progress bars.</a:t>
                      </a:r>
                    </a:p>
                  </a:txBody>
                  <a:tcPr anchor="ctr">
                    <a:lnL>
                      <a:noFill/>
                    </a:lnL>
                    <a:lnR>
                      <a:noFill/>
                    </a:lnR>
                    <a:lnT>
                      <a:noFill/>
                    </a:lnT>
                    <a:lnB>
                      <a:noFill/>
                    </a:lnB>
                    <a:noFill/>
                  </a:tcPr>
                </a:tc>
                <a:tc>
                  <a:txBody>
                    <a:bodyPr/>
                    <a:lstStyle/>
                    <a:p>
                      <a:pPr>
                        <a:buNone/>
                      </a:pPr>
                      <a:r>
                        <a:rPr lang="en-IN" sz="1600" dirty="0"/>
                        <a:t>Buttons, logos, spotlight effects.</a:t>
                      </a:r>
                    </a:p>
                  </a:txBody>
                  <a:tcPr anchor="ctr">
                    <a:lnL>
                      <a:noFill/>
                    </a:lnL>
                    <a:lnR>
                      <a:noFill/>
                    </a:lnR>
                    <a:lnT>
                      <a:noFill/>
                    </a:lnT>
                    <a:lnB>
                      <a:noFill/>
                    </a:lnB>
                    <a:noFill/>
                  </a:tcPr>
                </a:tc>
                <a:extLst>
                  <a:ext uri="{0D108BD9-81ED-4DB2-BD59-A6C34878D82A}">
                    <a16:rowId xmlns:a16="http://schemas.microsoft.com/office/drawing/2014/main" val="3072420814"/>
                  </a:ext>
                </a:extLst>
              </a:tr>
            </a:tbl>
          </a:graphicData>
        </a:graphic>
      </p:graphicFrame>
      <p:sp>
        <p:nvSpPr>
          <p:cNvPr id="14" name="TextBox 13">
            <a:extLst>
              <a:ext uri="{FF2B5EF4-FFF2-40B4-BE49-F238E27FC236}">
                <a16:creationId xmlns:a16="http://schemas.microsoft.com/office/drawing/2014/main" id="{A10617E8-6F3D-3B5E-1583-697B3464017C}"/>
              </a:ext>
            </a:extLst>
          </p:cNvPr>
          <p:cNvSpPr txBox="1"/>
          <p:nvPr/>
        </p:nvSpPr>
        <p:spPr>
          <a:xfrm>
            <a:off x="708186" y="2621369"/>
            <a:ext cx="10916239" cy="461665"/>
          </a:xfrm>
          <a:prstGeom prst="rect">
            <a:avLst/>
          </a:prstGeom>
          <a:noFill/>
        </p:spPr>
        <p:txBody>
          <a:bodyPr wrap="square">
            <a:spAutoFit/>
          </a:bodyPr>
          <a:lstStyle/>
          <a:p>
            <a:r>
              <a:rPr lang="en-US" sz="2400" dirty="0"/>
              <a:t>*Difference Between Linear and Radial Gradients:</a:t>
            </a:r>
            <a:endParaRPr lang="en-IN" sz="2400" dirty="0"/>
          </a:p>
        </p:txBody>
      </p:sp>
    </p:spTree>
    <p:extLst>
      <p:ext uri="{BB962C8B-B14F-4D97-AF65-F5344CB8AC3E}">
        <p14:creationId xmlns:p14="http://schemas.microsoft.com/office/powerpoint/2010/main" val="1629819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5E7E93-2928-881A-E4DA-B60A88DC39C1}"/>
              </a:ext>
            </a:extLst>
          </p:cNvPr>
          <p:cNvSpPr txBox="1"/>
          <p:nvPr/>
        </p:nvSpPr>
        <p:spPr>
          <a:xfrm>
            <a:off x="106051" y="757279"/>
            <a:ext cx="10131458" cy="830997"/>
          </a:xfrm>
          <a:prstGeom prst="rect">
            <a:avLst/>
          </a:prstGeom>
          <a:noFill/>
        </p:spPr>
        <p:txBody>
          <a:bodyPr wrap="square">
            <a:spAutoFit/>
          </a:bodyPr>
          <a:lstStyle/>
          <a:p>
            <a:r>
              <a:rPr lang="en-US" sz="2400" dirty="0"/>
              <a:t>o </a:t>
            </a:r>
            <a:r>
              <a:rPr lang="en-US" sz="2400" dirty="0" err="1"/>
              <a:t>DescribehowtheGradient</a:t>
            </a:r>
            <a:r>
              <a:rPr lang="en-US" sz="2400" dirty="0"/>
              <a:t> tool and Gradient panel work together to create smooth color transitions.</a:t>
            </a:r>
            <a:endParaRPr lang="en-IN" sz="2400" dirty="0"/>
          </a:p>
        </p:txBody>
      </p:sp>
      <p:sp>
        <p:nvSpPr>
          <p:cNvPr id="7" name="TextBox 6">
            <a:extLst>
              <a:ext uri="{FF2B5EF4-FFF2-40B4-BE49-F238E27FC236}">
                <a16:creationId xmlns:a16="http://schemas.microsoft.com/office/drawing/2014/main" id="{8326284D-2A84-F9D6-DDFC-EAABD2CAFA5B}"/>
              </a:ext>
            </a:extLst>
          </p:cNvPr>
          <p:cNvSpPr txBox="1"/>
          <p:nvPr/>
        </p:nvSpPr>
        <p:spPr>
          <a:xfrm>
            <a:off x="106051" y="1978307"/>
            <a:ext cx="10989296" cy="707886"/>
          </a:xfrm>
          <a:prstGeom prst="rect">
            <a:avLst/>
          </a:prstGeom>
          <a:noFill/>
        </p:spPr>
        <p:txBody>
          <a:bodyPr wrap="square">
            <a:spAutoFit/>
          </a:bodyPr>
          <a:lstStyle/>
          <a:p>
            <a:pPr>
              <a:buNone/>
            </a:pPr>
            <a:r>
              <a:rPr lang="en-US" sz="2000" dirty="0"/>
              <a:t>The Gradient Tool and Gradient Panel work together in design software (like Adobe Illustrator or Photoshop) to create and control smooth color transitions.</a:t>
            </a:r>
          </a:p>
        </p:txBody>
      </p:sp>
      <p:sp>
        <p:nvSpPr>
          <p:cNvPr id="9" name="TextBox 8">
            <a:extLst>
              <a:ext uri="{FF2B5EF4-FFF2-40B4-BE49-F238E27FC236}">
                <a16:creationId xmlns:a16="http://schemas.microsoft.com/office/drawing/2014/main" id="{A10A21EC-70C1-8395-DC50-119F76670E7C}"/>
              </a:ext>
            </a:extLst>
          </p:cNvPr>
          <p:cNvSpPr txBox="1"/>
          <p:nvPr/>
        </p:nvSpPr>
        <p:spPr>
          <a:xfrm>
            <a:off x="106051" y="3661563"/>
            <a:ext cx="11818855" cy="2123658"/>
          </a:xfrm>
          <a:prstGeom prst="rect">
            <a:avLst/>
          </a:prstGeom>
          <a:noFill/>
        </p:spPr>
        <p:txBody>
          <a:bodyPr wrap="square">
            <a:spAutoFit/>
          </a:bodyPr>
          <a:lstStyle/>
          <a:p>
            <a:pPr>
              <a:buNone/>
            </a:pPr>
            <a:r>
              <a:rPr lang="en-US" sz="2400" b="1" dirty="0"/>
              <a:t>A)How They Work Together:</a:t>
            </a:r>
          </a:p>
          <a:p>
            <a:pPr>
              <a:buNone/>
            </a:pPr>
            <a:endParaRPr lang="en-US" b="1" dirty="0"/>
          </a:p>
          <a:p>
            <a:pPr>
              <a:buFont typeface="Arial" panose="020B0604020202020204" pitchFamily="34" charset="0"/>
              <a:buChar char="•"/>
            </a:pPr>
            <a:r>
              <a:rPr lang="en-US" dirty="0"/>
              <a:t>Use the </a:t>
            </a:r>
            <a:r>
              <a:rPr lang="en-US" b="1" dirty="0"/>
              <a:t>Gradient Panel</a:t>
            </a:r>
            <a:r>
              <a:rPr lang="en-US" dirty="0"/>
              <a:t> to define the gradient's appearance.</a:t>
            </a:r>
          </a:p>
          <a:p>
            <a:endParaRPr lang="en-US" dirty="0"/>
          </a:p>
          <a:p>
            <a:pPr>
              <a:buFont typeface="Arial" panose="020B0604020202020204" pitchFamily="34" charset="0"/>
              <a:buChar char="•"/>
            </a:pPr>
            <a:r>
              <a:rPr lang="en-US" dirty="0"/>
              <a:t>Use the </a:t>
            </a:r>
            <a:r>
              <a:rPr lang="en-US" b="1" dirty="0"/>
              <a:t>Gradient Tool</a:t>
            </a:r>
            <a:r>
              <a:rPr lang="en-US" dirty="0"/>
              <a:t> to apply and visually adjust it on your design.</a:t>
            </a:r>
          </a:p>
          <a:p>
            <a:pPr>
              <a:buFont typeface="Arial" panose="020B0604020202020204" pitchFamily="34" charset="0"/>
              <a:buChar char="•"/>
            </a:pPr>
            <a:endParaRPr lang="en-US" dirty="0"/>
          </a:p>
          <a:p>
            <a:pPr>
              <a:buFont typeface="Arial" panose="020B0604020202020204" pitchFamily="34" charset="0"/>
              <a:buChar char="•"/>
            </a:pPr>
            <a:r>
              <a:rPr lang="en-US" dirty="0"/>
              <a:t>Together, they offer both </a:t>
            </a:r>
            <a:r>
              <a:rPr lang="en-US" b="1" dirty="0"/>
              <a:t>precision</a:t>
            </a:r>
            <a:r>
              <a:rPr lang="en-US" dirty="0"/>
              <a:t> (panel) and </a:t>
            </a:r>
            <a:r>
              <a:rPr lang="en-US" b="1" dirty="0"/>
              <a:t>flexibility</a:t>
            </a:r>
            <a:r>
              <a:rPr lang="en-US" dirty="0"/>
              <a:t> (tool) for creating smooth color transitions</a:t>
            </a:r>
          </a:p>
        </p:txBody>
      </p:sp>
    </p:spTree>
    <p:extLst>
      <p:ext uri="{BB962C8B-B14F-4D97-AF65-F5344CB8AC3E}">
        <p14:creationId xmlns:p14="http://schemas.microsoft.com/office/powerpoint/2010/main" val="2797453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BE85E7-6259-11F6-DAF4-D05720A35E24}"/>
              </a:ext>
            </a:extLst>
          </p:cNvPr>
          <p:cNvSpPr txBox="1"/>
          <p:nvPr/>
        </p:nvSpPr>
        <p:spPr>
          <a:xfrm>
            <a:off x="23175" y="153761"/>
            <a:ext cx="6094428" cy="523220"/>
          </a:xfrm>
          <a:prstGeom prst="rect">
            <a:avLst/>
          </a:prstGeom>
          <a:noFill/>
        </p:spPr>
        <p:txBody>
          <a:bodyPr wrap="square">
            <a:spAutoFit/>
          </a:bodyPr>
          <a:lstStyle/>
          <a:p>
            <a:r>
              <a:rPr lang="en-IN" sz="2800" dirty="0"/>
              <a:t>3) </a:t>
            </a:r>
            <a:r>
              <a:rPr lang="en-IN" sz="2800" dirty="0" err="1"/>
              <a:t>Color</a:t>
            </a:r>
            <a:r>
              <a:rPr lang="en-IN" sz="2800" dirty="0"/>
              <a:t> Guide Panel:-</a:t>
            </a:r>
          </a:p>
        </p:txBody>
      </p:sp>
      <p:sp>
        <p:nvSpPr>
          <p:cNvPr id="7" name="TextBox 6">
            <a:extLst>
              <a:ext uri="{FF2B5EF4-FFF2-40B4-BE49-F238E27FC236}">
                <a16:creationId xmlns:a16="http://schemas.microsoft.com/office/drawing/2014/main" id="{1305C3D6-FE4E-9AB2-6E4F-66CB98978263}"/>
              </a:ext>
            </a:extLst>
          </p:cNvPr>
          <p:cNvSpPr txBox="1"/>
          <p:nvPr/>
        </p:nvSpPr>
        <p:spPr>
          <a:xfrm>
            <a:off x="23175" y="1961027"/>
            <a:ext cx="11140910" cy="615553"/>
          </a:xfrm>
          <a:prstGeom prst="rect">
            <a:avLst/>
          </a:prstGeom>
          <a:noFill/>
        </p:spPr>
        <p:txBody>
          <a:bodyPr wrap="square">
            <a:spAutoFit/>
          </a:bodyPr>
          <a:lstStyle/>
          <a:p>
            <a:pPr>
              <a:buNone/>
            </a:pPr>
            <a:r>
              <a:rPr lang="en-US" dirty="0"/>
              <a:t> A) 🎨 Color Guide Panel – </a:t>
            </a:r>
            <a:r>
              <a:rPr lang="en-US" sz="1600" dirty="0"/>
              <a:t>The Color Guide panel is a tool found in design software like Adobe Illustrator  	that helps you choose harmonious color combinations based on a selected base color</a:t>
            </a:r>
          </a:p>
        </p:txBody>
      </p:sp>
      <p:sp>
        <p:nvSpPr>
          <p:cNvPr id="9" name="TextBox 8">
            <a:extLst>
              <a:ext uri="{FF2B5EF4-FFF2-40B4-BE49-F238E27FC236}">
                <a16:creationId xmlns:a16="http://schemas.microsoft.com/office/drawing/2014/main" id="{E1F55727-EBC9-48B9-036E-C8B687306325}"/>
              </a:ext>
            </a:extLst>
          </p:cNvPr>
          <p:cNvSpPr txBox="1"/>
          <p:nvPr/>
        </p:nvSpPr>
        <p:spPr>
          <a:xfrm>
            <a:off x="0" y="927367"/>
            <a:ext cx="10197445" cy="707886"/>
          </a:xfrm>
          <a:prstGeom prst="rect">
            <a:avLst/>
          </a:prstGeom>
          <a:noFill/>
        </p:spPr>
        <p:txBody>
          <a:bodyPr wrap="square">
            <a:spAutoFit/>
          </a:bodyPr>
          <a:lstStyle/>
          <a:p>
            <a:r>
              <a:rPr lang="en-US" sz="2000" dirty="0"/>
              <a:t>o </a:t>
            </a:r>
            <a:r>
              <a:rPr lang="en-US" sz="2000" dirty="0" err="1"/>
              <a:t>Explainthe</a:t>
            </a:r>
            <a:r>
              <a:rPr lang="en-US" sz="2000" dirty="0"/>
              <a:t> Color Guide panel and how it assists in choosing harmonious colors for designs.</a:t>
            </a:r>
            <a:endParaRPr lang="en-IN" sz="2000" dirty="0"/>
          </a:p>
        </p:txBody>
      </p:sp>
      <p:sp>
        <p:nvSpPr>
          <p:cNvPr id="10" name="Rectangle 1">
            <a:extLst>
              <a:ext uri="{FF2B5EF4-FFF2-40B4-BE49-F238E27FC236}">
                <a16:creationId xmlns:a16="http://schemas.microsoft.com/office/drawing/2014/main" id="{E657C444-A81B-5C0D-9914-3E982091328E}"/>
              </a:ext>
            </a:extLst>
          </p:cNvPr>
          <p:cNvSpPr>
            <a:spLocks noChangeArrowheads="1"/>
          </p:cNvSpPr>
          <p:nvPr/>
        </p:nvSpPr>
        <p:spPr bwMode="auto">
          <a:xfrm>
            <a:off x="296552" y="2598003"/>
            <a:ext cx="863807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Suggests color variations and harmonies (e.g., complementary, analogous, monochromatic).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Helps you build cohesive color palettes for your design.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Makes it easier to maintain visual consistency.</a:t>
            </a:r>
          </a:p>
        </p:txBody>
      </p:sp>
      <p:graphicFrame>
        <p:nvGraphicFramePr>
          <p:cNvPr id="11" name="Table 10">
            <a:extLst>
              <a:ext uri="{FF2B5EF4-FFF2-40B4-BE49-F238E27FC236}">
                <a16:creationId xmlns:a16="http://schemas.microsoft.com/office/drawing/2014/main" id="{970BEE30-6A17-75A9-C08C-0336B4546683}"/>
              </a:ext>
            </a:extLst>
          </p:cNvPr>
          <p:cNvGraphicFramePr>
            <a:graphicFrameLocks noGrp="1"/>
          </p:cNvGraphicFramePr>
          <p:nvPr>
            <p:extLst>
              <p:ext uri="{D42A27DB-BD31-4B8C-83A1-F6EECF244321}">
                <p14:modId xmlns:p14="http://schemas.microsoft.com/office/powerpoint/2010/main" val="2686637635"/>
              </p:ext>
            </p:extLst>
          </p:nvPr>
        </p:nvGraphicFramePr>
        <p:xfrm>
          <a:off x="296552" y="4087400"/>
          <a:ext cx="11187260" cy="2407920"/>
        </p:xfrm>
        <a:graphic>
          <a:graphicData uri="http://schemas.openxmlformats.org/drawingml/2006/table">
            <a:tbl>
              <a:tblPr/>
              <a:tblGrid>
                <a:gridCol w="5593630">
                  <a:extLst>
                    <a:ext uri="{9D8B030D-6E8A-4147-A177-3AD203B41FA5}">
                      <a16:colId xmlns:a16="http://schemas.microsoft.com/office/drawing/2014/main" val="825926568"/>
                    </a:ext>
                  </a:extLst>
                </a:gridCol>
                <a:gridCol w="5593630">
                  <a:extLst>
                    <a:ext uri="{9D8B030D-6E8A-4147-A177-3AD203B41FA5}">
                      <a16:colId xmlns:a16="http://schemas.microsoft.com/office/drawing/2014/main" val="3072155649"/>
                    </a:ext>
                  </a:extLst>
                </a:gridCol>
              </a:tblGrid>
              <a:tr h="254151">
                <a:tc>
                  <a:txBody>
                    <a:bodyPr/>
                    <a:lstStyle/>
                    <a:p>
                      <a:pPr>
                        <a:buNone/>
                      </a:pPr>
                      <a:r>
                        <a:rPr lang="en-IN" sz="1600" dirty="0"/>
                        <a:t>Feature</a:t>
                      </a:r>
                    </a:p>
                  </a:txBody>
                  <a:tcPr anchor="ctr">
                    <a:lnL>
                      <a:noFill/>
                    </a:lnL>
                    <a:lnR>
                      <a:noFill/>
                    </a:lnR>
                    <a:lnT>
                      <a:noFill/>
                    </a:lnT>
                    <a:lnB>
                      <a:noFill/>
                    </a:lnB>
                    <a:noFill/>
                  </a:tcPr>
                </a:tc>
                <a:tc>
                  <a:txBody>
                    <a:bodyPr/>
                    <a:lstStyle/>
                    <a:p>
                      <a:pPr>
                        <a:buNone/>
                      </a:pPr>
                      <a:r>
                        <a:rPr lang="en-IN" sz="1600" dirty="0"/>
                        <a:t>Description</a:t>
                      </a:r>
                    </a:p>
                  </a:txBody>
                  <a:tcPr anchor="ctr">
                    <a:lnL>
                      <a:noFill/>
                    </a:lnL>
                    <a:lnR>
                      <a:noFill/>
                    </a:lnR>
                    <a:lnT>
                      <a:noFill/>
                    </a:lnT>
                    <a:lnB>
                      <a:noFill/>
                    </a:lnB>
                    <a:noFill/>
                  </a:tcPr>
                </a:tc>
                <a:extLst>
                  <a:ext uri="{0D108BD9-81ED-4DB2-BD59-A6C34878D82A}">
                    <a16:rowId xmlns:a16="http://schemas.microsoft.com/office/drawing/2014/main" val="28070760"/>
                  </a:ext>
                </a:extLst>
              </a:tr>
              <a:tr h="254151">
                <a:tc>
                  <a:txBody>
                    <a:bodyPr/>
                    <a:lstStyle/>
                    <a:p>
                      <a:pPr>
                        <a:buNone/>
                      </a:pPr>
                      <a:r>
                        <a:rPr lang="en-IN" sz="1600" b="1"/>
                        <a:t>Base Color</a:t>
                      </a:r>
                      <a:endParaRPr lang="en-IN" sz="1600"/>
                    </a:p>
                  </a:txBody>
                  <a:tcPr anchor="ctr">
                    <a:lnL>
                      <a:noFill/>
                    </a:lnL>
                    <a:lnR>
                      <a:noFill/>
                    </a:lnR>
                    <a:lnT>
                      <a:noFill/>
                    </a:lnT>
                    <a:lnB>
                      <a:noFill/>
                    </a:lnB>
                    <a:noFill/>
                  </a:tcPr>
                </a:tc>
                <a:tc>
                  <a:txBody>
                    <a:bodyPr/>
                    <a:lstStyle/>
                    <a:p>
                      <a:pPr>
                        <a:buNone/>
                      </a:pPr>
                      <a:r>
                        <a:rPr lang="en-US" sz="1600"/>
                        <a:t>The starting color you choose.</a:t>
                      </a:r>
                    </a:p>
                  </a:txBody>
                  <a:tcPr anchor="ctr">
                    <a:lnL>
                      <a:noFill/>
                    </a:lnL>
                    <a:lnR>
                      <a:noFill/>
                    </a:lnR>
                    <a:lnT>
                      <a:noFill/>
                    </a:lnT>
                    <a:lnB>
                      <a:noFill/>
                    </a:lnB>
                    <a:noFill/>
                  </a:tcPr>
                </a:tc>
                <a:extLst>
                  <a:ext uri="{0D108BD9-81ED-4DB2-BD59-A6C34878D82A}">
                    <a16:rowId xmlns:a16="http://schemas.microsoft.com/office/drawing/2014/main" val="3070517954"/>
                  </a:ext>
                </a:extLst>
              </a:tr>
              <a:tr h="444764">
                <a:tc>
                  <a:txBody>
                    <a:bodyPr/>
                    <a:lstStyle/>
                    <a:p>
                      <a:pPr>
                        <a:buNone/>
                      </a:pPr>
                      <a:r>
                        <a:rPr lang="en-IN" sz="1600" b="1" dirty="0"/>
                        <a:t>Harmony Rules</a:t>
                      </a:r>
                      <a:endParaRPr lang="en-IN" sz="1600" dirty="0"/>
                    </a:p>
                  </a:txBody>
                  <a:tcPr anchor="ctr">
                    <a:lnL>
                      <a:noFill/>
                    </a:lnL>
                    <a:lnR>
                      <a:noFill/>
                    </a:lnR>
                    <a:lnT>
                      <a:noFill/>
                    </a:lnT>
                    <a:lnB>
                      <a:noFill/>
                    </a:lnB>
                    <a:noFill/>
                  </a:tcPr>
                </a:tc>
                <a:tc>
                  <a:txBody>
                    <a:bodyPr/>
                    <a:lstStyle/>
                    <a:p>
                      <a:pPr>
                        <a:buNone/>
                      </a:pPr>
                      <a:r>
                        <a:rPr lang="en-US" sz="1600"/>
                        <a:t>Sets like Complementary, Analogous, Triad, etc., used to generate matching colors.</a:t>
                      </a:r>
                    </a:p>
                  </a:txBody>
                  <a:tcPr anchor="ctr">
                    <a:lnL>
                      <a:noFill/>
                    </a:lnL>
                    <a:lnR>
                      <a:noFill/>
                    </a:lnR>
                    <a:lnT>
                      <a:noFill/>
                    </a:lnT>
                    <a:lnB>
                      <a:noFill/>
                    </a:lnB>
                    <a:noFill/>
                  </a:tcPr>
                </a:tc>
                <a:extLst>
                  <a:ext uri="{0D108BD9-81ED-4DB2-BD59-A6C34878D82A}">
                    <a16:rowId xmlns:a16="http://schemas.microsoft.com/office/drawing/2014/main" val="963152641"/>
                  </a:ext>
                </a:extLst>
              </a:tr>
              <a:tr h="512059">
                <a:tc>
                  <a:txBody>
                    <a:bodyPr/>
                    <a:lstStyle/>
                    <a:p>
                      <a:pPr>
                        <a:buNone/>
                      </a:pPr>
                      <a:r>
                        <a:rPr lang="en-IN" sz="1600" b="1"/>
                        <a:t>Tints &amp; Shades</a:t>
                      </a:r>
                      <a:endParaRPr lang="en-IN" sz="1600"/>
                    </a:p>
                  </a:txBody>
                  <a:tcPr anchor="ctr">
                    <a:lnL>
                      <a:noFill/>
                    </a:lnL>
                    <a:lnR>
                      <a:noFill/>
                    </a:lnR>
                    <a:lnT>
                      <a:noFill/>
                    </a:lnT>
                    <a:lnB>
                      <a:noFill/>
                    </a:lnB>
                    <a:noFill/>
                  </a:tcPr>
                </a:tc>
                <a:tc>
                  <a:txBody>
                    <a:bodyPr/>
                    <a:lstStyle/>
                    <a:p>
                      <a:pPr>
                        <a:buNone/>
                      </a:pPr>
                      <a:r>
                        <a:rPr lang="en-US" sz="1600"/>
                        <a:t>Lighter (tints) and darker (shades) versions of the base and harmony colors.</a:t>
                      </a:r>
                    </a:p>
                  </a:txBody>
                  <a:tcPr anchor="ctr">
                    <a:lnL>
                      <a:noFill/>
                    </a:lnL>
                    <a:lnR>
                      <a:noFill/>
                    </a:lnR>
                    <a:lnT>
                      <a:noFill/>
                    </a:lnT>
                    <a:lnB>
                      <a:noFill/>
                    </a:lnB>
                    <a:noFill/>
                  </a:tcPr>
                </a:tc>
                <a:extLst>
                  <a:ext uri="{0D108BD9-81ED-4DB2-BD59-A6C34878D82A}">
                    <a16:rowId xmlns:a16="http://schemas.microsoft.com/office/drawing/2014/main" val="2213298220"/>
                  </a:ext>
                </a:extLst>
              </a:tr>
              <a:tr h="444764">
                <a:tc>
                  <a:txBody>
                    <a:bodyPr/>
                    <a:lstStyle/>
                    <a:p>
                      <a:pPr>
                        <a:buNone/>
                      </a:pPr>
                      <a:r>
                        <a:rPr lang="en-IN" sz="1600" b="1" dirty="0"/>
                        <a:t>Edit </a:t>
                      </a:r>
                      <a:r>
                        <a:rPr lang="en-IN" sz="1600" b="1" dirty="0" err="1"/>
                        <a:t>Colors</a:t>
                      </a:r>
                      <a:endParaRPr lang="en-IN" sz="1600" dirty="0"/>
                    </a:p>
                  </a:txBody>
                  <a:tcPr anchor="ctr">
                    <a:lnL>
                      <a:noFill/>
                    </a:lnL>
                    <a:lnR>
                      <a:noFill/>
                    </a:lnR>
                    <a:lnT>
                      <a:noFill/>
                    </a:lnT>
                    <a:lnB>
                      <a:noFill/>
                    </a:lnB>
                    <a:noFill/>
                  </a:tcPr>
                </a:tc>
                <a:tc>
                  <a:txBody>
                    <a:bodyPr/>
                    <a:lstStyle/>
                    <a:p>
                      <a:pPr>
                        <a:buNone/>
                      </a:pPr>
                      <a:r>
                        <a:rPr lang="en-US" sz="1600" dirty="0"/>
                        <a:t>Allows you to fine-tune or customize the suggested palette.</a:t>
                      </a:r>
                    </a:p>
                  </a:txBody>
                  <a:tcPr anchor="ctr">
                    <a:lnL>
                      <a:noFill/>
                    </a:lnL>
                    <a:lnR>
                      <a:noFill/>
                    </a:lnR>
                    <a:lnT>
                      <a:noFill/>
                    </a:lnT>
                    <a:lnB>
                      <a:noFill/>
                    </a:lnB>
                    <a:noFill/>
                  </a:tcPr>
                </a:tc>
                <a:extLst>
                  <a:ext uri="{0D108BD9-81ED-4DB2-BD59-A6C34878D82A}">
                    <a16:rowId xmlns:a16="http://schemas.microsoft.com/office/drawing/2014/main" val="415247626"/>
                  </a:ext>
                </a:extLst>
              </a:tr>
            </a:tbl>
          </a:graphicData>
        </a:graphic>
      </p:graphicFrame>
    </p:spTree>
    <p:extLst>
      <p:ext uri="{BB962C8B-B14F-4D97-AF65-F5344CB8AC3E}">
        <p14:creationId xmlns:p14="http://schemas.microsoft.com/office/powerpoint/2010/main" val="3273179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4EAA1E-129C-BCC8-5382-07C23B05A721}"/>
              </a:ext>
            </a:extLst>
          </p:cNvPr>
          <p:cNvSpPr txBox="1"/>
          <p:nvPr/>
        </p:nvSpPr>
        <p:spPr>
          <a:xfrm>
            <a:off x="-393569" y="1439945"/>
            <a:ext cx="10470822" cy="830997"/>
          </a:xfrm>
          <a:prstGeom prst="rect">
            <a:avLst/>
          </a:prstGeom>
          <a:noFill/>
        </p:spPr>
        <p:txBody>
          <a:bodyPr wrap="square">
            <a:spAutoFit/>
          </a:bodyPr>
          <a:lstStyle/>
          <a:p>
            <a:r>
              <a:rPr lang="en-US" sz="2400" dirty="0"/>
              <a:t>     o Describe what complementary, analogous, and triadic color        	schemes are.</a:t>
            </a:r>
            <a:endParaRPr lang="en-IN" sz="2400" dirty="0"/>
          </a:p>
        </p:txBody>
      </p:sp>
      <p:sp>
        <p:nvSpPr>
          <p:cNvPr id="13" name="TextBox 12">
            <a:extLst>
              <a:ext uri="{FF2B5EF4-FFF2-40B4-BE49-F238E27FC236}">
                <a16:creationId xmlns:a16="http://schemas.microsoft.com/office/drawing/2014/main" id="{AFA4C954-F334-8A31-BBC8-4D4B60AAEE66}"/>
              </a:ext>
            </a:extLst>
          </p:cNvPr>
          <p:cNvSpPr txBox="1"/>
          <p:nvPr/>
        </p:nvSpPr>
        <p:spPr>
          <a:xfrm>
            <a:off x="386499" y="259415"/>
            <a:ext cx="9426803" cy="1077218"/>
          </a:xfrm>
          <a:prstGeom prst="rect">
            <a:avLst/>
          </a:prstGeom>
          <a:noFill/>
        </p:spPr>
        <p:txBody>
          <a:bodyPr wrap="square">
            <a:spAutoFit/>
          </a:bodyPr>
          <a:lstStyle/>
          <a:p>
            <a:pPr>
              <a:buNone/>
            </a:pPr>
            <a:r>
              <a:rPr lang="en-US" sz="1600" dirty="0"/>
              <a:t>&gt;How It Helps in Design:</a:t>
            </a:r>
          </a:p>
          <a:p>
            <a:pPr>
              <a:buFont typeface="Arial" panose="020B0604020202020204" pitchFamily="34" charset="0"/>
              <a:buChar char="•"/>
            </a:pPr>
            <a:r>
              <a:rPr lang="en-US" sz="1600" dirty="0"/>
              <a:t>Ensures color harmony and balance.</a:t>
            </a:r>
          </a:p>
          <a:p>
            <a:pPr>
              <a:buFont typeface="Arial" panose="020B0604020202020204" pitchFamily="34" charset="0"/>
              <a:buChar char="•"/>
            </a:pPr>
            <a:r>
              <a:rPr lang="en-US" sz="1600" dirty="0"/>
              <a:t>Saves time by suggesting ready-made palettes.</a:t>
            </a:r>
          </a:p>
          <a:p>
            <a:pPr>
              <a:buFont typeface="Arial" panose="020B0604020202020204" pitchFamily="34" charset="0"/>
              <a:buChar char="•"/>
            </a:pPr>
            <a:r>
              <a:rPr lang="en-US" sz="1600" dirty="0"/>
              <a:t>Useful for branding, UI design, illustrations, and more</a:t>
            </a:r>
            <a:r>
              <a:rPr lang="en-US" sz="1400" dirty="0"/>
              <a:t>.</a:t>
            </a:r>
          </a:p>
        </p:txBody>
      </p:sp>
      <p:sp>
        <p:nvSpPr>
          <p:cNvPr id="8" name="Rectangle 3">
            <a:extLst>
              <a:ext uri="{FF2B5EF4-FFF2-40B4-BE49-F238E27FC236}">
                <a16:creationId xmlns:a16="http://schemas.microsoft.com/office/drawing/2014/main" id="{7277F437-223E-9101-C67A-C313C36145FA}"/>
              </a:ext>
            </a:extLst>
          </p:cNvPr>
          <p:cNvSpPr>
            <a:spLocks noChangeArrowheads="1"/>
          </p:cNvSpPr>
          <p:nvPr/>
        </p:nvSpPr>
        <p:spPr bwMode="auto">
          <a:xfrm>
            <a:off x="386499" y="2492733"/>
            <a:ext cx="12097732"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 </a:t>
            </a:r>
            <a:r>
              <a:rPr lang="en-US" altLang="en-US" sz="2000" b="1" dirty="0">
                <a:latin typeface="Arial" panose="020B0604020202020204" pitchFamily="34" charset="0"/>
              </a:rPr>
              <a:t>A.) </a:t>
            </a:r>
            <a:r>
              <a:rPr kumimoji="0" lang="en-US" altLang="en-US" sz="2000" b="1" i="0" u="none" strike="noStrike" cap="none" normalizeH="0" baseline="0" dirty="0">
                <a:ln>
                  <a:noFill/>
                </a:ln>
                <a:solidFill>
                  <a:schemeClr val="tx1"/>
                </a:solidFill>
                <a:effectLst/>
                <a:latin typeface="Arial" panose="020B0604020202020204" pitchFamily="34" charset="0"/>
              </a:rPr>
              <a:t>Complementary Color Scheme: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Definition: Uses two colors that are opposite each other on the color wheel.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Effect: High contrast and vibrant.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Example: Blue and orange, red and green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2914A07C-532A-CDF1-881C-8086BA1F851F}"/>
              </a:ext>
            </a:extLst>
          </p:cNvPr>
          <p:cNvSpPr txBox="1"/>
          <p:nvPr/>
        </p:nvSpPr>
        <p:spPr>
          <a:xfrm>
            <a:off x="386499" y="3908505"/>
            <a:ext cx="11581614" cy="1138773"/>
          </a:xfrm>
          <a:prstGeom prst="rect">
            <a:avLst/>
          </a:prstGeom>
          <a:noFill/>
        </p:spPr>
        <p:txBody>
          <a:bodyPr wrap="square">
            <a:spAutoFit/>
          </a:bodyPr>
          <a:lstStyle/>
          <a:p>
            <a:pPr>
              <a:buNone/>
            </a:pPr>
            <a:r>
              <a:rPr lang="en-US" sz="2000" b="1" dirty="0"/>
              <a:t>🎨 B.) Analogous Color Scheme</a:t>
            </a:r>
          </a:p>
          <a:p>
            <a:pPr>
              <a:buFont typeface="Arial" panose="020B0604020202020204" pitchFamily="34" charset="0"/>
              <a:buChar char="•"/>
            </a:pPr>
            <a:r>
              <a:rPr lang="en-US" sz="1600" dirty="0"/>
              <a:t>Definition: Uses three or more colors that are next to each other on the color wheel.</a:t>
            </a:r>
          </a:p>
          <a:p>
            <a:pPr>
              <a:buFont typeface="Arial" panose="020B0604020202020204" pitchFamily="34" charset="0"/>
              <a:buChar char="•"/>
            </a:pPr>
            <a:r>
              <a:rPr lang="en-US" sz="1600" dirty="0"/>
              <a:t>Effect: Harmonious and pleasing to the eye.</a:t>
            </a:r>
          </a:p>
          <a:p>
            <a:pPr>
              <a:buFont typeface="Arial" panose="020B0604020202020204" pitchFamily="34" charset="0"/>
              <a:buChar char="•"/>
            </a:pPr>
            <a:r>
              <a:rPr lang="en-US" sz="1600" dirty="0"/>
              <a:t>Example: Blue, blue-green, and green.</a:t>
            </a:r>
          </a:p>
        </p:txBody>
      </p:sp>
      <p:sp>
        <p:nvSpPr>
          <p:cNvPr id="14" name="TextBox 13">
            <a:extLst>
              <a:ext uri="{FF2B5EF4-FFF2-40B4-BE49-F238E27FC236}">
                <a16:creationId xmlns:a16="http://schemas.microsoft.com/office/drawing/2014/main" id="{B8406365-4048-CEC5-BC85-B2BCB731229F}"/>
              </a:ext>
            </a:extLst>
          </p:cNvPr>
          <p:cNvSpPr txBox="1"/>
          <p:nvPr/>
        </p:nvSpPr>
        <p:spPr>
          <a:xfrm>
            <a:off x="386499" y="5418055"/>
            <a:ext cx="11059999" cy="1138773"/>
          </a:xfrm>
          <a:prstGeom prst="rect">
            <a:avLst/>
          </a:prstGeom>
          <a:noFill/>
        </p:spPr>
        <p:txBody>
          <a:bodyPr wrap="square">
            <a:spAutoFit/>
          </a:bodyPr>
          <a:lstStyle/>
          <a:p>
            <a:pPr>
              <a:buNone/>
            </a:pPr>
            <a:r>
              <a:rPr lang="en-US" sz="2000" b="1" dirty="0"/>
              <a:t>🎨 C.)Triadic Color Scheme</a:t>
            </a:r>
          </a:p>
          <a:p>
            <a:pPr>
              <a:buFont typeface="Arial" panose="020B0604020202020204" pitchFamily="34" charset="0"/>
              <a:buChar char="•"/>
            </a:pPr>
            <a:r>
              <a:rPr lang="en-US" sz="1600" dirty="0"/>
              <a:t>Definition: Uses three colors evenly spaced around the color wheel.</a:t>
            </a:r>
          </a:p>
          <a:p>
            <a:pPr>
              <a:buFont typeface="Arial" panose="020B0604020202020204" pitchFamily="34" charset="0"/>
              <a:buChar char="•"/>
            </a:pPr>
            <a:r>
              <a:rPr lang="en-US" sz="1600" dirty="0"/>
              <a:t>Effect: Balanced but colorful and dynamic.</a:t>
            </a:r>
          </a:p>
          <a:p>
            <a:pPr>
              <a:buFont typeface="Arial" panose="020B0604020202020204" pitchFamily="34" charset="0"/>
              <a:buChar char="•"/>
            </a:pPr>
            <a:r>
              <a:rPr lang="en-US" sz="1600" dirty="0"/>
              <a:t>Example: Red, yellow, and blue.</a:t>
            </a:r>
          </a:p>
        </p:txBody>
      </p:sp>
    </p:spTree>
    <p:extLst>
      <p:ext uri="{BB962C8B-B14F-4D97-AF65-F5344CB8AC3E}">
        <p14:creationId xmlns:p14="http://schemas.microsoft.com/office/powerpoint/2010/main" val="3654712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4E5A1F-6CED-4E2B-7E52-75738FCAFA3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5317680-6518-6035-17EB-15FB07105FEF}"/>
              </a:ext>
            </a:extLst>
          </p:cNvPr>
          <p:cNvSpPr txBox="1"/>
          <p:nvPr/>
        </p:nvSpPr>
        <p:spPr>
          <a:xfrm>
            <a:off x="0" y="2160726"/>
            <a:ext cx="12192000" cy="2308324"/>
          </a:xfrm>
          <a:prstGeom prst="rect">
            <a:avLst/>
          </a:prstGeom>
          <a:solidFill>
            <a:schemeClr val="bg2">
              <a:lumMod val="75000"/>
            </a:schemeClr>
          </a:solidFill>
        </p:spPr>
        <p:txBody>
          <a:bodyPr wrap="square" rtlCol="0">
            <a:spAutoFit/>
          </a:bodyPr>
          <a:lstStyle/>
          <a:p>
            <a:r>
              <a:rPr lang="en-IN" sz="7200" dirty="0"/>
              <a:t>Typography and Text in illustrator</a:t>
            </a:r>
          </a:p>
        </p:txBody>
      </p:sp>
      <p:sp>
        <p:nvSpPr>
          <p:cNvPr id="8" name="TextBox 7">
            <a:extLst>
              <a:ext uri="{FF2B5EF4-FFF2-40B4-BE49-F238E27FC236}">
                <a16:creationId xmlns:a16="http://schemas.microsoft.com/office/drawing/2014/main" id="{42F99D44-6E59-BD7F-FD69-B46EC4308655}"/>
              </a:ext>
            </a:extLst>
          </p:cNvPr>
          <p:cNvSpPr txBox="1"/>
          <p:nvPr/>
        </p:nvSpPr>
        <p:spPr>
          <a:xfrm>
            <a:off x="-1411256" y="317281"/>
            <a:ext cx="12192000" cy="830997"/>
          </a:xfrm>
          <a:prstGeom prst="rect">
            <a:avLst/>
          </a:prstGeom>
          <a:noFill/>
        </p:spPr>
        <p:txBody>
          <a:bodyPr wrap="square" rtlCol="0">
            <a:spAutoFit/>
          </a:bodyPr>
          <a:lstStyle/>
          <a:p>
            <a:r>
              <a:rPr lang="en-IN" sz="4800" dirty="0">
                <a:latin typeface="Bodoni Bk BT" panose="02070603070706020303" pitchFamily="18" charset="0"/>
              </a:rPr>
              <a:t>                                Illustrator Assignment</a:t>
            </a:r>
          </a:p>
        </p:txBody>
      </p:sp>
      <p:sp>
        <p:nvSpPr>
          <p:cNvPr id="9" name="Rectangle 8">
            <a:extLst>
              <a:ext uri="{FF2B5EF4-FFF2-40B4-BE49-F238E27FC236}">
                <a16:creationId xmlns:a16="http://schemas.microsoft.com/office/drawing/2014/main" id="{126DC526-A1A9-D602-83B5-DD1D4B37635E}"/>
              </a:ext>
            </a:extLst>
          </p:cNvPr>
          <p:cNvSpPr/>
          <p:nvPr/>
        </p:nvSpPr>
        <p:spPr>
          <a:xfrm>
            <a:off x="3494711" y="1148278"/>
            <a:ext cx="5358581" cy="58105"/>
          </a:xfrm>
          <a:prstGeom prst="rect">
            <a:avLst/>
          </a:prstGeom>
          <a:solidFill>
            <a:schemeClr val="bg2">
              <a:lumMod val="50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94A659F4-1DE3-DA00-2A92-49D7834C1301}"/>
              </a:ext>
            </a:extLst>
          </p:cNvPr>
          <p:cNvSpPr txBox="1"/>
          <p:nvPr/>
        </p:nvSpPr>
        <p:spPr>
          <a:xfrm>
            <a:off x="182594" y="5996226"/>
            <a:ext cx="9431020" cy="861774"/>
          </a:xfrm>
          <a:prstGeom prst="rect">
            <a:avLst/>
          </a:prstGeom>
          <a:noFill/>
        </p:spPr>
        <p:txBody>
          <a:bodyPr wrap="square">
            <a:spAutoFit/>
          </a:bodyPr>
          <a:lstStyle/>
          <a:p>
            <a:r>
              <a:rPr lang="en-IN" sz="5000" dirty="0"/>
              <a:t>Theory Assignment</a:t>
            </a:r>
          </a:p>
        </p:txBody>
      </p:sp>
    </p:spTree>
    <p:extLst>
      <p:ext uri="{BB962C8B-B14F-4D97-AF65-F5344CB8AC3E}">
        <p14:creationId xmlns:p14="http://schemas.microsoft.com/office/powerpoint/2010/main" val="97580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575EE3-ABCE-4C4A-A6E8-AFBCF4B82B8D}"/>
              </a:ext>
            </a:extLst>
          </p:cNvPr>
          <p:cNvSpPr txBox="1"/>
          <p:nvPr/>
        </p:nvSpPr>
        <p:spPr>
          <a:xfrm>
            <a:off x="76985" y="484322"/>
            <a:ext cx="12526651" cy="6894195"/>
          </a:xfrm>
          <a:prstGeom prst="rect">
            <a:avLst/>
          </a:prstGeom>
          <a:noFill/>
        </p:spPr>
        <p:txBody>
          <a:bodyPr wrap="square">
            <a:spAutoFit/>
          </a:bodyPr>
          <a:lstStyle/>
          <a:p>
            <a:r>
              <a:rPr lang="en-US" sz="2800" dirty="0"/>
              <a:t>   1) Overview of Adobe Illustrator:-</a:t>
            </a:r>
          </a:p>
          <a:p>
            <a:pPr lvl="1"/>
            <a:endParaRPr lang="en-US" sz="2800" b="1" dirty="0"/>
          </a:p>
          <a:p>
            <a:pPr lvl="1"/>
            <a:endParaRPr lang="en-US" sz="2400" dirty="0"/>
          </a:p>
          <a:p>
            <a:r>
              <a:rPr lang="en-US" sz="2800" dirty="0">
                <a:latin typeface="Arial" panose="020B0604020202020204" pitchFamily="34" charset="0"/>
                <a:cs typeface="Arial" panose="020B0604020202020204" pitchFamily="34" charset="0"/>
              </a:rPr>
              <a:t>    </a:t>
            </a:r>
          </a:p>
          <a:p>
            <a:r>
              <a:rPr lang="en-US" sz="2800" dirty="0">
                <a:latin typeface="Arial" panose="020B0604020202020204" pitchFamily="34" charset="0"/>
                <a:cs typeface="Arial" panose="020B0604020202020204" pitchFamily="34" charset="0"/>
              </a:rPr>
              <a:t>     </a:t>
            </a:r>
          </a:p>
          <a:p>
            <a:r>
              <a:rPr lang="en-US" sz="2800" dirty="0">
                <a:latin typeface="Arial" panose="020B0604020202020204" pitchFamily="34" charset="0"/>
                <a:cs typeface="Arial" panose="020B0604020202020204" pitchFamily="34" charset="0"/>
              </a:rPr>
              <a:t>	</a:t>
            </a:r>
          </a:p>
          <a:p>
            <a:r>
              <a:rPr lang="en-US" sz="2800" dirty="0">
                <a:latin typeface="Arial" panose="020B0604020202020204" pitchFamily="34" charset="0"/>
                <a:cs typeface="Arial" panose="020B0604020202020204" pitchFamily="34" charset="0"/>
              </a:rPr>
              <a:t>	A) Logo Creation:</a:t>
            </a:r>
          </a:p>
          <a:p>
            <a:endParaRPr lang="en-US" b="1" dirty="0"/>
          </a:p>
          <a:p>
            <a:r>
              <a:rPr lang="en-US" b="1" dirty="0"/>
              <a:t>       -&gt;S</a:t>
            </a:r>
            <a:r>
              <a:rPr lang="en-US" dirty="0">
                <a:latin typeface="Bahnschrift" panose="020B0502040204020203" pitchFamily="34" charset="0"/>
              </a:rPr>
              <a:t>calability: Illustrator uses vector graphics, which can be resized without losing quality perfect for logos </a:t>
            </a:r>
          </a:p>
          <a:p>
            <a:r>
              <a:rPr lang="en-US" dirty="0">
                <a:latin typeface="Bahnschrift" panose="020B0502040204020203" pitchFamily="34" charset="0"/>
              </a:rPr>
              <a:t>           used on  both small business cards and large billboards formats.</a:t>
            </a:r>
          </a:p>
          <a:p>
            <a:endParaRPr lang="en-US" dirty="0">
              <a:latin typeface="Bahnschrift" panose="020B0502040204020203" pitchFamily="34" charset="0"/>
            </a:endParaRPr>
          </a:p>
          <a:p>
            <a:r>
              <a:rPr lang="en-US" dirty="0">
                <a:latin typeface="Bahnschrift" panose="020B0502040204020203" pitchFamily="34" charset="0"/>
              </a:rPr>
              <a:t>       </a:t>
            </a:r>
          </a:p>
          <a:p>
            <a:r>
              <a:rPr lang="en-US" dirty="0">
                <a:latin typeface="Bahnschrift" panose="020B0502040204020203" pitchFamily="34" charset="0"/>
              </a:rPr>
              <a:t>  	-&gt;Precision: Tools like the Pen tool, Shape Builder, and Pathfinder allow designers to create clean, accurate </a:t>
            </a:r>
          </a:p>
          <a:p>
            <a:r>
              <a:rPr lang="en-US" dirty="0">
                <a:latin typeface="Bahnschrift" panose="020B0502040204020203" pitchFamily="34" charset="0"/>
              </a:rPr>
              <a:t>           shapes.</a:t>
            </a:r>
          </a:p>
          <a:p>
            <a:endParaRPr lang="en-US" dirty="0">
              <a:latin typeface="Bahnschrift" panose="020B0502040204020203" pitchFamily="34" charset="0"/>
            </a:endParaRPr>
          </a:p>
          <a:p>
            <a:r>
              <a:rPr lang="en-US" dirty="0">
                <a:latin typeface="Bahnschrift" panose="020B0502040204020203" pitchFamily="34" charset="0"/>
              </a:rPr>
              <a:t>       </a:t>
            </a:r>
          </a:p>
          <a:p>
            <a:r>
              <a:rPr lang="en-US" dirty="0">
                <a:latin typeface="Bahnschrift" panose="020B0502040204020203" pitchFamily="34" charset="0"/>
              </a:rPr>
              <a:t>	-&gt;Flexibility: Logos can be easily edited, recolored, and exported in various formats for different media.</a:t>
            </a:r>
          </a:p>
          <a:p>
            <a:r>
              <a:rPr lang="en-US" dirty="0">
                <a:latin typeface="Bahnschrift" panose="020B0502040204020203" pitchFamily="34" charset="0"/>
              </a:rPr>
              <a:t> </a:t>
            </a:r>
          </a:p>
          <a:p>
            <a:pPr lvl="1"/>
            <a:endParaRPr lang="en-US" sz="2400" dirty="0">
              <a:latin typeface="Bahnschrift" panose="020B0502040204020203" pitchFamily="34" charset="0"/>
            </a:endParaRPr>
          </a:p>
          <a:p>
            <a:pPr marL="514350" indent="-514350">
              <a:buAutoNum type="arabicPeriod"/>
            </a:pPr>
            <a:endParaRPr lang="en-US" sz="2800" b="1" dirty="0"/>
          </a:p>
        </p:txBody>
      </p:sp>
      <p:sp>
        <p:nvSpPr>
          <p:cNvPr id="3" name="TextBox 2">
            <a:extLst>
              <a:ext uri="{FF2B5EF4-FFF2-40B4-BE49-F238E27FC236}">
                <a16:creationId xmlns:a16="http://schemas.microsoft.com/office/drawing/2014/main" id="{2F34BCCB-1219-0BCD-32D4-79639B9AFEA1}"/>
              </a:ext>
            </a:extLst>
          </p:cNvPr>
          <p:cNvSpPr txBox="1"/>
          <p:nvPr/>
        </p:nvSpPr>
        <p:spPr>
          <a:xfrm>
            <a:off x="-411635" y="1414269"/>
            <a:ext cx="12526650" cy="954107"/>
          </a:xfrm>
          <a:prstGeom prst="rect">
            <a:avLst/>
          </a:prstGeom>
          <a:noFill/>
        </p:spPr>
        <p:txBody>
          <a:bodyPr wrap="square">
            <a:spAutoFit/>
          </a:bodyPr>
          <a:lstStyle/>
          <a:p>
            <a:pPr lvl="1"/>
            <a:r>
              <a:rPr lang="en-US" sz="2800" dirty="0"/>
              <a:t>o Explain the main uses of Illustrator in the design industry, such as logo creation, vector illustrations, and icon design.</a:t>
            </a:r>
          </a:p>
        </p:txBody>
      </p:sp>
    </p:spTree>
    <p:extLst>
      <p:ext uri="{BB962C8B-B14F-4D97-AF65-F5344CB8AC3E}">
        <p14:creationId xmlns:p14="http://schemas.microsoft.com/office/powerpoint/2010/main" val="401560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2261E2-6F9B-19F5-857D-4E66B15191C4}"/>
              </a:ext>
            </a:extLst>
          </p:cNvPr>
          <p:cNvSpPr txBox="1"/>
          <p:nvPr/>
        </p:nvSpPr>
        <p:spPr>
          <a:xfrm>
            <a:off x="238026" y="352661"/>
            <a:ext cx="8557181" cy="523220"/>
          </a:xfrm>
          <a:prstGeom prst="rect">
            <a:avLst/>
          </a:prstGeom>
          <a:noFill/>
        </p:spPr>
        <p:txBody>
          <a:bodyPr wrap="square">
            <a:spAutoFit/>
          </a:bodyPr>
          <a:lstStyle/>
          <a:p>
            <a:r>
              <a:rPr lang="en-US" sz="2800" dirty="0"/>
              <a:t>1) Introduction to Typography in Illustrator:-</a:t>
            </a:r>
            <a:endParaRPr lang="en-IN" sz="2800" dirty="0"/>
          </a:p>
        </p:txBody>
      </p:sp>
      <p:sp>
        <p:nvSpPr>
          <p:cNvPr id="7" name="TextBox 6">
            <a:extLst>
              <a:ext uri="{FF2B5EF4-FFF2-40B4-BE49-F238E27FC236}">
                <a16:creationId xmlns:a16="http://schemas.microsoft.com/office/drawing/2014/main" id="{012F41AC-D5F2-C7E1-72B2-495F3BF018A2}"/>
              </a:ext>
            </a:extLst>
          </p:cNvPr>
          <p:cNvSpPr txBox="1"/>
          <p:nvPr/>
        </p:nvSpPr>
        <p:spPr>
          <a:xfrm>
            <a:off x="388855" y="2549722"/>
            <a:ext cx="12082806" cy="677108"/>
          </a:xfrm>
          <a:prstGeom prst="rect">
            <a:avLst/>
          </a:prstGeom>
          <a:noFill/>
        </p:spPr>
        <p:txBody>
          <a:bodyPr wrap="square">
            <a:spAutoFit/>
          </a:bodyPr>
          <a:lstStyle/>
          <a:p>
            <a:pPr>
              <a:buNone/>
            </a:pPr>
            <a:r>
              <a:rPr lang="en-US" sz="2000" b="1" dirty="0"/>
              <a:t>Type Tool in Adobe Illustrator :</a:t>
            </a:r>
          </a:p>
          <a:p>
            <a:pPr>
              <a:buNone/>
            </a:pPr>
            <a:r>
              <a:rPr lang="en-US" dirty="0"/>
              <a:t>The Type Tool (shortcut: T) in Illustrator is used to create and edit text in your design.</a:t>
            </a:r>
          </a:p>
        </p:txBody>
      </p:sp>
      <p:sp>
        <p:nvSpPr>
          <p:cNvPr id="9" name="TextBox 8">
            <a:extLst>
              <a:ext uri="{FF2B5EF4-FFF2-40B4-BE49-F238E27FC236}">
                <a16:creationId xmlns:a16="http://schemas.microsoft.com/office/drawing/2014/main" id="{7E1703A9-40A5-3C4C-E7F4-2ABEC5EAC791}"/>
              </a:ext>
            </a:extLst>
          </p:cNvPr>
          <p:cNvSpPr txBox="1"/>
          <p:nvPr/>
        </p:nvSpPr>
        <p:spPr>
          <a:xfrm>
            <a:off x="172038" y="4022800"/>
            <a:ext cx="11347514" cy="1846659"/>
          </a:xfrm>
          <a:prstGeom prst="rect">
            <a:avLst/>
          </a:prstGeom>
          <a:noFill/>
        </p:spPr>
        <p:txBody>
          <a:bodyPr wrap="square">
            <a:spAutoFit/>
          </a:bodyPr>
          <a:lstStyle/>
          <a:p>
            <a:r>
              <a:rPr lang="en-IN" sz="2400" b="1" dirty="0"/>
              <a:t>-&gt; Primary Uses:</a:t>
            </a:r>
          </a:p>
          <a:p>
            <a:endParaRPr lang="en-IN" b="1" dirty="0"/>
          </a:p>
          <a:p>
            <a:pPr>
              <a:buFont typeface="Arial" panose="020B0604020202020204" pitchFamily="34" charset="0"/>
              <a:buChar char="•"/>
            </a:pPr>
            <a:r>
              <a:rPr lang="en-IN" dirty="0"/>
              <a:t>Add text to artboards (headlines, paragraphs, labels, etc.).</a:t>
            </a:r>
          </a:p>
          <a:p>
            <a:pPr>
              <a:buFont typeface="Arial" panose="020B0604020202020204" pitchFamily="34" charset="0"/>
              <a:buChar char="•"/>
            </a:pPr>
            <a:r>
              <a:rPr lang="en-IN" dirty="0"/>
              <a:t>Create point type (click and type) or area type (click and drag a box for paragraph text).</a:t>
            </a:r>
          </a:p>
          <a:p>
            <a:pPr>
              <a:buFont typeface="Arial" panose="020B0604020202020204" pitchFamily="34" charset="0"/>
              <a:buChar char="•"/>
            </a:pPr>
            <a:r>
              <a:rPr lang="en-IN" dirty="0"/>
              <a:t>Customize fonts, size, </a:t>
            </a:r>
            <a:r>
              <a:rPr lang="en-IN" dirty="0" err="1"/>
              <a:t>color</a:t>
            </a:r>
            <a:r>
              <a:rPr lang="en-IN" dirty="0"/>
              <a:t>, spacing, alignment, and more.</a:t>
            </a:r>
          </a:p>
          <a:p>
            <a:pPr>
              <a:buFont typeface="Arial" panose="020B0604020202020204" pitchFamily="34" charset="0"/>
              <a:buChar char="•"/>
            </a:pPr>
            <a:r>
              <a:rPr lang="en-IN" dirty="0"/>
              <a:t>Convert text to outlines for custom design or manipulation.</a:t>
            </a:r>
          </a:p>
        </p:txBody>
      </p:sp>
      <p:sp>
        <p:nvSpPr>
          <p:cNvPr id="13" name="TextBox 12">
            <a:extLst>
              <a:ext uri="{FF2B5EF4-FFF2-40B4-BE49-F238E27FC236}">
                <a16:creationId xmlns:a16="http://schemas.microsoft.com/office/drawing/2014/main" id="{D3272ADE-D353-3847-CDA6-AD9BE8832222}"/>
              </a:ext>
            </a:extLst>
          </p:cNvPr>
          <p:cNvSpPr txBox="1"/>
          <p:nvPr/>
        </p:nvSpPr>
        <p:spPr>
          <a:xfrm>
            <a:off x="77770" y="1708996"/>
            <a:ext cx="10079611" cy="461665"/>
          </a:xfrm>
          <a:prstGeom prst="rect">
            <a:avLst/>
          </a:prstGeom>
          <a:noFill/>
        </p:spPr>
        <p:txBody>
          <a:bodyPr wrap="square">
            <a:spAutoFit/>
          </a:bodyPr>
          <a:lstStyle/>
          <a:p>
            <a:r>
              <a:rPr lang="en-US" sz="2400" dirty="0"/>
              <a:t>o </a:t>
            </a:r>
            <a:r>
              <a:rPr lang="en-US" sz="2400" dirty="0" err="1"/>
              <a:t>Describethe</a:t>
            </a:r>
            <a:r>
              <a:rPr lang="en-US" sz="2400" dirty="0"/>
              <a:t> Type tool and its primary uses in Illustrator.</a:t>
            </a:r>
            <a:endParaRPr lang="en-IN" sz="2400" dirty="0"/>
          </a:p>
        </p:txBody>
      </p:sp>
    </p:spTree>
    <p:extLst>
      <p:ext uri="{BB962C8B-B14F-4D97-AF65-F5344CB8AC3E}">
        <p14:creationId xmlns:p14="http://schemas.microsoft.com/office/powerpoint/2010/main" val="3507375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E9831A7-899A-6F0A-031C-EE01B82EA280}"/>
              </a:ext>
            </a:extLst>
          </p:cNvPr>
          <p:cNvSpPr txBox="1"/>
          <p:nvPr/>
        </p:nvSpPr>
        <p:spPr>
          <a:xfrm>
            <a:off x="-116657" y="301222"/>
            <a:ext cx="10354166" cy="830997"/>
          </a:xfrm>
          <a:prstGeom prst="rect">
            <a:avLst/>
          </a:prstGeom>
          <a:noFill/>
        </p:spPr>
        <p:txBody>
          <a:bodyPr wrap="square">
            <a:spAutoFit/>
          </a:bodyPr>
          <a:lstStyle/>
          <a:p>
            <a:r>
              <a:rPr lang="en-US" sz="2400" dirty="0"/>
              <a:t>  o </a:t>
            </a:r>
            <a:r>
              <a:rPr lang="en-US" sz="2400" dirty="0" err="1"/>
              <a:t>Explainthe</a:t>
            </a:r>
            <a:r>
              <a:rPr lang="en-US" sz="2400" dirty="0"/>
              <a:t> importance of typography in design, including   	readability, hierarchy, and style.</a:t>
            </a:r>
            <a:endParaRPr lang="en-IN" sz="2400" dirty="0"/>
          </a:p>
        </p:txBody>
      </p:sp>
      <p:sp>
        <p:nvSpPr>
          <p:cNvPr id="5" name="TextBox 4">
            <a:extLst>
              <a:ext uri="{FF2B5EF4-FFF2-40B4-BE49-F238E27FC236}">
                <a16:creationId xmlns:a16="http://schemas.microsoft.com/office/drawing/2014/main" id="{259E2B62-3CD5-FAFE-F3C7-14B311D2EE7B}"/>
              </a:ext>
            </a:extLst>
          </p:cNvPr>
          <p:cNvSpPr txBox="1"/>
          <p:nvPr/>
        </p:nvSpPr>
        <p:spPr>
          <a:xfrm>
            <a:off x="113122" y="2479062"/>
            <a:ext cx="9565850" cy="892552"/>
          </a:xfrm>
          <a:prstGeom prst="rect">
            <a:avLst/>
          </a:prstGeom>
          <a:noFill/>
        </p:spPr>
        <p:txBody>
          <a:bodyPr wrap="square">
            <a:spAutoFit/>
          </a:bodyPr>
          <a:lstStyle/>
          <a:p>
            <a:pPr>
              <a:buNone/>
            </a:pPr>
            <a:r>
              <a:rPr lang="en-US" sz="2000" b="1" dirty="0"/>
              <a:t>-&gt; Importance of Typography in Design:</a:t>
            </a:r>
          </a:p>
          <a:p>
            <a:pPr>
              <a:buNone/>
            </a:pPr>
            <a:r>
              <a:rPr lang="en-US" sz="1600" dirty="0"/>
              <a:t>  	Typography plays a crucial role in visual communication. It affects how a message is read,    	understood, and felt by the audience.</a:t>
            </a:r>
          </a:p>
        </p:txBody>
      </p:sp>
      <p:sp>
        <p:nvSpPr>
          <p:cNvPr id="7" name="TextBox 6">
            <a:extLst>
              <a:ext uri="{FF2B5EF4-FFF2-40B4-BE49-F238E27FC236}">
                <a16:creationId xmlns:a16="http://schemas.microsoft.com/office/drawing/2014/main" id="{02CEF9B7-79F9-29FF-DC2B-3E5D339EC67F}"/>
              </a:ext>
            </a:extLst>
          </p:cNvPr>
          <p:cNvSpPr txBox="1"/>
          <p:nvPr/>
        </p:nvSpPr>
        <p:spPr>
          <a:xfrm>
            <a:off x="515529" y="4916420"/>
            <a:ext cx="8971961" cy="923330"/>
          </a:xfrm>
          <a:prstGeom prst="rect">
            <a:avLst/>
          </a:prstGeom>
          <a:noFill/>
        </p:spPr>
        <p:txBody>
          <a:bodyPr wrap="square">
            <a:spAutoFit/>
          </a:bodyPr>
          <a:lstStyle/>
          <a:p>
            <a:pPr>
              <a:buFont typeface="Arial" panose="020B0604020202020204" pitchFamily="34" charset="0"/>
              <a:buChar char="•"/>
            </a:pPr>
            <a:r>
              <a:rPr lang="en-US" dirty="0"/>
              <a:t>Ensures that text is </a:t>
            </a:r>
            <a:r>
              <a:rPr lang="en-US" b="1" dirty="0"/>
              <a:t>easy to read</a:t>
            </a:r>
            <a:r>
              <a:rPr lang="en-US" dirty="0"/>
              <a:t> and understand.</a:t>
            </a:r>
          </a:p>
          <a:p>
            <a:pPr>
              <a:buFont typeface="Arial" panose="020B0604020202020204" pitchFamily="34" charset="0"/>
              <a:buChar char="•"/>
            </a:pPr>
            <a:r>
              <a:rPr lang="en-US" dirty="0"/>
              <a:t>Involves font choice, size, spacing, and alignment.</a:t>
            </a:r>
          </a:p>
          <a:p>
            <a:pPr>
              <a:buFont typeface="Arial" panose="020B0604020202020204" pitchFamily="34" charset="0"/>
              <a:buChar char="•"/>
            </a:pPr>
            <a:r>
              <a:rPr lang="en-US" dirty="0"/>
              <a:t>Poor readability can cause confusion or make people ignore the content</a:t>
            </a:r>
          </a:p>
        </p:txBody>
      </p:sp>
      <p:sp>
        <p:nvSpPr>
          <p:cNvPr id="9" name="TextBox 8">
            <a:extLst>
              <a:ext uri="{FF2B5EF4-FFF2-40B4-BE49-F238E27FC236}">
                <a16:creationId xmlns:a16="http://schemas.microsoft.com/office/drawing/2014/main" id="{529C0159-A3D5-37B1-58E6-CBD397749291}"/>
              </a:ext>
            </a:extLst>
          </p:cNvPr>
          <p:cNvSpPr txBox="1"/>
          <p:nvPr/>
        </p:nvSpPr>
        <p:spPr>
          <a:xfrm>
            <a:off x="113122" y="4195955"/>
            <a:ext cx="6150990" cy="430887"/>
          </a:xfrm>
          <a:prstGeom prst="rect">
            <a:avLst/>
          </a:prstGeom>
          <a:noFill/>
        </p:spPr>
        <p:txBody>
          <a:bodyPr wrap="square">
            <a:spAutoFit/>
          </a:bodyPr>
          <a:lstStyle/>
          <a:p>
            <a:pPr>
              <a:buNone/>
            </a:pPr>
            <a:r>
              <a:rPr lang="en-US" sz="2200" b="1" dirty="0"/>
              <a:t>A) Readability: </a:t>
            </a:r>
          </a:p>
        </p:txBody>
      </p:sp>
    </p:spTree>
    <p:extLst>
      <p:ext uri="{BB962C8B-B14F-4D97-AF65-F5344CB8AC3E}">
        <p14:creationId xmlns:p14="http://schemas.microsoft.com/office/powerpoint/2010/main" val="1177015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0AAF701-BA4F-8825-072D-C74F3B7B4BA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A5DB863-B3E5-3E71-ABF3-9F8790356B28}"/>
              </a:ext>
            </a:extLst>
          </p:cNvPr>
          <p:cNvSpPr>
            <a:spLocks noChangeArrowheads="1"/>
          </p:cNvSpPr>
          <p:nvPr/>
        </p:nvSpPr>
        <p:spPr bwMode="auto">
          <a:xfrm>
            <a:off x="672839" y="3181589"/>
            <a:ext cx="8279831"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Reflects the tone, mood, or personality of a design.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The right typeface can make a design feel modern, elegant, playful, or serious.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Helps build brand identity and emotional connection.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093524DE-459B-C2AB-7C6D-920D1EEEEF15}"/>
              </a:ext>
            </a:extLst>
          </p:cNvPr>
          <p:cNvSpPr txBox="1"/>
          <p:nvPr/>
        </p:nvSpPr>
        <p:spPr>
          <a:xfrm>
            <a:off x="42814" y="2889347"/>
            <a:ext cx="6117996" cy="43088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Arial" panose="020B0604020202020204" pitchFamily="34" charset="0"/>
              </a:rPr>
              <a:t>C) Style:</a:t>
            </a:r>
          </a:p>
        </p:txBody>
      </p:sp>
      <p:sp>
        <p:nvSpPr>
          <p:cNvPr id="12" name="TextBox 11">
            <a:extLst>
              <a:ext uri="{FF2B5EF4-FFF2-40B4-BE49-F238E27FC236}">
                <a16:creationId xmlns:a16="http://schemas.microsoft.com/office/drawing/2014/main" id="{5CADA8ED-CE57-A67C-9D17-3E981D1BB49F}"/>
              </a:ext>
            </a:extLst>
          </p:cNvPr>
          <p:cNvSpPr txBox="1"/>
          <p:nvPr/>
        </p:nvSpPr>
        <p:spPr>
          <a:xfrm>
            <a:off x="393132" y="1236639"/>
            <a:ext cx="8559538" cy="646331"/>
          </a:xfrm>
          <a:prstGeom prst="rect">
            <a:avLst/>
          </a:prstGeom>
          <a:noFill/>
        </p:spPr>
        <p:txBody>
          <a:bodyPr wrap="square">
            <a:spAutoFit/>
          </a:bodyPr>
          <a:lstStyle/>
          <a:p>
            <a:pPr>
              <a:buFont typeface="Arial" panose="020B0604020202020204" pitchFamily="34" charset="0"/>
              <a:buChar char="•"/>
            </a:pPr>
            <a:r>
              <a:rPr lang="en-US" dirty="0"/>
              <a:t>Guides the viewer’s eye by showing what is most important.</a:t>
            </a:r>
          </a:p>
          <a:p>
            <a:pPr>
              <a:buFont typeface="Arial" panose="020B0604020202020204" pitchFamily="34" charset="0"/>
              <a:buChar char="•"/>
            </a:pPr>
            <a:r>
              <a:rPr lang="en-US" dirty="0"/>
              <a:t>Achieved through </a:t>
            </a:r>
            <a:r>
              <a:rPr lang="en-US" b="1" dirty="0"/>
              <a:t>font size, weight, and placement</a:t>
            </a:r>
            <a:endParaRPr lang="en-US" dirty="0"/>
          </a:p>
        </p:txBody>
      </p:sp>
      <p:sp>
        <p:nvSpPr>
          <p:cNvPr id="14" name="TextBox 13">
            <a:extLst>
              <a:ext uri="{FF2B5EF4-FFF2-40B4-BE49-F238E27FC236}">
                <a16:creationId xmlns:a16="http://schemas.microsoft.com/office/drawing/2014/main" id="{72158384-3701-2724-36AF-9EA703BF5A6E}"/>
              </a:ext>
            </a:extLst>
          </p:cNvPr>
          <p:cNvSpPr txBox="1"/>
          <p:nvPr/>
        </p:nvSpPr>
        <p:spPr>
          <a:xfrm>
            <a:off x="-13400" y="714137"/>
            <a:ext cx="6150990" cy="430887"/>
          </a:xfrm>
          <a:prstGeom prst="rect">
            <a:avLst/>
          </a:prstGeom>
          <a:noFill/>
        </p:spPr>
        <p:txBody>
          <a:bodyPr wrap="square">
            <a:spAutoFit/>
          </a:bodyPr>
          <a:lstStyle/>
          <a:p>
            <a:pPr>
              <a:buNone/>
            </a:pPr>
            <a:r>
              <a:rPr lang="en-US" sz="2200" b="1" dirty="0"/>
              <a:t>B) Hierarchy:</a:t>
            </a:r>
          </a:p>
        </p:txBody>
      </p:sp>
      <p:sp>
        <p:nvSpPr>
          <p:cNvPr id="10" name="TextBox 9">
            <a:extLst>
              <a:ext uri="{FF2B5EF4-FFF2-40B4-BE49-F238E27FC236}">
                <a16:creationId xmlns:a16="http://schemas.microsoft.com/office/drawing/2014/main" id="{2CC29B0D-FA54-A762-1752-46B355BADF7C}"/>
              </a:ext>
            </a:extLst>
          </p:cNvPr>
          <p:cNvSpPr txBox="1"/>
          <p:nvPr/>
        </p:nvSpPr>
        <p:spPr>
          <a:xfrm>
            <a:off x="-13400" y="5479959"/>
            <a:ext cx="12455605" cy="830997"/>
          </a:xfrm>
          <a:prstGeom prst="rect">
            <a:avLst/>
          </a:prstGeom>
          <a:noFill/>
        </p:spPr>
        <p:txBody>
          <a:bodyPr wrap="square">
            <a:spAutoFit/>
          </a:bodyPr>
          <a:lstStyle/>
          <a:p>
            <a:r>
              <a:rPr lang="en-US" sz="2400" dirty="0"/>
              <a:t>-&gt;  Good typography enhances communication, improves user experience, and makes designs look professional and intentional</a:t>
            </a:r>
            <a:endParaRPr lang="en-IN" sz="2400" dirty="0"/>
          </a:p>
        </p:txBody>
      </p:sp>
    </p:spTree>
    <p:extLst>
      <p:ext uri="{BB962C8B-B14F-4D97-AF65-F5344CB8AC3E}">
        <p14:creationId xmlns:p14="http://schemas.microsoft.com/office/powerpoint/2010/main" val="5807420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42F611-6A0B-7B0E-1C48-BFE7E6EFB35E}"/>
              </a:ext>
            </a:extLst>
          </p:cNvPr>
          <p:cNvSpPr txBox="1"/>
          <p:nvPr/>
        </p:nvSpPr>
        <p:spPr>
          <a:xfrm>
            <a:off x="190893" y="346138"/>
            <a:ext cx="10225725" cy="954107"/>
          </a:xfrm>
          <a:prstGeom prst="rect">
            <a:avLst/>
          </a:prstGeom>
          <a:noFill/>
        </p:spPr>
        <p:txBody>
          <a:bodyPr wrap="square">
            <a:spAutoFit/>
          </a:bodyPr>
          <a:lstStyle/>
          <a:p>
            <a:r>
              <a:rPr lang="en-US" sz="2800" dirty="0"/>
              <a:t>o Explain the importance of typography in design, including readability, hierarchy, and style.</a:t>
            </a:r>
            <a:endParaRPr lang="en-IN" sz="2800" dirty="0"/>
          </a:p>
        </p:txBody>
      </p:sp>
      <p:sp>
        <p:nvSpPr>
          <p:cNvPr id="7" name="TextBox 6">
            <a:extLst>
              <a:ext uri="{FF2B5EF4-FFF2-40B4-BE49-F238E27FC236}">
                <a16:creationId xmlns:a16="http://schemas.microsoft.com/office/drawing/2014/main" id="{DF2C5C5B-8145-2D3E-7419-87DF9B9018EB}"/>
              </a:ext>
            </a:extLst>
          </p:cNvPr>
          <p:cNvSpPr txBox="1"/>
          <p:nvPr/>
        </p:nvSpPr>
        <p:spPr>
          <a:xfrm>
            <a:off x="0" y="1490088"/>
            <a:ext cx="6094428" cy="461665"/>
          </a:xfrm>
          <a:prstGeom prst="rect">
            <a:avLst/>
          </a:prstGeom>
          <a:noFill/>
        </p:spPr>
        <p:txBody>
          <a:bodyPr wrap="square">
            <a:spAutoFit/>
          </a:bodyPr>
          <a:lstStyle/>
          <a:p>
            <a:r>
              <a:rPr lang="en-US" sz="2400" dirty="0"/>
              <a:t>* Importance of Typography in Design:</a:t>
            </a:r>
            <a:endParaRPr lang="en-IN" sz="2400" dirty="0"/>
          </a:p>
        </p:txBody>
      </p:sp>
      <p:sp>
        <p:nvSpPr>
          <p:cNvPr id="9" name="TextBox 8">
            <a:extLst>
              <a:ext uri="{FF2B5EF4-FFF2-40B4-BE49-F238E27FC236}">
                <a16:creationId xmlns:a16="http://schemas.microsoft.com/office/drawing/2014/main" id="{D1AAA52C-A08E-2C92-293D-C8D6BA4A44F2}"/>
              </a:ext>
            </a:extLst>
          </p:cNvPr>
          <p:cNvSpPr txBox="1"/>
          <p:nvPr/>
        </p:nvSpPr>
        <p:spPr>
          <a:xfrm>
            <a:off x="396710" y="2048281"/>
            <a:ext cx="11793718" cy="646331"/>
          </a:xfrm>
          <a:prstGeom prst="rect">
            <a:avLst/>
          </a:prstGeom>
          <a:noFill/>
        </p:spPr>
        <p:txBody>
          <a:bodyPr wrap="square">
            <a:spAutoFit/>
          </a:bodyPr>
          <a:lstStyle/>
          <a:p>
            <a:r>
              <a:rPr lang="en-US" dirty="0"/>
              <a:t>Typography is essential in design because it directly affects how information is communicated and perceived. Key aspects include.</a:t>
            </a:r>
            <a:endParaRPr lang="en-IN" dirty="0"/>
          </a:p>
        </p:txBody>
      </p:sp>
      <p:sp>
        <p:nvSpPr>
          <p:cNvPr id="11" name="TextBox 10">
            <a:extLst>
              <a:ext uri="{FF2B5EF4-FFF2-40B4-BE49-F238E27FC236}">
                <a16:creationId xmlns:a16="http://schemas.microsoft.com/office/drawing/2014/main" id="{C1FC97EC-6FE1-7B9D-565B-5707B769C404}"/>
              </a:ext>
            </a:extLst>
          </p:cNvPr>
          <p:cNvSpPr txBox="1"/>
          <p:nvPr/>
        </p:nvSpPr>
        <p:spPr>
          <a:xfrm>
            <a:off x="0" y="2815544"/>
            <a:ext cx="11517198" cy="1169551"/>
          </a:xfrm>
          <a:prstGeom prst="rect">
            <a:avLst/>
          </a:prstGeom>
          <a:noFill/>
        </p:spPr>
        <p:txBody>
          <a:bodyPr wrap="square">
            <a:spAutoFit/>
          </a:bodyPr>
          <a:lstStyle/>
          <a:p>
            <a:pPr marL="457200" indent="-457200">
              <a:buAutoNum type="alphaUcParenR"/>
            </a:pPr>
            <a:r>
              <a:rPr lang="en-US" sz="2200" b="1" dirty="0"/>
              <a:t>Readability:</a:t>
            </a:r>
          </a:p>
          <a:p>
            <a:pPr>
              <a:buFont typeface="Arial" panose="020B0604020202020204" pitchFamily="34" charset="0"/>
              <a:buChar char="•"/>
            </a:pPr>
            <a:r>
              <a:rPr lang="en-US" sz="1600" dirty="0"/>
              <a:t>Ensures that text is </a:t>
            </a:r>
            <a:r>
              <a:rPr lang="en-US" sz="1600" b="1" dirty="0"/>
              <a:t>clear and easy to read</a:t>
            </a:r>
            <a:r>
              <a:rPr lang="en-US" sz="1600" dirty="0"/>
              <a:t>.</a:t>
            </a:r>
          </a:p>
          <a:p>
            <a:pPr>
              <a:buFont typeface="Arial" panose="020B0604020202020204" pitchFamily="34" charset="0"/>
              <a:buChar char="•"/>
            </a:pPr>
            <a:r>
              <a:rPr lang="en-US" sz="1600" dirty="0"/>
              <a:t>Involves the right font, size, spacing, and contrast.</a:t>
            </a:r>
          </a:p>
          <a:p>
            <a:pPr>
              <a:buFont typeface="Arial" panose="020B0604020202020204" pitchFamily="34" charset="0"/>
              <a:buChar char="•"/>
            </a:pPr>
            <a:r>
              <a:rPr lang="en-US" sz="1600" dirty="0"/>
              <a:t>Poor readability can lead to confusion or disinterest</a:t>
            </a:r>
          </a:p>
        </p:txBody>
      </p:sp>
      <p:sp>
        <p:nvSpPr>
          <p:cNvPr id="13" name="TextBox 12">
            <a:extLst>
              <a:ext uri="{FF2B5EF4-FFF2-40B4-BE49-F238E27FC236}">
                <a16:creationId xmlns:a16="http://schemas.microsoft.com/office/drawing/2014/main" id="{7D1B2405-C00A-92A3-D3EA-E2686A2CCCAC}"/>
              </a:ext>
            </a:extLst>
          </p:cNvPr>
          <p:cNvSpPr txBox="1"/>
          <p:nvPr/>
        </p:nvSpPr>
        <p:spPr>
          <a:xfrm>
            <a:off x="0" y="4157716"/>
            <a:ext cx="11243821" cy="1169551"/>
          </a:xfrm>
          <a:prstGeom prst="rect">
            <a:avLst/>
          </a:prstGeom>
          <a:noFill/>
        </p:spPr>
        <p:txBody>
          <a:bodyPr wrap="square">
            <a:spAutoFit/>
          </a:bodyPr>
          <a:lstStyle/>
          <a:p>
            <a:pPr>
              <a:buNone/>
            </a:pPr>
            <a:r>
              <a:rPr lang="en-US" sz="2200" b="1" dirty="0"/>
              <a:t>B) Hierarchy</a:t>
            </a:r>
            <a:r>
              <a:rPr lang="en-US" sz="2200" dirty="0"/>
              <a:t>:</a:t>
            </a:r>
          </a:p>
          <a:p>
            <a:pPr>
              <a:buFont typeface="Arial" panose="020B0604020202020204" pitchFamily="34" charset="0"/>
              <a:buChar char="•"/>
            </a:pPr>
            <a:r>
              <a:rPr lang="en-US" sz="1600" dirty="0"/>
              <a:t>Establishes a visual order to guide the reader’s eye.</a:t>
            </a:r>
          </a:p>
          <a:p>
            <a:pPr>
              <a:buFont typeface="Arial" panose="020B0604020202020204" pitchFamily="34" charset="0"/>
              <a:buChar char="•"/>
            </a:pPr>
            <a:r>
              <a:rPr lang="en-US" sz="1600" dirty="0"/>
              <a:t>Helps differentiate between headings, subheadings, and body text.</a:t>
            </a:r>
          </a:p>
          <a:p>
            <a:pPr>
              <a:buFont typeface="Arial" panose="020B0604020202020204" pitchFamily="34" charset="0"/>
              <a:buChar char="•"/>
            </a:pPr>
            <a:r>
              <a:rPr lang="en-US" sz="1600" dirty="0"/>
              <a:t>Achieved through font size, weight, and placement</a:t>
            </a:r>
          </a:p>
        </p:txBody>
      </p:sp>
      <p:sp>
        <p:nvSpPr>
          <p:cNvPr id="15" name="TextBox 14">
            <a:extLst>
              <a:ext uri="{FF2B5EF4-FFF2-40B4-BE49-F238E27FC236}">
                <a16:creationId xmlns:a16="http://schemas.microsoft.com/office/drawing/2014/main" id="{1BFBBD8A-3F08-D854-A96F-DC9653CE1D0C}"/>
              </a:ext>
            </a:extLst>
          </p:cNvPr>
          <p:cNvSpPr txBox="1"/>
          <p:nvPr/>
        </p:nvSpPr>
        <p:spPr>
          <a:xfrm>
            <a:off x="0" y="5499888"/>
            <a:ext cx="11437070" cy="1169551"/>
          </a:xfrm>
          <a:prstGeom prst="rect">
            <a:avLst/>
          </a:prstGeom>
          <a:noFill/>
        </p:spPr>
        <p:txBody>
          <a:bodyPr wrap="square">
            <a:spAutoFit/>
          </a:bodyPr>
          <a:lstStyle/>
          <a:p>
            <a:pPr>
              <a:buNone/>
            </a:pPr>
            <a:r>
              <a:rPr lang="en-US" sz="2200" b="1" dirty="0"/>
              <a:t>C) Style:</a:t>
            </a:r>
          </a:p>
          <a:p>
            <a:pPr>
              <a:buFont typeface="Arial" panose="020B0604020202020204" pitchFamily="34" charset="0"/>
              <a:buChar char="•"/>
            </a:pPr>
            <a:r>
              <a:rPr lang="en-US" sz="1600" dirty="0"/>
              <a:t>Conveys the tone and personality of the design.</a:t>
            </a:r>
          </a:p>
          <a:p>
            <a:pPr>
              <a:buFont typeface="Arial" panose="020B0604020202020204" pitchFamily="34" charset="0"/>
              <a:buChar char="•"/>
            </a:pPr>
            <a:r>
              <a:rPr lang="en-US" sz="1600" dirty="0"/>
              <a:t>A modern, elegant, or playful typeface can influence how the message feels.</a:t>
            </a:r>
          </a:p>
          <a:p>
            <a:pPr>
              <a:buFont typeface="Arial" panose="020B0604020202020204" pitchFamily="34" charset="0"/>
              <a:buChar char="•"/>
            </a:pPr>
            <a:r>
              <a:rPr lang="en-US" sz="1600" dirty="0"/>
              <a:t>Supports branding and emotional impact</a:t>
            </a:r>
          </a:p>
        </p:txBody>
      </p:sp>
    </p:spTree>
    <p:extLst>
      <p:ext uri="{BB962C8B-B14F-4D97-AF65-F5344CB8AC3E}">
        <p14:creationId xmlns:p14="http://schemas.microsoft.com/office/powerpoint/2010/main" val="68985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0E7AC6-F59D-3670-3631-140EA6445BDA}"/>
              </a:ext>
            </a:extLst>
          </p:cNvPr>
          <p:cNvSpPr txBox="1"/>
          <p:nvPr/>
        </p:nvSpPr>
        <p:spPr>
          <a:xfrm>
            <a:off x="483124" y="248967"/>
            <a:ext cx="6094428" cy="523220"/>
          </a:xfrm>
          <a:prstGeom prst="rect">
            <a:avLst/>
          </a:prstGeom>
          <a:noFill/>
        </p:spPr>
        <p:txBody>
          <a:bodyPr wrap="square">
            <a:spAutoFit/>
          </a:bodyPr>
          <a:lstStyle/>
          <a:p>
            <a:r>
              <a:rPr lang="en-IN" sz="2800" dirty="0"/>
              <a:t>2) Type on a Path</a:t>
            </a:r>
            <a:r>
              <a:rPr lang="en-IN" dirty="0"/>
              <a:t>:-</a:t>
            </a:r>
          </a:p>
        </p:txBody>
      </p:sp>
      <p:sp>
        <p:nvSpPr>
          <p:cNvPr id="7" name="TextBox 6">
            <a:extLst>
              <a:ext uri="{FF2B5EF4-FFF2-40B4-BE49-F238E27FC236}">
                <a16:creationId xmlns:a16="http://schemas.microsoft.com/office/drawing/2014/main" id="{6B5F9350-1928-E333-6BA0-65F65A12E420}"/>
              </a:ext>
            </a:extLst>
          </p:cNvPr>
          <p:cNvSpPr txBox="1"/>
          <p:nvPr/>
        </p:nvSpPr>
        <p:spPr>
          <a:xfrm>
            <a:off x="0" y="818012"/>
            <a:ext cx="10548594" cy="830997"/>
          </a:xfrm>
          <a:prstGeom prst="rect">
            <a:avLst/>
          </a:prstGeom>
          <a:noFill/>
        </p:spPr>
        <p:txBody>
          <a:bodyPr wrap="square">
            <a:spAutoFit/>
          </a:bodyPr>
          <a:lstStyle/>
          <a:p>
            <a:r>
              <a:rPr lang="en-US" sz="2400" dirty="0"/>
              <a:t>o Define Type on a Path and explain when it might be used (e.g., circular logos or badges).</a:t>
            </a:r>
            <a:endParaRPr lang="en-IN" sz="2400" dirty="0"/>
          </a:p>
        </p:txBody>
      </p:sp>
      <p:sp>
        <p:nvSpPr>
          <p:cNvPr id="11" name="TextBox 10">
            <a:extLst>
              <a:ext uri="{FF2B5EF4-FFF2-40B4-BE49-F238E27FC236}">
                <a16:creationId xmlns:a16="http://schemas.microsoft.com/office/drawing/2014/main" id="{B0958D16-35CA-69C4-7C8E-52A14493FD5E}"/>
              </a:ext>
            </a:extLst>
          </p:cNvPr>
          <p:cNvSpPr txBox="1"/>
          <p:nvPr/>
        </p:nvSpPr>
        <p:spPr>
          <a:xfrm>
            <a:off x="483124" y="2235506"/>
            <a:ext cx="12192000" cy="584775"/>
          </a:xfrm>
          <a:prstGeom prst="rect">
            <a:avLst/>
          </a:prstGeom>
          <a:noFill/>
        </p:spPr>
        <p:txBody>
          <a:bodyPr wrap="square">
            <a:spAutoFit/>
          </a:bodyPr>
          <a:lstStyle/>
          <a:p>
            <a:pPr>
              <a:buNone/>
            </a:pPr>
            <a:r>
              <a:rPr lang="en-US" sz="1600" dirty="0"/>
              <a:t>Type on a Path is a feature in design software like Adobe Illustrator that allows you to make text follow along the </a:t>
            </a:r>
          </a:p>
          <a:p>
            <a:pPr>
              <a:buNone/>
            </a:pPr>
            <a:r>
              <a:rPr lang="en-US" sz="1600" dirty="0"/>
              <a:t>Shape of a path, such as a line, curve, or circle.</a:t>
            </a:r>
          </a:p>
        </p:txBody>
      </p:sp>
      <p:sp>
        <p:nvSpPr>
          <p:cNvPr id="13" name="TextBox 12">
            <a:extLst>
              <a:ext uri="{FF2B5EF4-FFF2-40B4-BE49-F238E27FC236}">
                <a16:creationId xmlns:a16="http://schemas.microsoft.com/office/drawing/2014/main" id="{EF5CA775-BC46-75E3-5A9B-2EF76FD7EA88}"/>
              </a:ext>
            </a:extLst>
          </p:cNvPr>
          <p:cNvSpPr txBox="1"/>
          <p:nvPr/>
        </p:nvSpPr>
        <p:spPr>
          <a:xfrm>
            <a:off x="416350" y="3450714"/>
            <a:ext cx="12113443" cy="1415772"/>
          </a:xfrm>
          <a:prstGeom prst="rect">
            <a:avLst/>
          </a:prstGeom>
          <a:noFill/>
        </p:spPr>
        <p:txBody>
          <a:bodyPr wrap="square">
            <a:spAutoFit/>
          </a:bodyPr>
          <a:lstStyle/>
          <a:p>
            <a:pPr>
              <a:buNone/>
            </a:pPr>
            <a:endParaRPr lang="en-US" sz="2200" b="1" dirty="0"/>
          </a:p>
          <a:p>
            <a:pPr>
              <a:buFont typeface="Arial" panose="020B0604020202020204" pitchFamily="34" charset="0"/>
              <a:buChar char="•"/>
            </a:pPr>
            <a:r>
              <a:rPr lang="en-US" sz="1600" b="1" dirty="0"/>
              <a:t>Circular logos</a:t>
            </a:r>
            <a:r>
              <a:rPr lang="en-US" sz="1600" dirty="0"/>
              <a:t> – Text wraps around a circle or emblem.</a:t>
            </a:r>
          </a:p>
          <a:p>
            <a:pPr>
              <a:buFont typeface="Arial" panose="020B0604020202020204" pitchFamily="34" charset="0"/>
              <a:buChar char="•"/>
            </a:pPr>
            <a:r>
              <a:rPr lang="en-US" sz="1600" b="1" dirty="0"/>
              <a:t>Badges &amp; seals</a:t>
            </a:r>
            <a:r>
              <a:rPr lang="en-US" sz="1600" dirty="0"/>
              <a:t> – Text follows the edge of a round shape.</a:t>
            </a:r>
          </a:p>
          <a:p>
            <a:pPr>
              <a:buFont typeface="Arial" panose="020B0604020202020204" pitchFamily="34" charset="0"/>
              <a:buChar char="•"/>
            </a:pPr>
            <a:r>
              <a:rPr lang="en-US" sz="1600" b="1" dirty="0"/>
              <a:t>Creative layouts</a:t>
            </a:r>
            <a:r>
              <a:rPr lang="en-US" sz="1600" dirty="0"/>
              <a:t> – For artistic or decorative text placement.</a:t>
            </a:r>
          </a:p>
          <a:p>
            <a:pPr>
              <a:buFont typeface="Arial" panose="020B0604020202020204" pitchFamily="34" charset="0"/>
              <a:buChar char="•"/>
            </a:pPr>
            <a:r>
              <a:rPr lang="en-US" sz="1600" b="1" dirty="0"/>
              <a:t>Label designs</a:t>
            </a:r>
            <a:r>
              <a:rPr lang="en-US" sz="1600" dirty="0"/>
              <a:t> – Curved text around bottles, stamps, or icons.</a:t>
            </a:r>
          </a:p>
        </p:txBody>
      </p:sp>
      <p:sp>
        <p:nvSpPr>
          <p:cNvPr id="15" name="TextBox 14">
            <a:extLst>
              <a:ext uri="{FF2B5EF4-FFF2-40B4-BE49-F238E27FC236}">
                <a16:creationId xmlns:a16="http://schemas.microsoft.com/office/drawing/2014/main" id="{8513E32A-F535-6B32-6A68-3BC7E830F41B}"/>
              </a:ext>
            </a:extLst>
          </p:cNvPr>
          <p:cNvSpPr txBox="1"/>
          <p:nvPr/>
        </p:nvSpPr>
        <p:spPr>
          <a:xfrm>
            <a:off x="1572" y="1851126"/>
            <a:ext cx="6287678" cy="430887"/>
          </a:xfrm>
          <a:prstGeom prst="rect">
            <a:avLst/>
          </a:prstGeom>
          <a:noFill/>
        </p:spPr>
        <p:txBody>
          <a:bodyPr wrap="square">
            <a:spAutoFit/>
          </a:bodyPr>
          <a:lstStyle/>
          <a:p>
            <a:pPr>
              <a:buNone/>
            </a:pPr>
            <a:r>
              <a:rPr lang="en-US" sz="2200" b="1" dirty="0"/>
              <a:t>* Type on a Path – Definition &amp; Use:</a:t>
            </a:r>
          </a:p>
        </p:txBody>
      </p:sp>
      <p:sp>
        <p:nvSpPr>
          <p:cNvPr id="17" name="TextBox 16">
            <a:extLst>
              <a:ext uri="{FF2B5EF4-FFF2-40B4-BE49-F238E27FC236}">
                <a16:creationId xmlns:a16="http://schemas.microsoft.com/office/drawing/2014/main" id="{02610456-AF78-EAEA-7E28-4571D31A08FC}"/>
              </a:ext>
            </a:extLst>
          </p:cNvPr>
          <p:cNvSpPr txBox="1"/>
          <p:nvPr/>
        </p:nvSpPr>
        <p:spPr>
          <a:xfrm>
            <a:off x="0" y="5498977"/>
            <a:ext cx="12056096" cy="923330"/>
          </a:xfrm>
          <a:prstGeom prst="rect">
            <a:avLst/>
          </a:prstGeom>
          <a:noFill/>
        </p:spPr>
        <p:txBody>
          <a:bodyPr wrap="square">
            <a:spAutoFit/>
          </a:bodyPr>
          <a:lstStyle/>
          <a:p>
            <a:pPr>
              <a:buNone/>
            </a:pPr>
            <a:r>
              <a:rPr lang="en-US" b="1" dirty="0"/>
              <a:t>-&gt;Why It’s Useful:</a:t>
            </a:r>
          </a:p>
          <a:p>
            <a:pPr>
              <a:buNone/>
            </a:pPr>
            <a:r>
              <a:rPr lang="en-US" dirty="0"/>
              <a:t> 	It adds </a:t>
            </a:r>
            <a:r>
              <a:rPr lang="en-US" b="1" dirty="0"/>
              <a:t>visual interest</a:t>
            </a:r>
            <a:r>
              <a:rPr lang="en-US" dirty="0"/>
              <a:t>, allows text to </a:t>
            </a:r>
            <a:r>
              <a:rPr lang="en-US" b="1" dirty="0"/>
              <a:t>integrate with shapes</a:t>
            </a:r>
            <a:r>
              <a:rPr lang="en-US" dirty="0"/>
              <a:t>, and makes designs look </a:t>
            </a:r>
            <a:r>
              <a:rPr lang="en-US" b="1" dirty="0"/>
              <a:t>professional and  	polished</a:t>
            </a:r>
            <a:endParaRPr lang="en-US" dirty="0"/>
          </a:p>
        </p:txBody>
      </p:sp>
      <p:sp>
        <p:nvSpPr>
          <p:cNvPr id="19" name="TextBox 18">
            <a:extLst>
              <a:ext uri="{FF2B5EF4-FFF2-40B4-BE49-F238E27FC236}">
                <a16:creationId xmlns:a16="http://schemas.microsoft.com/office/drawing/2014/main" id="{84FF03EF-C1B4-66EA-82B3-0737EBF2F48B}"/>
              </a:ext>
            </a:extLst>
          </p:cNvPr>
          <p:cNvSpPr txBox="1"/>
          <p:nvPr/>
        </p:nvSpPr>
        <p:spPr>
          <a:xfrm>
            <a:off x="-47919" y="3204661"/>
            <a:ext cx="6386660" cy="430887"/>
          </a:xfrm>
          <a:prstGeom prst="rect">
            <a:avLst/>
          </a:prstGeom>
          <a:noFill/>
        </p:spPr>
        <p:txBody>
          <a:bodyPr wrap="square">
            <a:spAutoFit/>
          </a:bodyPr>
          <a:lstStyle/>
          <a:p>
            <a:pPr>
              <a:buNone/>
            </a:pPr>
            <a:r>
              <a:rPr lang="en-US" sz="2200" b="1" dirty="0"/>
              <a:t>🌀 When to Use It:</a:t>
            </a:r>
          </a:p>
        </p:txBody>
      </p:sp>
    </p:spTree>
    <p:extLst>
      <p:ext uri="{BB962C8B-B14F-4D97-AF65-F5344CB8AC3E}">
        <p14:creationId xmlns:p14="http://schemas.microsoft.com/office/powerpoint/2010/main" val="650700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1D7031-7EF2-A4AF-2464-2A0ADC579EDC}"/>
              </a:ext>
            </a:extLst>
          </p:cNvPr>
          <p:cNvSpPr txBox="1"/>
          <p:nvPr/>
        </p:nvSpPr>
        <p:spPr>
          <a:xfrm>
            <a:off x="256880" y="343233"/>
            <a:ext cx="9603557" cy="523220"/>
          </a:xfrm>
          <a:prstGeom prst="rect">
            <a:avLst/>
          </a:prstGeom>
          <a:noFill/>
        </p:spPr>
        <p:txBody>
          <a:bodyPr wrap="square">
            <a:spAutoFit/>
          </a:bodyPr>
          <a:lstStyle/>
          <a:p>
            <a:r>
              <a:rPr lang="en-US" sz="2800" dirty="0"/>
              <a:t>3) Character and Paragraph Panels:-</a:t>
            </a:r>
            <a:endParaRPr lang="en-IN" sz="2800" dirty="0"/>
          </a:p>
        </p:txBody>
      </p:sp>
      <p:sp>
        <p:nvSpPr>
          <p:cNvPr id="7" name="TextBox 6">
            <a:extLst>
              <a:ext uri="{FF2B5EF4-FFF2-40B4-BE49-F238E27FC236}">
                <a16:creationId xmlns:a16="http://schemas.microsoft.com/office/drawing/2014/main" id="{7F8261F1-3BF8-4F1F-3355-4C33CCABD3CB}"/>
              </a:ext>
            </a:extLst>
          </p:cNvPr>
          <p:cNvSpPr txBox="1"/>
          <p:nvPr/>
        </p:nvSpPr>
        <p:spPr>
          <a:xfrm>
            <a:off x="84840" y="971210"/>
            <a:ext cx="10397766" cy="830997"/>
          </a:xfrm>
          <a:prstGeom prst="rect">
            <a:avLst/>
          </a:prstGeom>
          <a:noFill/>
        </p:spPr>
        <p:txBody>
          <a:bodyPr wrap="square">
            <a:spAutoFit/>
          </a:bodyPr>
          <a:lstStyle/>
          <a:p>
            <a:r>
              <a:rPr lang="en-US" sz="2400" dirty="0"/>
              <a:t>o </a:t>
            </a:r>
            <a:r>
              <a:rPr lang="en-US" sz="2400" dirty="0" err="1"/>
              <a:t>Explainthe</a:t>
            </a:r>
            <a:r>
              <a:rPr lang="en-US" sz="2400" dirty="0"/>
              <a:t> functions of the Character and Paragraph panels, such as kerning, tracking, leading, and alignment.</a:t>
            </a:r>
            <a:endParaRPr lang="en-IN" sz="2400" dirty="0"/>
          </a:p>
        </p:txBody>
      </p:sp>
      <p:sp>
        <p:nvSpPr>
          <p:cNvPr id="9" name="TextBox 8">
            <a:extLst>
              <a:ext uri="{FF2B5EF4-FFF2-40B4-BE49-F238E27FC236}">
                <a16:creationId xmlns:a16="http://schemas.microsoft.com/office/drawing/2014/main" id="{CC2C2836-4D1A-1A3B-FB2E-04C50E05309B}"/>
              </a:ext>
            </a:extLst>
          </p:cNvPr>
          <p:cNvSpPr txBox="1"/>
          <p:nvPr/>
        </p:nvSpPr>
        <p:spPr>
          <a:xfrm>
            <a:off x="-195606" y="2039340"/>
            <a:ext cx="11863633" cy="584775"/>
          </a:xfrm>
          <a:prstGeom prst="rect">
            <a:avLst/>
          </a:prstGeom>
          <a:noFill/>
        </p:spPr>
        <p:txBody>
          <a:bodyPr wrap="square">
            <a:spAutoFit/>
          </a:bodyPr>
          <a:lstStyle/>
          <a:p>
            <a:pPr>
              <a:buNone/>
            </a:pPr>
            <a:r>
              <a:rPr lang="en-US" sz="1600" dirty="0"/>
              <a:t>    -&gt;	Character and Paragraph Panels in Design (e.g., Illustrator, InDesign)</a:t>
            </a:r>
          </a:p>
          <a:p>
            <a:pPr>
              <a:buNone/>
            </a:pPr>
            <a:r>
              <a:rPr lang="en-US" sz="1600" dirty="0"/>
              <a:t>    -&gt;These panels are used to control and fine-tune text appearance and layout.</a:t>
            </a:r>
          </a:p>
        </p:txBody>
      </p:sp>
      <p:sp>
        <p:nvSpPr>
          <p:cNvPr id="11" name="TextBox 10">
            <a:extLst>
              <a:ext uri="{FF2B5EF4-FFF2-40B4-BE49-F238E27FC236}">
                <a16:creationId xmlns:a16="http://schemas.microsoft.com/office/drawing/2014/main" id="{01B11FA3-2D70-AAD3-9295-326CCF219156}"/>
              </a:ext>
            </a:extLst>
          </p:cNvPr>
          <p:cNvSpPr txBox="1"/>
          <p:nvPr/>
        </p:nvSpPr>
        <p:spPr>
          <a:xfrm>
            <a:off x="593887" y="3234224"/>
            <a:ext cx="11863632" cy="3447098"/>
          </a:xfrm>
          <a:prstGeom prst="rect">
            <a:avLst/>
          </a:prstGeom>
          <a:noFill/>
        </p:spPr>
        <p:txBody>
          <a:bodyPr wrap="square">
            <a:spAutoFit/>
          </a:bodyPr>
          <a:lstStyle/>
          <a:p>
            <a:pPr>
              <a:buFont typeface="+mj-lt"/>
              <a:buAutoNum type="arabicPeriod"/>
            </a:pPr>
            <a:r>
              <a:rPr lang="en-US" b="1" dirty="0"/>
              <a:t>Font &amp; Size</a:t>
            </a:r>
            <a:endParaRPr lang="en-US" dirty="0"/>
          </a:p>
          <a:p>
            <a:pPr lvl="1"/>
            <a:r>
              <a:rPr lang="en-US" sz="1600" dirty="0"/>
              <a:t>-&gt;Choose typeface and set text size.</a:t>
            </a:r>
          </a:p>
          <a:p>
            <a:pPr>
              <a:buFont typeface="+mj-lt"/>
              <a:buAutoNum type="arabicPeriod"/>
            </a:pPr>
            <a:r>
              <a:rPr lang="en-US" b="1" dirty="0"/>
              <a:t>Kerning</a:t>
            </a:r>
            <a:endParaRPr lang="en-US" dirty="0"/>
          </a:p>
          <a:p>
            <a:pPr lvl="1"/>
            <a:r>
              <a:rPr lang="en-US" sz="1600" dirty="0"/>
              <a:t>-&gt;Adjusts space between </a:t>
            </a:r>
            <a:r>
              <a:rPr lang="en-US" sz="1600" b="1" dirty="0"/>
              <a:t>two individual characters</a:t>
            </a:r>
            <a:r>
              <a:rPr lang="en-US" sz="1600" dirty="0"/>
              <a:t>.</a:t>
            </a:r>
          </a:p>
          <a:p>
            <a:pPr lvl="1"/>
            <a:r>
              <a:rPr lang="en-US" sz="1600" dirty="0"/>
              <a:t>-&gt;Used for fixing awkward gaps (e.g., between "A" and "V").</a:t>
            </a:r>
          </a:p>
          <a:p>
            <a:pPr>
              <a:buFont typeface="+mj-lt"/>
              <a:buAutoNum type="arabicPeriod"/>
            </a:pPr>
            <a:r>
              <a:rPr lang="en-US" b="1" dirty="0"/>
              <a:t>Tracking</a:t>
            </a:r>
            <a:endParaRPr lang="en-US" dirty="0"/>
          </a:p>
          <a:p>
            <a:pPr lvl="1"/>
            <a:r>
              <a:rPr lang="en-US" sz="1600" dirty="0"/>
              <a:t>-&gt;Adjusts spacing across a range of characters or entire word.</a:t>
            </a:r>
          </a:p>
          <a:p>
            <a:pPr lvl="1"/>
            <a:r>
              <a:rPr lang="en-US" sz="1600" dirty="0"/>
              <a:t>-&gt;Used to tighten or loosen text overall.</a:t>
            </a:r>
          </a:p>
          <a:p>
            <a:pPr>
              <a:buFont typeface="+mj-lt"/>
              <a:buAutoNum type="arabicPeriod"/>
            </a:pPr>
            <a:r>
              <a:rPr lang="en-US" b="1" dirty="0"/>
              <a:t>Leading</a:t>
            </a:r>
            <a:endParaRPr lang="en-US" dirty="0"/>
          </a:p>
          <a:p>
            <a:pPr lvl="1"/>
            <a:r>
              <a:rPr lang="en-US" sz="1600" dirty="0"/>
              <a:t>-&gt;Controls </a:t>
            </a:r>
            <a:r>
              <a:rPr lang="en-US" sz="1600" b="1" dirty="0"/>
              <a:t>vertical space between lines of text</a:t>
            </a:r>
            <a:r>
              <a:rPr lang="en-US" sz="1600" dirty="0"/>
              <a:t>.</a:t>
            </a:r>
          </a:p>
          <a:p>
            <a:pPr lvl="1"/>
            <a:r>
              <a:rPr lang="en-US" sz="1600" dirty="0"/>
              <a:t>-&gt;Important for readability in paragraphs.</a:t>
            </a:r>
          </a:p>
          <a:p>
            <a:pPr>
              <a:buFont typeface="+mj-lt"/>
              <a:buAutoNum type="arabicPeriod"/>
            </a:pPr>
            <a:r>
              <a:rPr lang="en-US" b="1" dirty="0"/>
              <a:t>Font Style, Bold, Italic</a:t>
            </a:r>
            <a:endParaRPr lang="en-US" dirty="0"/>
          </a:p>
          <a:p>
            <a:pPr lvl="1"/>
            <a:r>
              <a:rPr lang="en-US" sz="1600" dirty="0"/>
              <a:t>-&gt;Customize text appearance.</a:t>
            </a:r>
          </a:p>
        </p:txBody>
      </p:sp>
      <p:sp>
        <p:nvSpPr>
          <p:cNvPr id="13" name="TextBox 12">
            <a:extLst>
              <a:ext uri="{FF2B5EF4-FFF2-40B4-BE49-F238E27FC236}">
                <a16:creationId xmlns:a16="http://schemas.microsoft.com/office/drawing/2014/main" id="{4DA4798C-168B-9725-287B-DA61D502011A}"/>
              </a:ext>
            </a:extLst>
          </p:cNvPr>
          <p:cNvSpPr txBox="1"/>
          <p:nvPr/>
        </p:nvSpPr>
        <p:spPr>
          <a:xfrm>
            <a:off x="84840" y="2698337"/>
            <a:ext cx="6325384" cy="461665"/>
          </a:xfrm>
          <a:prstGeom prst="rect">
            <a:avLst/>
          </a:prstGeom>
          <a:noFill/>
        </p:spPr>
        <p:txBody>
          <a:bodyPr wrap="square">
            <a:spAutoFit/>
          </a:bodyPr>
          <a:lstStyle/>
          <a:p>
            <a:pPr>
              <a:buNone/>
            </a:pPr>
            <a:r>
              <a:rPr lang="en-US" sz="2400" b="1" dirty="0"/>
              <a:t>* </a:t>
            </a:r>
            <a:r>
              <a:rPr lang="en-US" sz="2200" b="1" dirty="0"/>
              <a:t>Character Panel – Key Functions:</a:t>
            </a:r>
          </a:p>
        </p:txBody>
      </p:sp>
    </p:spTree>
    <p:extLst>
      <p:ext uri="{BB962C8B-B14F-4D97-AF65-F5344CB8AC3E}">
        <p14:creationId xmlns:p14="http://schemas.microsoft.com/office/powerpoint/2010/main" val="1096452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2380E6-F03D-4E8F-907E-D03F469FBCEA}"/>
              </a:ext>
            </a:extLst>
          </p:cNvPr>
          <p:cNvSpPr txBox="1"/>
          <p:nvPr/>
        </p:nvSpPr>
        <p:spPr>
          <a:xfrm>
            <a:off x="131975" y="289679"/>
            <a:ext cx="9141643" cy="3139321"/>
          </a:xfrm>
          <a:prstGeom prst="rect">
            <a:avLst/>
          </a:prstGeom>
          <a:noFill/>
        </p:spPr>
        <p:txBody>
          <a:bodyPr wrap="square">
            <a:spAutoFit/>
          </a:bodyPr>
          <a:lstStyle/>
          <a:p>
            <a:pPr>
              <a:buNone/>
            </a:pPr>
            <a:r>
              <a:rPr lang="en-US" sz="2200" b="1" dirty="0"/>
              <a:t>📄 Paragraph Panel – Key Functions:</a:t>
            </a:r>
          </a:p>
          <a:p>
            <a:pPr>
              <a:buNone/>
            </a:pPr>
            <a:endParaRPr lang="en-US" sz="2200" b="1" dirty="0"/>
          </a:p>
          <a:p>
            <a:pPr>
              <a:buNone/>
            </a:pPr>
            <a:endParaRPr lang="en-US" sz="2200" b="1" dirty="0"/>
          </a:p>
          <a:p>
            <a:pPr>
              <a:buFont typeface="+mj-lt"/>
              <a:buAutoNum type="arabicPeriod"/>
            </a:pPr>
            <a:r>
              <a:rPr lang="en-US" sz="1700" b="1" dirty="0"/>
              <a:t>Alignment</a:t>
            </a:r>
            <a:endParaRPr lang="en-US" sz="1700" dirty="0"/>
          </a:p>
          <a:p>
            <a:pPr lvl="1"/>
            <a:r>
              <a:rPr lang="en-US" sz="1600" dirty="0"/>
              <a:t>-&gt;Align text </a:t>
            </a:r>
            <a:r>
              <a:rPr lang="en-US" sz="1600" b="1" dirty="0"/>
              <a:t>left, center, right, or justified</a:t>
            </a:r>
            <a:r>
              <a:rPr lang="en-US" sz="1600" dirty="0"/>
              <a:t>.</a:t>
            </a:r>
          </a:p>
          <a:p>
            <a:pPr>
              <a:buFont typeface="+mj-lt"/>
              <a:buAutoNum type="arabicPeriod"/>
            </a:pPr>
            <a:r>
              <a:rPr lang="en-US" sz="1700" b="1" dirty="0"/>
              <a:t>Indentation</a:t>
            </a:r>
            <a:endParaRPr lang="en-US" sz="1700" dirty="0"/>
          </a:p>
          <a:p>
            <a:pPr lvl="1"/>
            <a:r>
              <a:rPr lang="en-US" sz="1600" dirty="0"/>
              <a:t>-&gt;Set indents for the first line or entire paragraph.</a:t>
            </a:r>
          </a:p>
          <a:p>
            <a:pPr>
              <a:buFont typeface="+mj-lt"/>
              <a:buAutoNum type="arabicPeriod"/>
            </a:pPr>
            <a:r>
              <a:rPr lang="en-US" sz="1700" b="1" dirty="0"/>
              <a:t>Spacing</a:t>
            </a:r>
            <a:endParaRPr lang="en-US" sz="1700" dirty="0"/>
          </a:p>
          <a:p>
            <a:pPr lvl="1"/>
            <a:r>
              <a:rPr lang="en-US" sz="1600" dirty="0"/>
              <a:t>-&gt;Add space </a:t>
            </a:r>
            <a:r>
              <a:rPr lang="en-US" sz="1600" b="1" dirty="0"/>
              <a:t>before or after paragraphs</a:t>
            </a:r>
            <a:r>
              <a:rPr lang="en-US" sz="1600" dirty="0"/>
              <a:t>.</a:t>
            </a:r>
          </a:p>
          <a:p>
            <a:pPr>
              <a:buFont typeface="+mj-lt"/>
              <a:buAutoNum type="arabicPeriod"/>
            </a:pPr>
            <a:r>
              <a:rPr lang="en-US" sz="1700" b="1" dirty="0"/>
              <a:t>Justification Options</a:t>
            </a:r>
            <a:endParaRPr lang="en-US" sz="1700" dirty="0"/>
          </a:p>
          <a:p>
            <a:pPr lvl="1"/>
            <a:r>
              <a:rPr lang="en-US" sz="1600" dirty="0"/>
              <a:t>-&gt;Fine-tune word and letter spacing in justified text</a:t>
            </a:r>
          </a:p>
        </p:txBody>
      </p:sp>
      <p:sp>
        <p:nvSpPr>
          <p:cNvPr id="7" name="TextBox 6">
            <a:extLst>
              <a:ext uri="{FF2B5EF4-FFF2-40B4-BE49-F238E27FC236}">
                <a16:creationId xmlns:a16="http://schemas.microsoft.com/office/drawing/2014/main" id="{316561AB-C68D-BF6D-D794-B87B2721EA9E}"/>
              </a:ext>
            </a:extLst>
          </p:cNvPr>
          <p:cNvSpPr txBox="1"/>
          <p:nvPr/>
        </p:nvSpPr>
        <p:spPr>
          <a:xfrm>
            <a:off x="539686" y="4462957"/>
            <a:ext cx="6094428" cy="1569660"/>
          </a:xfrm>
          <a:prstGeom prst="rect">
            <a:avLst/>
          </a:prstGeom>
          <a:noFill/>
        </p:spPr>
        <p:txBody>
          <a:bodyPr wrap="square">
            <a:spAutoFit/>
          </a:bodyPr>
          <a:lstStyle/>
          <a:p>
            <a:endParaRPr lang="en-US" sz="2400" dirty="0"/>
          </a:p>
          <a:p>
            <a:pPr>
              <a:buFont typeface="Arial" panose="020B0604020202020204" pitchFamily="34" charset="0"/>
              <a:buChar char="•"/>
            </a:pPr>
            <a:r>
              <a:rPr lang="en-US" b="1" dirty="0"/>
              <a:t>Readable</a:t>
            </a:r>
            <a:endParaRPr lang="en-US" dirty="0"/>
          </a:p>
          <a:p>
            <a:pPr>
              <a:buFont typeface="Arial" panose="020B0604020202020204" pitchFamily="34" charset="0"/>
              <a:buChar char="•"/>
            </a:pPr>
            <a:r>
              <a:rPr lang="en-US" b="1" dirty="0"/>
              <a:t>Well-spaced</a:t>
            </a:r>
            <a:endParaRPr lang="en-US" dirty="0"/>
          </a:p>
          <a:p>
            <a:pPr>
              <a:buFont typeface="Arial" panose="020B0604020202020204" pitchFamily="34" charset="0"/>
              <a:buChar char="•"/>
            </a:pPr>
            <a:r>
              <a:rPr lang="en-US" b="1" dirty="0"/>
              <a:t>Professionally aligned</a:t>
            </a:r>
            <a:endParaRPr lang="en-US" dirty="0"/>
          </a:p>
          <a:p>
            <a:pPr>
              <a:buFont typeface="Arial" panose="020B0604020202020204" pitchFamily="34" charset="0"/>
              <a:buChar char="•"/>
            </a:pPr>
            <a:r>
              <a:rPr lang="en-US" b="1" dirty="0"/>
              <a:t>Visually balanced</a:t>
            </a:r>
            <a:r>
              <a:rPr lang="en-US" dirty="0"/>
              <a:t> within your layout</a:t>
            </a:r>
          </a:p>
        </p:txBody>
      </p:sp>
      <p:sp>
        <p:nvSpPr>
          <p:cNvPr id="9" name="TextBox 8">
            <a:extLst>
              <a:ext uri="{FF2B5EF4-FFF2-40B4-BE49-F238E27FC236}">
                <a16:creationId xmlns:a16="http://schemas.microsoft.com/office/drawing/2014/main" id="{D6479F55-3197-C5C0-5225-02F5322CCE24}"/>
              </a:ext>
            </a:extLst>
          </p:cNvPr>
          <p:cNvSpPr txBox="1"/>
          <p:nvPr/>
        </p:nvSpPr>
        <p:spPr>
          <a:xfrm>
            <a:off x="131975" y="4000834"/>
            <a:ext cx="6094428" cy="461665"/>
          </a:xfrm>
          <a:prstGeom prst="rect">
            <a:avLst/>
          </a:prstGeom>
          <a:noFill/>
        </p:spPr>
        <p:txBody>
          <a:bodyPr wrap="square">
            <a:spAutoFit/>
          </a:bodyPr>
          <a:lstStyle/>
          <a:p>
            <a:pPr marL="342900" indent="-342900">
              <a:buFont typeface="Arial" panose="020B0604020202020204" pitchFamily="34" charset="0"/>
              <a:buChar char="•"/>
            </a:pPr>
            <a:r>
              <a:rPr lang="en-US" sz="2400" dirty="0"/>
              <a:t>They ensure your text is:</a:t>
            </a:r>
          </a:p>
        </p:txBody>
      </p:sp>
    </p:spTree>
    <p:extLst>
      <p:ext uri="{BB962C8B-B14F-4D97-AF65-F5344CB8AC3E}">
        <p14:creationId xmlns:p14="http://schemas.microsoft.com/office/powerpoint/2010/main" val="3375373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063E89-3CCE-5499-C62B-CD5C2CF7FB13}"/>
              </a:ext>
            </a:extLst>
          </p:cNvPr>
          <p:cNvSpPr txBox="1"/>
          <p:nvPr/>
        </p:nvSpPr>
        <p:spPr>
          <a:xfrm>
            <a:off x="-197963" y="978277"/>
            <a:ext cx="10376554" cy="461665"/>
          </a:xfrm>
          <a:prstGeom prst="rect">
            <a:avLst/>
          </a:prstGeom>
          <a:noFill/>
        </p:spPr>
        <p:txBody>
          <a:bodyPr wrap="square">
            <a:spAutoFit/>
          </a:bodyPr>
          <a:lstStyle/>
          <a:p>
            <a:r>
              <a:rPr lang="en-US" sz="2400" dirty="0"/>
              <a:t>  -&gt;	Impact of Font Choice and Spacing 	on Design Aesthetics.</a:t>
            </a:r>
            <a:endParaRPr lang="en-IN" sz="2400" dirty="0"/>
          </a:p>
        </p:txBody>
      </p:sp>
      <p:sp>
        <p:nvSpPr>
          <p:cNvPr id="7" name="TextBox 6">
            <a:extLst>
              <a:ext uri="{FF2B5EF4-FFF2-40B4-BE49-F238E27FC236}">
                <a16:creationId xmlns:a16="http://schemas.microsoft.com/office/drawing/2014/main" id="{7B7A8812-5FCD-6837-AD5B-59DCC62FAE72}"/>
              </a:ext>
            </a:extLst>
          </p:cNvPr>
          <p:cNvSpPr txBox="1"/>
          <p:nvPr/>
        </p:nvSpPr>
        <p:spPr>
          <a:xfrm>
            <a:off x="77771" y="1723583"/>
            <a:ext cx="11611468" cy="2369880"/>
          </a:xfrm>
          <a:prstGeom prst="rect">
            <a:avLst/>
          </a:prstGeom>
          <a:noFill/>
        </p:spPr>
        <p:txBody>
          <a:bodyPr wrap="square">
            <a:spAutoFit/>
          </a:bodyPr>
          <a:lstStyle/>
          <a:p>
            <a:pPr marL="457200" indent="-457200">
              <a:buAutoNum type="alphaUcParenR"/>
            </a:pPr>
            <a:r>
              <a:rPr lang="en-US" sz="2200" b="1" dirty="0"/>
              <a:t>Font Choice:</a:t>
            </a:r>
          </a:p>
          <a:p>
            <a:r>
              <a:rPr lang="en-US" dirty="0"/>
              <a:t>-&gt;Sets the tone and mood:</a:t>
            </a:r>
            <a:br>
              <a:rPr lang="en-US" dirty="0"/>
            </a:br>
            <a:r>
              <a:rPr lang="en-US" dirty="0"/>
              <a:t>-&gt;Different fonts convey different feelings—serif fonts feel traditional and formal, sans-serif feels modern and clean, script fonts can be elegant or casual.</a:t>
            </a:r>
          </a:p>
          <a:p>
            <a:r>
              <a:rPr lang="en-US" dirty="0"/>
              <a:t>-&gt;Defines brand identity:</a:t>
            </a:r>
            <a:br>
              <a:rPr lang="en-US" dirty="0"/>
            </a:br>
            <a:r>
              <a:rPr lang="en-US" dirty="0"/>
              <a:t>-&gt;The right font makes a design instantly recognizable and consistent with the brand personality.</a:t>
            </a:r>
          </a:p>
          <a:p>
            <a:pPr>
              <a:buFont typeface="Arial" panose="020B0604020202020204" pitchFamily="34" charset="0"/>
              <a:buChar char="•"/>
            </a:pPr>
            <a:r>
              <a:rPr lang="en-US" dirty="0"/>
              <a:t>Affects readability:</a:t>
            </a:r>
            <a:br>
              <a:rPr lang="en-US" dirty="0"/>
            </a:br>
            <a:r>
              <a:rPr lang="en-US" dirty="0"/>
              <a:t>Clear fonts improve comprehension; overly decorative fonts can distract or confuse</a:t>
            </a:r>
          </a:p>
        </p:txBody>
      </p:sp>
      <p:sp>
        <p:nvSpPr>
          <p:cNvPr id="9" name="TextBox 8">
            <a:extLst>
              <a:ext uri="{FF2B5EF4-FFF2-40B4-BE49-F238E27FC236}">
                <a16:creationId xmlns:a16="http://schemas.microsoft.com/office/drawing/2014/main" id="{161DC378-374B-ADA9-5C0E-B9AFC7E05FA9}"/>
              </a:ext>
            </a:extLst>
          </p:cNvPr>
          <p:cNvSpPr txBox="1"/>
          <p:nvPr/>
        </p:nvSpPr>
        <p:spPr>
          <a:xfrm>
            <a:off x="77772" y="4377104"/>
            <a:ext cx="11611467" cy="2092881"/>
          </a:xfrm>
          <a:prstGeom prst="rect">
            <a:avLst/>
          </a:prstGeom>
          <a:noFill/>
        </p:spPr>
        <p:txBody>
          <a:bodyPr wrap="square">
            <a:spAutoFit/>
          </a:bodyPr>
          <a:lstStyle/>
          <a:p>
            <a:pPr>
              <a:buNone/>
            </a:pPr>
            <a:r>
              <a:rPr lang="en-US" sz="2200" b="1" dirty="0"/>
              <a:t>B)Spacing (Kerning, Tracking, Leading):</a:t>
            </a:r>
          </a:p>
          <a:p>
            <a:r>
              <a:rPr lang="en-US" dirty="0"/>
              <a:t>-&gt;Improves readability:</a:t>
            </a:r>
            <a:br>
              <a:rPr lang="en-US" dirty="0"/>
            </a:br>
            <a:r>
              <a:rPr lang="en-US" dirty="0"/>
              <a:t>Proper spacing prevents text from feeling cramped or too loose, making it easier to read.</a:t>
            </a:r>
          </a:p>
          <a:p>
            <a:pPr>
              <a:buFont typeface="Arial" panose="020B0604020202020204" pitchFamily="34" charset="0"/>
              <a:buChar char="•"/>
            </a:pPr>
            <a:r>
              <a:rPr lang="en-US" dirty="0"/>
              <a:t>-&gt;Creates visual balance:</a:t>
            </a:r>
            <a:br>
              <a:rPr lang="en-US" dirty="0"/>
            </a:br>
            <a:r>
              <a:rPr lang="en-US" dirty="0"/>
              <a:t>Balanced spacing leads to a polished, professional look.</a:t>
            </a:r>
          </a:p>
          <a:p>
            <a:r>
              <a:rPr lang="en-US" dirty="0"/>
              <a:t>-&gt;Guides the viewer’s eye:</a:t>
            </a:r>
            <a:br>
              <a:rPr lang="en-US" dirty="0"/>
            </a:br>
            <a:r>
              <a:rPr lang="en-US" dirty="0"/>
              <a:t>Spacing helps organize content and emphasizes important parts of the text</a:t>
            </a:r>
          </a:p>
        </p:txBody>
      </p:sp>
      <p:sp>
        <p:nvSpPr>
          <p:cNvPr id="11" name="TextBox 10">
            <a:extLst>
              <a:ext uri="{FF2B5EF4-FFF2-40B4-BE49-F238E27FC236}">
                <a16:creationId xmlns:a16="http://schemas.microsoft.com/office/drawing/2014/main" id="{CA239464-F70A-EF42-1730-FFC5C7E3883B}"/>
              </a:ext>
            </a:extLst>
          </p:cNvPr>
          <p:cNvSpPr txBox="1"/>
          <p:nvPr/>
        </p:nvSpPr>
        <p:spPr>
          <a:xfrm>
            <a:off x="-84841" y="232971"/>
            <a:ext cx="10546236" cy="461665"/>
          </a:xfrm>
          <a:prstGeom prst="rect">
            <a:avLst/>
          </a:prstGeom>
          <a:noFill/>
        </p:spPr>
        <p:txBody>
          <a:bodyPr wrap="square">
            <a:spAutoFit/>
          </a:bodyPr>
          <a:lstStyle/>
          <a:p>
            <a:r>
              <a:rPr lang="en-US" sz="2400" dirty="0"/>
              <a:t>o Discuss the impact of font choice and spacing on design aesthetics.</a:t>
            </a:r>
            <a:endParaRPr lang="en-IN" sz="2400" dirty="0"/>
          </a:p>
        </p:txBody>
      </p:sp>
    </p:spTree>
    <p:extLst>
      <p:ext uri="{BB962C8B-B14F-4D97-AF65-F5344CB8AC3E}">
        <p14:creationId xmlns:p14="http://schemas.microsoft.com/office/powerpoint/2010/main" val="25508838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D7E29-6007-3B29-BD8C-4F513B83925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3CC004A-D0EB-4CE4-57A1-C73EBB9622EB}"/>
              </a:ext>
            </a:extLst>
          </p:cNvPr>
          <p:cNvSpPr txBox="1"/>
          <p:nvPr/>
        </p:nvSpPr>
        <p:spPr>
          <a:xfrm>
            <a:off x="0" y="2160726"/>
            <a:ext cx="12192000" cy="2308324"/>
          </a:xfrm>
          <a:prstGeom prst="rect">
            <a:avLst/>
          </a:prstGeom>
          <a:solidFill>
            <a:schemeClr val="bg2">
              <a:lumMod val="75000"/>
            </a:schemeClr>
          </a:solidFill>
        </p:spPr>
        <p:txBody>
          <a:bodyPr wrap="square" rtlCol="0">
            <a:spAutoFit/>
          </a:bodyPr>
          <a:lstStyle/>
          <a:p>
            <a:r>
              <a:rPr lang="en-US" sz="7200" dirty="0"/>
              <a:t>Working with Layers, Masks, and Opacity</a:t>
            </a:r>
            <a:endParaRPr lang="en-IN" sz="7200" dirty="0"/>
          </a:p>
        </p:txBody>
      </p:sp>
      <p:sp>
        <p:nvSpPr>
          <p:cNvPr id="8" name="TextBox 7">
            <a:extLst>
              <a:ext uri="{FF2B5EF4-FFF2-40B4-BE49-F238E27FC236}">
                <a16:creationId xmlns:a16="http://schemas.microsoft.com/office/drawing/2014/main" id="{68493C4F-AF7E-4DF0-4BE2-7FE40D32888F}"/>
              </a:ext>
            </a:extLst>
          </p:cNvPr>
          <p:cNvSpPr txBox="1"/>
          <p:nvPr/>
        </p:nvSpPr>
        <p:spPr>
          <a:xfrm>
            <a:off x="-1411256" y="317281"/>
            <a:ext cx="12192000" cy="830997"/>
          </a:xfrm>
          <a:prstGeom prst="rect">
            <a:avLst/>
          </a:prstGeom>
          <a:noFill/>
        </p:spPr>
        <p:txBody>
          <a:bodyPr wrap="square" rtlCol="0">
            <a:spAutoFit/>
          </a:bodyPr>
          <a:lstStyle/>
          <a:p>
            <a:r>
              <a:rPr lang="en-IN" sz="4800" dirty="0">
                <a:latin typeface="Bodoni Bk BT" panose="02070603070706020303" pitchFamily="18" charset="0"/>
              </a:rPr>
              <a:t>                                Illustrator Assignment</a:t>
            </a:r>
          </a:p>
        </p:txBody>
      </p:sp>
      <p:sp>
        <p:nvSpPr>
          <p:cNvPr id="9" name="Rectangle 8">
            <a:extLst>
              <a:ext uri="{FF2B5EF4-FFF2-40B4-BE49-F238E27FC236}">
                <a16:creationId xmlns:a16="http://schemas.microsoft.com/office/drawing/2014/main" id="{3FFDB760-00C6-D8C1-3429-E55686AD8A29}"/>
              </a:ext>
            </a:extLst>
          </p:cNvPr>
          <p:cNvSpPr/>
          <p:nvPr/>
        </p:nvSpPr>
        <p:spPr>
          <a:xfrm>
            <a:off x="3494711" y="1148278"/>
            <a:ext cx="5358581" cy="58105"/>
          </a:xfrm>
          <a:prstGeom prst="rect">
            <a:avLst/>
          </a:prstGeom>
          <a:solidFill>
            <a:schemeClr val="bg2">
              <a:lumMod val="50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BB4BA25C-766C-5450-C86C-9800C6470572}"/>
              </a:ext>
            </a:extLst>
          </p:cNvPr>
          <p:cNvSpPr txBox="1"/>
          <p:nvPr/>
        </p:nvSpPr>
        <p:spPr>
          <a:xfrm>
            <a:off x="182594" y="5996226"/>
            <a:ext cx="9431020" cy="861774"/>
          </a:xfrm>
          <a:prstGeom prst="rect">
            <a:avLst/>
          </a:prstGeom>
          <a:noFill/>
        </p:spPr>
        <p:txBody>
          <a:bodyPr wrap="square">
            <a:spAutoFit/>
          </a:bodyPr>
          <a:lstStyle/>
          <a:p>
            <a:r>
              <a:rPr lang="en-IN" sz="5000" dirty="0"/>
              <a:t>Theory Assignment</a:t>
            </a:r>
          </a:p>
        </p:txBody>
      </p:sp>
    </p:spTree>
    <p:extLst>
      <p:ext uri="{BB962C8B-B14F-4D97-AF65-F5344CB8AC3E}">
        <p14:creationId xmlns:p14="http://schemas.microsoft.com/office/powerpoint/2010/main" val="37845042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FCE7FF-B316-CF48-729D-75371B8FA5EE}"/>
              </a:ext>
            </a:extLst>
          </p:cNvPr>
          <p:cNvSpPr txBox="1"/>
          <p:nvPr/>
        </p:nvSpPr>
        <p:spPr>
          <a:xfrm>
            <a:off x="398284" y="154620"/>
            <a:ext cx="6094428" cy="523220"/>
          </a:xfrm>
          <a:prstGeom prst="rect">
            <a:avLst/>
          </a:prstGeom>
          <a:noFill/>
        </p:spPr>
        <p:txBody>
          <a:bodyPr wrap="square">
            <a:spAutoFit/>
          </a:bodyPr>
          <a:lstStyle/>
          <a:p>
            <a:r>
              <a:rPr lang="en-IN" sz="2800" dirty="0"/>
              <a:t>1) Layers Panel:-</a:t>
            </a:r>
          </a:p>
        </p:txBody>
      </p:sp>
      <p:sp>
        <p:nvSpPr>
          <p:cNvPr id="7" name="TextBox 6">
            <a:extLst>
              <a:ext uri="{FF2B5EF4-FFF2-40B4-BE49-F238E27FC236}">
                <a16:creationId xmlns:a16="http://schemas.microsoft.com/office/drawing/2014/main" id="{CC37EAC9-0E09-4FFD-8778-32B9A49AF286}"/>
              </a:ext>
            </a:extLst>
          </p:cNvPr>
          <p:cNvSpPr txBox="1"/>
          <p:nvPr/>
        </p:nvSpPr>
        <p:spPr>
          <a:xfrm>
            <a:off x="398284" y="3739608"/>
            <a:ext cx="6094428" cy="461665"/>
          </a:xfrm>
          <a:prstGeom prst="rect">
            <a:avLst/>
          </a:prstGeom>
          <a:noFill/>
        </p:spPr>
        <p:txBody>
          <a:bodyPr wrap="square">
            <a:spAutoFit/>
          </a:bodyPr>
          <a:lstStyle/>
          <a:p>
            <a:r>
              <a:rPr lang="en-US" sz="2400" dirty="0"/>
              <a:t>* Importance of Layers in Illustrator:</a:t>
            </a:r>
            <a:endParaRPr lang="en-IN" sz="2400" dirty="0"/>
          </a:p>
        </p:txBody>
      </p:sp>
      <p:sp>
        <p:nvSpPr>
          <p:cNvPr id="12" name="TextBox 11">
            <a:extLst>
              <a:ext uri="{FF2B5EF4-FFF2-40B4-BE49-F238E27FC236}">
                <a16:creationId xmlns:a16="http://schemas.microsoft.com/office/drawing/2014/main" id="{972E75FA-C220-C6F1-9988-FDD0FF4E4707}"/>
              </a:ext>
            </a:extLst>
          </p:cNvPr>
          <p:cNvSpPr txBox="1"/>
          <p:nvPr/>
        </p:nvSpPr>
        <p:spPr>
          <a:xfrm>
            <a:off x="-357433" y="4724191"/>
            <a:ext cx="12351469" cy="1200329"/>
          </a:xfrm>
          <a:prstGeom prst="rect">
            <a:avLst/>
          </a:prstGeom>
          <a:noFill/>
        </p:spPr>
        <p:txBody>
          <a:bodyPr wrap="square">
            <a:spAutoFit/>
          </a:bodyPr>
          <a:lstStyle/>
          <a:p>
            <a:r>
              <a:rPr lang="en-US" sz="2400" dirty="0"/>
              <a:t>    -&gt;Layers are like transparent sheets stacked on top of each other </a:t>
            </a:r>
          </a:p>
          <a:p>
            <a:endParaRPr lang="en-US" sz="2400" dirty="0"/>
          </a:p>
          <a:p>
            <a:r>
              <a:rPr lang="en-US" sz="2400" dirty="0"/>
              <a:t>        that help you organize different parts of your  design.</a:t>
            </a:r>
            <a:endParaRPr lang="en-IN" sz="2400" dirty="0"/>
          </a:p>
        </p:txBody>
      </p:sp>
      <p:sp>
        <p:nvSpPr>
          <p:cNvPr id="16" name="TextBox 15">
            <a:extLst>
              <a:ext uri="{FF2B5EF4-FFF2-40B4-BE49-F238E27FC236}">
                <a16:creationId xmlns:a16="http://schemas.microsoft.com/office/drawing/2014/main" id="{569F32D8-5A19-B73E-1864-EC9D18EB5201}"/>
              </a:ext>
            </a:extLst>
          </p:cNvPr>
          <p:cNvSpPr txBox="1"/>
          <p:nvPr/>
        </p:nvSpPr>
        <p:spPr>
          <a:xfrm>
            <a:off x="141401" y="1369679"/>
            <a:ext cx="10475535" cy="1200329"/>
          </a:xfrm>
          <a:prstGeom prst="rect">
            <a:avLst/>
          </a:prstGeom>
          <a:noFill/>
        </p:spPr>
        <p:txBody>
          <a:bodyPr wrap="square">
            <a:spAutoFit/>
          </a:bodyPr>
          <a:lstStyle/>
          <a:p>
            <a:r>
              <a:rPr lang="en-US" sz="2400" dirty="0"/>
              <a:t>o Explain the importance of layers in Illustrator and how they assist in</a:t>
            </a:r>
          </a:p>
          <a:p>
            <a:endParaRPr lang="en-US" sz="2400" dirty="0"/>
          </a:p>
          <a:p>
            <a:r>
              <a:rPr lang="en-US" sz="2400" dirty="0"/>
              <a:t> organizing complex designs.</a:t>
            </a:r>
            <a:endParaRPr lang="en-IN" sz="2400" dirty="0"/>
          </a:p>
        </p:txBody>
      </p:sp>
    </p:spTree>
    <p:extLst>
      <p:ext uri="{BB962C8B-B14F-4D97-AF65-F5344CB8AC3E}">
        <p14:creationId xmlns:p14="http://schemas.microsoft.com/office/powerpoint/2010/main" val="3454367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6FBE1D-DCF7-EEA0-43FE-602C07C9CF3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0B61F3F-1786-7272-2C68-AB322EF1062B}"/>
              </a:ext>
            </a:extLst>
          </p:cNvPr>
          <p:cNvSpPr txBox="1"/>
          <p:nvPr/>
        </p:nvSpPr>
        <p:spPr>
          <a:xfrm>
            <a:off x="291860" y="0"/>
            <a:ext cx="11541942" cy="6632585"/>
          </a:xfrm>
          <a:prstGeom prst="rect">
            <a:avLst/>
          </a:prstGeom>
          <a:noFill/>
        </p:spPr>
        <p:txBody>
          <a:bodyPr wrap="none" rtlCol="0">
            <a:spAutoFit/>
          </a:bodyPr>
          <a:lstStyle/>
          <a:p>
            <a:endParaRPr lang="en-US" sz="2000" dirty="0"/>
          </a:p>
          <a:p>
            <a:r>
              <a:rPr lang="en-US" sz="2800" dirty="0"/>
              <a:t>B)Vector Illustrations:</a:t>
            </a:r>
          </a:p>
          <a:p>
            <a:endParaRPr lang="en-US" sz="2000" b="1" dirty="0">
              <a:latin typeface="Bahnschrift Light" panose="020B0502040204020203" pitchFamily="34" charset="0"/>
            </a:endParaRPr>
          </a:p>
          <a:p>
            <a:r>
              <a:rPr lang="en-US" sz="2000" dirty="0">
                <a:latin typeface="Calibri (body)"/>
              </a:rPr>
              <a:t> -&gt;Detailed Artwork</a:t>
            </a:r>
            <a:r>
              <a:rPr lang="en-US" dirty="0">
                <a:latin typeface="Calibri (body)"/>
              </a:rPr>
              <a:t>: </a:t>
            </a:r>
            <a:r>
              <a:rPr lang="en-US" sz="1700" dirty="0"/>
              <a:t>Illustrator is ideal for creating detailed illustrations such as </a:t>
            </a:r>
          </a:p>
          <a:p>
            <a:r>
              <a:rPr lang="en-US" sz="1700" dirty="0"/>
              <a:t>    characters, landscapes, and abstract designs.</a:t>
            </a:r>
          </a:p>
          <a:p>
            <a:endParaRPr lang="en-US" sz="1700" dirty="0"/>
          </a:p>
          <a:p>
            <a:r>
              <a:rPr lang="en-US" sz="2000" dirty="0"/>
              <a:t> -&gt;Non-pixel-based: </a:t>
            </a:r>
            <a:r>
              <a:rPr lang="en-US" sz="1700" dirty="0"/>
              <a:t>Vector illustrations stay sharp at any size, making them suitable for both</a:t>
            </a:r>
          </a:p>
          <a:p>
            <a:r>
              <a:rPr lang="en-US" sz="1700" dirty="0"/>
              <a:t>     print and digital use.</a:t>
            </a:r>
          </a:p>
          <a:p>
            <a:endParaRPr lang="en-US" sz="1700" dirty="0"/>
          </a:p>
          <a:p>
            <a:r>
              <a:rPr lang="en-US" sz="2000" dirty="0"/>
              <a:t> -&gt;Creative Control: </a:t>
            </a:r>
            <a:r>
              <a:rPr lang="en-US" sz="1700" dirty="0"/>
              <a:t>Designers can experiment with colors, gradients, lines, and shapes to create </a:t>
            </a:r>
          </a:p>
          <a:p>
            <a:r>
              <a:rPr lang="en-US" sz="1700" dirty="0"/>
              <a:t>     custom illustrations.</a:t>
            </a:r>
          </a:p>
          <a:p>
            <a:endParaRPr lang="en-US" sz="2800" dirty="0"/>
          </a:p>
          <a:p>
            <a:r>
              <a:rPr lang="en-US" sz="2800" dirty="0"/>
              <a:t>C)</a:t>
            </a:r>
            <a:r>
              <a:rPr lang="en-IN" sz="2800" b="1" dirty="0"/>
              <a:t> </a:t>
            </a:r>
            <a:r>
              <a:rPr lang="en-IN" sz="2800" dirty="0"/>
              <a:t>Icon Design:</a:t>
            </a:r>
          </a:p>
          <a:p>
            <a:endParaRPr lang="en-IN" sz="2000" dirty="0"/>
          </a:p>
          <a:p>
            <a:r>
              <a:rPr lang="en-IN" sz="2000" dirty="0"/>
              <a:t>Consistency</a:t>
            </a:r>
            <a:r>
              <a:rPr lang="en-IN" sz="2800" dirty="0"/>
              <a:t>:</a:t>
            </a:r>
            <a:r>
              <a:rPr lang="en-IN" sz="1700" dirty="0"/>
              <a:t> Illustrator’s grid system and alignment tools help maintain consistent icon sizes and styles.</a:t>
            </a:r>
          </a:p>
          <a:p>
            <a:endParaRPr lang="en-IN" sz="2000" dirty="0"/>
          </a:p>
          <a:p>
            <a:r>
              <a:rPr lang="en-IN" sz="2000" dirty="0"/>
              <a:t>Scalability</a:t>
            </a:r>
            <a:r>
              <a:rPr lang="en-IN" sz="1700" dirty="0"/>
              <a:t>: Icons can be exported in different sizes and formats for apps, websites, and interfaces.</a:t>
            </a:r>
          </a:p>
          <a:p>
            <a:endParaRPr lang="en-IN" sz="2000" dirty="0"/>
          </a:p>
          <a:p>
            <a:r>
              <a:rPr lang="en-IN" sz="2000" dirty="0"/>
              <a:t>Clean Design</a:t>
            </a:r>
            <a:r>
              <a:rPr lang="en-IN" sz="1700" dirty="0"/>
              <a:t>: Vector shapes ensure icons are crisp and clean, which is essential for user interface design.</a:t>
            </a:r>
          </a:p>
          <a:p>
            <a:endParaRPr lang="en-US" sz="2800" dirty="0"/>
          </a:p>
        </p:txBody>
      </p:sp>
    </p:spTree>
    <p:extLst>
      <p:ext uri="{BB962C8B-B14F-4D97-AF65-F5344CB8AC3E}">
        <p14:creationId xmlns:p14="http://schemas.microsoft.com/office/powerpoint/2010/main" val="8697455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8B7BEA09-FBC0-1C1D-1B03-628A97DBF8BF}"/>
              </a:ext>
            </a:extLst>
          </p:cNvPr>
          <p:cNvSpPr txBox="1"/>
          <p:nvPr/>
        </p:nvSpPr>
        <p:spPr>
          <a:xfrm>
            <a:off x="406923" y="705177"/>
            <a:ext cx="11378153" cy="5447645"/>
          </a:xfrm>
          <a:prstGeom prst="rect">
            <a:avLst/>
          </a:prstGeom>
          <a:noFill/>
        </p:spPr>
        <p:txBody>
          <a:bodyPr wrap="square">
            <a:spAutoFit/>
          </a:bodyPr>
          <a:lstStyle/>
          <a:p>
            <a:endParaRPr lang="en-US" sz="2400" b="1" dirty="0"/>
          </a:p>
          <a:p>
            <a:r>
              <a:rPr lang="en-US" b="1" dirty="0"/>
              <a:t>A)Keeps elements separate:</a:t>
            </a:r>
          </a:p>
          <a:p>
            <a:br>
              <a:rPr lang="en-US" dirty="0"/>
            </a:br>
            <a:r>
              <a:rPr lang="en-US" dirty="0"/>
              <a:t>-&gt;You can place different objects, shapes, or text on separate layers to avoid accidentally editing the wrong item.</a:t>
            </a:r>
          </a:p>
          <a:p>
            <a:r>
              <a:rPr lang="en-US" b="1" dirty="0"/>
              <a:t>B)Easier to manage:</a:t>
            </a:r>
          </a:p>
          <a:p>
            <a:br>
              <a:rPr lang="en-US" dirty="0"/>
            </a:br>
            <a:r>
              <a:rPr lang="en-US" dirty="0"/>
              <a:t>-&gt;You can lock, hide, or show layers individually, making it simpler to focus on specific parts of your design.</a:t>
            </a:r>
          </a:p>
          <a:p>
            <a:pPr>
              <a:buFont typeface="+mj-lt"/>
              <a:buAutoNum type="arabicPeriod"/>
            </a:pPr>
            <a:r>
              <a:rPr lang="en-US" b="1" dirty="0"/>
              <a:t>Improves workflow:</a:t>
            </a:r>
          </a:p>
          <a:p>
            <a:br>
              <a:rPr lang="en-US" dirty="0"/>
            </a:br>
            <a:r>
              <a:rPr lang="en-US" dirty="0"/>
              <a:t>-&gt;Layers allow you to work on complex illustrations step-by-step without clutter.</a:t>
            </a:r>
          </a:p>
          <a:p>
            <a:pPr>
              <a:buFont typeface="+mj-lt"/>
              <a:buAutoNum type="arabicPeriod"/>
            </a:pPr>
            <a:r>
              <a:rPr lang="en-US" b="1" dirty="0"/>
              <a:t>Facilitates editing and revisions:</a:t>
            </a:r>
          </a:p>
          <a:p>
            <a:br>
              <a:rPr lang="en-US" dirty="0"/>
            </a:br>
            <a:r>
              <a:rPr lang="en-US" dirty="0"/>
              <a:t>-&gt;You can quickly find and edit specific elements without disturbing others.</a:t>
            </a:r>
          </a:p>
          <a:p>
            <a:pPr>
              <a:buFont typeface="+mj-lt"/>
              <a:buAutoNum type="arabicPeriod"/>
            </a:pPr>
            <a:r>
              <a:rPr lang="en-US" b="1" dirty="0"/>
              <a:t>Supports organization:</a:t>
            </a:r>
          </a:p>
          <a:p>
            <a:br>
              <a:rPr lang="en-US" dirty="0"/>
            </a:br>
            <a:r>
              <a:rPr lang="en-US" dirty="0"/>
              <a:t>-&gt;Naming and grouping layers helps keep your project tidy and understandable, especially in team settings.</a:t>
            </a:r>
          </a:p>
        </p:txBody>
      </p:sp>
      <p:sp>
        <p:nvSpPr>
          <p:cNvPr id="18" name="TextBox 17">
            <a:extLst>
              <a:ext uri="{FF2B5EF4-FFF2-40B4-BE49-F238E27FC236}">
                <a16:creationId xmlns:a16="http://schemas.microsoft.com/office/drawing/2014/main" id="{A3035599-C8FB-0E08-014B-1B3F0EAB448C}"/>
              </a:ext>
            </a:extLst>
          </p:cNvPr>
          <p:cNvSpPr txBox="1"/>
          <p:nvPr/>
        </p:nvSpPr>
        <p:spPr>
          <a:xfrm>
            <a:off x="-75414" y="274290"/>
            <a:ext cx="9959418" cy="430887"/>
          </a:xfrm>
          <a:prstGeom prst="rect">
            <a:avLst/>
          </a:prstGeom>
          <a:noFill/>
        </p:spPr>
        <p:txBody>
          <a:bodyPr wrap="square">
            <a:spAutoFit/>
          </a:bodyPr>
          <a:lstStyle/>
          <a:p>
            <a:pPr marL="342900" indent="-342900">
              <a:buFont typeface="Arial" panose="020B0604020202020204" pitchFamily="34" charset="0"/>
              <a:buChar char="•"/>
            </a:pPr>
            <a:r>
              <a:rPr lang="en-US" sz="2200" b="1" dirty="0"/>
              <a:t>How Layers Assist in Organizing Complex Designs:</a:t>
            </a:r>
          </a:p>
        </p:txBody>
      </p:sp>
    </p:spTree>
    <p:extLst>
      <p:ext uri="{BB962C8B-B14F-4D97-AF65-F5344CB8AC3E}">
        <p14:creationId xmlns:p14="http://schemas.microsoft.com/office/powerpoint/2010/main" val="34205396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A499C9C-974A-DD62-335C-4D3B608184A1}"/>
              </a:ext>
            </a:extLst>
          </p:cNvPr>
          <p:cNvSpPr txBox="1"/>
          <p:nvPr/>
        </p:nvSpPr>
        <p:spPr>
          <a:xfrm>
            <a:off x="150829" y="414446"/>
            <a:ext cx="10018336" cy="461665"/>
          </a:xfrm>
          <a:prstGeom prst="rect">
            <a:avLst/>
          </a:prstGeom>
          <a:noFill/>
        </p:spPr>
        <p:txBody>
          <a:bodyPr wrap="square">
            <a:spAutoFit/>
          </a:bodyPr>
          <a:lstStyle/>
          <a:p>
            <a:r>
              <a:rPr lang="en-US" sz="2400" dirty="0"/>
              <a:t>o Describe how layers can be locked, hidden, and rearranged.</a:t>
            </a:r>
            <a:endParaRPr lang="en-IN" sz="2400" dirty="0"/>
          </a:p>
        </p:txBody>
      </p:sp>
      <p:sp>
        <p:nvSpPr>
          <p:cNvPr id="7" name="TextBox 6">
            <a:extLst>
              <a:ext uri="{FF2B5EF4-FFF2-40B4-BE49-F238E27FC236}">
                <a16:creationId xmlns:a16="http://schemas.microsoft.com/office/drawing/2014/main" id="{1C86157C-EE09-DCA3-4AEA-F3C22A6E2E75}"/>
              </a:ext>
            </a:extLst>
          </p:cNvPr>
          <p:cNvSpPr txBox="1"/>
          <p:nvPr/>
        </p:nvSpPr>
        <p:spPr>
          <a:xfrm>
            <a:off x="504334" y="1398502"/>
            <a:ext cx="9311325" cy="430887"/>
          </a:xfrm>
          <a:prstGeom prst="rect">
            <a:avLst/>
          </a:prstGeom>
          <a:noFill/>
        </p:spPr>
        <p:txBody>
          <a:bodyPr wrap="square">
            <a:spAutoFit/>
          </a:bodyPr>
          <a:lstStyle/>
          <a:p>
            <a:r>
              <a:rPr lang="en-US" sz="2200" dirty="0"/>
              <a:t>* How Layers Can Be Locked, Hidden, and Rearranged in Illustrator</a:t>
            </a:r>
            <a:r>
              <a:rPr lang="en-US" dirty="0"/>
              <a:t>:</a:t>
            </a:r>
            <a:endParaRPr lang="en-IN" dirty="0"/>
          </a:p>
        </p:txBody>
      </p:sp>
      <p:sp>
        <p:nvSpPr>
          <p:cNvPr id="9" name="TextBox 8">
            <a:extLst>
              <a:ext uri="{FF2B5EF4-FFF2-40B4-BE49-F238E27FC236}">
                <a16:creationId xmlns:a16="http://schemas.microsoft.com/office/drawing/2014/main" id="{CFE8EDFF-A3F3-FF04-C149-2E2E8E92F9A1}"/>
              </a:ext>
            </a:extLst>
          </p:cNvPr>
          <p:cNvSpPr txBox="1"/>
          <p:nvPr/>
        </p:nvSpPr>
        <p:spPr>
          <a:xfrm>
            <a:off x="-388855" y="2351780"/>
            <a:ext cx="10876175" cy="646331"/>
          </a:xfrm>
          <a:prstGeom prst="rect">
            <a:avLst/>
          </a:prstGeom>
          <a:noFill/>
        </p:spPr>
        <p:txBody>
          <a:bodyPr wrap="square">
            <a:spAutoFit/>
          </a:bodyPr>
          <a:lstStyle/>
          <a:p>
            <a:r>
              <a:rPr lang="en-US" dirty="0"/>
              <a:t>	-&gt;In Adobe Illustrator, layers can be locked, hidden, and rearranged using the Layers panel 	    to help organize and control your design elements efficiently.</a:t>
            </a:r>
            <a:endParaRPr lang="en-IN" dirty="0"/>
          </a:p>
        </p:txBody>
      </p:sp>
      <p:sp>
        <p:nvSpPr>
          <p:cNvPr id="8" name="TextBox 7">
            <a:extLst>
              <a:ext uri="{FF2B5EF4-FFF2-40B4-BE49-F238E27FC236}">
                <a16:creationId xmlns:a16="http://schemas.microsoft.com/office/drawing/2014/main" id="{FB34FED8-7D0B-CBC5-DEDA-66E5BE5612FC}"/>
              </a:ext>
            </a:extLst>
          </p:cNvPr>
          <p:cNvSpPr txBox="1"/>
          <p:nvPr/>
        </p:nvSpPr>
        <p:spPr>
          <a:xfrm>
            <a:off x="504334" y="3859890"/>
            <a:ext cx="9785022" cy="1877437"/>
          </a:xfrm>
          <a:prstGeom prst="rect">
            <a:avLst/>
          </a:prstGeom>
          <a:noFill/>
        </p:spPr>
        <p:txBody>
          <a:bodyPr wrap="square">
            <a:spAutoFit/>
          </a:bodyPr>
          <a:lstStyle/>
          <a:p>
            <a:pPr>
              <a:buNone/>
            </a:pPr>
            <a:r>
              <a:rPr lang="en-US" sz="2200" dirty="0"/>
              <a:t>A)Locking Layers</a:t>
            </a:r>
          </a:p>
          <a:p>
            <a:pPr>
              <a:buNone/>
            </a:pPr>
            <a:endParaRPr lang="en-US" sz="2200" dirty="0"/>
          </a:p>
          <a:p>
            <a:pPr>
              <a:buFont typeface="Arial" panose="020B0604020202020204" pitchFamily="34" charset="0"/>
              <a:buChar char="•"/>
            </a:pPr>
            <a:r>
              <a:rPr lang="en-US" b="1" dirty="0"/>
              <a:t>Purpose:</a:t>
            </a:r>
            <a:r>
              <a:rPr lang="en-US" dirty="0"/>
              <a:t> Prevents changes or accidental edits.</a:t>
            </a:r>
          </a:p>
          <a:p>
            <a:pPr marL="742950" lvl="1" indent="-285750">
              <a:buFont typeface="Arial" panose="020B0604020202020204" pitchFamily="34" charset="0"/>
              <a:buChar char="•"/>
            </a:pPr>
            <a:r>
              <a:rPr lang="en-US" dirty="0"/>
              <a:t>Go to the </a:t>
            </a:r>
            <a:r>
              <a:rPr lang="en-US" b="1" dirty="0"/>
              <a:t>Layers panel</a:t>
            </a:r>
            <a:r>
              <a:rPr lang="en-US" dirty="0"/>
              <a:t>.</a:t>
            </a:r>
          </a:p>
          <a:p>
            <a:pPr marL="742950" lvl="1" indent="-285750">
              <a:buFont typeface="Arial" panose="020B0604020202020204" pitchFamily="34" charset="0"/>
              <a:buChar char="•"/>
            </a:pPr>
            <a:r>
              <a:rPr lang="en-US" dirty="0"/>
              <a:t>Click the </a:t>
            </a:r>
            <a:r>
              <a:rPr lang="en-US" b="1" dirty="0"/>
              <a:t>lock icon</a:t>
            </a:r>
            <a:r>
              <a:rPr lang="en-US" dirty="0"/>
              <a:t> next to the layer.</a:t>
            </a:r>
          </a:p>
          <a:p>
            <a:pPr>
              <a:buFont typeface="Arial" panose="020B0604020202020204" pitchFamily="34" charset="0"/>
              <a:buChar char="•"/>
            </a:pPr>
            <a:r>
              <a:rPr lang="en-US" b="1" dirty="0"/>
              <a:t>Result:</a:t>
            </a:r>
            <a:r>
              <a:rPr lang="en-US" dirty="0"/>
              <a:t> The layer becomes </a:t>
            </a:r>
            <a:r>
              <a:rPr lang="en-US" dirty="0" err="1"/>
              <a:t>uneditable</a:t>
            </a:r>
            <a:r>
              <a:rPr lang="en-US" dirty="0"/>
              <a:t> until unlocked.</a:t>
            </a:r>
          </a:p>
        </p:txBody>
      </p:sp>
    </p:spTree>
    <p:extLst>
      <p:ext uri="{BB962C8B-B14F-4D97-AF65-F5344CB8AC3E}">
        <p14:creationId xmlns:p14="http://schemas.microsoft.com/office/powerpoint/2010/main" val="40432483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73EC0C7B-D278-0345-2754-95178CBAC647}"/>
              </a:ext>
            </a:extLst>
          </p:cNvPr>
          <p:cNvSpPr txBox="1"/>
          <p:nvPr/>
        </p:nvSpPr>
        <p:spPr>
          <a:xfrm>
            <a:off x="199729" y="636011"/>
            <a:ext cx="13289437" cy="1600438"/>
          </a:xfrm>
          <a:prstGeom prst="rect">
            <a:avLst/>
          </a:prstGeom>
          <a:noFill/>
        </p:spPr>
        <p:txBody>
          <a:bodyPr wrap="square">
            <a:spAutoFit/>
          </a:bodyPr>
          <a:lstStyle/>
          <a:p>
            <a:pPr>
              <a:buNone/>
            </a:pPr>
            <a:r>
              <a:rPr lang="en-US" sz="2200" dirty="0"/>
              <a:t>B) Hiding Layers</a:t>
            </a:r>
          </a:p>
          <a:p>
            <a:pPr>
              <a:buNone/>
            </a:pPr>
            <a:endParaRPr lang="en-US" sz="2200" dirty="0"/>
          </a:p>
          <a:p>
            <a:pPr>
              <a:buFont typeface="Arial" panose="020B0604020202020204" pitchFamily="34" charset="0"/>
              <a:buChar char="•"/>
            </a:pPr>
            <a:r>
              <a:rPr lang="en-US" b="1" dirty="0"/>
              <a:t>Purpose:</a:t>
            </a:r>
            <a:r>
              <a:rPr lang="en-US" dirty="0"/>
              <a:t> Temporarily removes the layer from view without deleting it.</a:t>
            </a:r>
          </a:p>
          <a:p>
            <a:pPr>
              <a:buFont typeface="Arial" panose="020B0604020202020204" pitchFamily="34" charset="0"/>
              <a:buChar char="•"/>
            </a:pPr>
            <a:r>
              <a:rPr lang="en-US" dirty="0"/>
              <a:t>In the Layers panel, click the </a:t>
            </a:r>
            <a:r>
              <a:rPr lang="en-US" b="1" dirty="0"/>
              <a:t>eye icon</a:t>
            </a:r>
            <a:r>
              <a:rPr lang="en-US" dirty="0"/>
              <a:t> next to the layer.</a:t>
            </a:r>
          </a:p>
          <a:p>
            <a:pPr>
              <a:buFont typeface="Arial" panose="020B0604020202020204" pitchFamily="34" charset="0"/>
              <a:buChar char="•"/>
            </a:pPr>
            <a:r>
              <a:rPr lang="en-US" b="1" dirty="0"/>
              <a:t>Result:</a:t>
            </a:r>
            <a:r>
              <a:rPr lang="en-US" dirty="0"/>
              <a:t> The layer is hidden; click again to make it visible.</a:t>
            </a:r>
          </a:p>
        </p:txBody>
      </p:sp>
      <p:sp>
        <p:nvSpPr>
          <p:cNvPr id="15" name="TextBox 14">
            <a:extLst>
              <a:ext uri="{FF2B5EF4-FFF2-40B4-BE49-F238E27FC236}">
                <a16:creationId xmlns:a16="http://schemas.microsoft.com/office/drawing/2014/main" id="{0004D82F-C0FC-C273-8CD1-A709449B3DC3}"/>
              </a:ext>
            </a:extLst>
          </p:cNvPr>
          <p:cNvSpPr txBox="1"/>
          <p:nvPr/>
        </p:nvSpPr>
        <p:spPr>
          <a:xfrm>
            <a:off x="199729" y="3021114"/>
            <a:ext cx="11531339" cy="1600438"/>
          </a:xfrm>
          <a:prstGeom prst="rect">
            <a:avLst/>
          </a:prstGeom>
          <a:noFill/>
        </p:spPr>
        <p:txBody>
          <a:bodyPr wrap="square">
            <a:spAutoFit/>
          </a:bodyPr>
          <a:lstStyle/>
          <a:p>
            <a:pPr>
              <a:buNone/>
            </a:pPr>
            <a:r>
              <a:rPr lang="en-US" sz="2200" dirty="0"/>
              <a:t>C) Rearranging Layers</a:t>
            </a:r>
          </a:p>
          <a:p>
            <a:pPr>
              <a:buNone/>
            </a:pPr>
            <a:endParaRPr lang="en-US" sz="2200" dirty="0"/>
          </a:p>
          <a:p>
            <a:pPr>
              <a:buFont typeface="Arial" panose="020B0604020202020204" pitchFamily="34" charset="0"/>
              <a:buChar char="•"/>
            </a:pPr>
            <a:r>
              <a:rPr lang="en-US" b="1" dirty="0"/>
              <a:t>Purpose:</a:t>
            </a:r>
            <a:r>
              <a:rPr lang="en-US" dirty="0"/>
              <a:t> Changes the </a:t>
            </a:r>
            <a:r>
              <a:rPr lang="en-US" b="1" dirty="0"/>
              <a:t>stacking order</a:t>
            </a:r>
            <a:r>
              <a:rPr lang="en-US" dirty="0"/>
              <a:t> of objects (what appears in front or behind).</a:t>
            </a:r>
          </a:p>
          <a:p>
            <a:pPr>
              <a:buFont typeface="Arial" panose="020B0604020202020204" pitchFamily="34" charset="0"/>
              <a:buChar char="•"/>
            </a:pPr>
            <a:r>
              <a:rPr lang="en-US" dirty="0"/>
              <a:t>In the Layers panel, </a:t>
            </a:r>
            <a:r>
              <a:rPr lang="en-US" b="1" dirty="0"/>
              <a:t>click and drag</a:t>
            </a:r>
            <a:r>
              <a:rPr lang="en-US" dirty="0"/>
              <a:t> a layer up or down.</a:t>
            </a:r>
          </a:p>
          <a:p>
            <a:pPr>
              <a:buFont typeface="Arial" panose="020B0604020202020204" pitchFamily="34" charset="0"/>
              <a:buChar char="•"/>
            </a:pPr>
            <a:r>
              <a:rPr lang="en-US" b="1" dirty="0"/>
              <a:t>Result:</a:t>
            </a:r>
            <a:r>
              <a:rPr lang="en-US" dirty="0"/>
              <a:t> Layers higher in the list appear </a:t>
            </a:r>
            <a:r>
              <a:rPr lang="en-US" b="1" dirty="0"/>
              <a:t>on top</a:t>
            </a:r>
            <a:r>
              <a:rPr lang="en-US" dirty="0"/>
              <a:t> of those below.</a:t>
            </a:r>
          </a:p>
        </p:txBody>
      </p:sp>
      <p:sp>
        <p:nvSpPr>
          <p:cNvPr id="5" name="TextBox 4">
            <a:extLst>
              <a:ext uri="{FF2B5EF4-FFF2-40B4-BE49-F238E27FC236}">
                <a16:creationId xmlns:a16="http://schemas.microsoft.com/office/drawing/2014/main" id="{D97EA56C-746B-8004-954C-55A6EE65BFBC}"/>
              </a:ext>
            </a:extLst>
          </p:cNvPr>
          <p:cNvSpPr txBox="1"/>
          <p:nvPr/>
        </p:nvSpPr>
        <p:spPr>
          <a:xfrm>
            <a:off x="199729" y="5610222"/>
            <a:ext cx="11792540" cy="646331"/>
          </a:xfrm>
          <a:prstGeom prst="rect">
            <a:avLst/>
          </a:prstGeom>
          <a:noFill/>
        </p:spPr>
        <p:txBody>
          <a:bodyPr wrap="square">
            <a:spAutoFit/>
          </a:bodyPr>
          <a:lstStyle/>
          <a:p>
            <a:r>
              <a:rPr lang="en-US" dirty="0"/>
              <a:t>(Lock to protect, hide to simplify your view, and rearrange to control how elements overlap—all essential for managing complex Illustrator designs efficiently)</a:t>
            </a:r>
            <a:endParaRPr lang="en-IN" dirty="0"/>
          </a:p>
        </p:txBody>
      </p:sp>
    </p:spTree>
    <p:extLst>
      <p:ext uri="{BB962C8B-B14F-4D97-AF65-F5344CB8AC3E}">
        <p14:creationId xmlns:p14="http://schemas.microsoft.com/office/powerpoint/2010/main" val="32090337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E51C6F-6C71-ACED-00DD-45AB94AAC1A9}"/>
              </a:ext>
            </a:extLst>
          </p:cNvPr>
          <p:cNvSpPr txBox="1"/>
          <p:nvPr/>
        </p:nvSpPr>
        <p:spPr>
          <a:xfrm>
            <a:off x="388856" y="380942"/>
            <a:ext cx="6094428" cy="523220"/>
          </a:xfrm>
          <a:prstGeom prst="rect">
            <a:avLst/>
          </a:prstGeom>
          <a:noFill/>
        </p:spPr>
        <p:txBody>
          <a:bodyPr wrap="square">
            <a:spAutoFit/>
          </a:bodyPr>
          <a:lstStyle/>
          <a:p>
            <a:r>
              <a:rPr lang="en-IN" sz="2800" dirty="0"/>
              <a:t>2) Opacity and Blending Modes:-</a:t>
            </a:r>
          </a:p>
        </p:txBody>
      </p:sp>
      <p:sp>
        <p:nvSpPr>
          <p:cNvPr id="7" name="TextBox 6">
            <a:extLst>
              <a:ext uri="{FF2B5EF4-FFF2-40B4-BE49-F238E27FC236}">
                <a16:creationId xmlns:a16="http://schemas.microsoft.com/office/drawing/2014/main" id="{DF6F54A3-AEC8-AC75-D68D-B6C0DD3AD3DA}"/>
              </a:ext>
            </a:extLst>
          </p:cNvPr>
          <p:cNvSpPr txBox="1"/>
          <p:nvPr/>
        </p:nvSpPr>
        <p:spPr>
          <a:xfrm>
            <a:off x="141402" y="3040391"/>
            <a:ext cx="11130698" cy="1107996"/>
          </a:xfrm>
          <a:prstGeom prst="rect">
            <a:avLst/>
          </a:prstGeom>
          <a:noFill/>
        </p:spPr>
        <p:txBody>
          <a:bodyPr wrap="square">
            <a:spAutoFit/>
          </a:bodyPr>
          <a:lstStyle/>
          <a:p>
            <a:pPr>
              <a:buNone/>
            </a:pPr>
            <a:r>
              <a:rPr lang="en-US" sz="2400" b="1" dirty="0"/>
              <a:t>*Opacity – Definition &amp; Use:</a:t>
            </a:r>
          </a:p>
          <a:p>
            <a:pPr>
              <a:buNone/>
            </a:pPr>
            <a:endParaRPr lang="en-US" sz="2400" b="1" dirty="0"/>
          </a:p>
          <a:p>
            <a:pPr>
              <a:buNone/>
            </a:pPr>
            <a:r>
              <a:rPr lang="en-US" dirty="0"/>
              <a:t>  -&gt;Opacity refers to how solid or transparent an object or element appears in design.</a:t>
            </a:r>
          </a:p>
        </p:txBody>
      </p:sp>
      <p:sp>
        <p:nvSpPr>
          <p:cNvPr id="9" name="TextBox 8">
            <a:extLst>
              <a:ext uri="{FF2B5EF4-FFF2-40B4-BE49-F238E27FC236}">
                <a16:creationId xmlns:a16="http://schemas.microsoft.com/office/drawing/2014/main" id="{13065EB8-B042-55A7-0048-F882B4360046}"/>
              </a:ext>
            </a:extLst>
          </p:cNvPr>
          <p:cNvSpPr txBox="1"/>
          <p:nvPr/>
        </p:nvSpPr>
        <p:spPr>
          <a:xfrm>
            <a:off x="74235" y="4826053"/>
            <a:ext cx="10982227" cy="1261884"/>
          </a:xfrm>
          <a:prstGeom prst="rect">
            <a:avLst/>
          </a:prstGeom>
          <a:noFill/>
        </p:spPr>
        <p:txBody>
          <a:bodyPr wrap="square">
            <a:spAutoFit/>
          </a:bodyPr>
          <a:lstStyle/>
          <a:p>
            <a:pPr>
              <a:buNone/>
            </a:pPr>
            <a:r>
              <a:rPr lang="en-US" sz="2200" b="1" dirty="0"/>
              <a:t>Define :</a:t>
            </a:r>
          </a:p>
          <a:p>
            <a:pPr lvl="1"/>
            <a:r>
              <a:rPr lang="en-US" dirty="0"/>
              <a:t>-&gt;Opacity is measured as a percentage from 0% to 100%:</a:t>
            </a:r>
          </a:p>
          <a:p>
            <a:pPr lvl="1"/>
            <a:r>
              <a:rPr lang="en-US" dirty="0"/>
              <a:t>-&gt;100% opacity = fully solid (no transparency).</a:t>
            </a:r>
          </a:p>
          <a:p>
            <a:pPr lvl="1"/>
            <a:r>
              <a:rPr lang="en-US" dirty="0"/>
              <a:t>-&gt;0% opacity = completely transparent (invisible).</a:t>
            </a:r>
          </a:p>
        </p:txBody>
      </p:sp>
      <p:sp>
        <p:nvSpPr>
          <p:cNvPr id="13" name="TextBox 12">
            <a:extLst>
              <a:ext uri="{FF2B5EF4-FFF2-40B4-BE49-F238E27FC236}">
                <a16:creationId xmlns:a16="http://schemas.microsoft.com/office/drawing/2014/main" id="{A4F8094E-BDEC-679C-0911-6A33D36F586F}"/>
              </a:ext>
            </a:extLst>
          </p:cNvPr>
          <p:cNvSpPr txBox="1"/>
          <p:nvPr/>
        </p:nvSpPr>
        <p:spPr>
          <a:xfrm>
            <a:off x="0" y="1531729"/>
            <a:ext cx="10727702" cy="830997"/>
          </a:xfrm>
          <a:prstGeom prst="rect">
            <a:avLst/>
          </a:prstGeom>
          <a:noFill/>
        </p:spPr>
        <p:txBody>
          <a:bodyPr wrap="square">
            <a:spAutoFit/>
          </a:bodyPr>
          <a:lstStyle/>
          <a:p>
            <a:r>
              <a:rPr lang="en-US" sz="2400" dirty="0"/>
              <a:t>o Define opacity and explain how adjusting it can create transparency  	effects.</a:t>
            </a:r>
            <a:endParaRPr lang="en-IN" sz="2400" dirty="0"/>
          </a:p>
        </p:txBody>
      </p:sp>
    </p:spTree>
    <p:extLst>
      <p:ext uri="{BB962C8B-B14F-4D97-AF65-F5344CB8AC3E}">
        <p14:creationId xmlns:p14="http://schemas.microsoft.com/office/powerpoint/2010/main" val="18746382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488AAFD-99EC-880E-E997-941D3DCDFC81}"/>
              </a:ext>
            </a:extLst>
          </p:cNvPr>
          <p:cNvSpPr txBox="1"/>
          <p:nvPr/>
        </p:nvSpPr>
        <p:spPr>
          <a:xfrm>
            <a:off x="0" y="1028615"/>
            <a:ext cx="10727703" cy="1969770"/>
          </a:xfrm>
          <a:prstGeom prst="rect">
            <a:avLst/>
          </a:prstGeom>
          <a:noFill/>
        </p:spPr>
        <p:txBody>
          <a:bodyPr wrap="square">
            <a:spAutoFit/>
          </a:bodyPr>
          <a:lstStyle/>
          <a:p>
            <a:pPr>
              <a:buNone/>
            </a:pPr>
            <a:r>
              <a:rPr lang="en-US" sz="2400" b="1" dirty="0"/>
              <a:t> * Transparency Effects:</a:t>
            </a:r>
          </a:p>
          <a:p>
            <a:pPr>
              <a:buNone/>
            </a:pPr>
            <a:endParaRPr lang="en-US" b="1" dirty="0"/>
          </a:p>
          <a:p>
            <a:pPr lvl="1">
              <a:buFont typeface="Arial" panose="020B0604020202020204" pitchFamily="34" charset="0"/>
              <a:buChar char="•"/>
            </a:pPr>
            <a:r>
              <a:rPr lang="en-US" sz="2000" dirty="0"/>
              <a:t>Adjusting opacity allows you to:</a:t>
            </a:r>
          </a:p>
          <a:p>
            <a:pPr marL="742950" lvl="1" indent="-285750">
              <a:buFont typeface="Arial" panose="020B0604020202020204" pitchFamily="34" charset="0"/>
              <a:buChar char="•"/>
            </a:pPr>
            <a:r>
              <a:rPr lang="en-US" sz="2000" dirty="0"/>
              <a:t>Layer elements and let parts show through.</a:t>
            </a:r>
          </a:p>
          <a:p>
            <a:pPr marL="742950" lvl="1" indent="-285750">
              <a:buFont typeface="Arial" panose="020B0604020202020204" pitchFamily="34" charset="0"/>
              <a:buChar char="•"/>
            </a:pPr>
            <a:r>
              <a:rPr lang="en-US" sz="2000" dirty="0"/>
              <a:t>Soften visuals like shadows or highlights.</a:t>
            </a:r>
          </a:p>
          <a:p>
            <a:pPr marL="742950" lvl="1" indent="-285750">
              <a:buFont typeface="Arial" panose="020B0604020202020204" pitchFamily="34" charset="0"/>
              <a:buChar char="•"/>
            </a:pPr>
            <a:r>
              <a:rPr lang="en-US" sz="2000" dirty="0"/>
              <a:t>Create overlapping color blends and glass-like effects</a:t>
            </a:r>
            <a:r>
              <a:rPr lang="en-US" dirty="0"/>
              <a:t>.</a:t>
            </a:r>
          </a:p>
        </p:txBody>
      </p:sp>
      <p:sp>
        <p:nvSpPr>
          <p:cNvPr id="5" name="TextBox 4">
            <a:extLst>
              <a:ext uri="{FF2B5EF4-FFF2-40B4-BE49-F238E27FC236}">
                <a16:creationId xmlns:a16="http://schemas.microsoft.com/office/drawing/2014/main" id="{0A368504-9263-0DD8-5103-628A7B732885}"/>
              </a:ext>
            </a:extLst>
          </p:cNvPr>
          <p:cNvSpPr txBox="1"/>
          <p:nvPr/>
        </p:nvSpPr>
        <p:spPr>
          <a:xfrm>
            <a:off x="315798" y="3905848"/>
            <a:ext cx="6622330" cy="1692771"/>
          </a:xfrm>
          <a:prstGeom prst="rect">
            <a:avLst/>
          </a:prstGeom>
          <a:noFill/>
        </p:spPr>
        <p:txBody>
          <a:bodyPr wrap="square">
            <a:spAutoFit/>
          </a:bodyPr>
          <a:lstStyle/>
          <a:p>
            <a:r>
              <a:rPr lang="en-US" sz="2400" b="1" dirty="0"/>
              <a:t>* Example Use Cases:</a:t>
            </a:r>
          </a:p>
          <a:p>
            <a:pPr marL="285750" indent="-285750">
              <a:buFont typeface="Arial" panose="020B0604020202020204" pitchFamily="34" charset="0"/>
              <a:buChar char="•"/>
            </a:pPr>
            <a:endParaRPr lang="en-US" sz="2000" b="1" dirty="0"/>
          </a:p>
          <a:p>
            <a:pPr>
              <a:buFont typeface="Arial" panose="020B0604020202020204" pitchFamily="34" charset="0"/>
              <a:buChar char="•"/>
            </a:pPr>
            <a:r>
              <a:rPr lang="en-US" sz="2000" dirty="0"/>
              <a:t>Fading an image into a background.</a:t>
            </a:r>
          </a:p>
          <a:p>
            <a:pPr>
              <a:buFont typeface="Arial" panose="020B0604020202020204" pitchFamily="34" charset="0"/>
              <a:buChar char="•"/>
            </a:pPr>
            <a:r>
              <a:rPr lang="en-US" sz="2000" dirty="0"/>
              <a:t>Creating a ghosted logo watermark.</a:t>
            </a:r>
          </a:p>
          <a:p>
            <a:pPr>
              <a:buFont typeface="Arial" panose="020B0604020202020204" pitchFamily="34" charset="0"/>
              <a:buChar char="•"/>
            </a:pPr>
            <a:r>
              <a:rPr lang="en-US" sz="2000" dirty="0"/>
              <a:t>Making overlapping shapes blend visually</a:t>
            </a:r>
            <a:r>
              <a:rPr lang="en-US" dirty="0"/>
              <a:t>.</a:t>
            </a:r>
          </a:p>
        </p:txBody>
      </p:sp>
    </p:spTree>
    <p:extLst>
      <p:ext uri="{BB962C8B-B14F-4D97-AF65-F5344CB8AC3E}">
        <p14:creationId xmlns:p14="http://schemas.microsoft.com/office/powerpoint/2010/main" val="21007500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D6FE84-C65D-A713-7BF9-2B2D6ADF78D4}"/>
              </a:ext>
            </a:extLst>
          </p:cNvPr>
          <p:cNvSpPr txBox="1"/>
          <p:nvPr/>
        </p:nvSpPr>
        <p:spPr>
          <a:xfrm>
            <a:off x="190894" y="308430"/>
            <a:ext cx="10310566" cy="954107"/>
          </a:xfrm>
          <a:prstGeom prst="rect">
            <a:avLst/>
          </a:prstGeom>
          <a:noFill/>
        </p:spPr>
        <p:txBody>
          <a:bodyPr wrap="square">
            <a:spAutoFit/>
          </a:bodyPr>
          <a:lstStyle/>
          <a:p>
            <a:r>
              <a:rPr lang="en-US" sz="2800" dirty="0"/>
              <a:t>o Describe blending modes and their use in achieving different visual effects.</a:t>
            </a:r>
            <a:endParaRPr lang="en-IN" sz="2800" dirty="0"/>
          </a:p>
        </p:txBody>
      </p:sp>
      <p:sp>
        <p:nvSpPr>
          <p:cNvPr id="7" name="TextBox 6">
            <a:extLst>
              <a:ext uri="{FF2B5EF4-FFF2-40B4-BE49-F238E27FC236}">
                <a16:creationId xmlns:a16="http://schemas.microsoft.com/office/drawing/2014/main" id="{589618D2-CE56-6B57-581F-4EF5782F3521}"/>
              </a:ext>
            </a:extLst>
          </p:cNvPr>
          <p:cNvSpPr txBox="1"/>
          <p:nvPr/>
        </p:nvSpPr>
        <p:spPr>
          <a:xfrm>
            <a:off x="0" y="1420073"/>
            <a:ext cx="11743441" cy="984885"/>
          </a:xfrm>
          <a:prstGeom prst="rect">
            <a:avLst/>
          </a:prstGeom>
          <a:noFill/>
        </p:spPr>
        <p:txBody>
          <a:bodyPr wrap="square">
            <a:spAutoFit/>
          </a:bodyPr>
          <a:lstStyle/>
          <a:p>
            <a:pPr>
              <a:buNone/>
            </a:pPr>
            <a:r>
              <a:rPr lang="en-US" sz="2200" b="1" dirty="0"/>
              <a:t>* Blending Modes – Definition &amp; Use:</a:t>
            </a:r>
          </a:p>
          <a:p>
            <a:pPr>
              <a:buNone/>
            </a:pPr>
            <a:r>
              <a:rPr lang="en-US" dirty="0"/>
              <a:t>-&gt;Blending modes control how colors and layers interact with each other in design software (like Adobe Illustrator or Photoshop). They change how one layer blends with the layers beneath it.</a:t>
            </a:r>
          </a:p>
        </p:txBody>
      </p:sp>
      <p:sp>
        <p:nvSpPr>
          <p:cNvPr id="9" name="TextBox 8">
            <a:extLst>
              <a:ext uri="{FF2B5EF4-FFF2-40B4-BE49-F238E27FC236}">
                <a16:creationId xmlns:a16="http://schemas.microsoft.com/office/drawing/2014/main" id="{4D75C6E6-A2EF-7249-CFCC-53699BC99718}"/>
              </a:ext>
            </a:extLst>
          </p:cNvPr>
          <p:cNvSpPr txBox="1"/>
          <p:nvPr/>
        </p:nvSpPr>
        <p:spPr>
          <a:xfrm>
            <a:off x="0" y="2637908"/>
            <a:ext cx="12192000" cy="646331"/>
          </a:xfrm>
          <a:prstGeom prst="rect">
            <a:avLst/>
          </a:prstGeom>
          <a:noFill/>
        </p:spPr>
        <p:txBody>
          <a:bodyPr wrap="square">
            <a:spAutoFit/>
          </a:bodyPr>
          <a:lstStyle/>
          <a:p>
            <a:r>
              <a:rPr lang="en-US" dirty="0"/>
              <a:t>-&gt;Blending modes affect the </a:t>
            </a:r>
            <a:r>
              <a:rPr lang="en-US" b="1" dirty="0"/>
              <a:t>appearance</a:t>
            </a:r>
            <a:r>
              <a:rPr lang="en-US" dirty="0"/>
              <a:t> of overlapping objects by combining their colors in various ways to create </a:t>
            </a:r>
            <a:r>
              <a:rPr lang="en-US" b="1" dirty="0"/>
              <a:t>visual effects</a:t>
            </a:r>
            <a:r>
              <a:rPr lang="en-US" dirty="0"/>
              <a:t> like shadows, highlights, or texture overlays.</a:t>
            </a:r>
            <a:endParaRPr lang="en-IN" dirty="0"/>
          </a:p>
        </p:txBody>
      </p:sp>
      <p:graphicFrame>
        <p:nvGraphicFramePr>
          <p:cNvPr id="10" name="Table 9">
            <a:extLst>
              <a:ext uri="{FF2B5EF4-FFF2-40B4-BE49-F238E27FC236}">
                <a16:creationId xmlns:a16="http://schemas.microsoft.com/office/drawing/2014/main" id="{DF91DB78-4898-982D-A4BC-E93503F053C3}"/>
              </a:ext>
            </a:extLst>
          </p:cNvPr>
          <p:cNvGraphicFramePr>
            <a:graphicFrameLocks noGrp="1"/>
          </p:cNvGraphicFramePr>
          <p:nvPr>
            <p:extLst>
              <p:ext uri="{D42A27DB-BD31-4B8C-83A1-F6EECF244321}">
                <p14:modId xmlns:p14="http://schemas.microsoft.com/office/powerpoint/2010/main" val="4273381405"/>
              </p:ext>
            </p:extLst>
          </p:nvPr>
        </p:nvGraphicFramePr>
        <p:xfrm>
          <a:off x="0" y="3517189"/>
          <a:ext cx="12113444" cy="3132600"/>
        </p:xfrm>
        <a:graphic>
          <a:graphicData uri="http://schemas.openxmlformats.org/drawingml/2006/table">
            <a:tbl>
              <a:tblPr/>
              <a:tblGrid>
                <a:gridCol w="6056722">
                  <a:extLst>
                    <a:ext uri="{9D8B030D-6E8A-4147-A177-3AD203B41FA5}">
                      <a16:colId xmlns:a16="http://schemas.microsoft.com/office/drawing/2014/main" val="1908478107"/>
                    </a:ext>
                  </a:extLst>
                </a:gridCol>
                <a:gridCol w="6056722">
                  <a:extLst>
                    <a:ext uri="{9D8B030D-6E8A-4147-A177-3AD203B41FA5}">
                      <a16:colId xmlns:a16="http://schemas.microsoft.com/office/drawing/2014/main" val="386997426"/>
                    </a:ext>
                  </a:extLst>
                </a:gridCol>
              </a:tblGrid>
              <a:tr h="259133">
                <a:tc>
                  <a:txBody>
                    <a:bodyPr/>
                    <a:lstStyle/>
                    <a:p>
                      <a:pPr>
                        <a:buNone/>
                      </a:pPr>
                      <a:r>
                        <a:rPr lang="en-IN" sz="1600" b="1"/>
                        <a:t>Blending Mode</a:t>
                      </a:r>
                      <a:endParaRPr lang="en-IN" sz="1600"/>
                    </a:p>
                  </a:txBody>
                  <a:tcPr marL="91212" marR="91212" marT="45606" marB="45606" anchor="ctr">
                    <a:lnL>
                      <a:noFill/>
                    </a:lnL>
                    <a:lnR>
                      <a:noFill/>
                    </a:lnR>
                    <a:lnT>
                      <a:noFill/>
                    </a:lnT>
                    <a:lnB>
                      <a:noFill/>
                    </a:lnB>
                    <a:noFill/>
                  </a:tcPr>
                </a:tc>
                <a:tc>
                  <a:txBody>
                    <a:bodyPr/>
                    <a:lstStyle/>
                    <a:p>
                      <a:pPr>
                        <a:buNone/>
                      </a:pPr>
                      <a:r>
                        <a:rPr lang="en-IN" sz="1600" b="1"/>
                        <a:t>Effect</a:t>
                      </a:r>
                      <a:endParaRPr lang="en-IN" sz="1600"/>
                    </a:p>
                  </a:txBody>
                  <a:tcPr marL="91212" marR="91212" marT="45606" marB="45606" anchor="ctr">
                    <a:lnL>
                      <a:noFill/>
                    </a:lnL>
                    <a:lnR>
                      <a:noFill/>
                    </a:lnR>
                    <a:lnT>
                      <a:noFill/>
                    </a:lnT>
                    <a:lnB>
                      <a:noFill/>
                    </a:lnB>
                    <a:noFill/>
                  </a:tcPr>
                </a:tc>
                <a:extLst>
                  <a:ext uri="{0D108BD9-81ED-4DB2-BD59-A6C34878D82A}">
                    <a16:rowId xmlns:a16="http://schemas.microsoft.com/office/drawing/2014/main" val="1023813272"/>
                  </a:ext>
                </a:extLst>
              </a:tr>
              <a:tr h="259133">
                <a:tc>
                  <a:txBody>
                    <a:bodyPr/>
                    <a:lstStyle/>
                    <a:p>
                      <a:pPr>
                        <a:buNone/>
                      </a:pPr>
                      <a:r>
                        <a:rPr lang="en-IN" sz="1600" b="1"/>
                        <a:t>Normal</a:t>
                      </a:r>
                      <a:endParaRPr lang="en-IN" sz="1600"/>
                    </a:p>
                  </a:txBody>
                  <a:tcPr marL="91212" marR="91212" marT="45606" marB="45606" anchor="ctr">
                    <a:lnL>
                      <a:noFill/>
                    </a:lnL>
                    <a:lnR>
                      <a:noFill/>
                    </a:lnR>
                    <a:lnT>
                      <a:noFill/>
                    </a:lnT>
                    <a:lnB>
                      <a:noFill/>
                    </a:lnB>
                    <a:noFill/>
                  </a:tcPr>
                </a:tc>
                <a:tc>
                  <a:txBody>
                    <a:bodyPr/>
                    <a:lstStyle/>
                    <a:p>
                      <a:pPr>
                        <a:buNone/>
                      </a:pPr>
                      <a:r>
                        <a:rPr lang="en-IN" sz="1600"/>
                        <a:t>No blending—default mode.</a:t>
                      </a:r>
                    </a:p>
                  </a:txBody>
                  <a:tcPr marL="91212" marR="91212" marT="45606" marB="45606" anchor="ctr">
                    <a:lnL>
                      <a:noFill/>
                    </a:lnL>
                    <a:lnR>
                      <a:noFill/>
                    </a:lnR>
                    <a:lnT>
                      <a:noFill/>
                    </a:lnT>
                    <a:lnB>
                      <a:noFill/>
                    </a:lnB>
                    <a:noFill/>
                  </a:tcPr>
                </a:tc>
                <a:extLst>
                  <a:ext uri="{0D108BD9-81ED-4DB2-BD59-A6C34878D82A}">
                    <a16:rowId xmlns:a16="http://schemas.microsoft.com/office/drawing/2014/main" val="1670794633"/>
                  </a:ext>
                </a:extLst>
              </a:tr>
              <a:tr h="447722">
                <a:tc>
                  <a:txBody>
                    <a:bodyPr/>
                    <a:lstStyle/>
                    <a:p>
                      <a:pPr>
                        <a:buNone/>
                      </a:pPr>
                      <a:r>
                        <a:rPr lang="en-IN" sz="1600" b="1"/>
                        <a:t>Multiply</a:t>
                      </a:r>
                      <a:endParaRPr lang="en-IN" sz="1600"/>
                    </a:p>
                  </a:txBody>
                  <a:tcPr marL="91212" marR="91212" marT="45606" marB="45606" anchor="ctr">
                    <a:lnL>
                      <a:noFill/>
                    </a:lnL>
                    <a:lnR>
                      <a:noFill/>
                    </a:lnR>
                    <a:lnT>
                      <a:noFill/>
                    </a:lnT>
                    <a:lnB>
                      <a:noFill/>
                    </a:lnB>
                    <a:noFill/>
                  </a:tcPr>
                </a:tc>
                <a:tc>
                  <a:txBody>
                    <a:bodyPr/>
                    <a:lstStyle/>
                    <a:p>
                      <a:pPr>
                        <a:buNone/>
                      </a:pPr>
                      <a:r>
                        <a:rPr lang="en-US" sz="1600" dirty="0"/>
                        <a:t>Darkens the image by blending base and blend colors. Great for shadows.</a:t>
                      </a:r>
                    </a:p>
                  </a:txBody>
                  <a:tcPr marL="91212" marR="91212" marT="45606" marB="45606" anchor="ctr">
                    <a:lnL>
                      <a:noFill/>
                    </a:lnL>
                    <a:lnR>
                      <a:noFill/>
                    </a:lnR>
                    <a:lnT>
                      <a:noFill/>
                    </a:lnT>
                    <a:lnB>
                      <a:noFill/>
                    </a:lnB>
                    <a:noFill/>
                  </a:tcPr>
                </a:tc>
                <a:extLst>
                  <a:ext uri="{0D108BD9-81ED-4DB2-BD59-A6C34878D82A}">
                    <a16:rowId xmlns:a16="http://schemas.microsoft.com/office/drawing/2014/main" val="3249706507"/>
                  </a:ext>
                </a:extLst>
              </a:tr>
              <a:tr h="518443">
                <a:tc>
                  <a:txBody>
                    <a:bodyPr/>
                    <a:lstStyle/>
                    <a:p>
                      <a:pPr>
                        <a:buNone/>
                      </a:pPr>
                      <a:r>
                        <a:rPr lang="en-IN" sz="1600" b="1"/>
                        <a:t>Screen</a:t>
                      </a:r>
                      <a:endParaRPr lang="en-IN" sz="1600"/>
                    </a:p>
                  </a:txBody>
                  <a:tcPr marL="91212" marR="91212" marT="45606" marB="45606" anchor="ctr">
                    <a:lnL>
                      <a:noFill/>
                    </a:lnL>
                    <a:lnR>
                      <a:noFill/>
                    </a:lnR>
                    <a:lnT>
                      <a:noFill/>
                    </a:lnT>
                    <a:lnB>
                      <a:noFill/>
                    </a:lnB>
                    <a:noFill/>
                  </a:tcPr>
                </a:tc>
                <a:tc>
                  <a:txBody>
                    <a:bodyPr/>
                    <a:lstStyle/>
                    <a:p>
                      <a:pPr>
                        <a:buNone/>
                      </a:pPr>
                      <a:r>
                        <a:rPr lang="en-US" sz="1600"/>
                        <a:t>Lightens the image—opposite of Multiply. Used for highlights and glow effects.</a:t>
                      </a:r>
                    </a:p>
                  </a:txBody>
                  <a:tcPr marL="91212" marR="91212" marT="45606" marB="45606" anchor="ctr">
                    <a:lnL>
                      <a:noFill/>
                    </a:lnL>
                    <a:lnR>
                      <a:noFill/>
                    </a:lnR>
                    <a:lnT>
                      <a:noFill/>
                    </a:lnT>
                    <a:lnB>
                      <a:noFill/>
                    </a:lnB>
                    <a:noFill/>
                  </a:tcPr>
                </a:tc>
                <a:extLst>
                  <a:ext uri="{0D108BD9-81ED-4DB2-BD59-A6C34878D82A}">
                    <a16:rowId xmlns:a16="http://schemas.microsoft.com/office/drawing/2014/main" val="1472667053"/>
                  </a:ext>
                </a:extLst>
              </a:tr>
              <a:tr h="362910">
                <a:tc>
                  <a:txBody>
                    <a:bodyPr/>
                    <a:lstStyle/>
                    <a:p>
                      <a:pPr>
                        <a:buNone/>
                      </a:pPr>
                      <a:r>
                        <a:rPr lang="en-IN" sz="1600" b="1" dirty="0"/>
                        <a:t>Overlay</a:t>
                      </a:r>
                      <a:endParaRPr lang="en-IN" sz="1600" dirty="0"/>
                    </a:p>
                  </a:txBody>
                  <a:tcPr marL="91212" marR="91212" marT="45606" marB="45606" anchor="ctr">
                    <a:lnL>
                      <a:noFill/>
                    </a:lnL>
                    <a:lnR>
                      <a:noFill/>
                    </a:lnR>
                    <a:lnT>
                      <a:noFill/>
                    </a:lnT>
                    <a:lnB>
                      <a:noFill/>
                    </a:lnB>
                    <a:noFill/>
                  </a:tcPr>
                </a:tc>
                <a:tc>
                  <a:txBody>
                    <a:bodyPr/>
                    <a:lstStyle/>
                    <a:p>
                      <a:pPr>
                        <a:buNone/>
                      </a:pPr>
                      <a:r>
                        <a:rPr lang="en-US" sz="1600"/>
                        <a:t>Mix of Multiply and Screen—adds contrast.</a:t>
                      </a:r>
                    </a:p>
                  </a:txBody>
                  <a:tcPr marL="91212" marR="91212" marT="45606" marB="45606" anchor="ctr">
                    <a:lnL>
                      <a:noFill/>
                    </a:lnL>
                    <a:lnR>
                      <a:noFill/>
                    </a:lnR>
                    <a:lnT>
                      <a:noFill/>
                    </a:lnT>
                    <a:lnB>
                      <a:noFill/>
                    </a:lnB>
                    <a:noFill/>
                  </a:tcPr>
                </a:tc>
                <a:extLst>
                  <a:ext uri="{0D108BD9-81ED-4DB2-BD59-A6C34878D82A}">
                    <a16:rowId xmlns:a16="http://schemas.microsoft.com/office/drawing/2014/main" val="550238059"/>
                  </a:ext>
                </a:extLst>
              </a:tr>
              <a:tr h="447722">
                <a:tc>
                  <a:txBody>
                    <a:bodyPr/>
                    <a:lstStyle/>
                    <a:p>
                      <a:pPr>
                        <a:buNone/>
                      </a:pPr>
                      <a:r>
                        <a:rPr lang="en-IN" sz="1600" b="1" dirty="0"/>
                        <a:t>Soft Light</a:t>
                      </a:r>
                      <a:endParaRPr lang="en-IN" sz="1600" dirty="0"/>
                    </a:p>
                  </a:txBody>
                  <a:tcPr marL="91212" marR="91212" marT="45606" marB="45606" anchor="ctr">
                    <a:lnL>
                      <a:noFill/>
                    </a:lnL>
                    <a:lnR>
                      <a:noFill/>
                    </a:lnR>
                    <a:lnT>
                      <a:noFill/>
                    </a:lnT>
                    <a:lnB>
                      <a:noFill/>
                    </a:lnB>
                    <a:noFill/>
                  </a:tcPr>
                </a:tc>
                <a:tc>
                  <a:txBody>
                    <a:bodyPr/>
                    <a:lstStyle/>
                    <a:p>
                      <a:pPr>
                        <a:buNone/>
                      </a:pPr>
                      <a:r>
                        <a:rPr lang="en-US" sz="1600"/>
                        <a:t>Subtle lightening/darkening—good for texture or soft shading.</a:t>
                      </a:r>
                    </a:p>
                  </a:txBody>
                  <a:tcPr marL="91212" marR="91212" marT="45606" marB="45606" anchor="ctr">
                    <a:lnL>
                      <a:noFill/>
                    </a:lnL>
                    <a:lnR>
                      <a:noFill/>
                    </a:lnR>
                    <a:lnT>
                      <a:noFill/>
                    </a:lnT>
                    <a:lnB>
                      <a:noFill/>
                    </a:lnB>
                    <a:noFill/>
                  </a:tcPr>
                </a:tc>
                <a:extLst>
                  <a:ext uri="{0D108BD9-81ED-4DB2-BD59-A6C34878D82A}">
                    <a16:rowId xmlns:a16="http://schemas.microsoft.com/office/drawing/2014/main" val="3005419728"/>
                  </a:ext>
                </a:extLst>
              </a:tr>
              <a:tr h="362910">
                <a:tc>
                  <a:txBody>
                    <a:bodyPr/>
                    <a:lstStyle/>
                    <a:p>
                      <a:pPr>
                        <a:buNone/>
                      </a:pPr>
                      <a:r>
                        <a:rPr lang="en-IN" sz="1600" b="1" dirty="0"/>
                        <a:t>Difference</a:t>
                      </a:r>
                      <a:endParaRPr lang="en-IN" sz="1600" dirty="0"/>
                    </a:p>
                  </a:txBody>
                  <a:tcPr marL="91212" marR="91212" marT="45606" marB="45606" anchor="ctr">
                    <a:lnL>
                      <a:noFill/>
                    </a:lnL>
                    <a:lnR>
                      <a:noFill/>
                    </a:lnR>
                    <a:lnT>
                      <a:noFill/>
                    </a:lnT>
                    <a:lnB>
                      <a:noFill/>
                    </a:lnB>
                    <a:noFill/>
                  </a:tcPr>
                </a:tc>
                <a:tc>
                  <a:txBody>
                    <a:bodyPr/>
                    <a:lstStyle/>
                    <a:p>
                      <a:pPr>
                        <a:buNone/>
                      </a:pPr>
                      <a:r>
                        <a:rPr lang="en-US" sz="1600" dirty="0"/>
                        <a:t>Creates inverted, high-contrast effects for special visuals.</a:t>
                      </a:r>
                    </a:p>
                  </a:txBody>
                  <a:tcPr marL="91212" marR="91212" marT="45606" marB="45606" anchor="ctr">
                    <a:lnL>
                      <a:noFill/>
                    </a:lnL>
                    <a:lnR>
                      <a:noFill/>
                    </a:lnR>
                    <a:lnT>
                      <a:noFill/>
                    </a:lnT>
                    <a:lnB>
                      <a:noFill/>
                    </a:lnB>
                    <a:noFill/>
                  </a:tcPr>
                </a:tc>
                <a:extLst>
                  <a:ext uri="{0D108BD9-81ED-4DB2-BD59-A6C34878D82A}">
                    <a16:rowId xmlns:a16="http://schemas.microsoft.com/office/drawing/2014/main" val="3515041452"/>
                  </a:ext>
                </a:extLst>
              </a:tr>
            </a:tbl>
          </a:graphicData>
        </a:graphic>
      </p:graphicFrame>
    </p:spTree>
    <p:extLst>
      <p:ext uri="{BB962C8B-B14F-4D97-AF65-F5344CB8AC3E}">
        <p14:creationId xmlns:p14="http://schemas.microsoft.com/office/powerpoint/2010/main" val="38666290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4F28E9-74C0-A56D-5C60-765692A9F8A5}"/>
              </a:ext>
            </a:extLst>
          </p:cNvPr>
          <p:cNvSpPr txBox="1"/>
          <p:nvPr/>
        </p:nvSpPr>
        <p:spPr>
          <a:xfrm>
            <a:off x="190893" y="116991"/>
            <a:ext cx="6094428" cy="523220"/>
          </a:xfrm>
          <a:prstGeom prst="rect">
            <a:avLst/>
          </a:prstGeom>
          <a:noFill/>
        </p:spPr>
        <p:txBody>
          <a:bodyPr wrap="square">
            <a:spAutoFit/>
          </a:bodyPr>
          <a:lstStyle/>
          <a:p>
            <a:r>
              <a:rPr lang="en-IN" sz="2800" dirty="0"/>
              <a:t>3)Masks:</a:t>
            </a:r>
          </a:p>
        </p:txBody>
      </p:sp>
      <p:sp>
        <p:nvSpPr>
          <p:cNvPr id="7" name="TextBox 6">
            <a:extLst>
              <a:ext uri="{FF2B5EF4-FFF2-40B4-BE49-F238E27FC236}">
                <a16:creationId xmlns:a16="http://schemas.microsoft.com/office/drawing/2014/main" id="{4E5EBF02-6027-CE2C-0A7E-264BDE4E1C1E}"/>
              </a:ext>
            </a:extLst>
          </p:cNvPr>
          <p:cNvSpPr txBox="1"/>
          <p:nvPr/>
        </p:nvSpPr>
        <p:spPr>
          <a:xfrm>
            <a:off x="190893" y="1102125"/>
            <a:ext cx="10056043" cy="1938992"/>
          </a:xfrm>
          <a:prstGeom prst="rect">
            <a:avLst/>
          </a:prstGeom>
          <a:noFill/>
        </p:spPr>
        <p:txBody>
          <a:bodyPr wrap="square">
            <a:spAutoFit/>
          </a:bodyPr>
          <a:lstStyle/>
          <a:p>
            <a:pPr>
              <a:buNone/>
            </a:pPr>
            <a:r>
              <a:rPr lang="en-US" sz="2000" dirty="0"/>
              <a:t>-&gt;A clipping mask in design software like Adobe Illustrator is a shape (called the mask) that hides parts of objects outside its boundaries. Only the content within the shape is visible.</a:t>
            </a:r>
          </a:p>
          <a:p>
            <a:pPr>
              <a:buNone/>
            </a:pPr>
            <a:endParaRPr lang="en-US" sz="2000" dirty="0"/>
          </a:p>
          <a:p>
            <a:pPr>
              <a:buNone/>
            </a:pPr>
            <a:r>
              <a:rPr lang="en-US" sz="2000" dirty="0"/>
              <a:t>-&gt;Think of it like cutting a photo into a specific shape—the rest is hidden but not deleted.</a:t>
            </a:r>
          </a:p>
        </p:txBody>
      </p:sp>
      <p:sp>
        <p:nvSpPr>
          <p:cNvPr id="9" name="TextBox 8">
            <a:extLst>
              <a:ext uri="{FF2B5EF4-FFF2-40B4-BE49-F238E27FC236}">
                <a16:creationId xmlns:a16="http://schemas.microsoft.com/office/drawing/2014/main" id="{FBDC94E3-643C-C644-393E-2EC652777C45}"/>
              </a:ext>
            </a:extLst>
          </p:cNvPr>
          <p:cNvSpPr txBox="1"/>
          <p:nvPr/>
        </p:nvSpPr>
        <p:spPr>
          <a:xfrm>
            <a:off x="190893" y="3726019"/>
            <a:ext cx="11356942" cy="1938992"/>
          </a:xfrm>
          <a:prstGeom prst="rect">
            <a:avLst/>
          </a:prstGeom>
          <a:noFill/>
        </p:spPr>
        <p:txBody>
          <a:bodyPr wrap="square">
            <a:spAutoFit/>
          </a:bodyPr>
          <a:lstStyle/>
          <a:p>
            <a:pPr marL="342900" indent="-342900">
              <a:buFont typeface="Arial" panose="020B0604020202020204" pitchFamily="34" charset="0"/>
              <a:buChar char="•"/>
            </a:pPr>
            <a:r>
              <a:rPr lang="en-US" sz="2400" b="1" dirty="0"/>
              <a:t>When to Use a Clipping Mask:</a:t>
            </a:r>
          </a:p>
          <a:p>
            <a:endParaRPr lang="en-US" sz="2400" b="1" dirty="0"/>
          </a:p>
          <a:p>
            <a:pPr>
              <a:buFont typeface="Arial" panose="020B0604020202020204" pitchFamily="34" charset="0"/>
              <a:buChar char="•"/>
            </a:pPr>
            <a:r>
              <a:rPr lang="en-US" dirty="0"/>
              <a:t>To </a:t>
            </a:r>
            <a:r>
              <a:rPr lang="en-US" b="1" dirty="0"/>
              <a:t>crop images or artwork</a:t>
            </a:r>
            <a:r>
              <a:rPr lang="en-US" dirty="0"/>
              <a:t> into custom shapes (e.g., circle, text, or logo shapes).</a:t>
            </a:r>
          </a:p>
          <a:p>
            <a:pPr>
              <a:buFont typeface="Arial" panose="020B0604020202020204" pitchFamily="34" charset="0"/>
              <a:buChar char="•"/>
            </a:pPr>
            <a:r>
              <a:rPr lang="en-US" dirty="0"/>
              <a:t>To display only a </a:t>
            </a:r>
            <a:r>
              <a:rPr lang="en-US" b="1" dirty="0"/>
              <a:t>portion of a complex design</a:t>
            </a:r>
            <a:r>
              <a:rPr lang="en-US" dirty="0"/>
              <a:t>.</a:t>
            </a:r>
          </a:p>
          <a:p>
            <a:pPr>
              <a:buFont typeface="Arial" panose="020B0604020202020204" pitchFamily="34" charset="0"/>
              <a:buChar char="•"/>
            </a:pPr>
            <a:r>
              <a:rPr lang="en-US" dirty="0"/>
              <a:t>For </a:t>
            </a:r>
            <a:r>
              <a:rPr lang="en-US" b="1" dirty="0"/>
              <a:t>creative effects</a:t>
            </a:r>
            <a:r>
              <a:rPr lang="en-US" dirty="0"/>
              <a:t> like placing patterns inside text.</a:t>
            </a:r>
          </a:p>
          <a:p>
            <a:pPr>
              <a:buFont typeface="Arial" panose="020B0604020202020204" pitchFamily="34" charset="0"/>
              <a:buChar char="•"/>
            </a:pPr>
            <a:r>
              <a:rPr lang="en-US" dirty="0"/>
              <a:t>To maintain </a:t>
            </a:r>
            <a:r>
              <a:rPr lang="en-US" b="1" dirty="0"/>
              <a:t>non-destructive editing</a:t>
            </a:r>
            <a:r>
              <a:rPr lang="en-US" dirty="0"/>
              <a:t> (original artwork remains intact).</a:t>
            </a:r>
          </a:p>
        </p:txBody>
      </p:sp>
    </p:spTree>
    <p:extLst>
      <p:ext uri="{BB962C8B-B14F-4D97-AF65-F5344CB8AC3E}">
        <p14:creationId xmlns:p14="http://schemas.microsoft.com/office/powerpoint/2010/main" val="1690936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6E4570-728B-948F-4946-58201AC57405}"/>
              </a:ext>
            </a:extLst>
          </p:cNvPr>
          <p:cNvSpPr txBox="1"/>
          <p:nvPr/>
        </p:nvSpPr>
        <p:spPr>
          <a:xfrm>
            <a:off x="75412" y="605193"/>
            <a:ext cx="10348274" cy="954107"/>
          </a:xfrm>
          <a:prstGeom prst="rect">
            <a:avLst/>
          </a:prstGeom>
          <a:noFill/>
        </p:spPr>
        <p:txBody>
          <a:bodyPr wrap="square">
            <a:spAutoFit/>
          </a:bodyPr>
          <a:lstStyle/>
          <a:p>
            <a:r>
              <a:rPr lang="en-US" sz="2800" dirty="0"/>
              <a:t>o Describe how clipping masks can help confine artwork to a specific shape</a:t>
            </a:r>
            <a:r>
              <a:rPr lang="en-US" dirty="0"/>
              <a:t>.</a:t>
            </a:r>
            <a:endParaRPr lang="en-IN" dirty="0"/>
          </a:p>
        </p:txBody>
      </p:sp>
      <p:sp>
        <p:nvSpPr>
          <p:cNvPr id="7" name="TextBox 6">
            <a:extLst>
              <a:ext uri="{FF2B5EF4-FFF2-40B4-BE49-F238E27FC236}">
                <a16:creationId xmlns:a16="http://schemas.microsoft.com/office/drawing/2014/main" id="{79DAC597-A261-F4E3-B566-C550B9363659}"/>
              </a:ext>
            </a:extLst>
          </p:cNvPr>
          <p:cNvSpPr txBox="1"/>
          <p:nvPr/>
        </p:nvSpPr>
        <p:spPr>
          <a:xfrm>
            <a:off x="-149652" y="2140207"/>
            <a:ext cx="10798403" cy="707886"/>
          </a:xfrm>
          <a:prstGeom prst="rect">
            <a:avLst/>
          </a:prstGeom>
          <a:noFill/>
        </p:spPr>
        <p:txBody>
          <a:bodyPr wrap="square">
            <a:spAutoFit/>
          </a:bodyPr>
          <a:lstStyle/>
          <a:p>
            <a:pPr>
              <a:buNone/>
            </a:pPr>
            <a:r>
              <a:rPr lang="en-US" sz="2000" dirty="0"/>
              <a:t>   -&gt;	A clipping mask works by using a shape to act as a "window" that reveals only the 	parts of the artwork within it, hiding everything outside</a:t>
            </a:r>
          </a:p>
        </p:txBody>
      </p:sp>
      <p:sp>
        <p:nvSpPr>
          <p:cNvPr id="9" name="TextBox 8">
            <a:extLst>
              <a:ext uri="{FF2B5EF4-FFF2-40B4-BE49-F238E27FC236}">
                <a16:creationId xmlns:a16="http://schemas.microsoft.com/office/drawing/2014/main" id="{4CA105B9-D822-C508-E448-10FE74D0C065}"/>
              </a:ext>
            </a:extLst>
          </p:cNvPr>
          <p:cNvSpPr txBox="1"/>
          <p:nvPr/>
        </p:nvSpPr>
        <p:spPr>
          <a:xfrm>
            <a:off x="164967" y="3806073"/>
            <a:ext cx="9942922" cy="1938992"/>
          </a:xfrm>
          <a:prstGeom prst="rect">
            <a:avLst/>
          </a:prstGeom>
          <a:noFill/>
        </p:spPr>
        <p:txBody>
          <a:bodyPr wrap="square">
            <a:spAutoFit/>
          </a:bodyPr>
          <a:lstStyle/>
          <a:p>
            <a:pPr marL="342900" indent="-342900">
              <a:buFont typeface="Arial" panose="020B0604020202020204" pitchFamily="34" charset="0"/>
              <a:buChar char="•"/>
            </a:pPr>
            <a:r>
              <a:rPr lang="en-US" sz="2400" b="1" dirty="0"/>
              <a:t>How It Helps:</a:t>
            </a:r>
          </a:p>
          <a:p>
            <a:pPr marL="342900" indent="-342900">
              <a:buFont typeface="Arial" panose="020B0604020202020204" pitchFamily="34" charset="0"/>
              <a:buChar char="•"/>
            </a:pPr>
            <a:endParaRPr lang="en-US" sz="2400" b="1" dirty="0"/>
          </a:p>
          <a:p>
            <a:r>
              <a:rPr lang="en-US" dirty="0"/>
              <a:t>-&gt;The </a:t>
            </a:r>
            <a:r>
              <a:rPr lang="en-US" b="1" dirty="0"/>
              <a:t>top shape</a:t>
            </a:r>
            <a:r>
              <a:rPr lang="en-US" dirty="0"/>
              <a:t> becomes the </a:t>
            </a:r>
            <a:r>
              <a:rPr lang="en-US" b="1" dirty="0"/>
              <a:t>mask</a:t>
            </a:r>
            <a:r>
              <a:rPr lang="en-US" dirty="0"/>
              <a:t>, and anything beneath it is </a:t>
            </a:r>
            <a:r>
              <a:rPr lang="en-US" b="1" dirty="0"/>
              <a:t>confined</a:t>
            </a:r>
            <a:r>
              <a:rPr lang="en-US" dirty="0"/>
              <a:t> to fit inside that shape.</a:t>
            </a:r>
          </a:p>
          <a:p>
            <a:r>
              <a:rPr lang="en-US" dirty="0"/>
              <a:t>-&gt;It’s a </a:t>
            </a:r>
            <a:r>
              <a:rPr lang="en-US" b="1" dirty="0"/>
              <a:t>non-destructive</a:t>
            </a:r>
            <a:r>
              <a:rPr lang="en-US" dirty="0"/>
              <a:t> method—art outside the shape is hidden, not deleted.</a:t>
            </a:r>
          </a:p>
          <a:p>
            <a:r>
              <a:rPr lang="en-US" dirty="0"/>
              <a:t>-&gt;You can still </a:t>
            </a:r>
            <a:r>
              <a:rPr lang="en-US" b="1" dirty="0"/>
              <a:t>edit or move</a:t>
            </a:r>
            <a:r>
              <a:rPr lang="en-US" dirty="0"/>
              <a:t> the hidden artwork later.</a:t>
            </a:r>
          </a:p>
        </p:txBody>
      </p:sp>
    </p:spTree>
    <p:extLst>
      <p:ext uri="{BB962C8B-B14F-4D97-AF65-F5344CB8AC3E}">
        <p14:creationId xmlns:p14="http://schemas.microsoft.com/office/powerpoint/2010/main" val="26515426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46E820-9FE4-FDCE-7CF2-14AB18713DCE}"/>
              </a:ext>
            </a:extLst>
          </p:cNvPr>
          <p:cNvSpPr txBox="1"/>
          <p:nvPr/>
        </p:nvSpPr>
        <p:spPr>
          <a:xfrm>
            <a:off x="135510" y="846633"/>
            <a:ext cx="9443301" cy="1200329"/>
          </a:xfrm>
          <a:prstGeom prst="rect">
            <a:avLst/>
          </a:prstGeom>
          <a:noFill/>
        </p:spPr>
        <p:txBody>
          <a:bodyPr wrap="square">
            <a:spAutoFit/>
          </a:bodyPr>
          <a:lstStyle/>
          <a:p>
            <a:pPr>
              <a:buNone/>
            </a:pPr>
            <a:r>
              <a:rPr lang="en-US" dirty="0"/>
              <a:t>-&gt;Use of an Opacity Mask in Creating a Design Solution,</a:t>
            </a:r>
          </a:p>
          <a:p>
            <a:pPr>
              <a:buNone/>
            </a:pPr>
            <a:r>
              <a:rPr lang="en-US" dirty="0"/>
              <a:t>An opacity mask in Adobe Illustrator is a powerful tool used to create smooth transparency effects by controlling which parts of an object are visible, semi-transparent, or hidden, based on grayscale values.</a:t>
            </a:r>
          </a:p>
        </p:txBody>
      </p:sp>
      <p:sp>
        <p:nvSpPr>
          <p:cNvPr id="7" name="TextBox 6">
            <a:extLst>
              <a:ext uri="{FF2B5EF4-FFF2-40B4-BE49-F238E27FC236}">
                <a16:creationId xmlns:a16="http://schemas.microsoft.com/office/drawing/2014/main" id="{FB945656-4DCE-1A11-574D-40AF2C430F5E}"/>
              </a:ext>
            </a:extLst>
          </p:cNvPr>
          <p:cNvSpPr txBox="1"/>
          <p:nvPr/>
        </p:nvSpPr>
        <p:spPr>
          <a:xfrm>
            <a:off x="0" y="277247"/>
            <a:ext cx="9443301" cy="523220"/>
          </a:xfrm>
          <a:prstGeom prst="rect">
            <a:avLst/>
          </a:prstGeom>
          <a:noFill/>
        </p:spPr>
        <p:txBody>
          <a:bodyPr wrap="square">
            <a:spAutoFit/>
          </a:bodyPr>
          <a:lstStyle/>
          <a:p>
            <a:r>
              <a:rPr lang="en-US" sz="2000" dirty="0"/>
              <a:t>O </a:t>
            </a:r>
            <a:r>
              <a:rPr lang="en-US" sz="2800" dirty="0"/>
              <a:t>Use of a opacity mask in creating solution.</a:t>
            </a:r>
            <a:endParaRPr lang="en-IN" sz="2800" dirty="0"/>
          </a:p>
        </p:txBody>
      </p:sp>
      <p:sp>
        <p:nvSpPr>
          <p:cNvPr id="9" name="TextBox 8">
            <a:extLst>
              <a:ext uri="{FF2B5EF4-FFF2-40B4-BE49-F238E27FC236}">
                <a16:creationId xmlns:a16="http://schemas.microsoft.com/office/drawing/2014/main" id="{803775B3-F11C-65D5-DFF1-029BDBBE7443}"/>
              </a:ext>
            </a:extLst>
          </p:cNvPr>
          <p:cNvSpPr txBox="1"/>
          <p:nvPr/>
        </p:nvSpPr>
        <p:spPr>
          <a:xfrm>
            <a:off x="135510" y="2235295"/>
            <a:ext cx="9172280" cy="646331"/>
          </a:xfrm>
          <a:prstGeom prst="rect">
            <a:avLst/>
          </a:prstGeom>
          <a:noFill/>
        </p:spPr>
        <p:txBody>
          <a:bodyPr wrap="square">
            <a:spAutoFit/>
          </a:bodyPr>
          <a:lstStyle/>
          <a:p>
            <a:pPr>
              <a:buNone/>
            </a:pPr>
            <a:r>
              <a:rPr lang="en-US" dirty="0"/>
              <a:t>-&gt;	Use of an Opacity Mask in Creating a Design Solution An opacity mask 	controls transparency using black (hide), white (show), and gray (partial).</a:t>
            </a:r>
          </a:p>
        </p:txBody>
      </p:sp>
      <p:sp>
        <p:nvSpPr>
          <p:cNvPr id="11" name="Rectangle 2">
            <a:extLst>
              <a:ext uri="{FF2B5EF4-FFF2-40B4-BE49-F238E27FC236}">
                <a16:creationId xmlns:a16="http://schemas.microsoft.com/office/drawing/2014/main" id="{B245A0A0-CFA1-45A6-38AA-290CD9B00998}"/>
              </a:ext>
            </a:extLst>
          </p:cNvPr>
          <p:cNvSpPr>
            <a:spLocks noChangeArrowheads="1"/>
          </p:cNvSpPr>
          <p:nvPr/>
        </p:nvSpPr>
        <p:spPr bwMode="auto">
          <a:xfrm>
            <a:off x="135510" y="3069959"/>
            <a:ext cx="1019626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Uses in Design Solutions:</a:t>
            </a:r>
          </a:p>
          <a:p>
            <a:pPr marR="0" lvl="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-&gt;Fade images</a:t>
            </a:r>
            <a:r>
              <a:rPr kumimoji="0" lang="en-US" altLang="en-US" b="0" i="0" u="none" strike="noStrike" cap="none" normalizeH="0" baseline="0" dirty="0">
                <a:ln>
                  <a:noFill/>
                </a:ln>
                <a:solidFill>
                  <a:schemeClr val="tx1"/>
                </a:solidFill>
                <a:effectLst/>
                <a:latin typeface="Arial" panose="020B0604020202020204" pitchFamily="34" charset="0"/>
              </a:rPr>
              <a:t> smoothly into backgrounds.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-&gt;Create </a:t>
            </a:r>
            <a:r>
              <a:rPr kumimoji="0" lang="en-US" altLang="en-US" b="1" i="0" u="none" strike="noStrike" cap="none" normalizeH="0" baseline="0" dirty="0">
                <a:ln>
                  <a:noFill/>
                </a:ln>
                <a:solidFill>
                  <a:schemeClr val="tx1"/>
                </a:solidFill>
                <a:effectLst/>
                <a:latin typeface="Arial" panose="020B0604020202020204" pitchFamily="34" charset="0"/>
              </a:rPr>
              <a:t>focus effects</a:t>
            </a:r>
            <a:r>
              <a:rPr kumimoji="0" lang="en-US" altLang="en-US" b="0" i="0" u="none" strike="noStrike" cap="none" normalizeH="0" baseline="0" dirty="0">
                <a:ln>
                  <a:noFill/>
                </a:ln>
                <a:solidFill>
                  <a:schemeClr val="tx1"/>
                </a:solidFill>
                <a:effectLst/>
                <a:latin typeface="Arial" panose="020B0604020202020204" pitchFamily="34" charset="0"/>
              </a:rPr>
              <a:t> by revealing only certain areas.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-&gt;Blend </a:t>
            </a:r>
            <a:r>
              <a:rPr kumimoji="0" lang="en-US" altLang="en-US" b="1" i="0" u="none" strike="noStrike" cap="none" normalizeH="0" baseline="0" dirty="0">
                <a:ln>
                  <a:noFill/>
                </a:ln>
                <a:solidFill>
                  <a:schemeClr val="tx1"/>
                </a:solidFill>
                <a:effectLst/>
                <a:latin typeface="Arial" panose="020B0604020202020204" pitchFamily="34" charset="0"/>
              </a:rPr>
              <a:t>textures or shapes</a:t>
            </a:r>
            <a:r>
              <a:rPr kumimoji="0" lang="en-US" altLang="en-US" b="0" i="0" u="none" strike="noStrike" cap="none" normalizeH="0" baseline="0" dirty="0">
                <a:ln>
                  <a:noFill/>
                </a:ln>
                <a:solidFill>
                  <a:schemeClr val="tx1"/>
                </a:solidFill>
                <a:effectLst/>
                <a:latin typeface="Arial" panose="020B0604020202020204" pitchFamily="34" charset="0"/>
              </a:rPr>
              <a:t> creatively.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-&gt;Simulate </a:t>
            </a:r>
            <a:r>
              <a:rPr kumimoji="0" lang="en-US" altLang="en-US" b="1" i="0" u="none" strike="noStrike" cap="none" normalizeH="0" baseline="0" dirty="0">
                <a:ln>
                  <a:noFill/>
                </a:ln>
                <a:solidFill>
                  <a:schemeClr val="tx1"/>
                </a:solidFill>
                <a:effectLst/>
                <a:latin typeface="Arial" panose="020B0604020202020204" pitchFamily="34" charset="0"/>
              </a:rPr>
              <a:t>light, shadow, or reflection</a:t>
            </a:r>
            <a:r>
              <a:rPr kumimoji="0" lang="en-US" altLang="en-US" b="0" i="0" u="none" strike="noStrike" cap="none" normalizeH="0" baseline="0" dirty="0">
                <a:ln>
                  <a:noFill/>
                </a:ln>
                <a:solidFill>
                  <a:schemeClr val="tx1"/>
                </a:solidFill>
                <a:effectLst/>
                <a:latin typeface="Arial" panose="020B0604020202020204" pitchFamily="34" charset="0"/>
              </a:rPr>
              <a:t> effects.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E559F81A-2CD6-9690-A1D1-A083887AE7E8}"/>
              </a:ext>
            </a:extLst>
          </p:cNvPr>
          <p:cNvSpPr txBox="1"/>
          <p:nvPr/>
        </p:nvSpPr>
        <p:spPr>
          <a:xfrm>
            <a:off x="-103696" y="6116947"/>
            <a:ext cx="11528981" cy="584775"/>
          </a:xfrm>
          <a:prstGeom prst="rect">
            <a:avLst/>
          </a:prstGeom>
          <a:noFill/>
        </p:spPr>
        <p:txBody>
          <a:bodyPr wrap="square">
            <a:spAutoFit/>
          </a:bodyPr>
          <a:lstStyle/>
          <a:p>
            <a:r>
              <a:rPr lang="en-US" sz="1600" dirty="0"/>
              <a:t>    -&gt;	Opacity masks help create </a:t>
            </a:r>
            <a:r>
              <a:rPr lang="en-US" sz="1600" b="1" dirty="0"/>
              <a:t>smooth, professional transparency effects</a:t>
            </a:r>
            <a:r>
              <a:rPr lang="en-US" sz="1600" dirty="0"/>
              <a:t> without deleting or damaging the  	original artwork.</a:t>
            </a:r>
            <a:endParaRPr lang="en-IN" sz="1600" dirty="0"/>
          </a:p>
        </p:txBody>
      </p:sp>
    </p:spTree>
    <p:extLst>
      <p:ext uri="{BB962C8B-B14F-4D97-AF65-F5344CB8AC3E}">
        <p14:creationId xmlns:p14="http://schemas.microsoft.com/office/powerpoint/2010/main" val="24430404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09966-6173-A014-5AE0-A4A9D9C12BE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78F7DD9-7937-09C2-80ED-03965B58ACF5}"/>
              </a:ext>
            </a:extLst>
          </p:cNvPr>
          <p:cNvSpPr txBox="1"/>
          <p:nvPr/>
        </p:nvSpPr>
        <p:spPr>
          <a:xfrm>
            <a:off x="0" y="2160726"/>
            <a:ext cx="12192000" cy="2308324"/>
          </a:xfrm>
          <a:prstGeom prst="rect">
            <a:avLst/>
          </a:prstGeom>
          <a:solidFill>
            <a:schemeClr val="bg2">
              <a:lumMod val="75000"/>
            </a:schemeClr>
          </a:solidFill>
        </p:spPr>
        <p:txBody>
          <a:bodyPr wrap="square" rtlCol="0">
            <a:spAutoFit/>
          </a:bodyPr>
          <a:lstStyle/>
          <a:p>
            <a:r>
              <a:rPr lang="en-US" sz="7200" dirty="0"/>
              <a:t>Icon Design and Vector Illustrations</a:t>
            </a:r>
            <a:endParaRPr lang="en-IN" sz="7200" dirty="0"/>
          </a:p>
        </p:txBody>
      </p:sp>
      <p:sp>
        <p:nvSpPr>
          <p:cNvPr id="8" name="TextBox 7">
            <a:extLst>
              <a:ext uri="{FF2B5EF4-FFF2-40B4-BE49-F238E27FC236}">
                <a16:creationId xmlns:a16="http://schemas.microsoft.com/office/drawing/2014/main" id="{2D4778F9-92D1-5326-FF2B-4149AF7B79A2}"/>
              </a:ext>
            </a:extLst>
          </p:cNvPr>
          <p:cNvSpPr txBox="1"/>
          <p:nvPr/>
        </p:nvSpPr>
        <p:spPr>
          <a:xfrm>
            <a:off x="-1411256" y="317281"/>
            <a:ext cx="12192000" cy="830997"/>
          </a:xfrm>
          <a:prstGeom prst="rect">
            <a:avLst/>
          </a:prstGeom>
          <a:noFill/>
        </p:spPr>
        <p:txBody>
          <a:bodyPr wrap="square" rtlCol="0">
            <a:spAutoFit/>
          </a:bodyPr>
          <a:lstStyle/>
          <a:p>
            <a:r>
              <a:rPr lang="en-IN" sz="4800" dirty="0">
                <a:latin typeface="Bodoni Bk BT" panose="02070603070706020303" pitchFamily="18" charset="0"/>
              </a:rPr>
              <a:t>                                Illustrator Assignment</a:t>
            </a:r>
          </a:p>
        </p:txBody>
      </p:sp>
      <p:sp>
        <p:nvSpPr>
          <p:cNvPr id="9" name="Rectangle 8">
            <a:extLst>
              <a:ext uri="{FF2B5EF4-FFF2-40B4-BE49-F238E27FC236}">
                <a16:creationId xmlns:a16="http://schemas.microsoft.com/office/drawing/2014/main" id="{629D8697-8474-8D17-1376-CA41407D92C0}"/>
              </a:ext>
            </a:extLst>
          </p:cNvPr>
          <p:cNvSpPr/>
          <p:nvPr/>
        </p:nvSpPr>
        <p:spPr>
          <a:xfrm>
            <a:off x="3494711" y="1148278"/>
            <a:ext cx="5358581" cy="58105"/>
          </a:xfrm>
          <a:prstGeom prst="rect">
            <a:avLst/>
          </a:prstGeom>
          <a:solidFill>
            <a:schemeClr val="bg2">
              <a:lumMod val="50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F7C37EA6-D42A-FA3C-D69B-96185C1D5840}"/>
              </a:ext>
            </a:extLst>
          </p:cNvPr>
          <p:cNvSpPr txBox="1"/>
          <p:nvPr/>
        </p:nvSpPr>
        <p:spPr>
          <a:xfrm>
            <a:off x="182594" y="5996226"/>
            <a:ext cx="9431020" cy="861774"/>
          </a:xfrm>
          <a:prstGeom prst="rect">
            <a:avLst/>
          </a:prstGeom>
          <a:noFill/>
        </p:spPr>
        <p:txBody>
          <a:bodyPr wrap="square">
            <a:spAutoFit/>
          </a:bodyPr>
          <a:lstStyle/>
          <a:p>
            <a:r>
              <a:rPr lang="en-IN" sz="5000" dirty="0"/>
              <a:t>Theory Assignment</a:t>
            </a:r>
          </a:p>
        </p:txBody>
      </p:sp>
    </p:spTree>
    <p:extLst>
      <p:ext uri="{BB962C8B-B14F-4D97-AF65-F5344CB8AC3E}">
        <p14:creationId xmlns:p14="http://schemas.microsoft.com/office/powerpoint/2010/main" val="700001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7FCF2-E364-F893-72BA-065A34E2C4D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C9B02F4-2FF2-F27C-DAB8-D6E44205FA9E}"/>
              </a:ext>
            </a:extLst>
          </p:cNvPr>
          <p:cNvSpPr txBox="1"/>
          <p:nvPr/>
        </p:nvSpPr>
        <p:spPr>
          <a:xfrm>
            <a:off x="0" y="179459"/>
            <a:ext cx="11755225" cy="8248412"/>
          </a:xfrm>
          <a:prstGeom prst="rect">
            <a:avLst/>
          </a:prstGeom>
          <a:noFill/>
        </p:spPr>
        <p:txBody>
          <a:bodyPr wrap="square">
            <a:spAutoFit/>
          </a:bodyPr>
          <a:lstStyle/>
          <a:p>
            <a:r>
              <a:rPr lang="en-IN" sz="2800" dirty="0"/>
              <a:t>2) Understanding the Workspace:-</a:t>
            </a:r>
          </a:p>
          <a:p>
            <a:endParaRPr lang="en-US" sz="2800" dirty="0"/>
          </a:p>
          <a:p>
            <a:r>
              <a:rPr lang="en-US" sz="2400" dirty="0"/>
              <a:t>o Define key elements of the Illustrator workspace: artboards, panels, </a:t>
            </a:r>
          </a:p>
          <a:p>
            <a:r>
              <a:rPr lang="en-US" sz="2400" dirty="0" err="1"/>
              <a:t>tools,and</a:t>
            </a:r>
            <a:r>
              <a:rPr lang="en-US" sz="2400" dirty="0"/>
              <a:t> properties.</a:t>
            </a:r>
            <a:endParaRPr lang="en-IN" sz="2400" dirty="0"/>
          </a:p>
          <a:p>
            <a:endParaRPr lang="en-US" sz="2800" dirty="0"/>
          </a:p>
          <a:p>
            <a:r>
              <a:rPr lang="en-US" sz="2800" dirty="0"/>
              <a:t>A) Artboards:</a:t>
            </a:r>
          </a:p>
          <a:p>
            <a:r>
              <a:rPr lang="en-US" sz="2000" dirty="0"/>
              <a:t>Definition</a:t>
            </a:r>
            <a:r>
              <a:rPr lang="en-US" sz="2800" dirty="0"/>
              <a:t>: </a:t>
            </a:r>
            <a:r>
              <a:rPr lang="en-US" sz="1700" dirty="0"/>
              <a:t>The printable or exportable area where you create your artwork.</a:t>
            </a:r>
          </a:p>
          <a:p>
            <a:endParaRPr lang="en-US" sz="1700" dirty="0"/>
          </a:p>
          <a:p>
            <a:endParaRPr lang="en-US" sz="1700" dirty="0"/>
          </a:p>
          <a:p>
            <a:r>
              <a:rPr lang="en-US" sz="2800" dirty="0"/>
              <a:t>B)Panels:</a:t>
            </a:r>
          </a:p>
          <a:p>
            <a:r>
              <a:rPr lang="en-US" sz="2000" dirty="0"/>
              <a:t>Definition: </a:t>
            </a:r>
            <a:r>
              <a:rPr lang="en-US" sz="1700" dirty="0"/>
              <a:t>These are floating or docked boxes that contain different controls and settings Examples Layers, Swatches, Appearance.</a:t>
            </a:r>
          </a:p>
          <a:p>
            <a:endParaRPr lang="en-US" sz="1700" dirty="0"/>
          </a:p>
          <a:p>
            <a:r>
              <a:rPr lang="en-IN" sz="2800" dirty="0"/>
              <a:t>c)Tools:</a:t>
            </a:r>
          </a:p>
          <a:p>
            <a:r>
              <a:rPr lang="en-US" sz="2000" dirty="0"/>
              <a:t>Definition: </a:t>
            </a:r>
            <a:r>
              <a:rPr lang="en-US" sz="1700" dirty="0"/>
              <a:t>A collection of icons (usually in a vertical bar) that let you draw, select, transform, type, paint, and more.</a:t>
            </a:r>
          </a:p>
          <a:p>
            <a:endParaRPr lang="en-US" sz="1700" dirty="0"/>
          </a:p>
          <a:p>
            <a:r>
              <a:rPr lang="en-IN" sz="2800" dirty="0"/>
              <a:t>D)Properties:</a:t>
            </a:r>
          </a:p>
          <a:p>
            <a:r>
              <a:rPr lang="en-US" sz="2000" dirty="0"/>
              <a:t>Definition: </a:t>
            </a:r>
            <a:r>
              <a:rPr lang="en-US" sz="1700" dirty="0"/>
              <a:t>A context-sensitive panel that shows settings based on what is currently selected (object, tool, or artboard.</a:t>
            </a:r>
          </a:p>
          <a:p>
            <a:endParaRPr lang="en-US" sz="1700" dirty="0"/>
          </a:p>
          <a:p>
            <a:endParaRPr lang="en-US" sz="1700" dirty="0"/>
          </a:p>
          <a:p>
            <a:r>
              <a:rPr lang="en-US" sz="1700" dirty="0"/>
              <a:t> </a:t>
            </a:r>
          </a:p>
          <a:p>
            <a:endParaRPr lang="en-US" sz="2800" b="1" dirty="0"/>
          </a:p>
        </p:txBody>
      </p:sp>
    </p:spTree>
    <p:extLst>
      <p:ext uri="{BB962C8B-B14F-4D97-AF65-F5344CB8AC3E}">
        <p14:creationId xmlns:p14="http://schemas.microsoft.com/office/powerpoint/2010/main" val="35459032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7C5969-3310-04FE-DB7A-C9610D5FC5F3}"/>
              </a:ext>
            </a:extLst>
          </p:cNvPr>
          <p:cNvSpPr txBox="1"/>
          <p:nvPr/>
        </p:nvSpPr>
        <p:spPr>
          <a:xfrm>
            <a:off x="124905" y="314954"/>
            <a:ext cx="6094428" cy="523220"/>
          </a:xfrm>
          <a:prstGeom prst="rect">
            <a:avLst/>
          </a:prstGeom>
          <a:noFill/>
        </p:spPr>
        <p:txBody>
          <a:bodyPr wrap="square">
            <a:spAutoFit/>
          </a:bodyPr>
          <a:lstStyle/>
          <a:p>
            <a:r>
              <a:rPr lang="en-US" sz="2800" dirty="0"/>
              <a:t>1) Importance of Icons in Design:-</a:t>
            </a:r>
            <a:endParaRPr lang="en-IN" dirty="0"/>
          </a:p>
        </p:txBody>
      </p:sp>
      <p:sp>
        <p:nvSpPr>
          <p:cNvPr id="7" name="TextBox 6">
            <a:extLst>
              <a:ext uri="{FF2B5EF4-FFF2-40B4-BE49-F238E27FC236}">
                <a16:creationId xmlns:a16="http://schemas.microsoft.com/office/drawing/2014/main" id="{5A07B117-ACF7-5409-6ED3-AE55F51A16B2}"/>
              </a:ext>
            </a:extLst>
          </p:cNvPr>
          <p:cNvSpPr txBox="1"/>
          <p:nvPr/>
        </p:nvSpPr>
        <p:spPr>
          <a:xfrm>
            <a:off x="0" y="1384940"/>
            <a:ext cx="10998723" cy="1384995"/>
          </a:xfrm>
          <a:prstGeom prst="rect">
            <a:avLst/>
          </a:prstGeom>
          <a:noFill/>
        </p:spPr>
        <p:txBody>
          <a:bodyPr wrap="square">
            <a:spAutoFit/>
          </a:bodyPr>
          <a:lstStyle/>
          <a:p>
            <a:pPr marL="342900" indent="-342900">
              <a:buFont typeface="Arial" panose="020B0604020202020204" pitchFamily="34" charset="0"/>
              <a:buChar char="•"/>
            </a:pPr>
            <a:r>
              <a:rPr lang="en-US" sz="2400" b="1" dirty="0"/>
              <a:t>Definition:</a:t>
            </a:r>
          </a:p>
          <a:p>
            <a:endParaRPr lang="en-US" sz="2400" b="1" dirty="0"/>
          </a:p>
          <a:p>
            <a:pPr>
              <a:buNone/>
            </a:pPr>
            <a:r>
              <a:rPr lang="en-US" b="1" dirty="0"/>
              <a:t>     -&gt;Icons</a:t>
            </a:r>
            <a:r>
              <a:rPr lang="en-US" dirty="0"/>
              <a:t> are </a:t>
            </a:r>
            <a:r>
              <a:rPr lang="en-US" b="1" dirty="0"/>
              <a:t>small graphic symbols</a:t>
            </a:r>
            <a:r>
              <a:rPr lang="en-US" dirty="0"/>
              <a:t> that represent 	actions, objects, ideas, or functions in a 	simple and recognizable way.</a:t>
            </a:r>
          </a:p>
        </p:txBody>
      </p:sp>
      <p:sp>
        <p:nvSpPr>
          <p:cNvPr id="9" name="TextBox 8">
            <a:extLst>
              <a:ext uri="{FF2B5EF4-FFF2-40B4-BE49-F238E27FC236}">
                <a16:creationId xmlns:a16="http://schemas.microsoft.com/office/drawing/2014/main" id="{CBA53D06-C8FE-7095-9E15-493FC7AD3DE9}"/>
              </a:ext>
            </a:extLst>
          </p:cNvPr>
          <p:cNvSpPr txBox="1"/>
          <p:nvPr/>
        </p:nvSpPr>
        <p:spPr>
          <a:xfrm>
            <a:off x="124905" y="3588391"/>
            <a:ext cx="11865989" cy="2954655"/>
          </a:xfrm>
          <a:prstGeom prst="rect">
            <a:avLst/>
          </a:prstGeom>
          <a:noFill/>
        </p:spPr>
        <p:txBody>
          <a:bodyPr wrap="square">
            <a:spAutoFit/>
          </a:bodyPr>
          <a:lstStyle/>
          <a:p>
            <a:pPr>
              <a:buNone/>
            </a:pPr>
            <a:r>
              <a:rPr lang="en-IN" sz="2400" b="1" dirty="0"/>
              <a:t>*  Role in User Interfaces (UI):</a:t>
            </a:r>
          </a:p>
          <a:p>
            <a:r>
              <a:rPr lang="en-IN" b="1" dirty="0"/>
              <a:t>-&gt;Simplify navigation:</a:t>
            </a:r>
            <a:br>
              <a:rPr lang="en-IN" dirty="0"/>
            </a:br>
            <a:r>
              <a:rPr lang="en-IN" dirty="0"/>
              <a:t>Icons like 🏠 (home), 🔍 (search), or ✉️ (message) help users quickly understand and interact with digital interfaces.</a:t>
            </a:r>
          </a:p>
          <a:p>
            <a:r>
              <a:rPr lang="en-IN" b="1" dirty="0"/>
              <a:t>-&gt;Save space:</a:t>
            </a:r>
          </a:p>
          <a:p>
            <a:br>
              <a:rPr lang="en-IN" dirty="0"/>
            </a:br>
            <a:r>
              <a:rPr lang="en-IN" dirty="0"/>
              <a:t>Instead of long text labels, icons deliver meaning visually and concisely.</a:t>
            </a:r>
          </a:p>
          <a:p>
            <a:r>
              <a:rPr lang="en-IN" b="1" dirty="0"/>
              <a:t>-&gt;Enhance usability:</a:t>
            </a:r>
          </a:p>
          <a:p>
            <a:br>
              <a:rPr lang="en-IN" dirty="0"/>
            </a:br>
            <a:r>
              <a:rPr lang="en-IN" dirty="0"/>
              <a:t>Well-designed icons guide users and reduce cognitive load.</a:t>
            </a:r>
          </a:p>
        </p:txBody>
      </p:sp>
    </p:spTree>
    <p:extLst>
      <p:ext uri="{BB962C8B-B14F-4D97-AF65-F5344CB8AC3E}">
        <p14:creationId xmlns:p14="http://schemas.microsoft.com/office/powerpoint/2010/main" val="40132409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E56E22-B458-AAC5-DE8C-9C81D2B12402}"/>
              </a:ext>
            </a:extLst>
          </p:cNvPr>
          <p:cNvSpPr txBox="1"/>
          <p:nvPr/>
        </p:nvSpPr>
        <p:spPr>
          <a:xfrm>
            <a:off x="322870" y="620979"/>
            <a:ext cx="8594888" cy="5078313"/>
          </a:xfrm>
          <a:prstGeom prst="rect">
            <a:avLst/>
          </a:prstGeom>
          <a:noFill/>
        </p:spPr>
        <p:txBody>
          <a:bodyPr wrap="square">
            <a:spAutoFit/>
          </a:bodyPr>
          <a:lstStyle/>
          <a:p>
            <a:pPr marL="342900" indent="-342900">
              <a:buFont typeface="Arial" panose="020B0604020202020204" pitchFamily="34" charset="0"/>
              <a:buChar char="•"/>
            </a:pPr>
            <a:r>
              <a:rPr lang="en-US" sz="2400" b="1" dirty="0"/>
              <a:t>Role in Visual Communication:</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r>
              <a:rPr lang="en-US" b="1" dirty="0"/>
              <a:t>-&gt;Universal understanding:</a:t>
            </a:r>
          </a:p>
          <a:p>
            <a:br>
              <a:rPr lang="en-US" dirty="0"/>
            </a:br>
            <a:r>
              <a:rPr lang="en-US" dirty="0"/>
              <a:t>Icons can cross language barriers by using visual cues that are widely. recognized.</a:t>
            </a:r>
          </a:p>
          <a:p>
            <a:endParaRPr lang="en-US" dirty="0"/>
          </a:p>
          <a:p>
            <a:endParaRPr lang="en-US" dirty="0"/>
          </a:p>
          <a:p>
            <a:r>
              <a:rPr lang="en-US" b="1" dirty="0"/>
              <a:t>-&gt;Improve readability:</a:t>
            </a:r>
          </a:p>
          <a:p>
            <a:br>
              <a:rPr lang="en-US" dirty="0"/>
            </a:br>
            <a:r>
              <a:rPr lang="en-US" dirty="0"/>
              <a:t>Break up heavy text or highlight key points.</a:t>
            </a:r>
          </a:p>
          <a:p>
            <a:endParaRPr lang="en-US" dirty="0"/>
          </a:p>
          <a:p>
            <a:endParaRPr lang="en-US" dirty="0"/>
          </a:p>
          <a:p>
            <a:r>
              <a:rPr lang="en-US" b="1" dirty="0"/>
              <a:t>-&gt;Support branding:</a:t>
            </a:r>
          </a:p>
          <a:p>
            <a:br>
              <a:rPr lang="en-US" dirty="0"/>
            </a:br>
            <a:r>
              <a:rPr lang="en-US" dirty="0"/>
              <a:t>Custom icons can reflect a brand’s style and personality.</a:t>
            </a:r>
          </a:p>
        </p:txBody>
      </p:sp>
    </p:spTree>
    <p:extLst>
      <p:ext uri="{BB962C8B-B14F-4D97-AF65-F5344CB8AC3E}">
        <p14:creationId xmlns:p14="http://schemas.microsoft.com/office/powerpoint/2010/main" val="39756963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416CFC-0D87-2A38-3A39-C3067A1C1665}"/>
              </a:ext>
            </a:extLst>
          </p:cNvPr>
          <p:cNvSpPr txBox="1"/>
          <p:nvPr/>
        </p:nvSpPr>
        <p:spPr>
          <a:xfrm>
            <a:off x="0" y="934689"/>
            <a:ext cx="9132216" cy="923330"/>
          </a:xfrm>
          <a:prstGeom prst="rect">
            <a:avLst/>
          </a:prstGeom>
          <a:noFill/>
        </p:spPr>
        <p:txBody>
          <a:bodyPr wrap="square">
            <a:spAutoFit/>
          </a:bodyPr>
          <a:lstStyle/>
          <a:p>
            <a:r>
              <a:rPr lang="en-US" sz="2200" b="1" dirty="0"/>
              <a:t>* Characteristics of Effective Icons:</a:t>
            </a:r>
          </a:p>
          <a:p>
            <a:pPr>
              <a:buNone/>
            </a:pPr>
            <a:r>
              <a:rPr lang="en-US" sz="1600" dirty="0"/>
              <a:t>	-&gt;Effective icons are designed to be easily understood, visually appealing, and usable 	across different platforms and sizes. Key characteristics include:</a:t>
            </a:r>
          </a:p>
        </p:txBody>
      </p:sp>
      <p:sp>
        <p:nvSpPr>
          <p:cNvPr id="7" name="TextBox 6">
            <a:extLst>
              <a:ext uri="{FF2B5EF4-FFF2-40B4-BE49-F238E27FC236}">
                <a16:creationId xmlns:a16="http://schemas.microsoft.com/office/drawing/2014/main" id="{0622C76E-1D82-54F8-7CF8-028ED7BEA746}"/>
              </a:ext>
            </a:extLst>
          </p:cNvPr>
          <p:cNvSpPr txBox="1"/>
          <p:nvPr/>
        </p:nvSpPr>
        <p:spPr>
          <a:xfrm>
            <a:off x="77771" y="103692"/>
            <a:ext cx="10188017" cy="830997"/>
          </a:xfrm>
          <a:prstGeom prst="rect">
            <a:avLst/>
          </a:prstGeom>
          <a:noFill/>
        </p:spPr>
        <p:txBody>
          <a:bodyPr wrap="square">
            <a:spAutoFit/>
          </a:bodyPr>
          <a:lstStyle/>
          <a:p>
            <a:r>
              <a:rPr lang="en-US" sz="2400" dirty="0"/>
              <a:t>o Describe the characteristics of effective icons (e.g., simplicity, scalability, clarity).</a:t>
            </a:r>
            <a:endParaRPr lang="en-IN" sz="2400" dirty="0"/>
          </a:p>
        </p:txBody>
      </p:sp>
      <p:sp>
        <p:nvSpPr>
          <p:cNvPr id="9" name="TextBox 8">
            <a:extLst>
              <a:ext uri="{FF2B5EF4-FFF2-40B4-BE49-F238E27FC236}">
                <a16:creationId xmlns:a16="http://schemas.microsoft.com/office/drawing/2014/main" id="{71E15464-7A37-050D-D107-F604A0E70D72}"/>
              </a:ext>
            </a:extLst>
          </p:cNvPr>
          <p:cNvSpPr txBox="1"/>
          <p:nvPr/>
        </p:nvSpPr>
        <p:spPr>
          <a:xfrm>
            <a:off x="0" y="2056686"/>
            <a:ext cx="11206112" cy="4801314"/>
          </a:xfrm>
          <a:prstGeom prst="rect">
            <a:avLst/>
          </a:prstGeom>
          <a:noFill/>
        </p:spPr>
        <p:txBody>
          <a:bodyPr wrap="square">
            <a:spAutoFit/>
          </a:bodyPr>
          <a:lstStyle/>
          <a:p>
            <a:pPr>
              <a:buNone/>
            </a:pPr>
            <a:r>
              <a:rPr lang="en-US" sz="1700" b="1" dirty="0"/>
              <a:t>1. Simplicity</a:t>
            </a:r>
          </a:p>
          <a:p>
            <a:r>
              <a:rPr lang="en-US" sz="1700" dirty="0"/>
              <a:t>-&gt;Minimal details for quick recognition.</a:t>
            </a:r>
          </a:p>
          <a:p>
            <a:pPr>
              <a:buFont typeface="Arial" panose="020B0604020202020204" pitchFamily="34" charset="0"/>
              <a:buChar char="•"/>
            </a:pPr>
            <a:r>
              <a:rPr lang="en-US" sz="1700" dirty="0"/>
              <a:t>-&gt;Avoids clutter and unnecessary elements.</a:t>
            </a:r>
          </a:p>
          <a:p>
            <a:pPr>
              <a:buNone/>
            </a:pPr>
            <a:r>
              <a:rPr lang="en-US" sz="1700" b="1" dirty="0"/>
              <a:t>2. Clarity</a:t>
            </a:r>
          </a:p>
          <a:p>
            <a:r>
              <a:rPr lang="en-US" sz="1700" dirty="0"/>
              <a:t>-&gt;Clearly represents the intended meaning or function.</a:t>
            </a:r>
          </a:p>
          <a:p>
            <a:r>
              <a:rPr lang="en-US" sz="1700" dirty="0"/>
              <a:t>-&gt;No confusion about what the icon stands for.</a:t>
            </a:r>
          </a:p>
          <a:p>
            <a:pPr>
              <a:buNone/>
            </a:pPr>
            <a:r>
              <a:rPr lang="en-US" sz="1700" b="1" dirty="0"/>
              <a:t>3. Scalability</a:t>
            </a:r>
          </a:p>
          <a:p>
            <a:r>
              <a:rPr lang="en-US" sz="1700" dirty="0"/>
              <a:t>-&gt;Looks good at any size—</a:t>
            </a:r>
            <a:r>
              <a:rPr lang="en-US" sz="1700" b="1" dirty="0"/>
              <a:t>small or large</a:t>
            </a:r>
            <a:r>
              <a:rPr lang="en-US" sz="1700" dirty="0"/>
              <a:t>.</a:t>
            </a:r>
          </a:p>
          <a:p>
            <a:r>
              <a:rPr lang="en-US" sz="1700" dirty="0"/>
              <a:t>-&gt;Maintains legibility and shape when resized.</a:t>
            </a:r>
          </a:p>
          <a:p>
            <a:pPr>
              <a:buNone/>
            </a:pPr>
            <a:r>
              <a:rPr lang="en-US" sz="1700" b="1" dirty="0"/>
              <a:t>4. Consistency</a:t>
            </a:r>
          </a:p>
          <a:p>
            <a:r>
              <a:rPr lang="en-US" sz="1700" dirty="0"/>
              <a:t>-&gt;Matches the overall </a:t>
            </a:r>
            <a:r>
              <a:rPr lang="en-US" sz="1700" b="1" dirty="0"/>
              <a:t>style</a:t>
            </a:r>
            <a:r>
              <a:rPr lang="en-US" sz="1700" dirty="0"/>
              <a:t> and </a:t>
            </a:r>
            <a:r>
              <a:rPr lang="en-US" sz="1700" b="1" dirty="0"/>
              <a:t>theme</a:t>
            </a:r>
            <a:r>
              <a:rPr lang="en-US" sz="1700" dirty="0"/>
              <a:t> of the interface or brand.</a:t>
            </a:r>
          </a:p>
          <a:p>
            <a:r>
              <a:rPr lang="en-US" sz="1700" dirty="0"/>
              <a:t>-&gt;Uniform line weight, color, and shape style.</a:t>
            </a:r>
          </a:p>
          <a:p>
            <a:pPr>
              <a:buNone/>
            </a:pPr>
            <a:r>
              <a:rPr lang="en-US" sz="1700" b="1" dirty="0"/>
              <a:t>5. Recognizability</a:t>
            </a:r>
          </a:p>
          <a:p>
            <a:r>
              <a:rPr lang="en-US" sz="1700" dirty="0"/>
              <a:t>-&gt;Uses familiar symbols or metaphors (e.g., trash can for delete).</a:t>
            </a:r>
          </a:p>
          <a:p>
            <a:r>
              <a:rPr lang="en-US" sz="1700" dirty="0"/>
              <a:t>-&gt;Easy for users to identify and remember.</a:t>
            </a:r>
          </a:p>
          <a:p>
            <a:pPr>
              <a:buNone/>
            </a:pPr>
            <a:r>
              <a:rPr lang="en-US" sz="1700" b="1" dirty="0"/>
              <a:t>6. Functionality</a:t>
            </a:r>
          </a:p>
          <a:p>
            <a:r>
              <a:rPr lang="en-US" sz="1700" dirty="0"/>
              <a:t>-&gt;Supports user interaction or navigation.</a:t>
            </a:r>
          </a:p>
          <a:p>
            <a:r>
              <a:rPr lang="en-US" sz="1700" dirty="0"/>
              <a:t>-&gt;Clearly communicates an </a:t>
            </a:r>
            <a:r>
              <a:rPr lang="en-US" sz="1700" b="1" dirty="0"/>
              <a:t>action or status</a:t>
            </a:r>
            <a:r>
              <a:rPr lang="en-US" sz="1700" dirty="0"/>
              <a:t> (e.g., play, pause, loading).</a:t>
            </a:r>
          </a:p>
        </p:txBody>
      </p:sp>
    </p:spTree>
    <p:extLst>
      <p:ext uri="{BB962C8B-B14F-4D97-AF65-F5344CB8AC3E}">
        <p14:creationId xmlns:p14="http://schemas.microsoft.com/office/powerpoint/2010/main" val="12913398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5DD92A-599C-EC33-29D3-37FD0E53FF15}"/>
              </a:ext>
            </a:extLst>
          </p:cNvPr>
          <p:cNvSpPr txBox="1"/>
          <p:nvPr/>
        </p:nvSpPr>
        <p:spPr>
          <a:xfrm>
            <a:off x="247455" y="390368"/>
            <a:ext cx="6094428" cy="523220"/>
          </a:xfrm>
          <a:prstGeom prst="rect">
            <a:avLst/>
          </a:prstGeom>
          <a:noFill/>
        </p:spPr>
        <p:txBody>
          <a:bodyPr wrap="square">
            <a:spAutoFit/>
          </a:bodyPr>
          <a:lstStyle/>
          <a:p>
            <a:r>
              <a:rPr lang="en-IN" sz="2800" dirty="0"/>
              <a:t>2) Working with Vectors:-</a:t>
            </a:r>
          </a:p>
        </p:txBody>
      </p:sp>
      <p:sp>
        <p:nvSpPr>
          <p:cNvPr id="7" name="TextBox 6">
            <a:extLst>
              <a:ext uri="{FF2B5EF4-FFF2-40B4-BE49-F238E27FC236}">
                <a16:creationId xmlns:a16="http://schemas.microsoft.com/office/drawing/2014/main" id="{E598D754-2663-2DB4-6188-7CDD0E30C1EB}"/>
              </a:ext>
            </a:extLst>
          </p:cNvPr>
          <p:cNvSpPr txBox="1"/>
          <p:nvPr/>
        </p:nvSpPr>
        <p:spPr>
          <a:xfrm>
            <a:off x="0" y="1056049"/>
            <a:ext cx="11017576" cy="830997"/>
          </a:xfrm>
          <a:prstGeom prst="rect">
            <a:avLst/>
          </a:prstGeom>
          <a:noFill/>
        </p:spPr>
        <p:txBody>
          <a:bodyPr wrap="square">
            <a:spAutoFit/>
          </a:bodyPr>
          <a:lstStyle/>
          <a:p>
            <a:r>
              <a:rPr lang="en-US" sz="2400" dirty="0"/>
              <a:t>o Explain the difference between vector and raster images, and why vectors are ideal for logos and icons.</a:t>
            </a:r>
            <a:endParaRPr lang="en-IN" sz="2400" dirty="0"/>
          </a:p>
        </p:txBody>
      </p:sp>
      <p:sp>
        <p:nvSpPr>
          <p:cNvPr id="9" name="TextBox 8">
            <a:extLst>
              <a:ext uri="{FF2B5EF4-FFF2-40B4-BE49-F238E27FC236}">
                <a16:creationId xmlns:a16="http://schemas.microsoft.com/office/drawing/2014/main" id="{97EBE6B2-EC90-2AFD-988A-77A3D46BDA4B}"/>
              </a:ext>
            </a:extLst>
          </p:cNvPr>
          <p:cNvSpPr txBox="1"/>
          <p:nvPr/>
        </p:nvSpPr>
        <p:spPr>
          <a:xfrm>
            <a:off x="247455" y="2153181"/>
            <a:ext cx="9165210" cy="400110"/>
          </a:xfrm>
          <a:prstGeom prst="rect">
            <a:avLst/>
          </a:prstGeom>
          <a:noFill/>
        </p:spPr>
        <p:txBody>
          <a:bodyPr wrap="square">
            <a:spAutoFit/>
          </a:bodyPr>
          <a:lstStyle/>
          <a:p>
            <a:r>
              <a:rPr lang="en-US" sz="2000" dirty="0"/>
              <a:t>🖼️ </a:t>
            </a:r>
            <a:r>
              <a:rPr lang="en-US" sz="2000" b="1" dirty="0"/>
              <a:t>Difference Between Vector and Raster Images:</a:t>
            </a:r>
            <a:endParaRPr lang="en-IN" sz="2000" dirty="0"/>
          </a:p>
        </p:txBody>
      </p:sp>
      <p:sp>
        <p:nvSpPr>
          <p:cNvPr id="10" name="Rectangle 1">
            <a:extLst>
              <a:ext uri="{FF2B5EF4-FFF2-40B4-BE49-F238E27FC236}">
                <a16:creationId xmlns:a16="http://schemas.microsoft.com/office/drawing/2014/main" id="{8C687162-8546-B543-87BD-638616C3F645}"/>
              </a:ext>
            </a:extLst>
          </p:cNvPr>
          <p:cNvSpPr>
            <a:spLocks noChangeArrowheads="1"/>
          </p:cNvSpPr>
          <p:nvPr/>
        </p:nvSpPr>
        <p:spPr bwMode="auto">
          <a:xfrm>
            <a:off x="103695" y="2958979"/>
            <a:ext cx="6910866"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 Vector Images: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Made of </a:t>
            </a:r>
            <a:r>
              <a:rPr kumimoji="0" lang="en-US" altLang="en-US" sz="1600" b="1" i="0" u="none" strike="noStrike" cap="none" normalizeH="0" baseline="0" dirty="0">
                <a:ln>
                  <a:noFill/>
                </a:ln>
                <a:solidFill>
                  <a:schemeClr val="tx1"/>
                </a:solidFill>
                <a:effectLst/>
                <a:latin typeface="Arial" panose="020B0604020202020204" pitchFamily="34" charset="0"/>
              </a:rPr>
              <a:t>paths</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points</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1" i="0" u="none" strike="noStrike" cap="none" normalizeH="0" baseline="0" dirty="0">
                <a:ln>
                  <a:noFill/>
                </a:ln>
                <a:solidFill>
                  <a:schemeClr val="tx1"/>
                </a:solidFill>
                <a:effectLst/>
                <a:latin typeface="Arial" panose="020B0604020202020204" pitchFamily="34" charset="0"/>
              </a:rPr>
              <a:t>shapes</a:t>
            </a:r>
            <a:r>
              <a:rPr kumimoji="0" lang="en-US" altLang="en-US" sz="1600" b="0" i="0" u="none" strike="noStrike" cap="none" normalizeH="0" baseline="0" dirty="0">
                <a:ln>
                  <a:noFill/>
                </a:ln>
                <a:solidFill>
                  <a:schemeClr val="tx1"/>
                </a:solidFill>
                <a:effectLst/>
                <a:latin typeface="Arial" panose="020B0604020202020204" pitchFamily="34" charset="0"/>
              </a:rPr>
              <a:t> defined by </a:t>
            </a:r>
            <a:r>
              <a:rPr kumimoji="0" lang="en-US" altLang="en-US" sz="1600" b="1" i="0" u="none" strike="noStrike" cap="none" normalizeH="0" baseline="0" dirty="0">
                <a:ln>
                  <a:noFill/>
                </a:ln>
                <a:solidFill>
                  <a:schemeClr val="tx1"/>
                </a:solidFill>
                <a:effectLst/>
                <a:latin typeface="Arial" panose="020B0604020202020204" pitchFamily="34" charset="0"/>
              </a:rPr>
              <a:t>mathematical formulas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Infinitely scalable</a:t>
            </a:r>
            <a:r>
              <a:rPr kumimoji="0" lang="en-US" altLang="en-US" sz="1600" b="0" i="0" u="none" strike="noStrike" cap="none" normalizeH="0" baseline="0" dirty="0">
                <a:ln>
                  <a:noFill/>
                </a:ln>
                <a:solidFill>
                  <a:schemeClr val="tx1"/>
                </a:solidFill>
                <a:effectLst/>
                <a:latin typeface="Arial" panose="020B0604020202020204" pitchFamily="34" charset="0"/>
              </a:rPr>
              <a:t> without losing quality.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File types: </a:t>
            </a:r>
            <a:r>
              <a:rPr kumimoji="0" lang="en-US" altLang="en-US" sz="1600" b="0" i="0" u="none" strike="noStrike" cap="none" normalizeH="0" baseline="0" dirty="0">
                <a:ln>
                  <a:noFill/>
                </a:ln>
                <a:solidFill>
                  <a:schemeClr val="tx1"/>
                </a:solidFill>
                <a:effectLst/>
                <a:latin typeface="Arial Unicode MS"/>
              </a:rPr>
              <a:t>.AI</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.SVG</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.EPS</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.PDF</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 Raster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Made of a </a:t>
            </a:r>
            <a:r>
              <a:rPr kumimoji="0" lang="en-US" altLang="en-US" b="1" i="0" u="none" strike="noStrike" cap="none" normalizeH="0" baseline="0" dirty="0">
                <a:ln>
                  <a:noFill/>
                </a:ln>
                <a:solidFill>
                  <a:schemeClr val="tx1"/>
                </a:solidFill>
                <a:effectLst/>
                <a:latin typeface="Arial" panose="020B0604020202020204" pitchFamily="34" charset="0"/>
              </a:rPr>
              <a:t>grid of pixels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Quality depends on </a:t>
            </a:r>
            <a:r>
              <a:rPr kumimoji="0" lang="en-US" altLang="en-US" b="1" i="0" u="none" strike="noStrike" cap="none" normalizeH="0" baseline="0" dirty="0">
                <a:ln>
                  <a:noFill/>
                </a:ln>
                <a:solidFill>
                  <a:schemeClr val="tx1"/>
                </a:solidFill>
                <a:effectLst/>
                <a:latin typeface="Arial" panose="020B0604020202020204" pitchFamily="34" charset="0"/>
              </a:rPr>
              <a:t>resolution</a:t>
            </a:r>
            <a:r>
              <a:rPr kumimoji="0" lang="en-US" altLang="en-US" b="0" i="0" u="none" strike="noStrike" cap="none" normalizeH="0" baseline="0" dirty="0">
                <a:ln>
                  <a:noFill/>
                </a:ln>
                <a:solidFill>
                  <a:schemeClr val="tx1"/>
                </a:solidFill>
                <a:effectLst/>
                <a:latin typeface="Arial" panose="020B0604020202020204" pitchFamily="34" charset="0"/>
              </a:rPr>
              <a:t> (measured in DPI or PPI).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Can become </a:t>
            </a:r>
            <a:r>
              <a:rPr kumimoji="0" lang="en-US" altLang="en-US" b="1" i="0" u="none" strike="noStrike" cap="none" normalizeH="0" baseline="0" dirty="0">
                <a:ln>
                  <a:noFill/>
                </a:ln>
                <a:solidFill>
                  <a:schemeClr val="tx1"/>
                </a:solidFill>
                <a:effectLst/>
                <a:latin typeface="Arial" panose="020B0604020202020204" pitchFamily="34" charset="0"/>
              </a:rPr>
              <a:t>blurry or pixelated</a:t>
            </a:r>
            <a:r>
              <a:rPr kumimoji="0" lang="en-US" altLang="en-US" b="0" i="0" u="none" strike="noStrike" cap="none" normalizeH="0" baseline="0" dirty="0">
                <a:ln>
                  <a:noFill/>
                </a:ln>
                <a:solidFill>
                  <a:schemeClr val="tx1"/>
                </a:solidFill>
                <a:effectLst/>
                <a:latin typeface="Arial" panose="020B0604020202020204" pitchFamily="34" charset="0"/>
              </a:rPr>
              <a:t> when resized.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File types: </a:t>
            </a:r>
            <a:r>
              <a:rPr kumimoji="0" lang="en-US" altLang="en-US" b="0" i="0" u="none" strike="noStrike" cap="none" normalizeH="0" baseline="0" dirty="0">
                <a:ln>
                  <a:noFill/>
                </a:ln>
                <a:solidFill>
                  <a:schemeClr val="tx1"/>
                </a:solidFill>
                <a:effectLst/>
                <a:latin typeface="Arial Unicode MS"/>
              </a:rPr>
              <a:t>.JPG</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.PNG</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.GIF</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.BMP</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01700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2CE6DF4-2DB7-D8E2-66F8-3075398DB1D5}"/>
              </a:ext>
            </a:extLst>
          </p:cNvPr>
          <p:cNvSpPr txBox="1"/>
          <p:nvPr/>
        </p:nvSpPr>
        <p:spPr>
          <a:xfrm>
            <a:off x="209746" y="539927"/>
            <a:ext cx="7991573" cy="5570756"/>
          </a:xfrm>
          <a:prstGeom prst="rect">
            <a:avLst/>
          </a:prstGeom>
          <a:noFill/>
        </p:spPr>
        <p:txBody>
          <a:bodyPr wrap="square">
            <a:spAutoFit/>
          </a:bodyPr>
          <a:lstStyle/>
          <a:p>
            <a:pPr>
              <a:buNone/>
            </a:pPr>
            <a:r>
              <a:rPr lang="en-US" sz="2400" b="1" dirty="0"/>
              <a:t>* Why Vectors Are Ideal for Logos and Icons:</a:t>
            </a:r>
          </a:p>
          <a:p>
            <a:pPr>
              <a:buNone/>
            </a:pPr>
            <a:endParaRPr lang="en-US" sz="2400" b="1" dirty="0"/>
          </a:p>
          <a:p>
            <a:pPr>
              <a:buNone/>
            </a:pPr>
            <a:endParaRPr lang="en-US" sz="2400" b="1" dirty="0"/>
          </a:p>
          <a:p>
            <a:pPr>
              <a:buFont typeface="+mj-lt"/>
              <a:buAutoNum type="arabicPeriod"/>
            </a:pPr>
            <a:r>
              <a:rPr lang="en-US" sz="2200" dirty="0"/>
              <a:t>Scalability:</a:t>
            </a:r>
          </a:p>
          <a:p>
            <a:pPr>
              <a:buFont typeface="+mj-lt"/>
              <a:buAutoNum type="arabicPeriod"/>
            </a:pPr>
            <a:endParaRPr lang="en-US" sz="2200" dirty="0"/>
          </a:p>
          <a:p>
            <a:pPr lvl="1"/>
            <a:r>
              <a:rPr lang="en-US" dirty="0"/>
              <a:t>-&gt;Vectors stay sharp at any size—perfect for logos used on both business cards and billboards.</a:t>
            </a:r>
          </a:p>
          <a:p>
            <a:pPr>
              <a:buFont typeface="+mj-lt"/>
              <a:buAutoNum type="arabicPeriod"/>
            </a:pPr>
            <a:r>
              <a:rPr lang="en-US" sz="2200" dirty="0"/>
              <a:t>Editability:</a:t>
            </a:r>
          </a:p>
          <a:p>
            <a:pPr>
              <a:buFont typeface="+mj-lt"/>
              <a:buAutoNum type="arabicPeriod"/>
            </a:pPr>
            <a:endParaRPr lang="en-US" sz="2200" dirty="0"/>
          </a:p>
          <a:p>
            <a:pPr lvl="1"/>
            <a:r>
              <a:rPr lang="en-US" dirty="0"/>
              <a:t>-&gt;Easy to modify shapes, colors, and lines without degrading quality.</a:t>
            </a:r>
          </a:p>
          <a:p>
            <a:pPr>
              <a:buFont typeface="+mj-lt"/>
              <a:buAutoNum type="arabicPeriod"/>
            </a:pPr>
            <a:r>
              <a:rPr lang="en-US" sz="2200" dirty="0"/>
              <a:t>Lightweight Files:</a:t>
            </a:r>
          </a:p>
          <a:p>
            <a:pPr>
              <a:buFont typeface="+mj-lt"/>
              <a:buAutoNum type="arabicPeriod"/>
            </a:pPr>
            <a:endParaRPr lang="en-US" sz="2200" dirty="0"/>
          </a:p>
          <a:p>
            <a:pPr lvl="1"/>
            <a:r>
              <a:rPr lang="en-US" dirty="0"/>
              <a:t>-&gt;Smaller file sizes compared to high-resolution raster images.</a:t>
            </a:r>
          </a:p>
          <a:p>
            <a:pPr>
              <a:buFont typeface="+mj-lt"/>
              <a:buAutoNum type="arabicPeriod"/>
            </a:pPr>
            <a:r>
              <a:rPr lang="en-US" sz="2200" dirty="0"/>
              <a:t>Consistency:</a:t>
            </a:r>
          </a:p>
          <a:p>
            <a:pPr>
              <a:buFont typeface="+mj-lt"/>
              <a:buAutoNum type="arabicPeriod"/>
            </a:pPr>
            <a:endParaRPr lang="en-US" sz="2200" dirty="0"/>
          </a:p>
          <a:p>
            <a:pPr lvl="1"/>
            <a:r>
              <a:rPr lang="en-US" dirty="0"/>
              <a:t>-&gt;Maintains clean, crisp edges across all media (print, web, apps).</a:t>
            </a:r>
          </a:p>
        </p:txBody>
      </p:sp>
    </p:spTree>
    <p:extLst>
      <p:ext uri="{BB962C8B-B14F-4D97-AF65-F5344CB8AC3E}">
        <p14:creationId xmlns:p14="http://schemas.microsoft.com/office/powerpoint/2010/main" val="2412901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86D3A-9BC1-F386-A406-02CD5002943A}"/>
              </a:ext>
            </a:extLst>
          </p:cNvPr>
          <p:cNvSpPr txBox="1"/>
          <p:nvPr/>
        </p:nvSpPr>
        <p:spPr>
          <a:xfrm>
            <a:off x="341723" y="430978"/>
            <a:ext cx="9942920" cy="954107"/>
          </a:xfrm>
          <a:prstGeom prst="rect">
            <a:avLst/>
          </a:prstGeom>
          <a:noFill/>
        </p:spPr>
        <p:txBody>
          <a:bodyPr wrap="square">
            <a:spAutoFit/>
          </a:bodyPr>
          <a:lstStyle/>
          <a:p>
            <a:r>
              <a:rPr lang="en-US" sz="2800" dirty="0"/>
              <a:t>o Discuss the advantages of creating vector illustrations in Illustrator.</a:t>
            </a:r>
            <a:endParaRPr lang="en-IN" sz="2800" dirty="0"/>
          </a:p>
        </p:txBody>
      </p:sp>
      <p:sp>
        <p:nvSpPr>
          <p:cNvPr id="7" name="TextBox 6">
            <a:extLst>
              <a:ext uri="{FF2B5EF4-FFF2-40B4-BE49-F238E27FC236}">
                <a16:creationId xmlns:a16="http://schemas.microsoft.com/office/drawing/2014/main" id="{70C4029F-DC55-B82B-87FC-98042E5BF395}"/>
              </a:ext>
            </a:extLst>
          </p:cNvPr>
          <p:cNvSpPr txBox="1"/>
          <p:nvPr/>
        </p:nvSpPr>
        <p:spPr>
          <a:xfrm>
            <a:off x="77772" y="1800048"/>
            <a:ext cx="10470822" cy="1292662"/>
          </a:xfrm>
          <a:prstGeom prst="rect">
            <a:avLst/>
          </a:prstGeom>
          <a:noFill/>
        </p:spPr>
        <p:txBody>
          <a:bodyPr wrap="square">
            <a:spAutoFit/>
          </a:bodyPr>
          <a:lstStyle/>
          <a:p>
            <a:pPr marL="285750" indent="-285750">
              <a:buFont typeface="Arial" panose="020B0604020202020204" pitchFamily="34" charset="0"/>
              <a:buChar char="•"/>
            </a:pPr>
            <a:r>
              <a:rPr lang="en-US" sz="2400" b="1" dirty="0"/>
              <a:t>Advantages of Creating Vector Illustrations in Adobe Illustrator:</a:t>
            </a:r>
          </a:p>
          <a:p>
            <a:pPr marL="285750" indent="-285750">
              <a:buFont typeface="Arial" panose="020B0604020202020204" pitchFamily="34" charset="0"/>
              <a:buChar char="•"/>
            </a:pPr>
            <a:endParaRPr lang="en-US" b="1" dirty="0"/>
          </a:p>
          <a:p>
            <a:pPr>
              <a:buNone/>
            </a:pPr>
            <a:r>
              <a:rPr lang="en-US" dirty="0"/>
              <a:t>-&gt;Adobe Illustrator is a powerful tool for creating </a:t>
            </a:r>
            <a:r>
              <a:rPr lang="en-US" b="1" dirty="0"/>
              <a:t>vector graphics</a:t>
            </a:r>
            <a:r>
              <a:rPr lang="en-US" dirty="0"/>
              <a:t>, which offer several key benefits for designers and artists</a:t>
            </a:r>
          </a:p>
        </p:txBody>
      </p:sp>
      <p:sp>
        <p:nvSpPr>
          <p:cNvPr id="9" name="TextBox 8">
            <a:extLst>
              <a:ext uri="{FF2B5EF4-FFF2-40B4-BE49-F238E27FC236}">
                <a16:creationId xmlns:a16="http://schemas.microsoft.com/office/drawing/2014/main" id="{238AEB91-A542-AE6E-68BC-7B3A263589C6}"/>
              </a:ext>
            </a:extLst>
          </p:cNvPr>
          <p:cNvSpPr txBox="1"/>
          <p:nvPr/>
        </p:nvSpPr>
        <p:spPr>
          <a:xfrm>
            <a:off x="77772" y="3429000"/>
            <a:ext cx="11703377" cy="1231106"/>
          </a:xfrm>
          <a:prstGeom prst="rect">
            <a:avLst/>
          </a:prstGeom>
          <a:noFill/>
        </p:spPr>
        <p:txBody>
          <a:bodyPr wrap="square">
            <a:spAutoFit/>
          </a:bodyPr>
          <a:lstStyle/>
          <a:p>
            <a:pPr marL="342900" indent="-342900">
              <a:buAutoNum type="arabicPeriod"/>
            </a:pPr>
            <a:r>
              <a:rPr lang="en-US" sz="2000" b="1" dirty="0"/>
              <a:t>Scalability Without Quality Loss:</a:t>
            </a:r>
          </a:p>
          <a:p>
            <a:pPr marL="342900" indent="-342900">
              <a:buAutoNum type="arabicPeriod"/>
            </a:pPr>
            <a:endParaRPr lang="en-US" b="1" dirty="0"/>
          </a:p>
          <a:p>
            <a:r>
              <a:rPr lang="en-US" dirty="0"/>
              <a:t>-&gt;Vector illustrations can be resized infinitely without becoming pixelated or blurry.</a:t>
            </a:r>
          </a:p>
          <a:p>
            <a:r>
              <a:rPr lang="en-US" dirty="0"/>
              <a:t>-&gt;Perfect for graphics that need to be used at multiple sizes (e.g., logos, icons, posters).</a:t>
            </a:r>
          </a:p>
        </p:txBody>
      </p:sp>
      <p:sp>
        <p:nvSpPr>
          <p:cNvPr id="11" name="TextBox 10">
            <a:extLst>
              <a:ext uri="{FF2B5EF4-FFF2-40B4-BE49-F238E27FC236}">
                <a16:creationId xmlns:a16="http://schemas.microsoft.com/office/drawing/2014/main" id="{B2DFF6A4-3CBA-D2BE-BE18-DC9152CA213E}"/>
              </a:ext>
            </a:extLst>
          </p:cNvPr>
          <p:cNvSpPr txBox="1"/>
          <p:nvPr/>
        </p:nvSpPr>
        <p:spPr>
          <a:xfrm>
            <a:off x="77772" y="4965619"/>
            <a:ext cx="11184904" cy="1261884"/>
          </a:xfrm>
          <a:prstGeom prst="rect">
            <a:avLst/>
          </a:prstGeom>
          <a:noFill/>
        </p:spPr>
        <p:txBody>
          <a:bodyPr wrap="square">
            <a:spAutoFit/>
          </a:bodyPr>
          <a:lstStyle/>
          <a:p>
            <a:pPr>
              <a:buNone/>
            </a:pPr>
            <a:r>
              <a:rPr lang="en-US" sz="2000" b="1" dirty="0"/>
              <a:t>2. Easy Editing:</a:t>
            </a:r>
          </a:p>
          <a:p>
            <a:pPr>
              <a:buNone/>
            </a:pPr>
            <a:endParaRPr lang="en-US" sz="2000" b="1" dirty="0"/>
          </a:p>
          <a:p>
            <a:r>
              <a:rPr lang="en-US" dirty="0"/>
              <a:t>-&gt;Shapes, colors, lines, and curves can be </a:t>
            </a:r>
            <a:r>
              <a:rPr lang="en-US" b="1" dirty="0"/>
              <a:t>precisely adjusted</a:t>
            </a:r>
            <a:r>
              <a:rPr lang="en-US" dirty="0"/>
              <a:t> at any time.</a:t>
            </a:r>
          </a:p>
          <a:p>
            <a:r>
              <a:rPr lang="en-US" dirty="0"/>
              <a:t>-&gt;Components remain </a:t>
            </a:r>
            <a:r>
              <a:rPr lang="en-US" b="1" dirty="0"/>
              <a:t>fully editable</a:t>
            </a:r>
            <a:r>
              <a:rPr lang="en-US" dirty="0"/>
              <a:t>, even after scaling or transformation</a:t>
            </a:r>
          </a:p>
        </p:txBody>
      </p:sp>
    </p:spTree>
    <p:extLst>
      <p:ext uri="{BB962C8B-B14F-4D97-AF65-F5344CB8AC3E}">
        <p14:creationId xmlns:p14="http://schemas.microsoft.com/office/powerpoint/2010/main" val="10203625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4ED3DA-996B-EDEF-72DC-AA3CB6215EB3}"/>
              </a:ext>
            </a:extLst>
          </p:cNvPr>
          <p:cNvSpPr txBox="1"/>
          <p:nvPr/>
        </p:nvSpPr>
        <p:spPr>
          <a:xfrm>
            <a:off x="0" y="194588"/>
            <a:ext cx="10649931" cy="1261884"/>
          </a:xfrm>
          <a:prstGeom prst="rect">
            <a:avLst/>
          </a:prstGeom>
          <a:noFill/>
        </p:spPr>
        <p:txBody>
          <a:bodyPr wrap="square">
            <a:spAutoFit/>
          </a:bodyPr>
          <a:lstStyle/>
          <a:p>
            <a:pPr>
              <a:buNone/>
            </a:pPr>
            <a:r>
              <a:rPr lang="en-US" sz="2000" b="1" dirty="0"/>
              <a:t> 3. Smaller File Sizes:</a:t>
            </a:r>
          </a:p>
          <a:p>
            <a:pPr>
              <a:buNone/>
            </a:pPr>
            <a:endParaRPr lang="en-US" sz="2000" b="1" dirty="0"/>
          </a:p>
          <a:p>
            <a:r>
              <a:rPr lang="en-US" dirty="0"/>
              <a:t>-&gt;Vectors use less data than high-resolution raster images.</a:t>
            </a:r>
          </a:p>
          <a:p>
            <a:r>
              <a:rPr lang="en-US" dirty="0"/>
              <a:t>-&gt;Ideal for </a:t>
            </a:r>
            <a:r>
              <a:rPr lang="en-US" b="1" dirty="0"/>
              <a:t>web, apps, and print</a:t>
            </a:r>
            <a:r>
              <a:rPr lang="en-US" dirty="0"/>
              <a:t> where performance and load times matter.</a:t>
            </a:r>
          </a:p>
        </p:txBody>
      </p:sp>
      <p:sp>
        <p:nvSpPr>
          <p:cNvPr id="7" name="TextBox 6">
            <a:extLst>
              <a:ext uri="{FF2B5EF4-FFF2-40B4-BE49-F238E27FC236}">
                <a16:creationId xmlns:a16="http://schemas.microsoft.com/office/drawing/2014/main" id="{D15B2C72-9BCA-E5A1-8643-C93119B412E3}"/>
              </a:ext>
            </a:extLst>
          </p:cNvPr>
          <p:cNvSpPr txBox="1"/>
          <p:nvPr/>
        </p:nvSpPr>
        <p:spPr>
          <a:xfrm>
            <a:off x="0" y="1723542"/>
            <a:ext cx="11161336" cy="1261884"/>
          </a:xfrm>
          <a:prstGeom prst="rect">
            <a:avLst/>
          </a:prstGeom>
          <a:noFill/>
        </p:spPr>
        <p:txBody>
          <a:bodyPr wrap="square">
            <a:spAutoFit/>
          </a:bodyPr>
          <a:lstStyle/>
          <a:p>
            <a:pPr>
              <a:buNone/>
            </a:pPr>
            <a:r>
              <a:rPr lang="en-US" sz="2000" b="1" dirty="0"/>
              <a:t>4. Clean, Crisp Lines:</a:t>
            </a:r>
          </a:p>
          <a:p>
            <a:pPr>
              <a:buNone/>
            </a:pPr>
            <a:endParaRPr lang="en-US" sz="2000" b="1" dirty="0"/>
          </a:p>
          <a:p>
            <a:r>
              <a:rPr lang="en-US" dirty="0"/>
              <a:t>-&gt;Vector art maintains </a:t>
            </a:r>
            <a:r>
              <a:rPr lang="en-US" b="1" dirty="0"/>
              <a:t>sharp edges</a:t>
            </a:r>
            <a:r>
              <a:rPr lang="en-US" dirty="0"/>
              <a:t> and clean shapes.</a:t>
            </a:r>
          </a:p>
          <a:p>
            <a:r>
              <a:rPr lang="en-US" dirty="0"/>
              <a:t>-&gt;Great for </a:t>
            </a:r>
            <a:r>
              <a:rPr lang="en-US" b="1" dirty="0"/>
              <a:t>illustrations, branding, infographics</a:t>
            </a:r>
            <a:r>
              <a:rPr lang="en-US" dirty="0"/>
              <a:t>, and UI elements.</a:t>
            </a:r>
          </a:p>
        </p:txBody>
      </p:sp>
      <p:sp>
        <p:nvSpPr>
          <p:cNvPr id="9" name="TextBox 8">
            <a:extLst>
              <a:ext uri="{FF2B5EF4-FFF2-40B4-BE49-F238E27FC236}">
                <a16:creationId xmlns:a16="http://schemas.microsoft.com/office/drawing/2014/main" id="{80540DEF-1D77-31BF-F856-1964A03DF437}"/>
              </a:ext>
            </a:extLst>
          </p:cNvPr>
          <p:cNvSpPr txBox="1"/>
          <p:nvPr/>
        </p:nvSpPr>
        <p:spPr>
          <a:xfrm>
            <a:off x="0" y="3252497"/>
            <a:ext cx="12499942" cy="1261884"/>
          </a:xfrm>
          <a:prstGeom prst="rect">
            <a:avLst/>
          </a:prstGeom>
          <a:noFill/>
        </p:spPr>
        <p:txBody>
          <a:bodyPr wrap="square">
            <a:spAutoFit/>
          </a:bodyPr>
          <a:lstStyle/>
          <a:p>
            <a:pPr>
              <a:buNone/>
            </a:pPr>
            <a:r>
              <a:rPr lang="en-US" sz="2000" b="1" dirty="0"/>
              <a:t> 5. Non-Destructive Workflow:</a:t>
            </a:r>
          </a:p>
          <a:p>
            <a:pPr>
              <a:buNone/>
            </a:pPr>
            <a:endParaRPr lang="en-US" sz="2000" b="1" dirty="0"/>
          </a:p>
          <a:p>
            <a:r>
              <a:rPr lang="en-US" dirty="0"/>
              <a:t>-&gt;You can make changes without damaging the original artwork.</a:t>
            </a:r>
          </a:p>
          <a:p>
            <a:r>
              <a:rPr lang="en-US" dirty="0"/>
              <a:t>-&gt;Supports layers, groups, and paths for organized editing.</a:t>
            </a:r>
          </a:p>
        </p:txBody>
      </p:sp>
      <p:sp>
        <p:nvSpPr>
          <p:cNvPr id="11" name="TextBox 10">
            <a:extLst>
              <a:ext uri="{FF2B5EF4-FFF2-40B4-BE49-F238E27FC236}">
                <a16:creationId xmlns:a16="http://schemas.microsoft.com/office/drawing/2014/main" id="{148A2A2A-B2D3-4939-93ED-ABA7B86FDB33}"/>
              </a:ext>
            </a:extLst>
          </p:cNvPr>
          <p:cNvSpPr txBox="1"/>
          <p:nvPr/>
        </p:nvSpPr>
        <p:spPr>
          <a:xfrm>
            <a:off x="0" y="5027637"/>
            <a:ext cx="10753626" cy="1261884"/>
          </a:xfrm>
          <a:prstGeom prst="rect">
            <a:avLst/>
          </a:prstGeom>
          <a:noFill/>
        </p:spPr>
        <p:txBody>
          <a:bodyPr wrap="square">
            <a:spAutoFit/>
          </a:bodyPr>
          <a:lstStyle/>
          <a:p>
            <a:pPr>
              <a:buNone/>
            </a:pPr>
            <a:r>
              <a:rPr lang="en-US" sz="2000" b="1" dirty="0"/>
              <a:t>6. Cross-Platform and Print-Ready:</a:t>
            </a:r>
          </a:p>
          <a:p>
            <a:pPr>
              <a:buNone/>
            </a:pPr>
            <a:endParaRPr lang="en-US" sz="2000" b="1" dirty="0"/>
          </a:p>
          <a:p>
            <a:r>
              <a:rPr lang="en-US" dirty="0"/>
              <a:t>-&gt;Vector files are widely supported and easy to export for both </a:t>
            </a:r>
            <a:r>
              <a:rPr lang="en-US" b="1" dirty="0"/>
              <a:t>digital and print media</a:t>
            </a:r>
            <a:r>
              <a:rPr lang="en-US" dirty="0"/>
              <a:t>.</a:t>
            </a:r>
          </a:p>
          <a:p>
            <a:r>
              <a:rPr lang="en-US" dirty="0"/>
              <a:t>-&gt;Formats like </a:t>
            </a:r>
            <a:r>
              <a:rPr lang="en-US" b="1" dirty="0"/>
              <a:t>SVG, EPS, and PDF</a:t>
            </a:r>
            <a:r>
              <a:rPr lang="en-US" dirty="0"/>
              <a:t> ensure compatibility.</a:t>
            </a:r>
          </a:p>
        </p:txBody>
      </p:sp>
    </p:spTree>
    <p:extLst>
      <p:ext uri="{BB962C8B-B14F-4D97-AF65-F5344CB8AC3E}">
        <p14:creationId xmlns:p14="http://schemas.microsoft.com/office/powerpoint/2010/main" val="33657294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6968C9-F1F4-DF40-883E-783EE0FAB99E}"/>
              </a:ext>
            </a:extLst>
          </p:cNvPr>
          <p:cNvSpPr>
            <a:spLocks noGrp="1"/>
          </p:cNvSpPr>
          <p:nvPr>
            <p:ph idx="1"/>
          </p:nvPr>
        </p:nvSpPr>
        <p:spPr>
          <a:xfrm>
            <a:off x="1301275" y="2189098"/>
            <a:ext cx="8946541" cy="4195481"/>
          </a:xfrm>
        </p:spPr>
        <p:txBody>
          <a:bodyPr>
            <a:normAutofit/>
          </a:bodyPr>
          <a:lstStyle/>
          <a:p>
            <a:pPr marL="0" indent="0">
              <a:buNone/>
            </a:pPr>
            <a:r>
              <a:rPr lang="en-US" sz="13000" dirty="0"/>
              <a:t>Thank You </a:t>
            </a:r>
            <a:endParaRPr lang="en-IN" sz="13000" dirty="0"/>
          </a:p>
        </p:txBody>
      </p:sp>
    </p:spTree>
    <p:extLst>
      <p:ext uri="{BB962C8B-B14F-4D97-AF65-F5344CB8AC3E}">
        <p14:creationId xmlns:p14="http://schemas.microsoft.com/office/powerpoint/2010/main" val="2591480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C328E-5CEE-A898-7F58-8FBED25FD67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A75A7A3-7731-1007-CE50-5005979FF99C}"/>
              </a:ext>
            </a:extLst>
          </p:cNvPr>
          <p:cNvSpPr txBox="1"/>
          <p:nvPr/>
        </p:nvSpPr>
        <p:spPr>
          <a:xfrm>
            <a:off x="0" y="185882"/>
            <a:ext cx="10546237" cy="3416320"/>
          </a:xfrm>
          <a:prstGeom prst="rect">
            <a:avLst/>
          </a:prstGeom>
          <a:noFill/>
        </p:spPr>
        <p:txBody>
          <a:bodyPr wrap="square">
            <a:spAutoFit/>
          </a:bodyPr>
          <a:lstStyle/>
          <a:p>
            <a:r>
              <a:rPr lang="en-US" sz="2400" dirty="0"/>
              <a:t>o Describe the purpose of the Layers panel and how it helps manage complex designs.</a:t>
            </a:r>
          </a:p>
          <a:p>
            <a:endParaRPr lang="en-US" sz="2400" dirty="0"/>
          </a:p>
          <a:p>
            <a:endParaRPr lang="en-US" sz="2400" dirty="0"/>
          </a:p>
          <a:p>
            <a:endParaRPr lang="en-US" sz="2400" dirty="0"/>
          </a:p>
          <a:p>
            <a:endParaRPr lang="en-US" sz="2400" dirty="0"/>
          </a:p>
          <a:p>
            <a:endParaRPr lang="en-US" sz="2400" dirty="0"/>
          </a:p>
          <a:p>
            <a:endParaRPr lang="en-US" sz="2400" dirty="0"/>
          </a:p>
          <a:p>
            <a:endParaRPr lang="en-IN" sz="2400" dirty="0"/>
          </a:p>
        </p:txBody>
      </p:sp>
      <p:sp>
        <p:nvSpPr>
          <p:cNvPr id="7" name="Rectangle 3">
            <a:extLst>
              <a:ext uri="{FF2B5EF4-FFF2-40B4-BE49-F238E27FC236}">
                <a16:creationId xmlns:a16="http://schemas.microsoft.com/office/drawing/2014/main" id="{F58319EF-AF2E-BBD1-6D54-5578AD9317AE}"/>
              </a:ext>
            </a:extLst>
          </p:cNvPr>
          <p:cNvSpPr>
            <a:spLocks noChangeArrowheads="1"/>
          </p:cNvSpPr>
          <p:nvPr/>
        </p:nvSpPr>
        <p:spPr bwMode="auto">
          <a:xfrm>
            <a:off x="0" y="1225689"/>
            <a:ext cx="1120370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i="0" u="none" strike="noStrike" cap="none" normalizeH="0" baseline="0" dirty="0">
                <a:ln>
                  <a:noFill/>
                </a:ln>
                <a:solidFill>
                  <a:schemeClr val="tx1"/>
                </a:solidFill>
                <a:effectLst/>
                <a:latin typeface="Arial" panose="020B0604020202020204" pitchFamily="34" charset="0"/>
              </a:rPr>
              <a:t>1)Organizes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You can group related elements (like background, text, or icons) into separate layers for better structure.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i="0" u="none" strike="noStrike" cap="none" normalizeH="0" baseline="0" dirty="0">
                <a:ln>
                  <a:noFill/>
                </a:ln>
                <a:solidFill>
                  <a:schemeClr val="tx1"/>
                </a:solidFill>
                <a:effectLst/>
                <a:latin typeface="Arial" panose="020B0604020202020204" pitchFamily="34" charset="0"/>
              </a:rPr>
              <a:t>2)Easier Editing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Lock or hide specific layers to focus only on the parts you're working on—avoiding accidental changes.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i="0" u="none" strike="noStrike" cap="none" normalizeH="0" baseline="0" dirty="0">
                <a:ln>
                  <a:noFill/>
                </a:ln>
                <a:solidFill>
                  <a:schemeClr val="tx1"/>
                </a:solidFill>
                <a:effectLst/>
                <a:latin typeface="Arial" panose="020B0604020202020204" pitchFamily="34" charset="0"/>
              </a:rPr>
              <a:t>3)Improves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Hiding unused or complex layers can speed up performance when working on large projects.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i="0" u="none" strike="noStrike" cap="none" normalizeH="0" baseline="0" dirty="0">
                <a:ln>
                  <a:noFill/>
                </a:ln>
                <a:solidFill>
                  <a:schemeClr val="tx1"/>
                </a:solidFill>
                <a:effectLst/>
                <a:latin typeface="Arial" panose="020B0604020202020204" pitchFamily="34" charset="0"/>
              </a:rPr>
              <a:t>4)Controls Stacking 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Objects at the top of a layer stack appear in front of those below—useful for layout and design composition.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i="0" u="none" strike="noStrike" cap="none" normalizeH="0" baseline="0" dirty="0">
                <a:ln>
                  <a:noFill/>
                </a:ln>
                <a:solidFill>
                  <a:schemeClr val="tx1"/>
                </a:solidFill>
                <a:effectLst/>
                <a:latin typeface="Arial" panose="020B0604020202020204" pitchFamily="34" charset="0"/>
              </a:rPr>
              <a:t>5)Enables Isolation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Double-clicking a layer allows you to isolate and edit its contents without affecting others.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i="0" u="none" strike="noStrike" cap="none" normalizeH="0" baseline="0" dirty="0">
                <a:ln>
                  <a:noFill/>
                </a:ln>
                <a:solidFill>
                  <a:schemeClr val="tx1"/>
                </a:solidFill>
                <a:effectLst/>
                <a:latin typeface="Arial" panose="020B0604020202020204" pitchFamily="34" charset="0"/>
              </a:rPr>
              <a:t>6)Supports Layer Effects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You can apply effects, clipping masks, and transparency to entire layers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5881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A3B2D2-400D-EE3A-3AEC-70DA60511ED3}"/>
              </a:ext>
            </a:extLst>
          </p:cNvPr>
          <p:cNvSpPr txBox="1"/>
          <p:nvPr/>
        </p:nvSpPr>
        <p:spPr>
          <a:xfrm>
            <a:off x="190893" y="239539"/>
            <a:ext cx="7067746" cy="523220"/>
          </a:xfrm>
          <a:prstGeom prst="rect">
            <a:avLst/>
          </a:prstGeom>
          <a:noFill/>
        </p:spPr>
        <p:txBody>
          <a:bodyPr wrap="square">
            <a:spAutoFit/>
          </a:bodyPr>
          <a:lstStyle/>
          <a:p>
            <a:r>
              <a:rPr lang="en-IN" sz="2800" dirty="0"/>
              <a:t>3) Setting Up a New Document:-</a:t>
            </a:r>
          </a:p>
        </p:txBody>
      </p:sp>
      <p:sp>
        <p:nvSpPr>
          <p:cNvPr id="3" name="TextBox 2">
            <a:extLst>
              <a:ext uri="{FF2B5EF4-FFF2-40B4-BE49-F238E27FC236}">
                <a16:creationId xmlns:a16="http://schemas.microsoft.com/office/drawing/2014/main" id="{20A08378-E24D-782C-C31F-4365A1792599}"/>
              </a:ext>
            </a:extLst>
          </p:cNvPr>
          <p:cNvSpPr txBox="1"/>
          <p:nvPr/>
        </p:nvSpPr>
        <p:spPr>
          <a:xfrm>
            <a:off x="77770" y="886367"/>
            <a:ext cx="11743441" cy="830997"/>
          </a:xfrm>
          <a:prstGeom prst="rect">
            <a:avLst/>
          </a:prstGeom>
          <a:noFill/>
        </p:spPr>
        <p:txBody>
          <a:bodyPr wrap="square">
            <a:spAutoFit/>
          </a:bodyPr>
          <a:lstStyle/>
          <a:p>
            <a:r>
              <a:rPr lang="en-US" sz="2400" dirty="0"/>
              <a:t>o Explain the steps to create a new </a:t>
            </a:r>
            <a:r>
              <a:rPr lang="en-US" sz="2400" dirty="0" err="1"/>
              <a:t>documentin</a:t>
            </a:r>
            <a:r>
              <a:rPr lang="en-US" sz="2400" dirty="0"/>
              <a:t> Illustrator, including </a:t>
            </a:r>
          </a:p>
          <a:p>
            <a:r>
              <a:rPr lang="en-US" sz="2400" dirty="0"/>
              <a:t>selecting document dimensions, orientation, and color mode.</a:t>
            </a:r>
            <a:endParaRPr lang="en-IN" sz="2400" dirty="0"/>
          </a:p>
        </p:txBody>
      </p:sp>
      <p:sp>
        <p:nvSpPr>
          <p:cNvPr id="9" name="TextBox 8">
            <a:extLst>
              <a:ext uri="{FF2B5EF4-FFF2-40B4-BE49-F238E27FC236}">
                <a16:creationId xmlns:a16="http://schemas.microsoft.com/office/drawing/2014/main" id="{D8BD3A27-DAD6-38CC-48BA-ADD2DB33E190}"/>
              </a:ext>
            </a:extLst>
          </p:cNvPr>
          <p:cNvSpPr txBox="1"/>
          <p:nvPr/>
        </p:nvSpPr>
        <p:spPr>
          <a:xfrm>
            <a:off x="77770" y="1920414"/>
            <a:ext cx="12114230" cy="400110"/>
          </a:xfrm>
          <a:prstGeom prst="rect">
            <a:avLst/>
          </a:prstGeom>
          <a:noFill/>
        </p:spPr>
        <p:txBody>
          <a:bodyPr wrap="square">
            <a:spAutoFit/>
          </a:bodyPr>
          <a:lstStyle/>
          <a:p>
            <a:r>
              <a:rPr lang="en-US" sz="2000" dirty="0"/>
              <a:t>-&gt;To create a new document in Adobe Illustrator, follow these steps:</a:t>
            </a:r>
            <a:endParaRPr lang="en-IN" sz="2000" dirty="0"/>
          </a:p>
        </p:txBody>
      </p:sp>
      <p:sp>
        <p:nvSpPr>
          <p:cNvPr id="11" name="TextBox 10">
            <a:extLst>
              <a:ext uri="{FF2B5EF4-FFF2-40B4-BE49-F238E27FC236}">
                <a16:creationId xmlns:a16="http://schemas.microsoft.com/office/drawing/2014/main" id="{12AC4E40-2B79-382F-06DC-4E61CBD7D786}"/>
              </a:ext>
            </a:extLst>
          </p:cNvPr>
          <p:cNvSpPr txBox="1"/>
          <p:nvPr/>
        </p:nvSpPr>
        <p:spPr>
          <a:xfrm>
            <a:off x="190893" y="2602046"/>
            <a:ext cx="8863553" cy="738664"/>
          </a:xfrm>
          <a:prstGeom prst="rect">
            <a:avLst/>
          </a:prstGeom>
          <a:noFill/>
        </p:spPr>
        <p:txBody>
          <a:bodyPr wrap="square">
            <a:spAutoFit/>
          </a:bodyPr>
          <a:lstStyle/>
          <a:p>
            <a:pPr marL="457200" indent="-457200">
              <a:buAutoNum type="alphaUcParenR"/>
            </a:pPr>
            <a:r>
              <a:rPr lang="en-US" sz="2400" dirty="0"/>
              <a:t>Launch Illustrator:</a:t>
            </a:r>
          </a:p>
          <a:p>
            <a:pPr>
              <a:buFont typeface="Arial" panose="020B0604020202020204" pitchFamily="34" charset="0"/>
              <a:buChar char="•"/>
            </a:pPr>
            <a:r>
              <a:rPr lang="en-US" dirty="0"/>
              <a:t>Open </a:t>
            </a:r>
            <a:r>
              <a:rPr lang="en-US" b="1" dirty="0"/>
              <a:t>Adobe Illustrator</a:t>
            </a:r>
            <a:r>
              <a:rPr lang="en-US" dirty="0"/>
              <a:t> from your desktop or start menu.</a:t>
            </a:r>
          </a:p>
        </p:txBody>
      </p:sp>
      <p:sp>
        <p:nvSpPr>
          <p:cNvPr id="12" name="Rectangle 4">
            <a:extLst>
              <a:ext uri="{FF2B5EF4-FFF2-40B4-BE49-F238E27FC236}">
                <a16:creationId xmlns:a16="http://schemas.microsoft.com/office/drawing/2014/main" id="{F2D44C51-683D-8067-F888-EF6692DA4919}"/>
              </a:ext>
            </a:extLst>
          </p:cNvPr>
          <p:cNvSpPr>
            <a:spLocks noChangeArrowheads="1"/>
          </p:cNvSpPr>
          <p:nvPr/>
        </p:nvSpPr>
        <p:spPr bwMode="auto">
          <a:xfrm>
            <a:off x="155412" y="3622232"/>
            <a:ext cx="7103227"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Arial" panose="020B0604020202020204" pitchFamily="34" charset="0"/>
              </a:rPr>
              <a:t>B) </a:t>
            </a:r>
            <a:r>
              <a:rPr kumimoji="0" lang="en-US" altLang="en-US" sz="2400" i="0" u="none" strike="noStrike" cap="none" normalizeH="0" baseline="0" dirty="0">
                <a:ln>
                  <a:noFill/>
                </a:ln>
                <a:solidFill>
                  <a:schemeClr val="tx1"/>
                </a:solidFill>
                <a:effectLst/>
                <a:latin typeface="Arial" panose="020B0604020202020204" pitchFamily="34" charset="0"/>
              </a:rPr>
              <a:t>Create a New Document: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From the Home screen, click “New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OR go to the top menu and choose File &gt; New (</a:t>
            </a:r>
            <a:r>
              <a:rPr kumimoji="0" lang="en-US" altLang="en-US" i="0" u="none" strike="noStrike" cap="none" normalizeH="0" baseline="0" dirty="0" err="1">
                <a:ln>
                  <a:noFill/>
                </a:ln>
                <a:solidFill>
                  <a:schemeClr val="tx1"/>
                </a:solidFill>
                <a:effectLst/>
                <a:latin typeface="Arial Unicode MS"/>
              </a:rPr>
              <a:t>Ctrl+N</a:t>
            </a:r>
            <a:r>
              <a:rPr kumimoji="0" lang="en-US" altLang="en-US" i="0" u="none" strike="noStrike" cap="none" normalizeH="0" baseline="0" dirty="0">
                <a:ln>
                  <a:noFill/>
                </a:ln>
                <a:solidFill>
                  <a:schemeClr val="tx1"/>
                </a:solidFill>
                <a:effectLst/>
              </a:rPr>
              <a:t> or </a:t>
            </a:r>
            <a:r>
              <a:rPr kumimoji="0" lang="en-US" altLang="en-US" i="0" u="none" strike="noStrike" cap="none" normalizeH="0" baseline="0" dirty="0" err="1">
                <a:ln>
                  <a:noFill/>
                </a:ln>
                <a:solidFill>
                  <a:schemeClr val="tx1"/>
                </a:solidFill>
                <a:effectLst/>
                <a:latin typeface="Arial Unicode MS"/>
              </a:rPr>
              <a:t>Cmd+N</a:t>
            </a:r>
            <a:r>
              <a:rPr kumimoji="0" lang="en-US" altLang="en-US" i="0" u="none" strike="noStrike" cap="none" normalizeH="0" baseline="0" dirty="0">
                <a:ln>
                  <a:noFill/>
                </a:ln>
                <a:solidFill>
                  <a:schemeClr val="tx1"/>
                </a:solidFill>
                <a:effectLst/>
              </a:rPr>
              <a:t>).</a:t>
            </a: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A8F12EC6-F8F8-11CB-0816-7B64FE85E766}"/>
              </a:ext>
            </a:extLst>
          </p:cNvPr>
          <p:cNvSpPr>
            <a:spLocks noChangeArrowheads="1"/>
          </p:cNvSpPr>
          <p:nvPr/>
        </p:nvSpPr>
        <p:spPr bwMode="auto">
          <a:xfrm>
            <a:off x="155412" y="4918466"/>
            <a:ext cx="11601253"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a:ln>
                  <a:noFill/>
                </a:ln>
                <a:solidFill>
                  <a:schemeClr val="tx1"/>
                </a:solidFill>
                <a:effectLst/>
                <a:latin typeface="Arial" panose="020B0604020202020204" pitchFamily="34" charset="0"/>
              </a:rPr>
              <a:t>C) </a:t>
            </a:r>
            <a:r>
              <a:rPr kumimoji="0" lang="en-US" altLang="en-US" sz="2400" i="0" u="none" strike="noStrike" cap="none" normalizeH="0" baseline="0" dirty="0">
                <a:ln>
                  <a:noFill/>
                </a:ln>
                <a:solidFill>
                  <a:schemeClr val="tx1"/>
                </a:solidFill>
                <a:effectLst/>
                <a:latin typeface="Arial" panose="020B0604020202020204" pitchFamily="34" charset="0"/>
              </a:rPr>
              <a:t>Choose a Preset or Enter Custom Dimensions In the New Document dialog box:</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You can select a preset (e.g., Print, Web, </a:t>
            </a:r>
            <a:r>
              <a:rPr kumimoji="0" lang="en-US" altLang="en-US" b="1" i="0" u="none" strike="noStrike" cap="none" normalizeH="0" baseline="0" dirty="0" err="1">
                <a:ln>
                  <a:noFill/>
                </a:ln>
                <a:solidFill>
                  <a:schemeClr val="tx1"/>
                </a:solidFill>
                <a:effectLst/>
                <a:latin typeface="Arial" panose="020B0604020202020204" pitchFamily="34" charset="0"/>
              </a:rPr>
              <a:t>Moile</a:t>
            </a:r>
            <a:r>
              <a:rPr kumimoji="0" lang="en-US" altLang="en-US" b="1" i="0" u="none" strike="noStrike" cap="none" normalizeH="0" baseline="0" dirty="0">
                <a:ln>
                  <a:noFill/>
                </a:ln>
                <a:solidFill>
                  <a:schemeClr val="tx1"/>
                </a:solidFill>
                <a:effectLst/>
                <a:latin typeface="Arial" panose="020B0604020202020204" pitchFamily="34" charset="0"/>
              </a:rPr>
              <a:t>, Art &amp; Illustration).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Or manually set your document dimensions: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Width and Height (in points, inches, pixels, etc.)</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Choose Units from the dropdown menu.</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510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F76AFB-B914-E9BF-CE24-2A5A903711DF}"/>
              </a:ext>
            </a:extLst>
          </p:cNvPr>
          <p:cNvSpPr txBox="1"/>
          <p:nvPr/>
        </p:nvSpPr>
        <p:spPr>
          <a:xfrm>
            <a:off x="152400" y="482678"/>
            <a:ext cx="9151620" cy="1015663"/>
          </a:xfrm>
          <a:prstGeom prst="rect">
            <a:avLst/>
          </a:prstGeom>
          <a:noFill/>
        </p:spPr>
        <p:txBody>
          <a:bodyPr wrap="square">
            <a:spAutoFit/>
          </a:bodyPr>
          <a:lstStyle/>
          <a:p>
            <a:pPr>
              <a:buNone/>
            </a:pPr>
            <a:r>
              <a:rPr lang="en-US" sz="2400" dirty="0"/>
              <a:t>D) Select Orientation:</a:t>
            </a:r>
          </a:p>
          <a:p>
            <a:pPr>
              <a:buFont typeface="Arial" panose="020B0604020202020204" pitchFamily="34" charset="0"/>
              <a:buChar char="•"/>
            </a:pPr>
            <a:r>
              <a:rPr lang="en-US" dirty="0"/>
              <a:t>Portrait (vertical) or Landscape (horizontal) Click the icon next to dimensions to switch orientation.</a:t>
            </a:r>
          </a:p>
        </p:txBody>
      </p:sp>
      <p:sp>
        <p:nvSpPr>
          <p:cNvPr id="7" name="TextBox 6">
            <a:extLst>
              <a:ext uri="{FF2B5EF4-FFF2-40B4-BE49-F238E27FC236}">
                <a16:creationId xmlns:a16="http://schemas.microsoft.com/office/drawing/2014/main" id="{5FA8A305-67F9-2C98-1328-98EA49C6DC19}"/>
              </a:ext>
            </a:extLst>
          </p:cNvPr>
          <p:cNvSpPr txBox="1"/>
          <p:nvPr/>
        </p:nvSpPr>
        <p:spPr>
          <a:xfrm>
            <a:off x="152400" y="1859340"/>
            <a:ext cx="11468100" cy="1569660"/>
          </a:xfrm>
          <a:prstGeom prst="rect">
            <a:avLst/>
          </a:prstGeom>
          <a:noFill/>
        </p:spPr>
        <p:txBody>
          <a:bodyPr wrap="square">
            <a:spAutoFit/>
          </a:bodyPr>
          <a:lstStyle/>
          <a:p>
            <a:pPr>
              <a:buNone/>
            </a:pPr>
            <a:r>
              <a:rPr lang="en-US" sz="2400" dirty="0"/>
              <a:t>E) Choose Color Mode:</a:t>
            </a:r>
          </a:p>
          <a:p>
            <a:pPr>
              <a:buFont typeface="Arial" panose="020B0604020202020204" pitchFamily="34" charset="0"/>
              <a:buChar char="•"/>
            </a:pPr>
            <a:r>
              <a:rPr lang="en-US" dirty="0"/>
              <a:t>CMYK: for print designs.</a:t>
            </a:r>
          </a:p>
          <a:p>
            <a:pPr>
              <a:buFont typeface="Arial" panose="020B0604020202020204" pitchFamily="34" charset="0"/>
              <a:buChar char="•"/>
            </a:pPr>
            <a:r>
              <a:rPr lang="en-US" dirty="0"/>
              <a:t>RGB: for digital or web-based designs.</a:t>
            </a:r>
          </a:p>
          <a:p>
            <a:pPr>
              <a:buNone/>
            </a:pPr>
            <a:r>
              <a:rPr lang="en-US" dirty="0"/>
              <a:t>Color mode can be selected in the Advanced Options section.</a:t>
            </a:r>
          </a:p>
          <a:p>
            <a:pPr>
              <a:buNone/>
            </a:pPr>
            <a:endParaRPr lang="en-US" dirty="0"/>
          </a:p>
        </p:txBody>
      </p:sp>
      <p:sp>
        <p:nvSpPr>
          <p:cNvPr id="9" name="TextBox 8">
            <a:extLst>
              <a:ext uri="{FF2B5EF4-FFF2-40B4-BE49-F238E27FC236}">
                <a16:creationId xmlns:a16="http://schemas.microsoft.com/office/drawing/2014/main" id="{6337EEF5-5538-F318-C67F-23315DB1391D}"/>
              </a:ext>
            </a:extLst>
          </p:cNvPr>
          <p:cNvSpPr txBox="1"/>
          <p:nvPr/>
        </p:nvSpPr>
        <p:spPr>
          <a:xfrm>
            <a:off x="152400" y="3698241"/>
            <a:ext cx="6096000" cy="1015663"/>
          </a:xfrm>
          <a:prstGeom prst="rect">
            <a:avLst/>
          </a:prstGeom>
          <a:noFill/>
        </p:spPr>
        <p:txBody>
          <a:bodyPr wrap="square">
            <a:spAutoFit/>
          </a:bodyPr>
          <a:lstStyle/>
          <a:p>
            <a:pPr>
              <a:buNone/>
            </a:pPr>
            <a:r>
              <a:rPr lang="en-US" sz="2400" dirty="0"/>
              <a:t>F) Raster Effects Resolution (Optional):</a:t>
            </a:r>
          </a:p>
          <a:p>
            <a:pPr>
              <a:buFont typeface="Arial" panose="020B0604020202020204" pitchFamily="34" charset="0"/>
              <a:buChar char="•"/>
            </a:pPr>
            <a:r>
              <a:rPr lang="en-US" dirty="0"/>
              <a:t>Set to </a:t>
            </a:r>
            <a:r>
              <a:rPr lang="en-US" b="1" dirty="0"/>
              <a:t>300 </a:t>
            </a:r>
            <a:r>
              <a:rPr lang="en-US" b="1" dirty="0" err="1"/>
              <a:t>ppi</a:t>
            </a:r>
            <a:r>
              <a:rPr lang="en-US" dirty="0"/>
              <a:t> for high-quality print.</a:t>
            </a:r>
          </a:p>
          <a:p>
            <a:pPr>
              <a:buFont typeface="Arial" panose="020B0604020202020204" pitchFamily="34" charset="0"/>
              <a:buChar char="•"/>
            </a:pPr>
            <a:r>
              <a:rPr lang="en-US" dirty="0"/>
              <a:t>Set to </a:t>
            </a:r>
            <a:r>
              <a:rPr lang="en-US" b="1" dirty="0"/>
              <a:t>72 </a:t>
            </a:r>
            <a:r>
              <a:rPr lang="en-US" b="1" dirty="0" err="1"/>
              <a:t>ppi</a:t>
            </a:r>
            <a:r>
              <a:rPr lang="en-US" dirty="0"/>
              <a:t> for screen/digital.</a:t>
            </a:r>
          </a:p>
        </p:txBody>
      </p:sp>
      <p:sp>
        <p:nvSpPr>
          <p:cNvPr id="11" name="TextBox 10">
            <a:extLst>
              <a:ext uri="{FF2B5EF4-FFF2-40B4-BE49-F238E27FC236}">
                <a16:creationId xmlns:a16="http://schemas.microsoft.com/office/drawing/2014/main" id="{47205887-E8EF-11B8-4CAB-FD4C6467C3F6}"/>
              </a:ext>
            </a:extLst>
          </p:cNvPr>
          <p:cNvSpPr txBox="1"/>
          <p:nvPr/>
        </p:nvSpPr>
        <p:spPr>
          <a:xfrm>
            <a:off x="152400" y="5227579"/>
            <a:ext cx="6096000" cy="1015663"/>
          </a:xfrm>
          <a:prstGeom prst="rect">
            <a:avLst/>
          </a:prstGeom>
          <a:noFill/>
        </p:spPr>
        <p:txBody>
          <a:bodyPr wrap="square">
            <a:spAutoFit/>
          </a:bodyPr>
          <a:lstStyle/>
          <a:p>
            <a:pPr>
              <a:buNone/>
            </a:pPr>
            <a:r>
              <a:rPr lang="en-US" sz="2400" dirty="0"/>
              <a:t>G) Click “Create”</a:t>
            </a:r>
          </a:p>
          <a:p>
            <a:pPr>
              <a:buNone/>
            </a:pPr>
            <a:r>
              <a:rPr lang="en-US" dirty="0"/>
              <a:t>Once all settings are configured, click the </a:t>
            </a:r>
            <a:r>
              <a:rPr lang="en-US" b="1" dirty="0"/>
              <a:t>Create</a:t>
            </a:r>
            <a:r>
              <a:rPr lang="en-US" dirty="0"/>
              <a:t> button to open your new document.</a:t>
            </a:r>
          </a:p>
        </p:txBody>
      </p:sp>
    </p:spTree>
    <p:extLst>
      <p:ext uri="{BB962C8B-B14F-4D97-AF65-F5344CB8AC3E}">
        <p14:creationId xmlns:p14="http://schemas.microsoft.com/office/powerpoint/2010/main" val="2124335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8C608D5-886C-FFC6-5A73-503F58EA7445}"/>
              </a:ext>
            </a:extLst>
          </p:cNvPr>
          <p:cNvSpPr/>
          <p:nvPr/>
        </p:nvSpPr>
        <p:spPr>
          <a:xfrm>
            <a:off x="137160" y="3576320"/>
            <a:ext cx="11516360" cy="2987040"/>
          </a:xfrm>
          <a:prstGeom prst="rect">
            <a:avLst/>
          </a:prstGeom>
          <a:solidFill>
            <a:schemeClr val="bg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96EE78A1-CF22-4722-EF3C-0B0627C46BB3}"/>
              </a:ext>
            </a:extLst>
          </p:cNvPr>
          <p:cNvSpPr txBox="1"/>
          <p:nvPr/>
        </p:nvSpPr>
        <p:spPr>
          <a:xfrm>
            <a:off x="137160" y="1252052"/>
            <a:ext cx="11414760" cy="1015663"/>
          </a:xfrm>
          <a:prstGeom prst="rect">
            <a:avLst/>
          </a:prstGeom>
          <a:noFill/>
        </p:spPr>
        <p:txBody>
          <a:bodyPr wrap="square">
            <a:spAutoFit/>
          </a:bodyPr>
          <a:lstStyle/>
          <a:p>
            <a:pPr>
              <a:buNone/>
            </a:pPr>
            <a:r>
              <a:rPr lang="en-US" sz="2400" dirty="0"/>
              <a:t>A) RGB (Red, Green, Blue):</a:t>
            </a:r>
          </a:p>
          <a:p>
            <a:pPr>
              <a:buFont typeface="Arial" panose="020B0604020202020204" pitchFamily="34" charset="0"/>
              <a:buChar char="•"/>
            </a:pPr>
            <a:r>
              <a:rPr lang="en-US" dirty="0"/>
              <a:t>What it is :  An additive color model used for digital </a:t>
            </a:r>
            <a:r>
              <a:rPr lang="en-US" dirty="0" err="1"/>
              <a:t>displays.Colors</a:t>
            </a:r>
            <a:r>
              <a:rPr lang="en-US" dirty="0"/>
              <a:t> are created by combining red, green, and blue light.</a:t>
            </a:r>
          </a:p>
        </p:txBody>
      </p:sp>
      <p:sp>
        <p:nvSpPr>
          <p:cNvPr id="7" name="TextBox 6">
            <a:extLst>
              <a:ext uri="{FF2B5EF4-FFF2-40B4-BE49-F238E27FC236}">
                <a16:creationId xmlns:a16="http://schemas.microsoft.com/office/drawing/2014/main" id="{B90F80BE-2408-4F6B-1C3E-F4D5462F87A5}"/>
              </a:ext>
            </a:extLst>
          </p:cNvPr>
          <p:cNvSpPr txBox="1"/>
          <p:nvPr/>
        </p:nvSpPr>
        <p:spPr>
          <a:xfrm>
            <a:off x="137160" y="156895"/>
            <a:ext cx="10416540" cy="830997"/>
          </a:xfrm>
          <a:prstGeom prst="rect">
            <a:avLst/>
          </a:prstGeom>
          <a:noFill/>
        </p:spPr>
        <p:txBody>
          <a:bodyPr wrap="square">
            <a:spAutoFit/>
          </a:bodyPr>
          <a:lstStyle/>
          <a:p>
            <a:r>
              <a:rPr lang="en-US" sz="2400" dirty="0"/>
              <a:t>o Describe the difference between RGB and CMYK color modes </a:t>
            </a:r>
          </a:p>
          <a:p>
            <a:r>
              <a:rPr lang="en-US" sz="2400" dirty="0"/>
              <a:t>   and when to use each.</a:t>
            </a:r>
            <a:endParaRPr lang="en-IN" sz="2400" dirty="0"/>
          </a:p>
        </p:txBody>
      </p:sp>
      <p:sp>
        <p:nvSpPr>
          <p:cNvPr id="9" name="TextBox 8">
            <a:extLst>
              <a:ext uri="{FF2B5EF4-FFF2-40B4-BE49-F238E27FC236}">
                <a16:creationId xmlns:a16="http://schemas.microsoft.com/office/drawing/2014/main" id="{E74B2EAF-6910-A410-F2CE-AF0D3503125A}"/>
              </a:ext>
            </a:extLst>
          </p:cNvPr>
          <p:cNvSpPr txBox="1"/>
          <p:nvPr/>
        </p:nvSpPr>
        <p:spPr>
          <a:xfrm>
            <a:off x="137160" y="2531875"/>
            <a:ext cx="12247880" cy="738664"/>
          </a:xfrm>
          <a:prstGeom prst="rect">
            <a:avLst/>
          </a:prstGeom>
          <a:noFill/>
        </p:spPr>
        <p:txBody>
          <a:bodyPr wrap="square">
            <a:spAutoFit/>
          </a:bodyPr>
          <a:lstStyle/>
          <a:p>
            <a:pPr>
              <a:buNone/>
            </a:pPr>
            <a:r>
              <a:rPr lang="en-US" sz="2400" dirty="0"/>
              <a:t>B)CMYK (Cyan, Magenta, Yellow, Black):</a:t>
            </a:r>
          </a:p>
          <a:p>
            <a:pPr>
              <a:buFont typeface="Arial" panose="020B0604020202020204" pitchFamily="34" charset="0"/>
              <a:buChar char="•"/>
            </a:pPr>
            <a:r>
              <a:rPr lang="en-US" dirty="0"/>
              <a:t>What it is : A subtractive color model used in </a:t>
            </a:r>
            <a:r>
              <a:rPr lang="en-US" dirty="0" err="1"/>
              <a:t>printing.Colors</a:t>
            </a:r>
            <a:r>
              <a:rPr lang="en-US" dirty="0"/>
              <a:t> are created by subtracting light using ink</a:t>
            </a:r>
          </a:p>
        </p:txBody>
      </p:sp>
      <p:graphicFrame>
        <p:nvGraphicFramePr>
          <p:cNvPr id="10" name="Table 9">
            <a:extLst>
              <a:ext uri="{FF2B5EF4-FFF2-40B4-BE49-F238E27FC236}">
                <a16:creationId xmlns:a16="http://schemas.microsoft.com/office/drawing/2014/main" id="{5F5C8B25-8DAC-2994-FDC8-60387E845BE1}"/>
              </a:ext>
            </a:extLst>
          </p:cNvPr>
          <p:cNvGraphicFramePr>
            <a:graphicFrameLocks noGrp="1"/>
          </p:cNvGraphicFramePr>
          <p:nvPr>
            <p:extLst>
              <p:ext uri="{D42A27DB-BD31-4B8C-83A1-F6EECF244321}">
                <p14:modId xmlns:p14="http://schemas.microsoft.com/office/powerpoint/2010/main" val="1247522997"/>
              </p:ext>
            </p:extLst>
          </p:nvPr>
        </p:nvGraphicFramePr>
        <p:xfrm>
          <a:off x="137160" y="3611309"/>
          <a:ext cx="11516361" cy="2917061"/>
        </p:xfrm>
        <a:graphic>
          <a:graphicData uri="http://schemas.openxmlformats.org/drawingml/2006/table">
            <a:tbl>
              <a:tblPr/>
              <a:tblGrid>
                <a:gridCol w="3838787">
                  <a:extLst>
                    <a:ext uri="{9D8B030D-6E8A-4147-A177-3AD203B41FA5}">
                      <a16:colId xmlns:a16="http://schemas.microsoft.com/office/drawing/2014/main" val="1587141106"/>
                    </a:ext>
                  </a:extLst>
                </a:gridCol>
                <a:gridCol w="3838787">
                  <a:extLst>
                    <a:ext uri="{9D8B030D-6E8A-4147-A177-3AD203B41FA5}">
                      <a16:colId xmlns:a16="http://schemas.microsoft.com/office/drawing/2014/main" val="1603697864"/>
                    </a:ext>
                  </a:extLst>
                </a:gridCol>
                <a:gridCol w="3838787">
                  <a:extLst>
                    <a:ext uri="{9D8B030D-6E8A-4147-A177-3AD203B41FA5}">
                      <a16:colId xmlns:a16="http://schemas.microsoft.com/office/drawing/2014/main" val="2326691016"/>
                    </a:ext>
                  </a:extLst>
                </a:gridCol>
              </a:tblGrid>
              <a:tr h="507315">
                <a:tc>
                  <a:txBody>
                    <a:bodyPr/>
                    <a:lstStyle/>
                    <a:p>
                      <a:pPr>
                        <a:buNone/>
                      </a:pPr>
                      <a:r>
                        <a:rPr lang="en-IN" sz="2400" dirty="0"/>
                        <a:t>Feature</a:t>
                      </a:r>
                    </a:p>
                  </a:txBody>
                  <a:tcPr anchor="ctr">
                    <a:lnL>
                      <a:noFill/>
                    </a:lnL>
                    <a:lnR>
                      <a:noFill/>
                    </a:lnR>
                    <a:lnT>
                      <a:noFill/>
                    </a:lnT>
                    <a:lnB>
                      <a:noFill/>
                    </a:lnB>
                    <a:noFill/>
                  </a:tcPr>
                </a:tc>
                <a:tc>
                  <a:txBody>
                    <a:bodyPr/>
                    <a:lstStyle/>
                    <a:p>
                      <a:pPr>
                        <a:buNone/>
                      </a:pPr>
                      <a:r>
                        <a:rPr lang="en-IN" sz="2400" dirty="0"/>
                        <a:t>RGB</a:t>
                      </a:r>
                    </a:p>
                  </a:txBody>
                  <a:tcPr anchor="ctr">
                    <a:lnL>
                      <a:noFill/>
                    </a:lnL>
                    <a:lnR>
                      <a:noFill/>
                    </a:lnR>
                    <a:lnT>
                      <a:noFill/>
                    </a:lnT>
                    <a:lnB>
                      <a:noFill/>
                    </a:lnB>
                    <a:noFill/>
                  </a:tcPr>
                </a:tc>
                <a:tc>
                  <a:txBody>
                    <a:bodyPr/>
                    <a:lstStyle/>
                    <a:p>
                      <a:pPr>
                        <a:buNone/>
                      </a:pPr>
                      <a:r>
                        <a:rPr lang="en-IN" sz="2400" dirty="0"/>
                        <a:t>CMYK</a:t>
                      </a:r>
                    </a:p>
                  </a:txBody>
                  <a:tcPr anchor="ctr">
                    <a:lnL>
                      <a:noFill/>
                    </a:lnL>
                    <a:lnR>
                      <a:noFill/>
                    </a:lnR>
                    <a:lnT>
                      <a:noFill/>
                    </a:lnT>
                    <a:lnB>
                      <a:noFill/>
                    </a:lnB>
                    <a:noFill/>
                  </a:tcPr>
                </a:tc>
                <a:extLst>
                  <a:ext uri="{0D108BD9-81ED-4DB2-BD59-A6C34878D82A}">
                    <a16:rowId xmlns:a16="http://schemas.microsoft.com/office/drawing/2014/main" val="4155822116"/>
                  </a:ext>
                </a:extLst>
              </a:tr>
              <a:tr h="507315">
                <a:tc>
                  <a:txBody>
                    <a:bodyPr/>
                    <a:lstStyle/>
                    <a:p>
                      <a:pPr>
                        <a:buNone/>
                      </a:pPr>
                      <a:r>
                        <a:rPr lang="en-IN" sz="1800" dirty="0" err="1"/>
                        <a:t>Color</a:t>
                      </a:r>
                      <a:r>
                        <a:rPr lang="en-IN" sz="1800" dirty="0"/>
                        <a:t> Model</a:t>
                      </a:r>
                    </a:p>
                  </a:txBody>
                  <a:tcPr anchor="ctr">
                    <a:lnL>
                      <a:noFill/>
                    </a:lnL>
                    <a:lnR>
                      <a:noFill/>
                    </a:lnR>
                    <a:lnT>
                      <a:noFill/>
                    </a:lnT>
                    <a:lnB>
                      <a:noFill/>
                    </a:lnB>
                    <a:noFill/>
                  </a:tcPr>
                </a:tc>
                <a:tc>
                  <a:txBody>
                    <a:bodyPr/>
                    <a:lstStyle/>
                    <a:p>
                      <a:pPr>
                        <a:buNone/>
                      </a:pPr>
                      <a:r>
                        <a:rPr lang="en-IN" sz="1800"/>
                        <a:t>Additive (light-based)</a:t>
                      </a:r>
                    </a:p>
                  </a:txBody>
                  <a:tcPr anchor="ctr">
                    <a:lnL>
                      <a:noFill/>
                    </a:lnL>
                    <a:lnR>
                      <a:noFill/>
                    </a:lnR>
                    <a:lnT>
                      <a:noFill/>
                    </a:lnT>
                    <a:lnB>
                      <a:noFill/>
                    </a:lnB>
                    <a:noFill/>
                  </a:tcPr>
                </a:tc>
                <a:tc>
                  <a:txBody>
                    <a:bodyPr/>
                    <a:lstStyle/>
                    <a:p>
                      <a:pPr>
                        <a:buNone/>
                      </a:pPr>
                      <a:r>
                        <a:rPr lang="en-IN" sz="1800" dirty="0"/>
                        <a:t>Subtractive (ink-based)</a:t>
                      </a:r>
                    </a:p>
                  </a:txBody>
                  <a:tcPr anchor="ctr">
                    <a:lnL>
                      <a:noFill/>
                    </a:lnL>
                    <a:lnR>
                      <a:noFill/>
                    </a:lnR>
                    <a:lnT>
                      <a:noFill/>
                    </a:lnT>
                    <a:lnB>
                      <a:noFill/>
                    </a:lnB>
                    <a:noFill/>
                  </a:tcPr>
                </a:tc>
                <a:extLst>
                  <a:ext uri="{0D108BD9-81ED-4DB2-BD59-A6C34878D82A}">
                    <a16:rowId xmlns:a16="http://schemas.microsoft.com/office/drawing/2014/main" val="2010969748"/>
                  </a:ext>
                </a:extLst>
              </a:tr>
              <a:tr h="507315">
                <a:tc>
                  <a:txBody>
                    <a:bodyPr/>
                    <a:lstStyle/>
                    <a:p>
                      <a:pPr>
                        <a:buNone/>
                      </a:pPr>
                      <a:r>
                        <a:rPr lang="en-IN" sz="1800" dirty="0"/>
                        <a:t>Used For</a:t>
                      </a:r>
                    </a:p>
                  </a:txBody>
                  <a:tcPr anchor="ctr">
                    <a:lnL>
                      <a:noFill/>
                    </a:lnL>
                    <a:lnR>
                      <a:noFill/>
                    </a:lnR>
                    <a:lnT>
                      <a:noFill/>
                    </a:lnT>
                    <a:lnB>
                      <a:noFill/>
                    </a:lnB>
                    <a:noFill/>
                  </a:tcPr>
                </a:tc>
                <a:tc>
                  <a:txBody>
                    <a:bodyPr/>
                    <a:lstStyle/>
                    <a:p>
                      <a:pPr>
                        <a:buNone/>
                      </a:pPr>
                      <a:r>
                        <a:rPr lang="en-IN" sz="1800"/>
                        <a:t>Screens/Digital</a:t>
                      </a:r>
                    </a:p>
                  </a:txBody>
                  <a:tcPr anchor="ctr">
                    <a:lnL>
                      <a:noFill/>
                    </a:lnL>
                    <a:lnR>
                      <a:noFill/>
                    </a:lnR>
                    <a:lnT>
                      <a:noFill/>
                    </a:lnT>
                    <a:lnB>
                      <a:noFill/>
                    </a:lnB>
                    <a:noFill/>
                  </a:tcPr>
                </a:tc>
                <a:tc>
                  <a:txBody>
                    <a:bodyPr/>
                    <a:lstStyle/>
                    <a:p>
                      <a:pPr>
                        <a:buNone/>
                      </a:pPr>
                      <a:r>
                        <a:rPr lang="en-IN" sz="1800" dirty="0"/>
                        <a:t>Printing</a:t>
                      </a:r>
                    </a:p>
                  </a:txBody>
                  <a:tcPr anchor="ctr">
                    <a:lnL>
                      <a:noFill/>
                    </a:lnL>
                    <a:lnR>
                      <a:noFill/>
                    </a:lnR>
                    <a:lnT>
                      <a:noFill/>
                    </a:lnT>
                    <a:lnB>
                      <a:noFill/>
                    </a:lnB>
                    <a:noFill/>
                  </a:tcPr>
                </a:tc>
                <a:extLst>
                  <a:ext uri="{0D108BD9-81ED-4DB2-BD59-A6C34878D82A}">
                    <a16:rowId xmlns:a16="http://schemas.microsoft.com/office/drawing/2014/main" val="4114458100"/>
                  </a:ext>
                </a:extLst>
              </a:tr>
              <a:tr h="507315">
                <a:tc>
                  <a:txBody>
                    <a:bodyPr/>
                    <a:lstStyle/>
                    <a:p>
                      <a:pPr>
                        <a:buNone/>
                      </a:pPr>
                      <a:r>
                        <a:rPr lang="en-IN" sz="1800"/>
                        <a:t>Color Range</a:t>
                      </a:r>
                    </a:p>
                  </a:txBody>
                  <a:tcPr anchor="ctr">
                    <a:lnL>
                      <a:noFill/>
                    </a:lnL>
                    <a:lnR>
                      <a:noFill/>
                    </a:lnR>
                    <a:lnT>
                      <a:noFill/>
                    </a:lnT>
                    <a:lnB>
                      <a:noFill/>
                    </a:lnB>
                    <a:noFill/>
                  </a:tcPr>
                </a:tc>
                <a:tc>
                  <a:txBody>
                    <a:bodyPr/>
                    <a:lstStyle/>
                    <a:p>
                      <a:pPr>
                        <a:buNone/>
                      </a:pPr>
                      <a:r>
                        <a:rPr lang="en-IN" sz="1800"/>
                        <a:t>Broader, more vibrant</a:t>
                      </a:r>
                    </a:p>
                  </a:txBody>
                  <a:tcPr anchor="ctr">
                    <a:lnL>
                      <a:noFill/>
                    </a:lnL>
                    <a:lnR>
                      <a:noFill/>
                    </a:lnR>
                    <a:lnT>
                      <a:noFill/>
                    </a:lnT>
                    <a:lnB>
                      <a:noFill/>
                    </a:lnB>
                    <a:noFill/>
                  </a:tcPr>
                </a:tc>
                <a:tc>
                  <a:txBody>
                    <a:bodyPr/>
                    <a:lstStyle/>
                    <a:p>
                      <a:pPr>
                        <a:buNone/>
                      </a:pPr>
                      <a:r>
                        <a:rPr lang="en-IN" sz="1800"/>
                        <a:t>Limited, more muted</a:t>
                      </a:r>
                    </a:p>
                  </a:txBody>
                  <a:tcPr anchor="ctr">
                    <a:lnL>
                      <a:noFill/>
                    </a:lnL>
                    <a:lnR>
                      <a:noFill/>
                    </a:lnR>
                    <a:lnT>
                      <a:noFill/>
                    </a:lnT>
                    <a:lnB>
                      <a:noFill/>
                    </a:lnB>
                    <a:noFill/>
                  </a:tcPr>
                </a:tc>
                <a:extLst>
                  <a:ext uri="{0D108BD9-81ED-4DB2-BD59-A6C34878D82A}">
                    <a16:rowId xmlns:a16="http://schemas.microsoft.com/office/drawing/2014/main" val="152685480"/>
                  </a:ext>
                </a:extLst>
              </a:tr>
              <a:tr h="887801">
                <a:tc>
                  <a:txBody>
                    <a:bodyPr/>
                    <a:lstStyle/>
                    <a:p>
                      <a:pPr>
                        <a:buNone/>
                      </a:pPr>
                      <a:r>
                        <a:rPr lang="en-IN" sz="1800"/>
                        <a:t>Primary Use</a:t>
                      </a:r>
                    </a:p>
                  </a:txBody>
                  <a:tcPr anchor="ctr">
                    <a:lnL>
                      <a:noFill/>
                    </a:lnL>
                    <a:lnR>
                      <a:noFill/>
                    </a:lnR>
                    <a:lnT>
                      <a:noFill/>
                    </a:lnT>
                    <a:lnB>
                      <a:noFill/>
                    </a:lnB>
                    <a:noFill/>
                  </a:tcPr>
                </a:tc>
                <a:tc>
                  <a:txBody>
                    <a:bodyPr/>
                    <a:lstStyle/>
                    <a:p>
                      <a:pPr>
                        <a:buNone/>
                      </a:pPr>
                      <a:r>
                        <a:rPr lang="en-IN" sz="1800"/>
                        <a:t>Web, apps, video, etc.</a:t>
                      </a:r>
                    </a:p>
                  </a:txBody>
                  <a:tcPr anchor="ctr">
                    <a:lnL>
                      <a:noFill/>
                    </a:lnL>
                    <a:lnR>
                      <a:noFill/>
                    </a:lnR>
                    <a:lnT>
                      <a:noFill/>
                    </a:lnT>
                    <a:lnB>
                      <a:noFill/>
                    </a:lnB>
                    <a:noFill/>
                  </a:tcPr>
                </a:tc>
                <a:tc>
                  <a:txBody>
                    <a:bodyPr/>
                    <a:lstStyle/>
                    <a:p>
                      <a:pPr>
                        <a:buNone/>
                      </a:pPr>
                      <a:r>
                        <a:rPr lang="en-IN" sz="1800" dirty="0"/>
                        <a:t>Flyers, posters, packaging</a:t>
                      </a:r>
                    </a:p>
                  </a:txBody>
                  <a:tcPr anchor="ctr">
                    <a:lnL>
                      <a:noFill/>
                    </a:lnL>
                    <a:lnR>
                      <a:noFill/>
                    </a:lnR>
                    <a:lnT>
                      <a:noFill/>
                    </a:lnT>
                    <a:lnB>
                      <a:noFill/>
                    </a:lnB>
                    <a:noFill/>
                  </a:tcPr>
                </a:tc>
                <a:extLst>
                  <a:ext uri="{0D108BD9-81ED-4DB2-BD59-A6C34878D82A}">
                    <a16:rowId xmlns:a16="http://schemas.microsoft.com/office/drawing/2014/main" val="2426628054"/>
                  </a:ext>
                </a:extLst>
              </a:tr>
            </a:tbl>
          </a:graphicData>
        </a:graphic>
      </p:graphicFrame>
    </p:spTree>
    <p:extLst>
      <p:ext uri="{BB962C8B-B14F-4D97-AF65-F5344CB8AC3E}">
        <p14:creationId xmlns:p14="http://schemas.microsoft.com/office/powerpoint/2010/main" val="15004439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946</TotalTime>
  <Words>6045</Words>
  <Application>Microsoft Office PowerPoint</Application>
  <PresentationFormat>Widescreen</PresentationFormat>
  <Paragraphs>689</Paragraphs>
  <Slides>57</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Arial</vt:lpstr>
      <vt:lpstr>Arial Unicode MS</vt:lpstr>
      <vt:lpstr>Bahnschrift</vt:lpstr>
      <vt:lpstr>Bahnschrift Light</vt:lpstr>
      <vt:lpstr>Bodoni Bk BT</vt:lpstr>
      <vt:lpstr>Calibri</vt:lpstr>
      <vt:lpstr>Calibri (body)</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Vishal Soni</dc:creator>
  <cp:lastModifiedBy>Vishal Soni</cp:lastModifiedBy>
  <cp:revision>176</cp:revision>
  <dcterms:created xsi:type="dcterms:W3CDTF">2025-07-22T07:32:14Z</dcterms:created>
  <dcterms:modified xsi:type="dcterms:W3CDTF">2025-08-21T17:08:12Z</dcterms:modified>
</cp:coreProperties>
</file>