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74904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1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933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29"/>
    <p:restoredTop sz="94655"/>
  </p:normalViewPr>
  <p:slideViewPr>
    <p:cSldViewPr snapToGrid="0" snapToObjects="1">
      <p:cViewPr>
        <p:scale>
          <a:sx n="18" d="100"/>
          <a:sy n="18" d="100"/>
        </p:scale>
        <p:origin x="1371" y="6"/>
      </p:cViewPr>
      <p:guideLst>
        <p:guide orient="horz" pos="10368"/>
        <p:guide pos="118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6578031806312102"/>
          <c:y val="8.86751000733898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dLbls>
          <c:showLegendKey val="0"/>
          <c:showVal val="0"/>
          <c:showCatName val="0"/>
          <c:showSerName val="0"/>
          <c:showPercent val="0"/>
          <c:showBubbleSize val="0"/>
          <c:showLeaderLines val="0"/>
        </c:dLbls>
        <c:firstSliceAng val="0"/>
        <c:holeSize val="50"/>
      </c:doughnutChart>
      <c:spPr>
        <a:noFill/>
        <a:ln w="22320">
          <a:noFill/>
        </a:ln>
      </c:spPr>
    </c:plotArea>
    <c:legend>
      <c:legendPos val="b"/>
      <c:layout>
        <c:manualLayout>
          <c:xMode val="edge"/>
          <c:yMode val="edge"/>
          <c:x val="2.4733848212852901E-2"/>
          <c:y val="0.80265924102539998"/>
          <c:w val="0.96966312131297205"/>
          <c:h val="0.197340722688188"/>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615C9-C6F1-014D-A3A7-7A5DB4A377FE}" type="doc">
      <dgm:prSet loTypeId="urn:microsoft.com/office/officeart/2005/8/layout/matrix3" loCatId="matrix" qsTypeId="urn:microsoft.com/office/officeart/2005/8/quickstyle/simple1" qsCatId="simple" csTypeId="urn:microsoft.com/office/officeart/2005/8/colors/accent1_2" csCatId="accent1" phldr="1"/>
      <dgm:spPr/>
    </dgm:pt>
    <dgm:pt modelId="{F2A80D4E-DCDF-DD47-B0A0-103201ABFF8D}">
      <dgm:prSet phldrT="[Text]" custT="1"/>
      <dgm:spPr>
        <a:solidFill>
          <a:schemeClr val="accent3"/>
        </a:solidFill>
        <a:ln>
          <a:solidFill>
            <a:schemeClr val="lt1">
              <a:hueOff val="0"/>
              <a:satOff val="0"/>
              <a:lumOff val="0"/>
            </a:schemeClr>
          </a:solidFill>
        </a:ln>
      </dgm:spPr>
      <dgm:t>
        <a:bodyPr anchor="b"/>
        <a:lstStyle/>
        <a:p>
          <a:r>
            <a:rPr lang="en-US" sz="2800" dirty="0">
              <a:solidFill>
                <a:schemeClr val="bg1"/>
              </a:solidFill>
            </a:rPr>
            <a:t>Support Vector Machine (SVM)</a:t>
          </a:r>
          <a:br>
            <a:rPr lang="en-US" sz="2800" dirty="0">
              <a:solidFill>
                <a:schemeClr val="bg1"/>
              </a:solidFill>
            </a:rPr>
          </a:br>
          <a:endParaRPr lang="en-US" sz="1400" dirty="0">
            <a:solidFill>
              <a:schemeClr val="bg1"/>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solidFill>
          <a:schemeClr val="accent2"/>
        </a:solidFill>
        <a:ln w="63500">
          <a:solidFill>
            <a:schemeClr val="bg1"/>
          </a:solidFill>
        </a:ln>
      </dgm:spPr>
      <dgm:t>
        <a:bodyPr anchor="b"/>
        <a:lstStyle/>
        <a:p>
          <a:pPr>
            <a:lnSpc>
              <a:spcPct val="100000"/>
            </a:lnSpc>
          </a:pPr>
          <a:r>
            <a:rPr lang="en-US" sz="2800" dirty="0">
              <a:solidFill>
                <a:schemeClr val="bg1"/>
              </a:solidFill>
            </a:rPr>
            <a:t>Gradient Boosting Classifier</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2800" dirty="0">
              <a:solidFill>
                <a:schemeClr val="bg1"/>
              </a:solidFill>
            </a:rPr>
            <a:t>Decision Tree</a:t>
          </a:r>
        </a:p>
        <a:p>
          <a:endParaRPr lang="en-US" sz="1400" dirty="0">
            <a:solidFill>
              <a:schemeClr val="bg1"/>
            </a:solidFill>
          </a:endParaRPr>
        </a:p>
      </dgm: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6F542184-EEF5-489D-9B30-DBB71D43B88C}">
      <dgm:prSet/>
      <dgm:spPr>
        <a:solidFill>
          <a:schemeClr val="accent3">
            <a:lumMod val="60000"/>
            <a:lumOff val="40000"/>
          </a:schemeClr>
        </a:solidFill>
      </dgm:spPr>
      <dgm:t>
        <a:bodyPr/>
        <a:lstStyle/>
        <a:p>
          <a:r>
            <a:rPr lang="en-US" dirty="0"/>
            <a:t>Random Forest Classifier</a:t>
          </a:r>
        </a:p>
      </dgm:t>
    </dgm:pt>
    <dgm:pt modelId="{04E0ECFD-A244-422E-8255-F31CA92C04C5}" type="parTrans" cxnId="{C74A92D0-7F1D-4625-91EF-D2B989231646}">
      <dgm:prSet/>
      <dgm:spPr/>
      <dgm:t>
        <a:bodyPr/>
        <a:lstStyle/>
        <a:p>
          <a:endParaRPr lang="en-US"/>
        </a:p>
      </dgm:t>
    </dgm:pt>
    <dgm:pt modelId="{19705F59-25FC-46FF-9F46-5F97371FEFAD}" type="sibTrans" cxnId="{C74A92D0-7F1D-4625-91EF-D2B989231646}">
      <dgm:prSet/>
      <dgm:spPr/>
      <dgm:t>
        <a:bodyPr/>
        <a:lstStyle/>
        <a:p>
          <a:endParaRPr lang="en-US"/>
        </a:p>
      </dgm:t>
    </dgm:pt>
    <dgm:pt modelId="{8869F10C-E6E3-42A5-883D-E03C24CED61A}" type="pres">
      <dgm:prSet presAssocID="{AC9615C9-C6F1-014D-A3A7-7A5DB4A377FE}" presName="matrix" presStyleCnt="0">
        <dgm:presLayoutVars>
          <dgm:chMax val="1"/>
          <dgm:dir/>
          <dgm:resizeHandles val="exact"/>
        </dgm:presLayoutVars>
      </dgm:prSet>
      <dgm:spPr/>
    </dgm:pt>
    <dgm:pt modelId="{4BB88480-9DA3-40C3-90F7-572D520EA62B}" type="pres">
      <dgm:prSet presAssocID="{AC9615C9-C6F1-014D-A3A7-7A5DB4A377FE}" presName="diamond" presStyleLbl="bgShp" presStyleIdx="0" presStyleCnt="1"/>
      <dgm:spPr/>
    </dgm:pt>
    <dgm:pt modelId="{9CBEF263-1CE5-4D8B-8903-2096E26FDEE2}" type="pres">
      <dgm:prSet presAssocID="{AC9615C9-C6F1-014D-A3A7-7A5DB4A377FE}" presName="quad1" presStyleLbl="node1" presStyleIdx="0" presStyleCnt="4">
        <dgm:presLayoutVars>
          <dgm:chMax val="0"/>
          <dgm:chPref val="0"/>
          <dgm:bulletEnabled val="1"/>
        </dgm:presLayoutVars>
      </dgm:prSet>
      <dgm:spPr/>
    </dgm:pt>
    <dgm:pt modelId="{03826269-BD19-49EB-BE5E-714F868E3901}" type="pres">
      <dgm:prSet presAssocID="{AC9615C9-C6F1-014D-A3A7-7A5DB4A377FE}" presName="quad2" presStyleLbl="node1" presStyleIdx="1" presStyleCnt="4">
        <dgm:presLayoutVars>
          <dgm:chMax val="0"/>
          <dgm:chPref val="0"/>
          <dgm:bulletEnabled val="1"/>
        </dgm:presLayoutVars>
      </dgm:prSet>
      <dgm:spPr/>
    </dgm:pt>
    <dgm:pt modelId="{4A145B30-67DE-47E8-9A97-67B7416FA3C5}" type="pres">
      <dgm:prSet presAssocID="{AC9615C9-C6F1-014D-A3A7-7A5DB4A377FE}" presName="quad3" presStyleLbl="node1" presStyleIdx="2" presStyleCnt="4">
        <dgm:presLayoutVars>
          <dgm:chMax val="0"/>
          <dgm:chPref val="0"/>
          <dgm:bulletEnabled val="1"/>
        </dgm:presLayoutVars>
      </dgm:prSet>
      <dgm:spPr/>
    </dgm:pt>
    <dgm:pt modelId="{8023E568-14CB-4E0F-B290-430E82A1EF0F}" type="pres">
      <dgm:prSet presAssocID="{AC9615C9-C6F1-014D-A3A7-7A5DB4A377FE}" presName="quad4" presStyleLbl="node1" presStyleIdx="3" presStyleCnt="4">
        <dgm:presLayoutVars>
          <dgm:chMax val="0"/>
          <dgm:chPref val="0"/>
          <dgm:bulletEnabled val="1"/>
        </dgm:presLayoutVars>
      </dgm:prSet>
      <dgm:spPr/>
    </dgm:pt>
  </dgm:ptLst>
  <dgm:cxnLst>
    <dgm:cxn modelId="{1D3A4A15-97FC-4B35-B429-B558F11F9924}" type="presOf" srcId="{B9FB34F6-F115-BA4C-A756-11366D60939C}" destId="{4A145B30-67DE-47E8-9A97-67B7416FA3C5}" srcOrd="0" destOrd="0" presId="urn:microsoft.com/office/officeart/2005/8/layout/matrix3"/>
    <dgm:cxn modelId="{9315592A-3DBF-904F-9DA5-8A88DCCC5AFB}" srcId="{AC9615C9-C6F1-014D-A3A7-7A5DB4A377FE}" destId="{B9FB34F6-F115-BA4C-A756-11366D60939C}" srcOrd="2" destOrd="0" parTransId="{AEDBE2E2-9C0E-DD46-9BA3-5962025226F9}" sibTransId="{2058F22C-38E1-1B48-B638-4BF7908D4337}"/>
    <dgm:cxn modelId="{DB01E53B-4C09-4BBE-8F2B-A13678856B47}" type="presOf" srcId="{F2A80D4E-DCDF-DD47-B0A0-103201ABFF8D}" destId="{9CBEF263-1CE5-4D8B-8903-2096E26FDEE2}" srcOrd="0" destOrd="0" presId="urn:microsoft.com/office/officeart/2005/8/layout/matrix3"/>
    <dgm:cxn modelId="{491A1F6F-2348-4590-97C8-879E2CAF5C59}" type="presOf" srcId="{6F542184-EEF5-489D-9B30-DBB71D43B88C}" destId="{8023E568-14CB-4E0F-B290-430E82A1EF0F}" srcOrd="0" destOrd="0" presId="urn:microsoft.com/office/officeart/2005/8/layout/matrix3"/>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0EEE3594-4C02-4441-9D9A-4A7549EAC94F}" type="presOf" srcId="{AC9615C9-C6F1-014D-A3A7-7A5DB4A377FE}" destId="{8869F10C-E6E3-42A5-883D-E03C24CED61A}" srcOrd="0" destOrd="0" presId="urn:microsoft.com/office/officeart/2005/8/layout/matrix3"/>
    <dgm:cxn modelId="{C3C830BE-1A39-4AD2-8B5A-2C2AE2BB4CC2}" type="presOf" srcId="{7AF5E0A5-A3D5-5044-9AE9-85D2AACDE2EC}" destId="{03826269-BD19-49EB-BE5E-714F868E3901}" srcOrd="0" destOrd="0" presId="urn:microsoft.com/office/officeart/2005/8/layout/matrix3"/>
    <dgm:cxn modelId="{C74A92D0-7F1D-4625-91EF-D2B989231646}" srcId="{AC9615C9-C6F1-014D-A3A7-7A5DB4A377FE}" destId="{6F542184-EEF5-489D-9B30-DBB71D43B88C}" srcOrd="3" destOrd="0" parTransId="{04E0ECFD-A244-422E-8255-F31CA92C04C5}" sibTransId="{19705F59-25FC-46FF-9F46-5F97371FEFAD}"/>
    <dgm:cxn modelId="{0108FFA9-3D6E-433D-8199-970D28F58199}" type="presParOf" srcId="{8869F10C-E6E3-42A5-883D-E03C24CED61A}" destId="{4BB88480-9DA3-40C3-90F7-572D520EA62B}" srcOrd="0" destOrd="0" presId="urn:microsoft.com/office/officeart/2005/8/layout/matrix3"/>
    <dgm:cxn modelId="{A5A496F8-CE46-43D6-8B67-E3D94B7C96A9}" type="presParOf" srcId="{8869F10C-E6E3-42A5-883D-E03C24CED61A}" destId="{9CBEF263-1CE5-4D8B-8903-2096E26FDEE2}" srcOrd="1" destOrd="0" presId="urn:microsoft.com/office/officeart/2005/8/layout/matrix3"/>
    <dgm:cxn modelId="{0FC525C6-A170-4AAD-A37E-2E3F67B7D512}" type="presParOf" srcId="{8869F10C-E6E3-42A5-883D-E03C24CED61A}" destId="{03826269-BD19-49EB-BE5E-714F868E3901}" srcOrd="2" destOrd="0" presId="urn:microsoft.com/office/officeart/2005/8/layout/matrix3"/>
    <dgm:cxn modelId="{12178050-BE8E-4988-995C-B55FE08849BD}" type="presParOf" srcId="{8869F10C-E6E3-42A5-883D-E03C24CED61A}" destId="{4A145B30-67DE-47E8-9A97-67B7416FA3C5}" srcOrd="3" destOrd="0" presId="urn:microsoft.com/office/officeart/2005/8/layout/matrix3"/>
    <dgm:cxn modelId="{E7B4C8D5-B733-45C7-9365-106718F1C876}" type="presParOf" srcId="{8869F10C-E6E3-42A5-883D-E03C24CED61A}" destId="{8023E568-14CB-4E0F-B290-430E82A1EF0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8480-9DA3-40C3-90F7-572D520EA62B}">
      <dsp:nvSpPr>
        <dsp:cNvPr id="0" name=""/>
        <dsp:cNvSpPr/>
      </dsp:nvSpPr>
      <dsp:spPr>
        <a:xfrm>
          <a:off x="1017932" y="0"/>
          <a:ext cx="5130462" cy="513046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EF263-1CE5-4D8B-8903-2096E26FDEE2}">
      <dsp:nvSpPr>
        <dsp:cNvPr id="0" name=""/>
        <dsp:cNvSpPr/>
      </dsp:nvSpPr>
      <dsp:spPr>
        <a:xfrm>
          <a:off x="1505326" y="487393"/>
          <a:ext cx="2000880" cy="2000880"/>
        </a:xfrm>
        <a:prstGeom prst="roundRect">
          <a:avLst/>
        </a:prstGeom>
        <a:solidFill>
          <a:schemeClr val="accent3"/>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Support Vector Machine (SVM)</a:t>
          </a:r>
          <a:br>
            <a:rPr lang="en-US" sz="2800" kern="1200" dirty="0">
              <a:solidFill>
                <a:schemeClr val="bg1"/>
              </a:solidFill>
            </a:rPr>
          </a:br>
          <a:endParaRPr lang="en-US" sz="1400" kern="1200" dirty="0">
            <a:solidFill>
              <a:schemeClr val="bg1"/>
            </a:solidFill>
          </a:endParaRPr>
        </a:p>
      </dsp:txBody>
      <dsp:txXfrm>
        <a:off x="1603001" y="585068"/>
        <a:ext cx="1805530" cy="1805530"/>
      </dsp:txXfrm>
    </dsp:sp>
    <dsp:sp modelId="{03826269-BD19-49EB-BE5E-714F868E3901}">
      <dsp:nvSpPr>
        <dsp:cNvPr id="0" name=""/>
        <dsp:cNvSpPr/>
      </dsp:nvSpPr>
      <dsp:spPr>
        <a:xfrm>
          <a:off x="3660120" y="487393"/>
          <a:ext cx="2000880" cy="2000880"/>
        </a:xfrm>
        <a:prstGeom prst="roundRect">
          <a:avLst/>
        </a:prstGeom>
        <a:solidFill>
          <a:schemeClr val="accent2"/>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b" anchorCtr="0">
          <a:noAutofit/>
        </a:bodyPr>
        <a:lstStyle/>
        <a:p>
          <a:pPr marL="0" lvl="0" indent="0" algn="ctr" defTabSz="1244600">
            <a:lnSpc>
              <a:spcPct val="100000"/>
            </a:lnSpc>
            <a:spcBef>
              <a:spcPct val="0"/>
            </a:spcBef>
            <a:spcAft>
              <a:spcPct val="35000"/>
            </a:spcAft>
            <a:buNone/>
          </a:pPr>
          <a:r>
            <a:rPr lang="en-US" sz="2800" kern="1200" dirty="0">
              <a:solidFill>
                <a:schemeClr val="bg1"/>
              </a:solidFill>
            </a:rPr>
            <a:t>Gradient Boosting Classifier</a:t>
          </a:r>
        </a:p>
        <a:p>
          <a:pPr marL="0" lvl="0" indent="0" algn="ctr" defTabSz="1244600">
            <a:lnSpc>
              <a:spcPct val="100000"/>
            </a:lnSpc>
            <a:spcBef>
              <a:spcPct val="0"/>
            </a:spcBef>
            <a:spcAft>
              <a:spcPct val="35000"/>
            </a:spcAft>
            <a:buNone/>
          </a:pPr>
          <a:endParaRPr lang="en-US" sz="1400" kern="1200" dirty="0">
            <a:solidFill>
              <a:schemeClr val="bg1"/>
            </a:solidFill>
          </a:endParaRPr>
        </a:p>
      </dsp:txBody>
      <dsp:txXfrm>
        <a:off x="3757795" y="585068"/>
        <a:ext cx="1805530" cy="1805530"/>
      </dsp:txXfrm>
    </dsp:sp>
    <dsp:sp modelId="{4A145B30-67DE-47E8-9A97-67B7416FA3C5}">
      <dsp:nvSpPr>
        <dsp:cNvPr id="0" name=""/>
        <dsp:cNvSpPr/>
      </dsp:nvSpPr>
      <dsp:spPr>
        <a:xfrm>
          <a:off x="1505326" y="2642187"/>
          <a:ext cx="2000880" cy="2000880"/>
        </a:xfrm>
        <a:prstGeom prst="roundRect">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Decision Tree</a:t>
          </a:r>
        </a:p>
        <a:p>
          <a:pPr marL="0" lvl="0" indent="0" algn="ctr" defTabSz="1244600">
            <a:lnSpc>
              <a:spcPct val="90000"/>
            </a:lnSpc>
            <a:spcBef>
              <a:spcPct val="0"/>
            </a:spcBef>
            <a:spcAft>
              <a:spcPct val="35000"/>
            </a:spcAft>
            <a:buNone/>
          </a:pPr>
          <a:endParaRPr lang="en-US" sz="1400" kern="1200" dirty="0">
            <a:solidFill>
              <a:schemeClr val="bg1"/>
            </a:solidFill>
          </a:endParaRPr>
        </a:p>
      </dsp:txBody>
      <dsp:txXfrm>
        <a:off x="1603001" y="2739862"/>
        <a:ext cx="1805530" cy="1805530"/>
      </dsp:txXfrm>
    </dsp:sp>
    <dsp:sp modelId="{8023E568-14CB-4E0F-B290-430E82A1EF0F}">
      <dsp:nvSpPr>
        <dsp:cNvPr id="0" name=""/>
        <dsp:cNvSpPr/>
      </dsp:nvSpPr>
      <dsp:spPr>
        <a:xfrm>
          <a:off x="3660120" y="2642187"/>
          <a:ext cx="2000880" cy="2000880"/>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Random Forest Classifier</a:t>
          </a:r>
        </a:p>
      </dsp:txBody>
      <dsp:txXfrm>
        <a:off x="3757795" y="2739862"/>
        <a:ext cx="1805530" cy="180553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flipH="1">
            <a:off x="9540239" y="6431836"/>
            <a:ext cx="0" cy="23316644"/>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658714" y="7009765"/>
            <a:ext cx="78105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18745200" y="6431836"/>
            <a:ext cx="0" cy="23316644"/>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27826369" y="6431836"/>
            <a:ext cx="0" cy="23316644"/>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781050" y="6644640"/>
            <a:ext cx="8369168" cy="1487424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781050" y="22113240"/>
            <a:ext cx="8369168" cy="7452360"/>
          </a:xfrm>
          <a:prstGeom prst="rect">
            <a:avLst/>
          </a:prstGeom>
          <a:solidFill>
            <a:schemeClr val="bg2">
              <a:lumMod val="85000"/>
            </a:schemeClr>
          </a:solidFill>
        </p:spPr>
        <p:txBody>
          <a:bodyPr>
            <a:normAutofit/>
          </a:bodyPr>
          <a:lstStyle>
            <a:lvl1pPr marL="0" indent="0" algn="ctr">
              <a:buNone/>
              <a:defRPr/>
            </a:lvl1pPr>
          </a:lstStyle>
          <a:p>
            <a:pPr marL="0" indent="0" algn="ctr">
              <a:buNone/>
            </a:pPr>
            <a:endParaRPr lang="en-US" dirty="0"/>
          </a:p>
        </p:txBody>
      </p:sp>
      <p:sp>
        <p:nvSpPr>
          <p:cNvPr id="14" name="Picture Placeholder 2"/>
          <p:cNvSpPr>
            <a:spLocks noGrp="1"/>
          </p:cNvSpPr>
          <p:nvPr>
            <p:ph type="pic" sz="quarter" idx="17"/>
          </p:nvPr>
        </p:nvSpPr>
        <p:spPr>
          <a:xfrm>
            <a:off x="28227617" y="17186910"/>
            <a:ext cx="8369168" cy="745236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15" name="Content Placeholder 9"/>
          <p:cNvSpPr>
            <a:spLocks noGrp="1"/>
          </p:cNvSpPr>
          <p:nvPr>
            <p:ph sz="quarter" idx="18"/>
          </p:nvPr>
        </p:nvSpPr>
        <p:spPr>
          <a:xfrm>
            <a:off x="9971946" y="6644640"/>
            <a:ext cx="8369168" cy="2292096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19232880" y="6705600"/>
            <a:ext cx="8070528" cy="664464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28227617" y="6705600"/>
            <a:ext cx="8369168" cy="993648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28227617" y="25130234"/>
            <a:ext cx="8369168" cy="4252487"/>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19230299" y="14194528"/>
            <a:ext cx="8075577" cy="6942137"/>
          </a:xfrm>
          <a:prstGeom prst="rect">
            <a:avLst/>
          </a:prstGeom>
        </p:spPr>
        <p:txBody>
          <a:bodyPr/>
          <a:lstStyle/>
          <a:p>
            <a:endParaRPr lang="en-US" dirty="0"/>
          </a:p>
        </p:txBody>
      </p:sp>
      <p:sp>
        <p:nvSpPr>
          <p:cNvPr id="20" name="Content Placeholder 9"/>
          <p:cNvSpPr>
            <a:spLocks noGrp="1"/>
          </p:cNvSpPr>
          <p:nvPr>
            <p:ph sz="quarter" idx="23"/>
          </p:nvPr>
        </p:nvSpPr>
        <p:spPr>
          <a:xfrm>
            <a:off x="19230300" y="21847581"/>
            <a:ext cx="8044046" cy="759610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2020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36"/>
          <p:cNvSpPr>
            <a:spLocks noChangeArrowheads="1"/>
          </p:cNvSpPr>
          <p:nvPr userDrawn="1"/>
        </p:nvSpPr>
        <p:spPr bwMode="auto">
          <a:xfrm>
            <a:off x="0" y="0"/>
            <a:ext cx="374904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7" name="Rectangle 6"/>
          <p:cNvSpPr/>
          <p:nvPr userDrawn="1"/>
        </p:nvSpPr>
        <p:spPr>
          <a:xfrm>
            <a:off x="0" y="5257801"/>
            <a:ext cx="37490400" cy="265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26229444" y="0"/>
            <a:ext cx="9341680" cy="5256959"/>
          </a:xfrm>
          <a:prstGeom prst="rect">
            <a:avLst/>
          </a:prstGeom>
        </p:spPr>
      </p:pic>
      <p:sp>
        <p:nvSpPr>
          <p:cNvPr id="10" name="Rectangle 36"/>
          <p:cNvSpPr>
            <a:spLocks noChangeArrowheads="1"/>
          </p:cNvSpPr>
          <p:nvPr userDrawn="1"/>
        </p:nvSpPr>
        <p:spPr bwMode="auto">
          <a:xfrm>
            <a:off x="0" y="30409662"/>
            <a:ext cx="374904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12" name="Straight Connector 11"/>
          <p:cNvCxnSpPr/>
          <p:nvPr userDrawn="1"/>
        </p:nvCxnSpPr>
        <p:spPr>
          <a:xfrm>
            <a:off x="26943203"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781080" rtl="0" eaLnBrk="1" latinLnBrk="0" hangingPunct="1">
        <a:lnSpc>
          <a:spcPct val="90000"/>
        </a:lnSpc>
        <a:spcBef>
          <a:spcPct val="0"/>
        </a:spcBef>
        <a:buNone/>
        <a:defRPr sz="3758" kern="1200">
          <a:solidFill>
            <a:schemeClr val="tx1"/>
          </a:solidFill>
          <a:latin typeface="+mj-lt"/>
          <a:ea typeface="+mj-ea"/>
          <a:cs typeface="+mj-cs"/>
        </a:defRPr>
      </a:lvl1pPr>
    </p:titleStyle>
    <p:bodyStyle>
      <a:lvl1pPr marL="195270" indent="-195270" algn="l" defTabSz="781080" rtl="0" eaLnBrk="1" latinLnBrk="0" hangingPunct="1">
        <a:lnSpc>
          <a:spcPct val="90000"/>
        </a:lnSpc>
        <a:spcBef>
          <a:spcPts val="854"/>
        </a:spcBef>
        <a:buFont typeface="Arial"/>
        <a:buChar char="•"/>
        <a:defRPr sz="2392" kern="1200">
          <a:solidFill>
            <a:schemeClr val="tx1"/>
          </a:solidFill>
          <a:latin typeface="+mn-lt"/>
          <a:ea typeface="+mn-ea"/>
          <a:cs typeface="+mn-cs"/>
        </a:defRPr>
      </a:lvl1pPr>
      <a:lvl2pPr marL="585810" indent="-195270" algn="l" defTabSz="781080" rtl="0" eaLnBrk="1" latinLnBrk="0" hangingPunct="1">
        <a:lnSpc>
          <a:spcPct val="90000"/>
        </a:lnSpc>
        <a:spcBef>
          <a:spcPts val="427"/>
        </a:spcBef>
        <a:buFont typeface="Arial"/>
        <a:buChar char="•"/>
        <a:defRPr sz="2050" kern="1200">
          <a:solidFill>
            <a:schemeClr val="tx1"/>
          </a:solidFill>
          <a:latin typeface="+mn-lt"/>
          <a:ea typeface="+mn-ea"/>
          <a:cs typeface="+mn-cs"/>
        </a:defRPr>
      </a:lvl2pPr>
      <a:lvl3pPr marL="976351" indent="-195270" algn="l" defTabSz="781080" rtl="0" eaLnBrk="1" latinLnBrk="0" hangingPunct="1">
        <a:lnSpc>
          <a:spcPct val="90000"/>
        </a:lnSpc>
        <a:spcBef>
          <a:spcPts val="427"/>
        </a:spcBef>
        <a:buFont typeface="Arial"/>
        <a:buChar char="•"/>
        <a:defRPr sz="1708" kern="1200">
          <a:solidFill>
            <a:schemeClr val="tx1"/>
          </a:solidFill>
          <a:latin typeface="+mn-lt"/>
          <a:ea typeface="+mn-ea"/>
          <a:cs typeface="+mn-cs"/>
        </a:defRPr>
      </a:lvl3pPr>
      <a:lvl4pPr marL="1366891"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4pPr>
      <a:lvl5pPr marL="1757431"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5pPr>
      <a:lvl6pPr marL="2147971"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6pPr>
      <a:lvl7pPr marL="2538512"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7pPr>
      <a:lvl8pPr marL="2929052"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8pPr>
      <a:lvl9pPr marL="3319592"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9pPr>
    </p:bodyStyle>
    <p:otherStyle>
      <a:defPPr>
        <a:defRPr lang="en-US"/>
      </a:defPPr>
      <a:lvl1pPr marL="0" algn="l" defTabSz="781080" rtl="0" eaLnBrk="1" latinLnBrk="0" hangingPunct="1">
        <a:defRPr sz="1538" kern="1200">
          <a:solidFill>
            <a:schemeClr val="tx1"/>
          </a:solidFill>
          <a:latin typeface="+mn-lt"/>
          <a:ea typeface="+mn-ea"/>
          <a:cs typeface="+mn-cs"/>
        </a:defRPr>
      </a:lvl1pPr>
      <a:lvl2pPr marL="390540" algn="l" defTabSz="781080" rtl="0" eaLnBrk="1" latinLnBrk="0" hangingPunct="1">
        <a:defRPr sz="1538" kern="1200">
          <a:solidFill>
            <a:schemeClr val="tx1"/>
          </a:solidFill>
          <a:latin typeface="+mn-lt"/>
          <a:ea typeface="+mn-ea"/>
          <a:cs typeface="+mn-cs"/>
        </a:defRPr>
      </a:lvl2pPr>
      <a:lvl3pPr marL="781080" algn="l" defTabSz="781080" rtl="0" eaLnBrk="1" latinLnBrk="0" hangingPunct="1">
        <a:defRPr sz="1538" kern="1200">
          <a:solidFill>
            <a:schemeClr val="tx1"/>
          </a:solidFill>
          <a:latin typeface="+mn-lt"/>
          <a:ea typeface="+mn-ea"/>
          <a:cs typeface="+mn-cs"/>
        </a:defRPr>
      </a:lvl3pPr>
      <a:lvl4pPr marL="1171621" algn="l" defTabSz="781080" rtl="0" eaLnBrk="1" latinLnBrk="0" hangingPunct="1">
        <a:defRPr sz="1538" kern="1200">
          <a:solidFill>
            <a:schemeClr val="tx1"/>
          </a:solidFill>
          <a:latin typeface="+mn-lt"/>
          <a:ea typeface="+mn-ea"/>
          <a:cs typeface="+mn-cs"/>
        </a:defRPr>
      </a:lvl4pPr>
      <a:lvl5pPr marL="1562161" algn="l" defTabSz="781080" rtl="0" eaLnBrk="1" latinLnBrk="0" hangingPunct="1">
        <a:defRPr sz="1538" kern="1200">
          <a:solidFill>
            <a:schemeClr val="tx1"/>
          </a:solidFill>
          <a:latin typeface="+mn-lt"/>
          <a:ea typeface="+mn-ea"/>
          <a:cs typeface="+mn-cs"/>
        </a:defRPr>
      </a:lvl5pPr>
      <a:lvl6pPr marL="1952701" algn="l" defTabSz="781080" rtl="0" eaLnBrk="1" latinLnBrk="0" hangingPunct="1">
        <a:defRPr sz="1538" kern="1200">
          <a:solidFill>
            <a:schemeClr val="tx1"/>
          </a:solidFill>
          <a:latin typeface="+mn-lt"/>
          <a:ea typeface="+mn-ea"/>
          <a:cs typeface="+mn-cs"/>
        </a:defRPr>
      </a:lvl6pPr>
      <a:lvl7pPr marL="2343241" algn="l" defTabSz="781080" rtl="0" eaLnBrk="1" latinLnBrk="0" hangingPunct="1">
        <a:defRPr sz="1538" kern="1200">
          <a:solidFill>
            <a:schemeClr val="tx1"/>
          </a:solidFill>
          <a:latin typeface="+mn-lt"/>
          <a:ea typeface="+mn-ea"/>
          <a:cs typeface="+mn-cs"/>
        </a:defRPr>
      </a:lvl7pPr>
      <a:lvl8pPr marL="2733782" algn="l" defTabSz="781080" rtl="0" eaLnBrk="1" latinLnBrk="0" hangingPunct="1">
        <a:defRPr sz="1538" kern="1200">
          <a:solidFill>
            <a:schemeClr val="tx1"/>
          </a:solidFill>
          <a:latin typeface="+mn-lt"/>
          <a:ea typeface="+mn-ea"/>
          <a:cs typeface="+mn-cs"/>
        </a:defRPr>
      </a:lvl8pPr>
      <a:lvl9pPr marL="3124322" algn="l" defTabSz="781080" rtl="0" eaLnBrk="1" latinLnBrk="0" hangingPunct="1">
        <a:defRPr sz="15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chart" Target="../charts/chart1.xm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diagramData" Target="../diagrams/data1.xml"/><Relationship Id="rId16" Type="http://schemas.openxmlformats.org/officeDocument/2006/relationships/image" Target="../media/image11.svg"/><Relationship Id="rId20" Type="http://schemas.openxmlformats.org/officeDocument/2006/relationships/image" Target="../media/image15.png"/><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895256" y="1859932"/>
            <a:ext cx="26885088" cy="246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937" tIns="38962" rIns="77937" bIns="38962">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sz="7517" dirty="0">
                <a:solidFill>
                  <a:srgbClr val="FFFFFF"/>
                </a:solidFill>
                <a:latin typeface="+mn-lt"/>
              </a:rPr>
              <a:t>Predictive Modeling for Income Analysis 50K</a:t>
            </a:r>
          </a:p>
          <a:p>
            <a:pPr>
              <a:defRPr/>
            </a:pPr>
            <a:r>
              <a:rPr lang="en-US" sz="3758" dirty="0">
                <a:solidFill>
                  <a:srgbClr val="FFFFFF"/>
                </a:solidFill>
                <a:latin typeface="+mn-lt"/>
              </a:rPr>
              <a:t>Python tasks using dataset to analyze income inequality (</a:t>
            </a:r>
            <a:r>
              <a:rPr lang="en-US" sz="4000" dirty="0">
                <a:solidFill>
                  <a:srgbClr val="FFFFFF"/>
                </a:solidFill>
                <a:latin typeface="+mn-lt"/>
              </a:rPr>
              <a:t>CSE 574: Introduction to Machine Learning - Assignment 1)</a:t>
            </a:r>
            <a:endParaRPr lang="en-US" altLang="en-US" sz="3758" dirty="0">
              <a:solidFill>
                <a:srgbClr val="FFFFFF"/>
              </a:solidFill>
              <a:latin typeface="+mn-lt"/>
              <a:ea typeface="Arial" charset="0"/>
            </a:endParaRPr>
          </a:p>
          <a:p>
            <a:pPr>
              <a:spcBef>
                <a:spcPts val="1538"/>
              </a:spcBef>
              <a:defRPr/>
            </a:pPr>
            <a:r>
              <a:rPr lang="en-US" altLang="en-US" sz="2733" dirty="0">
                <a:solidFill>
                  <a:srgbClr val="FFFFFF"/>
                </a:solidFill>
                <a:latin typeface="+mn-lt"/>
                <a:ea typeface="Arial" charset="0"/>
              </a:rPr>
              <a:t>Sahithya Arveti Nagaraju (Person number – 50559752)</a:t>
            </a:r>
          </a:p>
        </p:txBody>
      </p:sp>
      <p:sp>
        <p:nvSpPr>
          <p:cNvPr id="5" name="TextBox 1"/>
          <p:cNvSpPr txBox="1">
            <a:spLocks noChangeArrowheads="1"/>
          </p:cNvSpPr>
          <p:nvPr/>
        </p:nvSpPr>
        <p:spPr bwMode="auto">
          <a:xfrm>
            <a:off x="781050" y="7003709"/>
            <a:ext cx="8396288" cy="47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sz="2477" dirty="0">
              <a:latin typeface="Arial" charset="0"/>
              <a:ea typeface="Arial" charset="0"/>
            </a:endParaRPr>
          </a:p>
        </p:txBody>
      </p:sp>
      <p:sp>
        <p:nvSpPr>
          <p:cNvPr id="14" name="Freeform 13"/>
          <p:cNvSpPr/>
          <p:nvPr/>
        </p:nvSpPr>
        <p:spPr>
          <a:xfrm>
            <a:off x="15082952" y="15705536"/>
            <a:ext cx="212890" cy="980380"/>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200" dirty="0"/>
          </a:p>
        </p:txBody>
      </p:sp>
      <p:sp>
        <p:nvSpPr>
          <p:cNvPr id="15" name="Freeform 14"/>
          <p:cNvSpPr/>
          <p:nvPr/>
        </p:nvSpPr>
        <p:spPr>
          <a:xfrm rot="10800000">
            <a:off x="17068121" y="15720451"/>
            <a:ext cx="212890" cy="980381"/>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200" dirty="0"/>
          </a:p>
        </p:txBody>
      </p:sp>
      <p:graphicFrame>
        <p:nvGraphicFramePr>
          <p:cNvPr id="25" name="Picture Placeholder 11"/>
          <p:cNvGraphicFramePr>
            <a:graphicFrameLocks noGrp="1"/>
          </p:cNvGraphicFramePr>
          <p:nvPr>
            <p:ph type="pic" sz="quarter" idx="17"/>
            <p:extLst>
              <p:ext uri="{D42A27DB-BD31-4B8C-83A1-F6EECF244321}">
                <p14:modId xmlns:p14="http://schemas.microsoft.com/office/powerpoint/2010/main" val="2676790087"/>
              </p:ext>
            </p:extLst>
          </p:nvPr>
        </p:nvGraphicFramePr>
        <p:xfrm>
          <a:off x="19704384" y="19461593"/>
          <a:ext cx="7166328" cy="5130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8" name="Chart 4"/>
          <p:cNvGraphicFramePr>
            <a:graphicFrameLocks/>
          </p:cNvGraphicFramePr>
          <p:nvPr>
            <p:extLst>
              <p:ext uri="{D42A27DB-BD31-4B8C-83A1-F6EECF244321}">
                <p14:modId xmlns:p14="http://schemas.microsoft.com/office/powerpoint/2010/main" val="1269500185"/>
              </p:ext>
            </p:extLst>
          </p:nvPr>
        </p:nvGraphicFramePr>
        <p:xfrm>
          <a:off x="9702715" y="19552847"/>
          <a:ext cx="4385859" cy="4222651"/>
        </p:xfrm>
        <a:graphic>
          <a:graphicData uri="http://schemas.openxmlformats.org/drawingml/2006/chart">
            <c:chart xmlns:c="http://schemas.openxmlformats.org/drawingml/2006/chart" xmlns:r="http://schemas.openxmlformats.org/officeDocument/2006/relationships" r:id="rId7"/>
          </a:graphicData>
        </a:graphic>
      </p:graphicFrame>
      <p:cxnSp>
        <p:nvCxnSpPr>
          <p:cNvPr id="31" name="Straight Connector 30"/>
          <p:cNvCxnSpPr/>
          <p:nvPr/>
        </p:nvCxnSpPr>
        <p:spPr bwMode="auto">
          <a:xfrm>
            <a:off x="808170" y="12692857"/>
            <a:ext cx="8357235" cy="0"/>
          </a:xfrm>
          <a:prstGeom prst="line">
            <a:avLst/>
          </a:prstGeom>
          <a:noFill/>
          <a:ln w="25400" cap="flat" cmpd="sng" algn="ctr">
            <a:solidFill>
              <a:schemeClr val="tx1"/>
            </a:solidFill>
            <a:prstDash val="dash"/>
            <a:round/>
            <a:headEnd type="none" w="med" len="med"/>
            <a:tailEnd type="none" w="med" len="med"/>
          </a:ln>
          <a:effectLst/>
        </p:spPr>
      </p:cxnSp>
      <p:cxnSp>
        <p:nvCxnSpPr>
          <p:cNvPr id="34" name="Straight Connector 33"/>
          <p:cNvCxnSpPr>
            <a:cxnSpLocks/>
          </p:cNvCxnSpPr>
          <p:nvPr/>
        </p:nvCxnSpPr>
        <p:spPr bwMode="auto">
          <a:xfrm>
            <a:off x="19169389" y="14158041"/>
            <a:ext cx="8262611" cy="0"/>
          </a:xfrm>
          <a:prstGeom prst="line">
            <a:avLst/>
          </a:prstGeom>
          <a:noFill/>
          <a:ln w="25400" cap="flat" cmpd="sng" algn="ctr">
            <a:solidFill>
              <a:schemeClr val="tx1"/>
            </a:solidFill>
            <a:prstDash val="dash"/>
            <a:round/>
            <a:headEnd type="none" w="med" len="med"/>
            <a:tailEnd type="none" w="med" len="med"/>
          </a:ln>
          <a:effectLst/>
        </p:spPr>
      </p:cxnSp>
      <p:sp>
        <p:nvSpPr>
          <p:cNvPr id="35" name="TextBox 34"/>
          <p:cNvSpPr txBox="1"/>
          <p:nvPr/>
        </p:nvSpPr>
        <p:spPr>
          <a:xfrm>
            <a:off x="19399858" y="24584373"/>
            <a:ext cx="8018996" cy="5322932"/>
          </a:xfrm>
          <a:prstGeom prst="rect">
            <a:avLst/>
          </a:prstGeom>
          <a:solidFill>
            <a:schemeClr val="bg1">
              <a:alpha val="42000"/>
            </a:schemeClr>
          </a:solidFill>
        </p:spPr>
        <p:txBody>
          <a:bodyPr wrap="square">
            <a:spAutoFit/>
          </a:bodyPr>
          <a:lstStyle/>
          <a:p>
            <a:pPr marL="571500" indent="-571500">
              <a:lnSpc>
                <a:spcPts val="4600"/>
              </a:lnSpc>
              <a:spcAft>
                <a:spcPts val="1538"/>
              </a:spcAft>
              <a:buFont typeface="+mj-lt"/>
              <a:buAutoNum type="arabicPeriod"/>
              <a:defRPr/>
            </a:pPr>
            <a:r>
              <a:rPr lang="en-US" sz="2800" dirty="0">
                <a:solidFill>
                  <a:schemeClr val="tx2">
                    <a:lumMod val="75000"/>
                  </a:schemeClr>
                </a:solidFill>
                <a:latin typeface="Arial" charset="0"/>
                <a:ea typeface="Arial" charset="0"/>
                <a:cs typeface="Arial" charset="0"/>
              </a:rPr>
              <a:t>Support Vector Machine</a:t>
            </a:r>
            <a:r>
              <a:rPr lang="en-US" sz="2800" dirty="0">
                <a:latin typeface="Arial" charset="0"/>
                <a:ea typeface="Arial" charset="0"/>
                <a:cs typeface="Arial" charset="0"/>
              </a:rPr>
              <a:t>: A powerful classifier used for classification.</a:t>
            </a:r>
          </a:p>
          <a:p>
            <a:pPr marL="571500" indent="-571500">
              <a:lnSpc>
                <a:spcPts val="4600"/>
              </a:lnSpc>
              <a:spcAft>
                <a:spcPts val="1538"/>
              </a:spcAft>
              <a:buFont typeface="+mj-lt"/>
              <a:buAutoNum type="arabicPeriod"/>
              <a:defRPr/>
            </a:pPr>
            <a:r>
              <a:rPr lang="en-US" sz="2800" dirty="0">
                <a:solidFill>
                  <a:schemeClr val="tx2">
                    <a:lumMod val="75000"/>
                  </a:schemeClr>
                </a:solidFill>
                <a:latin typeface="Arial" charset="0"/>
                <a:ea typeface="Arial" charset="0"/>
                <a:cs typeface="Arial" charset="0"/>
              </a:rPr>
              <a:t>Gradient Boosting Classifier</a:t>
            </a:r>
            <a:r>
              <a:rPr lang="en-US" sz="2800" dirty="0">
                <a:latin typeface="Arial" charset="0"/>
                <a:ea typeface="Arial" charset="0"/>
                <a:cs typeface="Arial" charset="0"/>
              </a:rPr>
              <a:t>: Builds models sequentially to improve accuracy.</a:t>
            </a:r>
          </a:p>
          <a:p>
            <a:pPr marL="571500" indent="-571500">
              <a:lnSpc>
                <a:spcPts val="4600"/>
              </a:lnSpc>
              <a:spcAft>
                <a:spcPts val="1538"/>
              </a:spcAft>
              <a:buFont typeface="+mj-lt"/>
              <a:buAutoNum type="arabicPeriod"/>
              <a:defRPr/>
            </a:pPr>
            <a:r>
              <a:rPr lang="en-US" sz="2800" dirty="0">
                <a:solidFill>
                  <a:schemeClr val="tx2">
                    <a:lumMod val="75000"/>
                  </a:schemeClr>
                </a:solidFill>
                <a:latin typeface="Arial" charset="0"/>
                <a:ea typeface="Arial" charset="0"/>
                <a:cs typeface="Arial" charset="0"/>
              </a:rPr>
              <a:t>Decision Tree:</a:t>
            </a:r>
            <a:r>
              <a:rPr lang="en-US" sz="2800" dirty="0">
                <a:latin typeface="Arial" charset="0"/>
                <a:ea typeface="Arial" charset="0"/>
                <a:cs typeface="Arial" charset="0"/>
              </a:rPr>
              <a:t> Interpretable model that splits data based on feature values</a:t>
            </a:r>
          </a:p>
          <a:p>
            <a:pPr marL="571500" indent="-571500">
              <a:lnSpc>
                <a:spcPts val="4600"/>
              </a:lnSpc>
              <a:spcAft>
                <a:spcPts val="1538"/>
              </a:spcAft>
              <a:buFont typeface="+mj-lt"/>
              <a:buAutoNum type="arabicPeriod"/>
              <a:defRPr/>
            </a:pPr>
            <a:r>
              <a:rPr lang="en-US" sz="2800" dirty="0">
                <a:solidFill>
                  <a:schemeClr val="tx2">
                    <a:lumMod val="75000"/>
                  </a:schemeClr>
                </a:solidFill>
                <a:latin typeface="Arial" charset="0"/>
                <a:ea typeface="Arial" charset="0"/>
                <a:cs typeface="Arial" charset="0"/>
              </a:rPr>
              <a:t>Random Forest: </a:t>
            </a:r>
            <a:r>
              <a:rPr lang="en-US" sz="2800" dirty="0">
                <a:latin typeface="Arial" charset="0"/>
                <a:ea typeface="Arial" charset="0"/>
                <a:cs typeface="Arial" charset="0"/>
              </a:rPr>
              <a:t>Combines multiple decision trees to enhance prediction stability.</a:t>
            </a:r>
          </a:p>
        </p:txBody>
      </p:sp>
      <p:cxnSp>
        <p:nvCxnSpPr>
          <p:cNvPr id="38" name="Straight Connector 37"/>
          <p:cNvCxnSpPr/>
          <p:nvPr/>
        </p:nvCxnSpPr>
        <p:spPr bwMode="auto">
          <a:xfrm>
            <a:off x="28443063" y="27305105"/>
            <a:ext cx="8099651" cy="0"/>
          </a:xfrm>
          <a:prstGeom prst="line">
            <a:avLst/>
          </a:prstGeom>
          <a:noFill/>
          <a:ln w="25400" cap="flat" cmpd="sng" algn="ctr">
            <a:solidFill>
              <a:schemeClr val="tx1"/>
            </a:solidFill>
            <a:prstDash val="dash"/>
            <a:round/>
            <a:headEnd type="none" w="med" len="med"/>
            <a:tailEnd type="none" w="med" len="med"/>
          </a:ln>
          <a:effectLst/>
        </p:spPr>
      </p:cxnSp>
      <p:cxnSp>
        <p:nvCxnSpPr>
          <p:cNvPr id="41" name="Straight Connector 40"/>
          <p:cNvCxnSpPr/>
          <p:nvPr/>
        </p:nvCxnSpPr>
        <p:spPr bwMode="auto">
          <a:xfrm>
            <a:off x="28443063" y="21664172"/>
            <a:ext cx="8092532" cy="0"/>
          </a:xfrm>
          <a:prstGeom prst="line">
            <a:avLst/>
          </a:prstGeom>
          <a:noFill/>
          <a:ln w="25400" cap="flat" cmpd="sng" algn="ctr">
            <a:solidFill>
              <a:schemeClr val="tx1"/>
            </a:solidFill>
            <a:prstDash val="dash"/>
            <a:round/>
            <a:headEnd type="none" w="med" len="med"/>
            <a:tailEnd type="none" w="med" len="med"/>
          </a:ln>
          <a:effectLst/>
        </p:spPr>
      </p:cxnSp>
      <p:sp>
        <p:nvSpPr>
          <p:cNvPr id="92" name="TextBox 3"/>
          <p:cNvSpPr txBox="1">
            <a:spLocks noChangeArrowheads="1"/>
          </p:cNvSpPr>
          <p:nvPr/>
        </p:nvSpPr>
        <p:spPr bwMode="auto">
          <a:xfrm>
            <a:off x="752560" y="6323685"/>
            <a:ext cx="8258038" cy="648350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INTORUCTION</a:t>
            </a:r>
          </a:p>
          <a:p>
            <a:pPr>
              <a:lnSpc>
                <a:spcPts val="5600"/>
              </a:lnSpc>
              <a:spcBef>
                <a:spcPts val="0"/>
              </a:spcBef>
            </a:pPr>
            <a:r>
              <a:rPr lang="en-US" sz="2800" dirty="0">
                <a:latin typeface="Arial" charset="0"/>
                <a:cs typeface="Arial" charset="0"/>
              </a:rPr>
              <a:t>This project will talk about the analysis of the Census Income dataset, which allows for predictions of individual earnings above USD 50,000 per year. It first preprocess the data and then apply a various classifiers and provides an accuracy of 86.6%. The work is intended to illustrate some basic concepts of the treatment of data within machine learning.</a:t>
            </a:r>
            <a:endParaRPr lang="en-US" altLang="en-US" sz="2800" dirty="0">
              <a:latin typeface="Arial" charset="0"/>
              <a:cs typeface="Arial" charset="0"/>
            </a:endParaRPr>
          </a:p>
        </p:txBody>
      </p:sp>
      <p:sp>
        <p:nvSpPr>
          <p:cNvPr id="93" name="TextBox 92"/>
          <p:cNvSpPr txBox="1"/>
          <p:nvPr/>
        </p:nvSpPr>
        <p:spPr>
          <a:xfrm>
            <a:off x="943629" y="13067364"/>
            <a:ext cx="7906905" cy="9179116"/>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DATA CLEANING</a:t>
            </a:r>
          </a:p>
          <a:p>
            <a:pPr>
              <a:lnSpc>
                <a:spcPct val="150000"/>
              </a:lnSpc>
              <a:spcBef>
                <a:spcPts val="1200"/>
              </a:spcBef>
              <a:spcAft>
                <a:spcPts val="800"/>
              </a:spcAft>
              <a:defRPr/>
            </a:pPr>
            <a:r>
              <a:rPr lang="en-US" sz="2800" b="1" dirty="0">
                <a:solidFill>
                  <a:schemeClr val="tx2"/>
                </a:solidFill>
                <a:latin typeface="Arial" charset="0"/>
                <a:cs typeface="Arial" charset="0"/>
              </a:rPr>
              <a:t>A. Duplicate Removal: </a:t>
            </a:r>
            <a:r>
              <a:rPr lang="en-US" sz="2800" dirty="0">
                <a:latin typeface="Arial" charset="0"/>
                <a:ea typeface="ＭＳ Ｐゴシック" charset="-128"/>
                <a:cs typeface="Arial" charset="0"/>
              </a:rPr>
              <a:t>Detected and managed 24 duplicate rows to maintain data integrity.</a:t>
            </a:r>
          </a:p>
          <a:p>
            <a:pPr>
              <a:lnSpc>
                <a:spcPct val="150000"/>
              </a:lnSpc>
              <a:spcBef>
                <a:spcPts val="1200"/>
              </a:spcBef>
              <a:spcAft>
                <a:spcPts val="800"/>
              </a:spcAft>
              <a:defRPr/>
            </a:pPr>
            <a:r>
              <a:rPr lang="en-US" sz="2800" b="1" dirty="0">
                <a:solidFill>
                  <a:schemeClr val="tx2"/>
                </a:solidFill>
                <a:latin typeface="Arial" charset="0"/>
                <a:cs typeface="Arial" charset="0"/>
              </a:rPr>
              <a:t>B. Handling Missing Values: </a:t>
            </a:r>
            <a:r>
              <a:rPr lang="en-US" sz="2800" dirty="0">
                <a:latin typeface="Arial" charset="0"/>
                <a:ea typeface="ＭＳ Ｐゴシック" charset="-128"/>
                <a:cs typeface="Arial" charset="0"/>
              </a:rPr>
              <a:t>Identified and replaced ‘?’  values with </a:t>
            </a:r>
            <a:r>
              <a:rPr lang="en-US" sz="2800" dirty="0" err="1">
                <a:latin typeface="Arial" charset="0"/>
                <a:ea typeface="ＭＳ Ｐゴシック" charset="-128"/>
                <a:cs typeface="Arial" charset="0"/>
              </a:rPr>
              <a:t>NaN</a:t>
            </a:r>
            <a:r>
              <a:rPr lang="en-US" sz="2800" dirty="0">
                <a:latin typeface="Arial" charset="0"/>
                <a:ea typeface="ＭＳ Ｐゴシック" charset="-128"/>
                <a:cs typeface="Arial" charset="0"/>
              </a:rPr>
              <a:t>, then imputed missing entries in </a:t>
            </a:r>
            <a:r>
              <a:rPr lang="en-US" sz="2800" dirty="0" err="1">
                <a:latin typeface="Arial" charset="0"/>
                <a:ea typeface="ＭＳ Ｐゴシック" charset="-128"/>
                <a:cs typeface="Arial" charset="0"/>
              </a:rPr>
              <a:t>workclass</a:t>
            </a:r>
            <a:r>
              <a:rPr lang="en-US" sz="2800" dirty="0">
                <a:latin typeface="Arial" charset="0"/>
                <a:ea typeface="ＭＳ Ｐゴシック" charset="-128"/>
                <a:cs typeface="Arial" charset="0"/>
              </a:rPr>
              <a:t> and occupation using the mode, and categorized native-country missing values as ‘Unknown</a:t>
            </a:r>
            <a:r>
              <a:rPr lang="en-US" sz="2800" dirty="0">
                <a:latin typeface="Arial" charset="0"/>
                <a:cs typeface="Arial" charset="0"/>
              </a:rPr>
              <a:t>’. </a:t>
            </a:r>
          </a:p>
          <a:p>
            <a:pPr>
              <a:lnSpc>
                <a:spcPct val="150000"/>
              </a:lnSpc>
              <a:spcBef>
                <a:spcPts val="1200"/>
              </a:spcBef>
              <a:spcAft>
                <a:spcPts val="800"/>
              </a:spcAft>
              <a:defRPr/>
            </a:pPr>
            <a:r>
              <a:rPr lang="en-US" sz="2800" b="1" dirty="0">
                <a:solidFill>
                  <a:schemeClr val="tx2"/>
                </a:solidFill>
                <a:latin typeface="Arial" charset="0"/>
                <a:ea typeface="Arial" charset="0"/>
                <a:cs typeface="Arial" charset="0"/>
              </a:rPr>
              <a:t>C. Data Encoding and Conversion: </a:t>
            </a:r>
            <a:r>
              <a:rPr lang="en-US" sz="2800" dirty="0">
                <a:latin typeface="Arial" charset="0"/>
                <a:ea typeface="ＭＳ Ｐゴシック" charset="-128"/>
                <a:cs typeface="Arial" charset="0"/>
              </a:rPr>
              <a:t>Converted float columns to integers for consistency and applied </a:t>
            </a:r>
            <a:r>
              <a:rPr lang="en-US" sz="2800" dirty="0" err="1">
                <a:latin typeface="Arial" charset="0"/>
                <a:ea typeface="ＭＳ Ｐゴシック" charset="-128"/>
                <a:cs typeface="Arial" charset="0"/>
              </a:rPr>
              <a:t>LabelEncoder</a:t>
            </a:r>
            <a:r>
              <a:rPr lang="en-US" sz="2800" dirty="0">
                <a:latin typeface="Arial" charset="0"/>
                <a:ea typeface="ＭＳ Ｐゴシック" charset="-128"/>
                <a:cs typeface="Arial" charset="0"/>
              </a:rPr>
              <a:t> to transform categorical variables into numerical format, preparing the dataset for machine learning.</a:t>
            </a:r>
          </a:p>
        </p:txBody>
      </p:sp>
      <p:sp>
        <p:nvSpPr>
          <p:cNvPr id="98" name="TextBox 97"/>
          <p:cNvSpPr txBox="1"/>
          <p:nvPr/>
        </p:nvSpPr>
        <p:spPr>
          <a:xfrm>
            <a:off x="10272623" y="6466382"/>
            <a:ext cx="8114324" cy="22904668"/>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EXPLORATORY DATA ANALYSIS</a:t>
            </a:r>
          </a:p>
          <a:p>
            <a:pPr marL="457200" indent="-457200">
              <a:lnSpc>
                <a:spcPts val="4600"/>
              </a:lnSpc>
              <a:spcBef>
                <a:spcPts val="1200"/>
              </a:spcBef>
              <a:spcAft>
                <a:spcPts val="800"/>
              </a:spcAft>
              <a:buFont typeface="Wingdings" panose="05000000000000000000" pitchFamily="2" charset="2"/>
              <a:buChar char="q"/>
              <a:defRPr/>
            </a:pPr>
            <a:r>
              <a:rPr lang="en-US" sz="2800" b="1" dirty="0">
                <a:solidFill>
                  <a:schemeClr val="tx2"/>
                </a:solidFill>
                <a:latin typeface="Arial" charset="0"/>
                <a:cs typeface="Arial" charset="0"/>
              </a:rPr>
              <a:t>Histogram of distribution of age:</a:t>
            </a:r>
          </a:p>
          <a:p>
            <a:pPr>
              <a:lnSpc>
                <a:spcPts val="4600"/>
              </a:lnSpc>
              <a:spcBef>
                <a:spcPts val="1200"/>
              </a:spcBef>
              <a:spcAft>
                <a:spcPts val="800"/>
              </a:spcAft>
              <a:defRPr/>
            </a:pPr>
            <a:r>
              <a:rPr lang="en-US" sz="2800" dirty="0">
                <a:latin typeface="Arial" charset="0"/>
                <a:cs typeface="Arial" charset="0"/>
              </a:rPr>
              <a:t>The distribution is skewed to the right, indicating a larger proportion of individuals in the adult age group. The peak around the age of 30-35 suggests that this age range is the most common in the dataset.</a:t>
            </a:r>
          </a:p>
          <a:p>
            <a:pPr>
              <a:lnSpc>
                <a:spcPts val="4600"/>
              </a:lnSpc>
              <a:spcBef>
                <a:spcPts val="1200"/>
              </a:spcBef>
              <a:spcAft>
                <a:spcPts val="800"/>
              </a:spcAft>
              <a:defRPr/>
            </a:pPr>
            <a:endParaRPr lang="en-US" sz="2800" dirty="0">
              <a:latin typeface="Arial" charset="0"/>
              <a:cs typeface="Arial" charset="0"/>
            </a:endParaRPr>
          </a:p>
          <a:p>
            <a:pPr>
              <a:lnSpc>
                <a:spcPts val="4600"/>
              </a:lnSpc>
              <a:spcBef>
                <a:spcPts val="1200"/>
              </a:spcBef>
              <a:spcAft>
                <a:spcPts val="800"/>
              </a:spcAft>
              <a:defRPr/>
            </a:pPr>
            <a:endParaRPr lang="en-US" sz="2800" dirty="0">
              <a:latin typeface="Arial" charset="0"/>
              <a:cs typeface="Arial" charset="0"/>
            </a:endParaRPr>
          </a:p>
          <a:p>
            <a:pPr>
              <a:lnSpc>
                <a:spcPts val="4600"/>
              </a:lnSpc>
              <a:spcBef>
                <a:spcPts val="1200"/>
              </a:spcBef>
              <a:spcAft>
                <a:spcPts val="800"/>
              </a:spcAft>
              <a:defRPr/>
            </a:pPr>
            <a:endParaRPr lang="en-US" sz="2800" dirty="0">
              <a:latin typeface="Arial" charset="0"/>
              <a:cs typeface="Arial" charset="0"/>
            </a:endParaRPr>
          </a:p>
          <a:p>
            <a:pPr>
              <a:lnSpc>
                <a:spcPts val="4600"/>
              </a:lnSpc>
              <a:spcBef>
                <a:spcPts val="1200"/>
              </a:spcBef>
              <a:spcAft>
                <a:spcPts val="800"/>
              </a:spcAft>
              <a:defRPr/>
            </a:pPr>
            <a:endParaRPr lang="en-US" sz="2800" dirty="0">
              <a:latin typeface="Arial" charset="0"/>
              <a:cs typeface="Arial" charset="0"/>
            </a:endParaRPr>
          </a:p>
          <a:p>
            <a:pPr marL="457200" indent="-457200">
              <a:lnSpc>
                <a:spcPts val="4600"/>
              </a:lnSpc>
              <a:spcBef>
                <a:spcPts val="1200"/>
              </a:spcBef>
              <a:spcAft>
                <a:spcPts val="800"/>
              </a:spcAft>
              <a:buFont typeface="Wingdings" panose="05000000000000000000" pitchFamily="2" charset="2"/>
              <a:buChar char="q"/>
              <a:defRPr/>
            </a:pPr>
            <a:r>
              <a:rPr lang="en-US" sz="2800" b="1" dirty="0">
                <a:solidFill>
                  <a:schemeClr val="tx2"/>
                </a:solidFill>
                <a:latin typeface="Arial" charset="0"/>
                <a:cs typeface="Arial" charset="0"/>
              </a:rPr>
              <a:t>Stacked bar chart for Income v/s Gender:</a:t>
            </a:r>
          </a:p>
          <a:p>
            <a:pPr>
              <a:lnSpc>
                <a:spcPts val="4600"/>
              </a:lnSpc>
              <a:spcBef>
                <a:spcPts val="1200"/>
              </a:spcBef>
              <a:spcAft>
                <a:spcPts val="800"/>
              </a:spcAft>
              <a:defRPr/>
            </a:pPr>
            <a:r>
              <a:rPr lang="en-US" sz="2800" dirty="0">
                <a:latin typeface="Arial" charset="0"/>
                <a:cs typeface="Arial" charset="0"/>
              </a:rPr>
              <a:t>Males have a higher proportion in the higher income bracket. More females are in the lower income bracket.</a:t>
            </a:r>
          </a:p>
          <a:p>
            <a:pPr>
              <a:lnSpc>
                <a:spcPts val="4600"/>
              </a:lnSpc>
              <a:spcBef>
                <a:spcPts val="1200"/>
              </a:spcBef>
              <a:spcAft>
                <a:spcPts val="800"/>
              </a:spcAft>
              <a:defRPr/>
            </a:pPr>
            <a:endParaRPr lang="en-US" sz="2800" b="1" dirty="0">
              <a:solidFill>
                <a:schemeClr val="tx2"/>
              </a:solidFill>
              <a:latin typeface="Arial" charset="0"/>
              <a:cs typeface="Arial" charset="0"/>
            </a:endParaRPr>
          </a:p>
          <a:p>
            <a:pPr>
              <a:lnSpc>
                <a:spcPts val="4600"/>
              </a:lnSpc>
              <a:spcBef>
                <a:spcPts val="1200"/>
              </a:spcBef>
              <a:spcAft>
                <a:spcPts val="800"/>
              </a:spcAft>
              <a:defRPr/>
            </a:pPr>
            <a:endParaRPr lang="en-US" sz="2800" b="1" dirty="0">
              <a:solidFill>
                <a:schemeClr val="tx2"/>
              </a:solidFill>
              <a:latin typeface="Arial" charset="0"/>
              <a:cs typeface="Arial" charset="0"/>
            </a:endParaRPr>
          </a:p>
          <a:p>
            <a:pPr>
              <a:lnSpc>
                <a:spcPts val="4600"/>
              </a:lnSpc>
              <a:spcBef>
                <a:spcPts val="1200"/>
              </a:spcBef>
              <a:spcAft>
                <a:spcPts val="800"/>
              </a:spcAft>
              <a:defRPr/>
            </a:pPr>
            <a:endParaRPr lang="en-US" sz="2800" b="1" dirty="0">
              <a:solidFill>
                <a:schemeClr val="tx2"/>
              </a:solidFill>
              <a:latin typeface="Arial" charset="0"/>
              <a:cs typeface="Arial" charset="0"/>
            </a:endParaRPr>
          </a:p>
          <a:p>
            <a:pPr>
              <a:lnSpc>
                <a:spcPts val="4600"/>
              </a:lnSpc>
              <a:spcBef>
                <a:spcPts val="1200"/>
              </a:spcBef>
              <a:spcAft>
                <a:spcPts val="800"/>
              </a:spcAft>
              <a:defRPr/>
            </a:pPr>
            <a:endParaRPr lang="en-US" sz="2800" b="1" dirty="0">
              <a:solidFill>
                <a:schemeClr val="tx2"/>
              </a:solidFill>
              <a:latin typeface="Arial" charset="0"/>
              <a:cs typeface="Arial" charset="0"/>
            </a:endParaRPr>
          </a:p>
          <a:p>
            <a:pPr>
              <a:lnSpc>
                <a:spcPts val="4600"/>
              </a:lnSpc>
              <a:spcBef>
                <a:spcPts val="1200"/>
              </a:spcBef>
              <a:spcAft>
                <a:spcPts val="800"/>
              </a:spcAft>
              <a:defRPr/>
            </a:pPr>
            <a:endParaRPr lang="en-US" sz="2800" b="1" dirty="0">
              <a:solidFill>
                <a:schemeClr val="tx2"/>
              </a:solidFill>
              <a:latin typeface="Arial" charset="0"/>
              <a:cs typeface="Arial" charset="0"/>
            </a:endParaRPr>
          </a:p>
          <a:p>
            <a:pPr marL="457200" indent="-457200">
              <a:lnSpc>
                <a:spcPts val="4600"/>
              </a:lnSpc>
              <a:spcBef>
                <a:spcPts val="1200"/>
              </a:spcBef>
              <a:spcAft>
                <a:spcPts val="800"/>
              </a:spcAft>
              <a:buFont typeface="Wingdings" panose="05000000000000000000" pitchFamily="2" charset="2"/>
              <a:buChar char="q"/>
              <a:defRPr/>
            </a:pPr>
            <a:r>
              <a:rPr lang="en-US" sz="2800" b="1" dirty="0">
                <a:solidFill>
                  <a:schemeClr val="tx2"/>
                </a:solidFill>
                <a:latin typeface="Arial" charset="0"/>
                <a:cs typeface="Arial" charset="0"/>
              </a:rPr>
              <a:t>Pie Chart for </a:t>
            </a:r>
            <a:r>
              <a:rPr lang="en-US" sz="2800" b="1" dirty="0" err="1">
                <a:solidFill>
                  <a:schemeClr val="tx2"/>
                </a:solidFill>
                <a:latin typeface="Arial" charset="0"/>
                <a:cs typeface="Arial" charset="0"/>
              </a:rPr>
              <a:t>Workclass</a:t>
            </a:r>
            <a:r>
              <a:rPr lang="en-US" sz="2800" b="1" dirty="0">
                <a:solidFill>
                  <a:schemeClr val="tx2"/>
                </a:solidFill>
                <a:latin typeface="Arial" charset="0"/>
                <a:cs typeface="Arial" charset="0"/>
              </a:rPr>
              <a:t> Distribution:</a:t>
            </a:r>
          </a:p>
          <a:p>
            <a:pPr>
              <a:lnSpc>
                <a:spcPts val="4600"/>
              </a:lnSpc>
              <a:spcBef>
                <a:spcPts val="1200"/>
              </a:spcBef>
              <a:spcAft>
                <a:spcPts val="800"/>
              </a:spcAft>
              <a:defRPr/>
            </a:pPr>
            <a:r>
              <a:rPr lang="en-US" sz="2800" dirty="0">
                <a:latin typeface="Arial" charset="0"/>
                <a:cs typeface="Arial" charset="0"/>
              </a:rPr>
              <a:t>Most individuals work in the private sector. Other sectors have smaller proportions. Few individuals are unemployed or have never worked.</a:t>
            </a:r>
          </a:p>
          <a:p>
            <a:pPr>
              <a:lnSpc>
                <a:spcPts val="4600"/>
              </a:lnSpc>
              <a:spcBef>
                <a:spcPts val="1200"/>
              </a:spcBef>
              <a:spcAft>
                <a:spcPts val="800"/>
              </a:spcAft>
              <a:defRPr/>
            </a:pPr>
            <a:endParaRPr lang="en-US" sz="2800" b="1" dirty="0">
              <a:solidFill>
                <a:schemeClr val="tx2"/>
              </a:solidFill>
              <a:latin typeface="Arial" charset="0"/>
              <a:cs typeface="Arial" charset="0"/>
            </a:endParaRPr>
          </a:p>
          <a:p>
            <a:pPr>
              <a:lnSpc>
                <a:spcPts val="4600"/>
              </a:lnSpc>
              <a:spcBef>
                <a:spcPts val="1200"/>
              </a:spcBef>
              <a:spcAft>
                <a:spcPts val="800"/>
              </a:spcAft>
              <a:defRPr/>
            </a:pPr>
            <a:endParaRPr lang="en-US" sz="2800" b="1" dirty="0">
              <a:solidFill>
                <a:schemeClr val="tx2"/>
              </a:solidFill>
              <a:latin typeface="Arial" charset="0"/>
              <a:cs typeface="Arial" charset="0"/>
            </a:endParaRPr>
          </a:p>
          <a:p>
            <a:pPr>
              <a:lnSpc>
                <a:spcPts val="4600"/>
              </a:lnSpc>
              <a:spcBef>
                <a:spcPts val="1200"/>
              </a:spcBef>
              <a:spcAft>
                <a:spcPts val="800"/>
              </a:spcAft>
              <a:defRPr/>
            </a:pPr>
            <a:endParaRPr lang="en-US" sz="2800" b="1" dirty="0">
              <a:solidFill>
                <a:schemeClr val="tx2"/>
              </a:solidFill>
              <a:latin typeface="Arial" charset="0"/>
              <a:cs typeface="Arial" charset="0"/>
            </a:endParaRPr>
          </a:p>
          <a:p>
            <a:pPr>
              <a:lnSpc>
                <a:spcPts val="4600"/>
              </a:lnSpc>
              <a:spcBef>
                <a:spcPts val="1200"/>
              </a:spcBef>
              <a:spcAft>
                <a:spcPts val="800"/>
              </a:spcAft>
              <a:defRPr/>
            </a:pPr>
            <a:endParaRPr lang="en-US" sz="2800" b="1" dirty="0">
              <a:solidFill>
                <a:schemeClr val="tx2"/>
              </a:solidFill>
              <a:latin typeface="Arial" charset="0"/>
              <a:cs typeface="Arial" charset="0"/>
            </a:endParaRPr>
          </a:p>
          <a:p>
            <a:pPr>
              <a:lnSpc>
                <a:spcPts val="4600"/>
              </a:lnSpc>
              <a:spcBef>
                <a:spcPts val="1200"/>
              </a:spcBef>
              <a:spcAft>
                <a:spcPts val="800"/>
              </a:spcAft>
              <a:defRPr/>
            </a:pPr>
            <a:endParaRPr lang="en-US" sz="2800" b="1" dirty="0">
              <a:solidFill>
                <a:schemeClr val="tx2"/>
              </a:solidFill>
              <a:latin typeface="Arial" charset="0"/>
              <a:cs typeface="Arial" charset="0"/>
            </a:endParaRPr>
          </a:p>
        </p:txBody>
      </p:sp>
      <p:sp>
        <p:nvSpPr>
          <p:cNvPr id="100" name="TextBox 99"/>
          <p:cNvSpPr txBox="1"/>
          <p:nvPr/>
        </p:nvSpPr>
        <p:spPr>
          <a:xfrm>
            <a:off x="19250753" y="14802340"/>
            <a:ext cx="8047259" cy="4463722"/>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TRAINING MODELS</a:t>
            </a:r>
          </a:p>
          <a:p>
            <a:pPr>
              <a:lnSpc>
                <a:spcPts val="4600"/>
              </a:lnSpc>
              <a:spcAft>
                <a:spcPts val="1200"/>
              </a:spcAft>
              <a:defRPr/>
            </a:pPr>
            <a:r>
              <a:rPr lang="en-US" sz="2800" dirty="0">
                <a:latin typeface="Arial" charset="0"/>
                <a:cs typeface="Arial" charset="0"/>
              </a:rPr>
              <a:t>Started by dividing the dataset into features (X) and target variable (y) for both train and test datasets. The last column, which indicates income, has been set as the target variable.</a:t>
            </a:r>
          </a:p>
          <a:p>
            <a:pPr>
              <a:lnSpc>
                <a:spcPts val="4600"/>
              </a:lnSpc>
              <a:spcAft>
                <a:spcPts val="1200"/>
              </a:spcAft>
              <a:defRPr/>
            </a:pPr>
            <a:r>
              <a:rPr lang="en-US" sz="2800" dirty="0">
                <a:latin typeface="Arial" charset="0"/>
                <a:cs typeface="Arial" charset="0"/>
              </a:rPr>
              <a:t>Considered four different classifiers and evaluated their performance on the test data.</a:t>
            </a:r>
          </a:p>
        </p:txBody>
      </p:sp>
      <p:sp>
        <p:nvSpPr>
          <p:cNvPr id="101" name="TextBox 100"/>
          <p:cNvSpPr txBox="1"/>
          <p:nvPr/>
        </p:nvSpPr>
        <p:spPr>
          <a:xfrm>
            <a:off x="28502917" y="6449460"/>
            <a:ext cx="8167812" cy="5797421"/>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MODEL EVALUATION</a:t>
            </a:r>
          </a:p>
          <a:p>
            <a:pPr>
              <a:lnSpc>
                <a:spcPts val="4600"/>
              </a:lnSpc>
              <a:spcBef>
                <a:spcPts val="0"/>
              </a:spcBef>
              <a:spcAft>
                <a:spcPts val="1200"/>
              </a:spcAft>
              <a:defRPr/>
            </a:pPr>
            <a:r>
              <a:rPr lang="en-US" sz="2800" dirty="0">
                <a:latin typeface="Arial" charset="0"/>
                <a:ea typeface="Arial" charset="0"/>
                <a:cs typeface="Arial" charset="0"/>
              </a:rPr>
              <a:t>The performance of each model was evaluated using accuracy scores and confusion matrices:</a:t>
            </a:r>
          </a:p>
          <a:p>
            <a:pPr marL="457200" indent="-457200">
              <a:lnSpc>
                <a:spcPts val="4600"/>
              </a:lnSpc>
              <a:spcBef>
                <a:spcPts val="0"/>
              </a:spcBef>
              <a:spcAft>
                <a:spcPts val="1200"/>
              </a:spcAft>
              <a:buFont typeface="Wingdings" panose="05000000000000000000" pitchFamily="2" charset="2"/>
              <a:buChar char="Ø"/>
              <a:defRPr/>
            </a:pPr>
            <a:r>
              <a:rPr lang="en-US" sz="2800" dirty="0">
                <a:solidFill>
                  <a:schemeClr val="tx2">
                    <a:lumMod val="75000"/>
                  </a:schemeClr>
                </a:solidFill>
                <a:latin typeface="Arial" charset="0"/>
                <a:ea typeface="Arial" charset="0"/>
                <a:cs typeface="Arial" charset="0"/>
              </a:rPr>
              <a:t>Accuracy Score: </a:t>
            </a:r>
            <a:r>
              <a:rPr lang="en-US" sz="2800" dirty="0">
                <a:latin typeface="Arial" charset="0"/>
                <a:ea typeface="Arial" charset="0"/>
                <a:cs typeface="Arial" charset="0"/>
              </a:rPr>
              <a:t>Measures the proportion of correct predictions made by the model.</a:t>
            </a:r>
          </a:p>
          <a:p>
            <a:pPr marL="457200" indent="-457200">
              <a:lnSpc>
                <a:spcPts val="4600"/>
              </a:lnSpc>
              <a:spcBef>
                <a:spcPts val="0"/>
              </a:spcBef>
              <a:spcAft>
                <a:spcPts val="1200"/>
              </a:spcAft>
              <a:buFont typeface="Wingdings" panose="05000000000000000000" pitchFamily="2" charset="2"/>
              <a:buChar char="Ø"/>
              <a:defRPr/>
            </a:pPr>
            <a:r>
              <a:rPr lang="en-US" sz="2800" dirty="0">
                <a:solidFill>
                  <a:schemeClr val="tx2">
                    <a:lumMod val="75000"/>
                  </a:schemeClr>
                </a:solidFill>
                <a:latin typeface="Arial" charset="0"/>
                <a:ea typeface="Arial" charset="0"/>
                <a:cs typeface="Arial" charset="0"/>
              </a:rPr>
              <a:t>Confusion Matrix: </a:t>
            </a:r>
            <a:r>
              <a:rPr lang="en-US" sz="2800" dirty="0">
                <a:latin typeface="Arial" charset="0"/>
                <a:ea typeface="Arial" charset="0"/>
                <a:cs typeface="Arial" charset="0"/>
              </a:rPr>
              <a:t>Provides a detailed breakdown of correct and incorrect predictions, allowing insights into model performance for each class.</a:t>
            </a:r>
          </a:p>
        </p:txBody>
      </p:sp>
      <p:sp>
        <p:nvSpPr>
          <p:cNvPr id="108" name="TextBox 107"/>
          <p:cNvSpPr txBox="1"/>
          <p:nvPr/>
        </p:nvSpPr>
        <p:spPr>
          <a:xfrm>
            <a:off x="28615449" y="27681840"/>
            <a:ext cx="8470886" cy="2155398"/>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800" dirty="0">
                <a:latin typeface="Arial" charset="0"/>
                <a:cs typeface="Arial" charset="0"/>
              </a:rPr>
              <a:t>  Becker, B. &amp; </a:t>
            </a:r>
            <a:r>
              <a:rPr lang="en-US" sz="2800" dirty="0" err="1">
                <a:latin typeface="Arial" charset="0"/>
                <a:cs typeface="Arial" charset="0"/>
              </a:rPr>
              <a:t>Kohavi</a:t>
            </a:r>
            <a:r>
              <a:rPr lang="en-US" sz="2800" dirty="0">
                <a:latin typeface="Arial" charset="0"/>
                <a:cs typeface="Arial" charset="0"/>
              </a:rPr>
              <a:t>, R. (1996). Adult [Dataset]. UCI Machine Learning Repository. https://doi.org/10.24432/C5XW20.</a:t>
            </a:r>
          </a:p>
        </p:txBody>
      </p:sp>
      <p:pic>
        <p:nvPicPr>
          <p:cNvPr id="8" name="Picture 7">
            <a:extLst>
              <a:ext uri="{FF2B5EF4-FFF2-40B4-BE49-F238E27FC236}">
                <a16:creationId xmlns:a16="http://schemas.microsoft.com/office/drawing/2014/main" id="{62EBABF3-8DD3-443D-03D9-D7F077033D1A}"/>
              </a:ext>
            </a:extLst>
          </p:cNvPr>
          <p:cNvPicPr>
            <a:picLocks noChangeAspect="1"/>
          </p:cNvPicPr>
          <p:nvPr/>
        </p:nvPicPr>
        <p:blipFill>
          <a:blip r:embed="rId8"/>
          <a:srcRect t="35482"/>
          <a:stretch/>
        </p:blipFill>
        <p:spPr>
          <a:xfrm>
            <a:off x="1429758" y="22576760"/>
            <a:ext cx="7580840" cy="471925"/>
          </a:xfrm>
          <a:prstGeom prst="rect">
            <a:avLst/>
          </a:prstGeom>
        </p:spPr>
      </p:pic>
      <p:pic>
        <p:nvPicPr>
          <p:cNvPr id="10" name="Picture 9">
            <a:extLst>
              <a:ext uri="{FF2B5EF4-FFF2-40B4-BE49-F238E27FC236}">
                <a16:creationId xmlns:a16="http://schemas.microsoft.com/office/drawing/2014/main" id="{D2D31F6B-C905-F4D1-A64E-4F1D3969CA80}"/>
              </a:ext>
            </a:extLst>
          </p:cNvPr>
          <p:cNvPicPr>
            <a:picLocks noChangeAspect="1"/>
          </p:cNvPicPr>
          <p:nvPr/>
        </p:nvPicPr>
        <p:blipFill>
          <a:blip r:embed="rId9"/>
          <a:srcRect t="8756" r="51593"/>
          <a:stretch/>
        </p:blipFill>
        <p:spPr>
          <a:xfrm>
            <a:off x="840975" y="24336274"/>
            <a:ext cx="3881785" cy="4556141"/>
          </a:xfrm>
          <a:prstGeom prst="rect">
            <a:avLst/>
          </a:prstGeom>
        </p:spPr>
      </p:pic>
      <p:pic>
        <p:nvPicPr>
          <p:cNvPr id="20" name="Picture 19">
            <a:extLst>
              <a:ext uri="{FF2B5EF4-FFF2-40B4-BE49-F238E27FC236}">
                <a16:creationId xmlns:a16="http://schemas.microsoft.com/office/drawing/2014/main" id="{77D46933-F334-FCCF-3E78-EFB1D6B17460}"/>
              </a:ext>
            </a:extLst>
          </p:cNvPr>
          <p:cNvPicPr>
            <a:picLocks noChangeAspect="1"/>
          </p:cNvPicPr>
          <p:nvPr/>
        </p:nvPicPr>
        <p:blipFill>
          <a:blip r:embed="rId10"/>
          <a:stretch>
            <a:fillRect/>
          </a:stretch>
        </p:blipFill>
        <p:spPr>
          <a:xfrm>
            <a:off x="9710318" y="18323655"/>
            <a:ext cx="8262610" cy="3877767"/>
          </a:xfrm>
          <a:prstGeom prst="rect">
            <a:avLst/>
          </a:prstGeom>
        </p:spPr>
      </p:pic>
      <p:pic>
        <p:nvPicPr>
          <p:cNvPr id="22" name="Picture 21">
            <a:extLst>
              <a:ext uri="{FF2B5EF4-FFF2-40B4-BE49-F238E27FC236}">
                <a16:creationId xmlns:a16="http://schemas.microsoft.com/office/drawing/2014/main" id="{A324E8B1-4480-D1F3-BA14-6E502237A04C}"/>
              </a:ext>
            </a:extLst>
          </p:cNvPr>
          <p:cNvPicPr>
            <a:picLocks noChangeAspect="1"/>
          </p:cNvPicPr>
          <p:nvPr/>
        </p:nvPicPr>
        <p:blipFill>
          <a:blip r:embed="rId11"/>
          <a:stretch>
            <a:fillRect/>
          </a:stretch>
        </p:blipFill>
        <p:spPr>
          <a:xfrm>
            <a:off x="10029519" y="12048244"/>
            <a:ext cx="8262610" cy="3261383"/>
          </a:xfrm>
          <a:prstGeom prst="rect">
            <a:avLst/>
          </a:prstGeom>
        </p:spPr>
      </p:pic>
      <p:pic>
        <p:nvPicPr>
          <p:cNvPr id="24" name="Picture 23">
            <a:extLst>
              <a:ext uri="{FF2B5EF4-FFF2-40B4-BE49-F238E27FC236}">
                <a16:creationId xmlns:a16="http://schemas.microsoft.com/office/drawing/2014/main" id="{EDAE4F20-BC12-E378-D1E1-436F9A585EBB}"/>
              </a:ext>
            </a:extLst>
          </p:cNvPr>
          <p:cNvPicPr>
            <a:picLocks noChangeAspect="1"/>
          </p:cNvPicPr>
          <p:nvPr/>
        </p:nvPicPr>
        <p:blipFill>
          <a:blip r:embed="rId12"/>
          <a:stretch>
            <a:fillRect/>
          </a:stretch>
        </p:blipFill>
        <p:spPr>
          <a:xfrm>
            <a:off x="4505398" y="24288989"/>
            <a:ext cx="3881785" cy="4556137"/>
          </a:xfrm>
          <a:prstGeom prst="rect">
            <a:avLst/>
          </a:prstGeom>
        </p:spPr>
      </p:pic>
      <p:pic>
        <p:nvPicPr>
          <p:cNvPr id="39" name="Graphic 38" descr="Question Mark with solid fill">
            <a:extLst>
              <a:ext uri="{FF2B5EF4-FFF2-40B4-BE49-F238E27FC236}">
                <a16:creationId xmlns:a16="http://schemas.microsoft.com/office/drawing/2014/main" id="{A2582AD9-197C-3CE0-43A4-4DD37B54E9E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7686" y="23359956"/>
            <a:ext cx="619356" cy="619356"/>
          </a:xfrm>
          <a:prstGeom prst="rect">
            <a:avLst/>
          </a:prstGeom>
        </p:spPr>
      </p:pic>
      <p:sp>
        <p:nvSpPr>
          <p:cNvPr id="40" name="TextBox 39">
            <a:extLst>
              <a:ext uri="{FF2B5EF4-FFF2-40B4-BE49-F238E27FC236}">
                <a16:creationId xmlns:a16="http://schemas.microsoft.com/office/drawing/2014/main" id="{AB809506-74E9-6876-97FA-3E555ADD616A}"/>
              </a:ext>
            </a:extLst>
          </p:cNvPr>
          <p:cNvSpPr txBox="1"/>
          <p:nvPr/>
        </p:nvSpPr>
        <p:spPr>
          <a:xfrm>
            <a:off x="1722198" y="23355289"/>
            <a:ext cx="6690141" cy="646331"/>
          </a:xfrm>
          <a:prstGeom prst="rect">
            <a:avLst/>
          </a:prstGeom>
          <a:solidFill>
            <a:schemeClr val="accent1">
              <a:lumMod val="20000"/>
              <a:lumOff val="80000"/>
            </a:schemeClr>
          </a:solidFill>
        </p:spPr>
        <p:txBody>
          <a:bodyPr wrap="square" rtlCol="0">
            <a:spAutoFit/>
          </a:bodyPr>
          <a:lstStyle/>
          <a:p>
            <a:r>
              <a:rPr lang="en-US" sz="3600" dirty="0">
                <a:latin typeface="Arial" charset="0"/>
                <a:ea typeface="ＭＳ Ｐゴシック" charset="-128"/>
                <a:cs typeface="Arial" charset="0"/>
              </a:rPr>
              <a:t>Missing value Counts</a:t>
            </a:r>
          </a:p>
        </p:txBody>
      </p:sp>
      <p:sp>
        <p:nvSpPr>
          <p:cNvPr id="59" name="Arrow: Curved Right 58">
            <a:extLst>
              <a:ext uri="{FF2B5EF4-FFF2-40B4-BE49-F238E27FC236}">
                <a16:creationId xmlns:a16="http://schemas.microsoft.com/office/drawing/2014/main" id="{603AA63B-C895-CD67-95A1-5785CF46CACB}"/>
              </a:ext>
            </a:extLst>
          </p:cNvPr>
          <p:cNvSpPr/>
          <p:nvPr/>
        </p:nvSpPr>
        <p:spPr>
          <a:xfrm>
            <a:off x="235943" y="28376313"/>
            <a:ext cx="659313" cy="128962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Arrow: Curved Left 86">
            <a:extLst>
              <a:ext uri="{FF2B5EF4-FFF2-40B4-BE49-F238E27FC236}">
                <a16:creationId xmlns:a16="http://schemas.microsoft.com/office/drawing/2014/main" id="{F0ADFBA0-8C73-2DD5-04DD-0E73856A1723}"/>
              </a:ext>
            </a:extLst>
          </p:cNvPr>
          <p:cNvSpPr/>
          <p:nvPr/>
        </p:nvSpPr>
        <p:spPr>
          <a:xfrm>
            <a:off x="8167255" y="28240054"/>
            <a:ext cx="659313" cy="142588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TextBox 87">
            <a:extLst>
              <a:ext uri="{FF2B5EF4-FFF2-40B4-BE49-F238E27FC236}">
                <a16:creationId xmlns:a16="http://schemas.microsoft.com/office/drawing/2014/main" id="{AE2F315E-5A6D-7E8E-523D-2C6070B3DC6B}"/>
              </a:ext>
            </a:extLst>
          </p:cNvPr>
          <p:cNvSpPr txBox="1"/>
          <p:nvPr/>
        </p:nvSpPr>
        <p:spPr>
          <a:xfrm>
            <a:off x="957726" y="29202088"/>
            <a:ext cx="3382025" cy="646331"/>
          </a:xfrm>
          <a:prstGeom prst="rect">
            <a:avLst/>
          </a:prstGeom>
          <a:noFill/>
        </p:spPr>
        <p:txBody>
          <a:bodyPr wrap="square" rtlCol="0">
            <a:spAutoFit/>
          </a:bodyPr>
          <a:lstStyle/>
          <a:p>
            <a:r>
              <a:rPr lang="en-US" sz="3600" dirty="0">
                <a:latin typeface="Arial" charset="0"/>
                <a:ea typeface="ＭＳ Ｐゴシック" charset="-128"/>
                <a:cs typeface="Arial" charset="0"/>
              </a:rPr>
              <a:t>Training data</a:t>
            </a:r>
          </a:p>
        </p:txBody>
      </p:sp>
      <p:sp>
        <p:nvSpPr>
          <p:cNvPr id="97" name="TextBox 96">
            <a:extLst>
              <a:ext uri="{FF2B5EF4-FFF2-40B4-BE49-F238E27FC236}">
                <a16:creationId xmlns:a16="http://schemas.microsoft.com/office/drawing/2014/main" id="{ABFC74FE-4C85-441E-A271-822A9218DEF8}"/>
              </a:ext>
            </a:extLst>
          </p:cNvPr>
          <p:cNvSpPr txBox="1"/>
          <p:nvPr/>
        </p:nvSpPr>
        <p:spPr>
          <a:xfrm>
            <a:off x="5177373" y="29202088"/>
            <a:ext cx="3382025" cy="646331"/>
          </a:xfrm>
          <a:prstGeom prst="rect">
            <a:avLst/>
          </a:prstGeom>
          <a:noFill/>
        </p:spPr>
        <p:txBody>
          <a:bodyPr wrap="square" rtlCol="0">
            <a:spAutoFit/>
          </a:bodyPr>
          <a:lstStyle/>
          <a:p>
            <a:r>
              <a:rPr lang="en-US" sz="3600" dirty="0">
                <a:latin typeface="Arial" charset="0"/>
                <a:ea typeface="ＭＳ Ｐゴシック" charset="-128"/>
                <a:cs typeface="Arial" charset="0"/>
              </a:rPr>
              <a:t>Testing data</a:t>
            </a:r>
          </a:p>
        </p:txBody>
      </p:sp>
      <p:pic>
        <p:nvPicPr>
          <p:cNvPr id="104" name="Graphic 103" descr="Bar chart with solid fill">
            <a:extLst>
              <a:ext uri="{FF2B5EF4-FFF2-40B4-BE49-F238E27FC236}">
                <a16:creationId xmlns:a16="http://schemas.microsoft.com/office/drawing/2014/main" id="{22066A6A-7F71-C058-1F3C-CDC3182993A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6765316" y="6323685"/>
            <a:ext cx="1661819" cy="1661819"/>
          </a:xfrm>
          <a:prstGeom prst="rect">
            <a:avLst/>
          </a:prstGeom>
        </p:spPr>
      </p:pic>
      <p:sp>
        <p:nvSpPr>
          <p:cNvPr id="111" name="TextBox 3">
            <a:extLst>
              <a:ext uri="{FF2B5EF4-FFF2-40B4-BE49-F238E27FC236}">
                <a16:creationId xmlns:a16="http://schemas.microsoft.com/office/drawing/2014/main" id="{ED90B22D-8279-6436-4381-7E2417086741}"/>
              </a:ext>
            </a:extLst>
          </p:cNvPr>
          <p:cNvSpPr txBox="1">
            <a:spLocks noChangeArrowheads="1"/>
          </p:cNvSpPr>
          <p:nvPr/>
        </p:nvSpPr>
        <p:spPr bwMode="auto">
          <a:xfrm>
            <a:off x="19167100" y="6466382"/>
            <a:ext cx="8258038" cy="3141309"/>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marL="457200" indent="-457200">
              <a:lnSpc>
                <a:spcPts val="4600"/>
              </a:lnSpc>
              <a:spcAft>
                <a:spcPts val="1200"/>
              </a:spcAft>
              <a:buFont typeface="Wingdings" panose="05000000000000000000" pitchFamily="2" charset="2"/>
              <a:buChar char="q"/>
            </a:pPr>
            <a:r>
              <a:rPr lang="en-US" sz="2800" b="1" dirty="0">
                <a:solidFill>
                  <a:schemeClr val="tx2"/>
                </a:solidFill>
                <a:latin typeface="Arial" charset="0"/>
                <a:ea typeface="+mn-ea"/>
                <a:cs typeface="Arial" charset="0"/>
              </a:rPr>
              <a:t>Income Distribution by Education Level:</a:t>
            </a:r>
          </a:p>
          <a:p>
            <a:pPr>
              <a:lnSpc>
                <a:spcPts val="4600"/>
              </a:lnSpc>
              <a:spcAft>
                <a:spcPts val="1200"/>
              </a:spcAft>
            </a:pPr>
            <a:r>
              <a:rPr lang="en-US" sz="3200" dirty="0"/>
              <a:t>Education level is positively correlated with income. Lower education levels are associated with lower income. Factors beyond education can influence income.</a:t>
            </a:r>
            <a:endParaRPr lang="en-US" sz="4800" b="1" dirty="0">
              <a:solidFill>
                <a:srgbClr val="005BBB"/>
              </a:solidFill>
              <a:latin typeface="+mj-lt"/>
            </a:endParaRPr>
          </a:p>
        </p:txBody>
      </p:sp>
      <p:pic>
        <p:nvPicPr>
          <p:cNvPr id="113" name="Picture 112">
            <a:extLst>
              <a:ext uri="{FF2B5EF4-FFF2-40B4-BE49-F238E27FC236}">
                <a16:creationId xmlns:a16="http://schemas.microsoft.com/office/drawing/2014/main" id="{EF707416-CFB8-470A-2EF6-0ED499103CB5}"/>
              </a:ext>
            </a:extLst>
          </p:cNvPr>
          <p:cNvPicPr>
            <a:picLocks noChangeAspect="1"/>
          </p:cNvPicPr>
          <p:nvPr/>
        </p:nvPicPr>
        <p:blipFill>
          <a:blip r:embed="rId17"/>
          <a:stretch>
            <a:fillRect/>
          </a:stretch>
        </p:blipFill>
        <p:spPr>
          <a:xfrm>
            <a:off x="9880405" y="25407233"/>
            <a:ext cx="4600609" cy="4438682"/>
          </a:xfrm>
          <a:prstGeom prst="rect">
            <a:avLst/>
          </a:prstGeom>
        </p:spPr>
      </p:pic>
      <p:pic>
        <p:nvPicPr>
          <p:cNvPr id="115" name="Picture 114">
            <a:extLst>
              <a:ext uri="{FF2B5EF4-FFF2-40B4-BE49-F238E27FC236}">
                <a16:creationId xmlns:a16="http://schemas.microsoft.com/office/drawing/2014/main" id="{5012F260-7DE7-5FD4-BC22-64C45DB90122}"/>
              </a:ext>
            </a:extLst>
          </p:cNvPr>
          <p:cNvPicPr>
            <a:picLocks noChangeAspect="1"/>
          </p:cNvPicPr>
          <p:nvPr/>
        </p:nvPicPr>
        <p:blipFill>
          <a:blip r:embed="rId18"/>
          <a:stretch>
            <a:fillRect/>
          </a:stretch>
        </p:blipFill>
        <p:spPr>
          <a:xfrm>
            <a:off x="19156243" y="9607690"/>
            <a:ext cx="8262611" cy="4206929"/>
          </a:xfrm>
          <a:prstGeom prst="rect">
            <a:avLst/>
          </a:prstGeom>
        </p:spPr>
      </p:pic>
      <p:sp>
        <p:nvSpPr>
          <p:cNvPr id="120" name="TextBox 119">
            <a:extLst>
              <a:ext uri="{FF2B5EF4-FFF2-40B4-BE49-F238E27FC236}">
                <a16:creationId xmlns:a16="http://schemas.microsoft.com/office/drawing/2014/main" id="{25096501-2F52-4EFA-36D8-02DE606E4C25}"/>
              </a:ext>
            </a:extLst>
          </p:cNvPr>
          <p:cNvSpPr txBox="1"/>
          <p:nvPr/>
        </p:nvSpPr>
        <p:spPr>
          <a:xfrm>
            <a:off x="28502917" y="22011880"/>
            <a:ext cx="8167812" cy="5709255"/>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CONCLUSION</a:t>
            </a:r>
          </a:p>
          <a:p>
            <a:pPr>
              <a:lnSpc>
                <a:spcPts val="4600"/>
              </a:lnSpc>
              <a:spcAft>
                <a:spcPts val="1200"/>
              </a:spcAft>
              <a:defRPr/>
            </a:pPr>
            <a:r>
              <a:rPr lang="en-US" sz="2800" dirty="0">
                <a:latin typeface="Arial" charset="0"/>
                <a:cs typeface="Arial" charset="0"/>
              </a:rPr>
              <a:t>This project successfully analyzed the Census Income dataset to predict whether individuals earn over USD 50,000 per year. Through data cleaning, preprocessing, and the application of various machine learning models, achieved a satisfactory level of accuracy of 86.67% in predictions (through Gradient Boost Classifier). </a:t>
            </a:r>
          </a:p>
          <a:p>
            <a:pPr>
              <a:lnSpc>
                <a:spcPts val="4600"/>
              </a:lnSpc>
              <a:spcAft>
                <a:spcPts val="1200"/>
              </a:spcAft>
              <a:defRPr/>
            </a:pPr>
            <a:endParaRPr lang="en-US" sz="4800" b="1" dirty="0">
              <a:solidFill>
                <a:srgbClr val="005BBB"/>
              </a:solidFill>
              <a:latin typeface="+mj-lt"/>
            </a:endParaRPr>
          </a:p>
        </p:txBody>
      </p:sp>
      <p:sp>
        <p:nvSpPr>
          <p:cNvPr id="122" name="Oval 121">
            <a:extLst>
              <a:ext uri="{FF2B5EF4-FFF2-40B4-BE49-F238E27FC236}">
                <a16:creationId xmlns:a16="http://schemas.microsoft.com/office/drawing/2014/main" id="{7C5FB7AD-4A77-970A-F470-0DF201B01C07}"/>
              </a:ext>
            </a:extLst>
          </p:cNvPr>
          <p:cNvSpPr/>
          <p:nvPr/>
        </p:nvSpPr>
        <p:spPr>
          <a:xfrm>
            <a:off x="15123510" y="25822620"/>
            <a:ext cx="304105" cy="291830"/>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52D54D1-9C0D-59C6-41F8-33F0D768DBED}"/>
              </a:ext>
            </a:extLst>
          </p:cNvPr>
          <p:cNvSpPr/>
          <p:nvPr/>
        </p:nvSpPr>
        <p:spPr>
          <a:xfrm>
            <a:off x="15123509" y="26203620"/>
            <a:ext cx="304105" cy="291830"/>
          </a:xfrm>
          <a:prstGeom prst="ellipse">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4BD6101-3326-8491-9BD7-5DBEB43EC6E4}"/>
              </a:ext>
            </a:extLst>
          </p:cNvPr>
          <p:cNvSpPr/>
          <p:nvPr/>
        </p:nvSpPr>
        <p:spPr>
          <a:xfrm>
            <a:off x="15123506" y="27340135"/>
            <a:ext cx="304105" cy="291830"/>
          </a:xfrm>
          <a:prstGeom prst="ellipse">
            <a:avLst/>
          </a:prstGeom>
          <a:solidFill>
            <a:srgbClr val="9933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1769AF8-7C33-2831-4135-55760A925381}"/>
              </a:ext>
            </a:extLst>
          </p:cNvPr>
          <p:cNvSpPr/>
          <p:nvPr/>
        </p:nvSpPr>
        <p:spPr>
          <a:xfrm>
            <a:off x="15123507" y="26959135"/>
            <a:ext cx="304105" cy="29183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C5277F0C-024D-34F0-722C-A84FE24819D5}"/>
              </a:ext>
            </a:extLst>
          </p:cNvPr>
          <p:cNvSpPr/>
          <p:nvPr/>
        </p:nvSpPr>
        <p:spPr>
          <a:xfrm>
            <a:off x="15123508" y="26578135"/>
            <a:ext cx="304105" cy="29183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2EC506E2-F406-54F9-68D9-F73547FEDE39}"/>
              </a:ext>
            </a:extLst>
          </p:cNvPr>
          <p:cNvSpPr/>
          <p:nvPr/>
        </p:nvSpPr>
        <p:spPr>
          <a:xfrm>
            <a:off x="15143789" y="27721135"/>
            <a:ext cx="304105" cy="291830"/>
          </a:xfrm>
          <a:prstGeom prst="ellipse">
            <a:avLst/>
          </a:prstGeom>
          <a:solidFill>
            <a:srgbClr val="9966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ED198A0-3A0C-09BC-FBE3-0508DEEF120C}"/>
              </a:ext>
            </a:extLst>
          </p:cNvPr>
          <p:cNvSpPr txBox="1"/>
          <p:nvPr/>
        </p:nvSpPr>
        <p:spPr>
          <a:xfrm>
            <a:off x="15534851" y="25768480"/>
            <a:ext cx="1978192" cy="400110"/>
          </a:xfrm>
          <a:prstGeom prst="rect">
            <a:avLst/>
          </a:prstGeom>
          <a:noFill/>
        </p:spPr>
        <p:txBody>
          <a:bodyPr wrap="square" rtlCol="0">
            <a:spAutoFit/>
          </a:bodyPr>
          <a:lstStyle/>
          <a:p>
            <a:r>
              <a:rPr lang="en-US" sz="2000" dirty="0"/>
              <a:t>Private</a:t>
            </a:r>
          </a:p>
        </p:txBody>
      </p:sp>
      <p:sp>
        <p:nvSpPr>
          <p:cNvPr id="129" name="TextBox 128">
            <a:extLst>
              <a:ext uri="{FF2B5EF4-FFF2-40B4-BE49-F238E27FC236}">
                <a16:creationId xmlns:a16="http://schemas.microsoft.com/office/drawing/2014/main" id="{22B5A9E5-BC91-8F8B-718D-279D6160D5CD}"/>
              </a:ext>
            </a:extLst>
          </p:cNvPr>
          <p:cNvSpPr txBox="1"/>
          <p:nvPr/>
        </p:nvSpPr>
        <p:spPr>
          <a:xfrm>
            <a:off x="15563219" y="26170214"/>
            <a:ext cx="2728909" cy="400110"/>
          </a:xfrm>
          <a:prstGeom prst="rect">
            <a:avLst/>
          </a:prstGeom>
          <a:noFill/>
        </p:spPr>
        <p:txBody>
          <a:bodyPr wrap="square" rtlCol="0">
            <a:spAutoFit/>
          </a:bodyPr>
          <a:lstStyle/>
          <a:p>
            <a:r>
              <a:rPr lang="en-US" sz="2000" dirty="0"/>
              <a:t>Self-emp-not-</a:t>
            </a:r>
            <a:r>
              <a:rPr lang="en-US" sz="2000" dirty="0" err="1"/>
              <a:t>inc</a:t>
            </a:r>
            <a:endParaRPr lang="en-US" sz="2000" dirty="0"/>
          </a:p>
        </p:txBody>
      </p:sp>
      <p:sp>
        <p:nvSpPr>
          <p:cNvPr id="130" name="TextBox 129">
            <a:extLst>
              <a:ext uri="{FF2B5EF4-FFF2-40B4-BE49-F238E27FC236}">
                <a16:creationId xmlns:a16="http://schemas.microsoft.com/office/drawing/2014/main" id="{C23B147C-E93B-54F5-A29A-71A83B3C322B}"/>
              </a:ext>
            </a:extLst>
          </p:cNvPr>
          <p:cNvSpPr txBox="1"/>
          <p:nvPr/>
        </p:nvSpPr>
        <p:spPr>
          <a:xfrm>
            <a:off x="15548524" y="26551214"/>
            <a:ext cx="1978192" cy="400110"/>
          </a:xfrm>
          <a:prstGeom prst="rect">
            <a:avLst/>
          </a:prstGeom>
          <a:noFill/>
        </p:spPr>
        <p:txBody>
          <a:bodyPr wrap="square" rtlCol="0">
            <a:spAutoFit/>
          </a:bodyPr>
          <a:lstStyle/>
          <a:p>
            <a:r>
              <a:rPr lang="en-US" sz="2000" dirty="0"/>
              <a:t>Local-gov</a:t>
            </a:r>
          </a:p>
        </p:txBody>
      </p:sp>
      <p:sp>
        <p:nvSpPr>
          <p:cNvPr id="131" name="TextBox 130">
            <a:extLst>
              <a:ext uri="{FF2B5EF4-FFF2-40B4-BE49-F238E27FC236}">
                <a16:creationId xmlns:a16="http://schemas.microsoft.com/office/drawing/2014/main" id="{E237DB9B-3400-A0B4-441F-6FC7E2657D5F}"/>
              </a:ext>
            </a:extLst>
          </p:cNvPr>
          <p:cNvSpPr txBox="1"/>
          <p:nvPr/>
        </p:nvSpPr>
        <p:spPr>
          <a:xfrm>
            <a:off x="15553894" y="26904995"/>
            <a:ext cx="1978192" cy="400110"/>
          </a:xfrm>
          <a:prstGeom prst="rect">
            <a:avLst/>
          </a:prstGeom>
          <a:noFill/>
        </p:spPr>
        <p:txBody>
          <a:bodyPr wrap="square" rtlCol="0">
            <a:spAutoFit/>
          </a:bodyPr>
          <a:lstStyle/>
          <a:p>
            <a:r>
              <a:rPr lang="en-US" sz="2000" dirty="0"/>
              <a:t>State-gov</a:t>
            </a:r>
          </a:p>
        </p:txBody>
      </p:sp>
      <p:sp>
        <p:nvSpPr>
          <p:cNvPr id="132" name="TextBox 131">
            <a:extLst>
              <a:ext uri="{FF2B5EF4-FFF2-40B4-BE49-F238E27FC236}">
                <a16:creationId xmlns:a16="http://schemas.microsoft.com/office/drawing/2014/main" id="{0B22FAAC-4CB4-6CD2-4F3A-C839EC6648CA}"/>
              </a:ext>
            </a:extLst>
          </p:cNvPr>
          <p:cNvSpPr txBox="1"/>
          <p:nvPr/>
        </p:nvSpPr>
        <p:spPr>
          <a:xfrm>
            <a:off x="15553894" y="27285995"/>
            <a:ext cx="1978192" cy="400110"/>
          </a:xfrm>
          <a:prstGeom prst="rect">
            <a:avLst/>
          </a:prstGeom>
          <a:noFill/>
        </p:spPr>
        <p:txBody>
          <a:bodyPr wrap="square" rtlCol="0">
            <a:spAutoFit/>
          </a:bodyPr>
          <a:lstStyle/>
          <a:p>
            <a:r>
              <a:rPr lang="en-US" sz="2000" dirty="0"/>
              <a:t>Self-emp-</a:t>
            </a:r>
            <a:r>
              <a:rPr lang="en-US" sz="2000" dirty="0" err="1"/>
              <a:t>inc</a:t>
            </a:r>
            <a:endParaRPr lang="en-US" sz="2000" dirty="0"/>
          </a:p>
        </p:txBody>
      </p:sp>
      <p:sp>
        <p:nvSpPr>
          <p:cNvPr id="133" name="TextBox 132">
            <a:extLst>
              <a:ext uri="{FF2B5EF4-FFF2-40B4-BE49-F238E27FC236}">
                <a16:creationId xmlns:a16="http://schemas.microsoft.com/office/drawing/2014/main" id="{4A9D430E-C00A-7687-970A-5A9B7AD16BED}"/>
              </a:ext>
            </a:extLst>
          </p:cNvPr>
          <p:cNvSpPr txBox="1"/>
          <p:nvPr/>
        </p:nvSpPr>
        <p:spPr>
          <a:xfrm>
            <a:off x="15533800" y="27661586"/>
            <a:ext cx="1978192" cy="400110"/>
          </a:xfrm>
          <a:prstGeom prst="rect">
            <a:avLst/>
          </a:prstGeom>
          <a:noFill/>
        </p:spPr>
        <p:txBody>
          <a:bodyPr wrap="square" rtlCol="0">
            <a:spAutoFit/>
          </a:bodyPr>
          <a:lstStyle/>
          <a:p>
            <a:r>
              <a:rPr lang="en-US" sz="2000" dirty="0"/>
              <a:t>Federal-gov</a:t>
            </a:r>
          </a:p>
        </p:txBody>
      </p:sp>
      <p:pic>
        <p:nvPicPr>
          <p:cNvPr id="135" name="Picture 134">
            <a:extLst>
              <a:ext uri="{FF2B5EF4-FFF2-40B4-BE49-F238E27FC236}">
                <a16:creationId xmlns:a16="http://schemas.microsoft.com/office/drawing/2014/main" id="{30D5CCC1-76C7-285E-0B99-64C99C8767F5}"/>
              </a:ext>
            </a:extLst>
          </p:cNvPr>
          <p:cNvPicPr>
            <a:picLocks noChangeAspect="1"/>
          </p:cNvPicPr>
          <p:nvPr/>
        </p:nvPicPr>
        <p:blipFill>
          <a:blip r:embed="rId19"/>
          <a:stretch>
            <a:fillRect/>
          </a:stretch>
        </p:blipFill>
        <p:spPr>
          <a:xfrm>
            <a:off x="28502917" y="12222195"/>
            <a:ext cx="7863902" cy="4463721"/>
          </a:xfrm>
          <a:prstGeom prst="rect">
            <a:avLst/>
          </a:prstGeom>
        </p:spPr>
      </p:pic>
      <p:sp>
        <p:nvSpPr>
          <p:cNvPr id="138" name="TextBox 137">
            <a:extLst>
              <a:ext uri="{FF2B5EF4-FFF2-40B4-BE49-F238E27FC236}">
                <a16:creationId xmlns:a16="http://schemas.microsoft.com/office/drawing/2014/main" id="{99B64FAD-E38E-089C-CDE0-9698EA07DDD3}"/>
              </a:ext>
            </a:extLst>
          </p:cNvPr>
          <p:cNvSpPr txBox="1"/>
          <p:nvPr/>
        </p:nvSpPr>
        <p:spPr>
          <a:xfrm>
            <a:off x="27780343" y="30917072"/>
            <a:ext cx="8890385" cy="954107"/>
          </a:xfrm>
          <a:prstGeom prst="rect">
            <a:avLst/>
          </a:prstGeom>
          <a:noFill/>
        </p:spPr>
        <p:txBody>
          <a:bodyPr wrap="square" rtlCol="0">
            <a:spAutoFit/>
          </a:bodyPr>
          <a:lstStyle/>
          <a:p>
            <a:r>
              <a:rPr lang="en-US" sz="2800" dirty="0">
                <a:solidFill>
                  <a:schemeClr val="bg1"/>
                </a:solidFill>
              </a:rPr>
              <a:t>Department of Computer Science and Engineering</a:t>
            </a:r>
          </a:p>
          <a:p>
            <a:r>
              <a:rPr lang="en-US" sz="2800" dirty="0">
                <a:solidFill>
                  <a:schemeClr val="bg1"/>
                </a:solidFill>
              </a:rPr>
              <a:t>cse-dept@buffalo.edu</a:t>
            </a:r>
          </a:p>
        </p:txBody>
      </p:sp>
      <p:pic>
        <p:nvPicPr>
          <p:cNvPr id="142" name="Picture 141">
            <a:extLst>
              <a:ext uri="{FF2B5EF4-FFF2-40B4-BE49-F238E27FC236}">
                <a16:creationId xmlns:a16="http://schemas.microsoft.com/office/drawing/2014/main" id="{AEB47994-E3FD-F3D7-268F-9DB6D8288192}"/>
              </a:ext>
            </a:extLst>
          </p:cNvPr>
          <p:cNvPicPr>
            <a:picLocks noChangeAspect="1"/>
          </p:cNvPicPr>
          <p:nvPr/>
        </p:nvPicPr>
        <p:blipFill>
          <a:blip r:embed="rId20"/>
          <a:stretch>
            <a:fillRect/>
          </a:stretch>
        </p:blipFill>
        <p:spPr>
          <a:xfrm>
            <a:off x="28615449" y="17179114"/>
            <a:ext cx="7751370" cy="4105305"/>
          </a:xfrm>
          <a:prstGeom prst="rect">
            <a:avLst/>
          </a:prstGeom>
        </p:spPr>
      </p:pic>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7334</TotalTime>
  <Words>599</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Siri Arveti Nagaraju</dc:creator>
  <cp:keywords/>
  <dc:description/>
  <cp:lastModifiedBy>Sahithya Arveti Nagaraju</cp:lastModifiedBy>
  <cp:revision>62</cp:revision>
  <cp:lastPrinted>2018-07-24T20:43:07Z</cp:lastPrinted>
  <dcterms:created xsi:type="dcterms:W3CDTF">2016-09-29T18:43:16Z</dcterms:created>
  <dcterms:modified xsi:type="dcterms:W3CDTF">2024-10-08T02:39:00Z</dcterms:modified>
  <cp:category/>
</cp:coreProperties>
</file>