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9" r:id="rId2"/>
    <p:sldId id="300" r:id="rId3"/>
    <p:sldId id="301" r:id="rId4"/>
    <p:sldId id="280" r:id="rId5"/>
    <p:sldId id="281" r:id="rId6"/>
    <p:sldId id="288" r:id="rId7"/>
    <p:sldId id="289" r:id="rId8"/>
    <p:sldId id="282" r:id="rId9"/>
    <p:sldId id="283" r:id="rId10"/>
    <p:sldId id="302" r:id="rId11"/>
    <p:sldId id="303" r:id="rId12"/>
    <p:sldId id="304" r:id="rId13"/>
    <p:sldId id="305" r:id="rId14"/>
    <p:sldId id="306" r:id="rId15"/>
    <p:sldId id="307" r:id="rId16"/>
    <p:sldId id="308" r:id="rId17"/>
    <p:sldId id="309" r:id="rId18"/>
    <p:sldId id="310" r:id="rId19"/>
    <p:sldId id="284" r:id="rId20"/>
    <p:sldId id="293" r:id="rId21"/>
    <p:sldId id="290" r:id="rId22"/>
    <p:sldId id="291" r:id="rId23"/>
    <p:sldId id="292" r:id="rId24"/>
    <p:sldId id="285" r:id="rId25"/>
    <p:sldId id="286" r:id="rId26"/>
    <p:sldId id="311" r:id="rId27"/>
    <p:sldId id="299" r:id="rId28"/>
    <p:sldId id="312" r:id="rId29"/>
    <p:sldId id="313" r:id="rId3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varScale="1">
        <p:scale>
          <a:sx n="117" d="100"/>
          <a:sy n="117" d="100"/>
        </p:scale>
        <p:origin x="72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t>11/25/19</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6905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4692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63069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939187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6459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1445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11/25/19</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89958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93436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567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t>11/25/19</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3518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7789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7269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7549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456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9410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8817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1605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11/25/19</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6351542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268DC-9746-B848-8961-E60367B60C6C}"/>
              </a:ext>
            </a:extLst>
          </p:cNvPr>
          <p:cNvSpPr txBox="1"/>
          <p:nvPr/>
        </p:nvSpPr>
        <p:spPr>
          <a:xfrm>
            <a:off x="685800" y="1066800"/>
            <a:ext cx="8229600" cy="1938992"/>
          </a:xfrm>
          <a:prstGeom prst="rect">
            <a:avLst/>
          </a:prstGeom>
          <a:noFill/>
        </p:spPr>
        <p:txBody>
          <a:bodyPr wrap="square" rtlCol="0">
            <a:spAutoFit/>
          </a:bodyPr>
          <a:lstStyle/>
          <a:p>
            <a:pPr algn="ctr"/>
            <a:r>
              <a:rPr lang="en-US" sz="4000" dirty="0">
                <a:solidFill>
                  <a:schemeClr val="bg1"/>
                </a:solidFill>
              </a:rPr>
              <a:t>Credit Card Fraud Detection Using Data Mining &amp; Machine Learning Techniques</a:t>
            </a:r>
          </a:p>
        </p:txBody>
      </p:sp>
      <p:sp>
        <p:nvSpPr>
          <p:cNvPr id="5" name="TextBox 4">
            <a:extLst>
              <a:ext uri="{FF2B5EF4-FFF2-40B4-BE49-F238E27FC236}">
                <a16:creationId xmlns:a16="http://schemas.microsoft.com/office/drawing/2014/main" id="{2BBACE8B-1B67-8248-9A91-F9F95AA15352}"/>
              </a:ext>
            </a:extLst>
          </p:cNvPr>
          <p:cNvSpPr txBox="1"/>
          <p:nvPr/>
        </p:nvSpPr>
        <p:spPr>
          <a:xfrm>
            <a:off x="2171700" y="3657600"/>
            <a:ext cx="4800600" cy="1631216"/>
          </a:xfrm>
          <a:prstGeom prst="rect">
            <a:avLst/>
          </a:prstGeom>
          <a:noFill/>
        </p:spPr>
        <p:txBody>
          <a:bodyPr wrap="square" rtlCol="0">
            <a:spAutoFit/>
          </a:bodyPr>
          <a:lstStyle/>
          <a:p>
            <a:pPr algn="ctr"/>
            <a:r>
              <a:rPr lang="en-US" sz="2000" dirty="0">
                <a:solidFill>
                  <a:schemeClr val="bg1"/>
                </a:solidFill>
              </a:rPr>
              <a:t>Rama Tejaswini Thotapalli</a:t>
            </a:r>
          </a:p>
          <a:p>
            <a:pPr algn="ctr"/>
            <a:r>
              <a:rPr lang="en-US" sz="2000" dirty="0">
                <a:solidFill>
                  <a:schemeClr val="bg1"/>
                </a:solidFill>
              </a:rPr>
              <a:t>Priya Yadav</a:t>
            </a:r>
          </a:p>
          <a:p>
            <a:pPr algn="ctr"/>
            <a:r>
              <a:rPr lang="en-US" sz="2000" dirty="0">
                <a:solidFill>
                  <a:schemeClr val="bg1"/>
                </a:solidFill>
              </a:rPr>
              <a:t>Jessica Mathias </a:t>
            </a:r>
          </a:p>
          <a:p>
            <a:pPr algn="ctr"/>
            <a:r>
              <a:rPr lang="en-US" sz="2000" dirty="0">
                <a:solidFill>
                  <a:schemeClr val="bg1"/>
                </a:solidFill>
              </a:rPr>
              <a:t>Sai Ashrith Aduwala </a:t>
            </a:r>
          </a:p>
          <a:p>
            <a:pPr algn="ctr"/>
            <a:r>
              <a:rPr lang="en-US" sz="2000" dirty="0">
                <a:solidFill>
                  <a:schemeClr val="bg1"/>
                </a:solidFill>
              </a:rPr>
              <a:t>Farhaan Patel </a:t>
            </a:r>
          </a:p>
        </p:txBody>
      </p:sp>
    </p:spTree>
    <p:extLst>
      <p:ext uri="{BB962C8B-B14F-4D97-AF65-F5344CB8AC3E}">
        <p14:creationId xmlns:p14="http://schemas.microsoft.com/office/powerpoint/2010/main" val="209290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C61DF4-9B2C-554A-A804-17A0631E0F26}"/>
              </a:ext>
            </a:extLst>
          </p:cNvPr>
          <p:cNvSpPr txBox="1"/>
          <p:nvPr/>
        </p:nvSpPr>
        <p:spPr>
          <a:xfrm>
            <a:off x="1524000" y="762000"/>
            <a:ext cx="6248400" cy="646331"/>
          </a:xfrm>
          <a:prstGeom prst="rect">
            <a:avLst/>
          </a:prstGeom>
          <a:noFill/>
        </p:spPr>
        <p:txBody>
          <a:bodyPr wrap="square" rtlCol="0">
            <a:spAutoFit/>
          </a:bodyPr>
          <a:lstStyle/>
          <a:p>
            <a:pPr algn="ctr"/>
            <a:r>
              <a:rPr lang="en-US" sz="3600" dirty="0">
                <a:solidFill>
                  <a:schemeClr val="bg1"/>
                </a:solidFill>
              </a:rPr>
              <a:t>Data Transformation</a:t>
            </a:r>
          </a:p>
        </p:txBody>
      </p:sp>
      <p:sp>
        <p:nvSpPr>
          <p:cNvPr id="5" name="TextBox 4">
            <a:extLst>
              <a:ext uri="{FF2B5EF4-FFF2-40B4-BE49-F238E27FC236}">
                <a16:creationId xmlns:a16="http://schemas.microsoft.com/office/drawing/2014/main" id="{6ECCB492-EDD0-D44B-8660-B2A06BEB792E}"/>
              </a:ext>
            </a:extLst>
          </p:cNvPr>
          <p:cNvSpPr txBox="1"/>
          <p:nvPr/>
        </p:nvSpPr>
        <p:spPr>
          <a:xfrm>
            <a:off x="1295400" y="1828800"/>
            <a:ext cx="7315200" cy="3185487"/>
          </a:xfrm>
          <a:prstGeom prst="rect">
            <a:avLst/>
          </a:prstGeom>
          <a:noFill/>
        </p:spPr>
        <p:txBody>
          <a:bodyPr wrap="square" rtlCol="0">
            <a:spAutoFit/>
          </a:bodyPr>
          <a:lstStyle/>
          <a:p>
            <a:r>
              <a:rPr lang="en-US" sz="2200" dirty="0">
                <a:solidFill>
                  <a:schemeClr val="bg1"/>
                </a:solidFill>
              </a:rPr>
              <a:t>This step is taken in order to transform the data in appropriate forms suitable for mining process. </a:t>
            </a:r>
          </a:p>
          <a:p>
            <a:endParaRPr lang="en-US" sz="900" dirty="0">
              <a:solidFill>
                <a:schemeClr val="bg1"/>
              </a:solidFill>
            </a:endParaRPr>
          </a:p>
          <a:p>
            <a:r>
              <a:rPr lang="en-US" sz="2200" dirty="0">
                <a:solidFill>
                  <a:schemeClr val="bg1"/>
                </a:solidFill>
              </a:rPr>
              <a:t>This involves following ways:</a:t>
            </a:r>
          </a:p>
          <a:p>
            <a:endParaRPr lang="en-US" sz="900" dirty="0">
              <a:solidFill>
                <a:schemeClr val="bg1"/>
              </a:solidFill>
            </a:endParaRPr>
          </a:p>
          <a:p>
            <a:pPr marL="457200" indent="-457200">
              <a:lnSpc>
                <a:spcPct val="150000"/>
              </a:lnSpc>
              <a:buFont typeface="Wingdings" charset="2"/>
              <a:buChar char="Ø"/>
            </a:pPr>
            <a:r>
              <a:rPr lang="en-US" sz="2200" dirty="0">
                <a:solidFill>
                  <a:schemeClr val="bg1"/>
                </a:solidFill>
              </a:rPr>
              <a:t>Normalization</a:t>
            </a:r>
          </a:p>
          <a:p>
            <a:pPr marL="457200" indent="-457200">
              <a:lnSpc>
                <a:spcPct val="150000"/>
              </a:lnSpc>
              <a:buFont typeface="Wingdings" charset="2"/>
              <a:buChar char="Ø"/>
            </a:pPr>
            <a:r>
              <a:rPr lang="en-US" sz="2200" dirty="0">
                <a:solidFill>
                  <a:schemeClr val="bg1"/>
                </a:solidFill>
              </a:rPr>
              <a:t>Standard Scalar</a:t>
            </a:r>
          </a:p>
          <a:p>
            <a:pPr marL="457200" indent="-457200">
              <a:lnSpc>
                <a:spcPct val="150000"/>
              </a:lnSpc>
              <a:buFont typeface="Wingdings" charset="2"/>
              <a:buChar char="Ø"/>
            </a:pPr>
            <a:r>
              <a:rPr lang="en-US" sz="2200" dirty="0">
                <a:solidFill>
                  <a:schemeClr val="bg1"/>
                </a:solidFill>
              </a:rPr>
              <a:t>Attribute selection</a:t>
            </a:r>
          </a:p>
          <a:p>
            <a:endParaRPr lang="en-US" dirty="0"/>
          </a:p>
        </p:txBody>
      </p:sp>
    </p:spTree>
    <p:extLst>
      <p:ext uri="{BB962C8B-B14F-4D97-AF65-F5344CB8AC3E}">
        <p14:creationId xmlns:p14="http://schemas.microsoft.com/office/powerpoint/2010/main" val="250174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CCCC91-18E7-E54A-8DD2-BF9384044AC2}"/>
              </a:ext>
            </a:extLst>
          </p:cNvPr>
          <p:cNvSpPr txBox="1"/>
          <p:nvPr/>
        </p:nvSpPr>
        <p:spPr>
          <a:xfrm>
            <a:off x="1905000" y="838200"/>
            <a:ext cx="6019800" cy="646331"/>
          </a:xfrm>
          <a:prstGeom prst="rect">
            <a:avLst/>
          </a:prstGeom>
          <a:noFill/>
        </p:spPr>
        <p:txBody>
          <a:bodyPr wrap="square" rtlCol="0">
            <a:spAutoFit/>
          </a:bodyPr>
          <a:lstStyle/>
          <a:p>
            <a:pPr algn="ctr"/>
            <a:r>
              <a:rPr lang="en-US" sz="3600" dirty="0">
                <a:solidFill>
                  <a:schemeClr val="bg1"/>
                </a:solidFill>
              </a:rPr>
              <a:t>Memory Reduction</a:t>
            </a:r>
          </a:p>
        </p:txBody>
      </p:sp>
      <p:sp>
        <p:nvSpPr>
          <p:cNvPr id="5" name="TextBox 4">
            <a:extLst>
              <a:ext uri="{FF2B5EF4-FFF2-40B4-BE49-F238E27FC236}">
                <a16:creationId xmlns:a16="http://schemas.microsoft.com/office/drawing/2014/main" id="{9EBC9B28-138A-E64A-A6D1-10A924962B19}"/>
              </a:ext>
            </a:extLst>
          </p:cNvPr>
          <p:cNvSpPr txBox="1"/>
          <p:nvPr/>
        </p:nvSpPr>
        <p:spPr>
          <a:xfrm>
            <a:off x="1295400" y="2059394"/>
            <a:ext cx="7467600" cy="2739211"/>
          </a:xfrm>
          <a:prstGeom prst="rect">
            <a:avLst/>
          </a:prstGeom>
          <a:noFill/>
        </p:spPr>
        <p:txBody>
          <a:bodyPr wrap="square" rtlCol="0">
            <a:spAutoFit/>
          </a:bodyPr>
          <a:lstStyle/>
          <a:p>
            <a:pPr marL="342900" indent="-342900">
              <a:buFont typeface="Wingdings" charset="2"/>
              <a:buChar char="Ø"/>
            </a:pPr>
            <a:r>
              <a:rPr lang="en-US" sz="2200" dirty="0">
                <a:solidFill>
                  <a:schemeClr val="bg1"/>
                </a:solidFill>
              </a:rPr>
              <a:t>Memory reduction techniques will reduce the memory </a:t>
            </a:r>
          </a:p>
          <a:p>
            <a:pPr marL="346075"/>
            <a:r>
              <a:rPr lang="en-US" sz="2200" dirty="0">
                <a:solidFill>
                  <a:schemeClr val="bg1"/>
                </a:solidFill>
              </a:rPr>
              <a:t>usage of the data.</a:t>
            </a:r>
          </a:p>
          <a:p>
            <a:pPr marL="342900" indent="-342900">
              <a:buFont typeface="Wingdings" charset="2"/>
              <a:buChar char="Ø"/>
            </a:pPr>
            <a:r>
              <a:rPr lang="en-US" sz="2200" dirty="0">
                <a:solidFill>
                  <a:schemeClr val="bg1"/>
                </a:solidFill>
              </a:rPr>
              <a:t>In our dataset, the column values are changed to int32 , </a:t>
            </a:r>
          </a:p>
          <a:p>
            <a:pPr marL="346075" indent="-53975"/>
            <a:r>
              <a:rPr lang="en-US" sz="2200" dirty="0">
                <a:solidFill>
                  <a:schemeClr val="bg1"/>
                </a:solidFill>
              </a:rPr>
              <a:t> Int16 and int64 based on the maximum and minimum values of the dataset.</a:t>
            </a:r>
          </a:p>
          <a:p>
            <a:pPr marL="342900" indent="-342900">
              <a:buFont typeface="Wingdings" charset="2"/>
              <a:buChar char="Ø"/>
            </a:pPr>
            <a:r>
              <a:rPr lang="en-US" sz="2200" dirty="0">
                <a:solidFill>
                  <a:schemeClr val="bg1"/>
                </a:solidFill>
              </a:rPr>
              <a:t>From this the memory reduced to almost 94 MB from 150 </a:t>
            </a:r>
          </a:p>
          <a:p>
            <a:pPr marL="346075" indent="-53975"/>
            <a:r>
              <a:rPr lang="en-US" sz="2200" dirty="0">
                <a:solidFill>
                  <a:schemeClr val="bg1"/>
                </a:solidFill>
              </a:rPr>
              <a:t> MB. There is almost 74.5% reduction in the memory  usage.</a:t>
            </a:r>
          </a:p>
          <a:p>
            <a:endParaRPr lang="en-US" dirty="0"/>
          </a:p>
        </p:txBody>
      </p:sp>
    </p:spTree>
    <p:extLst>
      <p:ext uri="{BB962C8B-B14F-4D97-AF65-F5344CB8AC3E}">
        <p14:creationId xmlns:p14="http://schemas.microsoft.com/office/powerpoint/2010/main" val="289219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D4BCEB-06C7-5449-9B73-07696EE4CC4A}"/>
              </a:ext>
            </a:extLst>
          </p:cNvPr>
          <p:cNvSpPr txBox="1"/>
          <p:nvPr/>
        </p:nvSpPr>
        <p:spPr>
          <a:xfrm>
            <a:off x="1763486" y="472376"/>
            <a:ext cx="6019800" cy="646331"/>
          </a:xfrm>
          <a:prstGeom prst="rect">
            <a:avLst/>
          </a:prstGeom>
          <a:noFill/>
        </p:spPr>
        <p:txBody>
          <a:bodyPr wrap="square" rtlCol="0">
            <a:spAutoFit/>
          </a:bodyPr>
          <a:lstStyle/>
          <a:p>
            <a:pPr algn="ctr"/>
            <a:r>
              <a:rPr lang="en-US" sz="3600" dirty="0">
                <a:solidFill>
                  <a:schemeClr val="bg1"/>
                </a:solidFill>
              </a:rPr>
              <a:t>Memory Reduction Cont.</a:t>
            </a:r>
          </a:p>
        </p:txBody>
      </p:sp>
      <p:pic>
        <p:nvPicPr>
          <p:cNvPr id="8" name="Picture 7" descr="Screen Shot 2019-11-25 at 8.55.26 PM.png">
            <a:extLst>
              <a:ext uri="{FF2B5EF4-FFF2-40B4-BE49-F238E27FC236}">
                <a16:creationId xmlns:a16="http://schemas.microsoft.com/office/drawing/2014/main" id="{6A7EA1AB-0FF9-7149-BFFD-D294CDB56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19200"/>
            <a:ext cx="6781800" cy="4267200"/>
          </a:xfrm>
          <a:prstGeom prst="rect">
            <a:avLst/>
          </a:prstGeom>
        </p:spPr>
      </p:pic>
      <p:pic>
        <p:nvPicPr>
          <p:cNvPr id="9" name="Picture 8" descr="Screen Shot 2019-11-25 at 8.55.37 PM.png">
            <a:extLst>
              <a:ext uri="{FF2B5EF4-FFF2-40B4-BE49-F238E27FC236}">
                <a16:creationId xmlns:a16="http://schemas.microsoft.com/office/drawing/2014/main" id="{020008F8-C3E4-9148-8CDB-C0D5998AF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14" y="5678053"/>
            <a:ext cx="6792686" cy="927100"/>
          </a:xfrm>
          <a:prstGeom prst="rect">
            <a:avLst/>
          </a:prstGeom>
        </p:spPr>
      </p:pic>
    </p:spTree>
    <p:extLst>
      <p:ext uri="{BB962C8B-B14F-4D97-AF65-F5344CB8AC3E}">
        <p14:creationId xmlns:p14="http://schemas.microsoft.com/office/powerpoint/2010/main" val="122011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9-11-25 at 8.50.03 PM.png">
            <a:extLst>
              <a:ext uri="{FF2B5EF4-FFF2-40B4-BE49-F238E27FC236}">
                <a16:creationId xmlns:a16="http://schemas.microsoft.com/office/drawing/2014/main" id="{AD3C5EE3-35B8-5045-8B06-7CDD9C0D2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239000" cy="4912210"/>
          </a:xfrm>
          <a:prstGeom prst="rect">
            <a:avLst/>
          </a:prstGeom>
        </p:spPr>
      </p:pic>
      <p:sp>
        <p:nvSpPr>
          <p:cNvPr id="7" name="TextBox 6">
            <a:extLst>
              <a:ext uri="{FF2B5EF4-FFF2-40B4-BE49-F238E27FC236}">
                <a16:creationId xmlns:a16="http://schemas.microsoft.com/office/drawing/2014/main" id="{F22FB905-938B-9D44-9483-FDCA38036457}"/>
              </a:ext>
            </a:extLst>
          </p:cNvPr>
          <p:cNvSpPr txBox="1"/>
          <p:nvPr/>
        </p:nvSpPr>
        <p:spPr>
          <a:xfrm>
            <a:off x="1562100" y="381000"/>
            <a:ext cx="6019800" cy="646331"/>
          </a:xfrm>
          <a:prstGeom prst="rect">
            <a:avLst/>
          </a:prstGeom>
          <a:noFill/>
        </p:spPr>
        <p:txBody>
          <a:bodyPr wrap="square" rtlCol="0">
            <a:spAutoFit/>
          </a:bodyPr>
          <a:lstStyle/>
          <a:p>
            <a:pPr algn="ctr"/>
            <a:r>
              <a:rPr lang="en-US" sz="3600" dirty="0">
                <a:solidFill>
                  <a:schemeClr val="bg1"/>
                </a:solidFill>
              </a:rPr>
              <a:t>Memory Reduction Cont.</a:t>
            </a:r>
          </a:p>
        </p:txBody>
      </p:sp>
    </p:spTree>
    <p:extLst>
      <p:ext uri="{BB962C8B-B14F-4D97-AF65-F5344CB8AC3E}">
        <p14:creationId xmlns:p14="http://schemas.microsoft.com/office/powerpoint/2010/main" val="216490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220B1-21E3-8143-AD96-7F41DDA97AD9}"/>
              </a:ext>
            </a:extLst>
          </p:cNvPr>
          <p:cNvSpPr txBox="1"/>
          <p:nvPr/>
        </p:nvSpPr>
        <p:spPr>
          <a:xfrm>
            <a:off x="1447800" y="1547336"/>
            <a:ext cx="6934200" cy="2123658"/>
          </a:xfrm>
          <a:prstGeom prst="rect">
            <a:avLst/>
          </a:prstGeom>
          <a:noFill/>
        </p:spPr>
        <p:txBody>
          <a:bodyPr wrap="square" rtlCol="0">
            <a:spAutoFit/>
          </a:bodyPr>
          <a:lstStyle/>
          <a:p>
            <a:r>
              <a:rPr lang="en-US" sz="2200" dirty="0">
                <a:solidFill>
                  <a:schemeClr val="bg1"/>
                </a:solidFill>
              </a:rPr>
              <a:t>Data Sampling is a statistical technique used to select, manipulate and analyze the representative subset of the data. </a:t>
            </a:r>
          </a:p>
          <a:p>
            <a:r>
              <a:rPr lang="en-US" sz="2200" dirty="0">
                <a:solidFill>
                  <a:schemeClr val="bg1"/>
                </a:solidFill>
              </a:rPr>
              <a:t>Here our dataset is skewed, the fraud transactions are only 492, we did under sampling of the data using stratified K fold.</a:t>
            </a:r>
          </a:p>
        </p:txBody>
      </p:sp>
      <p:sp>
        <p:nvSpPr>
          <p:cNvPr id="5" name="TextBox 4">
            <a:extLst>
              <a:ext uri="{FF2B5EF4-FFF2-40B4-BE49-F238E27FC236}">
                <a16:creationId xmlns:a16="http://schemas.microsoft.com/office/drawing/2014/main" id="{5FF5173C-AF12-994F-9F0F-F9021991F1FE}"/>
              </a:ext>
            </a:extLst>
          </p:cNvPr>
          <p:cNvSpPr txBox="1"/>
          <p:nvPr/>
        </p:nvSpPr>
        <p:spPr>
          <a:xfrm>
            <a:off x="1297010" y="609600"/>
            <a:ext cx="6324600" cy="646331"/>
          </a:xfrm>
          <a:prstGeom prst="rect">
            <a:avLst/>
          </a:prstGeom>
          <a:noFill/>
        </p:spPr>
        <p:txBody>
          <a:bodyPr wrap="square" rtlCol="0">
            <a:spAutoFit/>
          </a:bodyPr>
          <a:lstStyle/>
          <a:p>
            <a:pPr algn="ctr"/>
            <a:r>
              <a:rPr lang="en-US" sz="3600" dirty="0">
                <a:solidFill>
                  <a:schemeClr val="bg1"/>
                </a:solidFill>
              </a:rPr>
              <a:t>Sampling</a:t>
            </a:r>
          </a:p>
        </p:txBody>
      </p:sp>
      <p:pic>
        <p:nvPicPr>
          <p:cNvPr id="6" name="Picture 5" descr="Screen Shot 2019-11-25 at 4.26.16 PM.png">
            <a:extLst>
              <a:ext uri="{FF2B5EF4-FFF2-40B4-BE49-F238E27FC236}">
                <a16:creationId xmlns:a16="http://schemas.microsoft.com/office/drawing/2014/main" id="{D16EA5A0-5FC1-7643-93C8-00FDD7FB0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703651"/>
            <a:ext cx="3886200" cy="2667000"/>
          </a:xfrm>
          <a:prstGeom prst="rect">
            <a:avLst/>
          </a:prstGeom>
        </p:spPr>
      </p:pic>
    </p:spTree>
    <p:extLst>
      <p:ext uri="{BB962C8B-B14F-4D97-AF65-F5344CB8AC3E}">
        <p14:creationId xmlns:p14="http://schemas.microsoft.com/office/powerpoint/2010/main" val="4184872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225847-C3B5-D046-8FF1-32206939A596}"/>
              </a:ext>
            </a:extLst>
          </p:cNvPr>
          <p:cNvSpPr txBox="1"/>
          <p:nvPr/>
        </p:nvSpPr>
        <p:spPr>
          <a:xfrm>
            <a:off x="1524000" y="1582502"/>
            <a:ext cx="6553200" cy="4247317"/>
          </a:xfrm>
          <a:prstGeom prst="rect">
            <a:avLst/>
          </a:prstGeom>
          <a:noFill/>
        </p:spPr>
        <p:txBody>
          <a:bodyPr wrap="square" rtlCol="0">
            <a:spAutoFit/>
          </a:bodyPr>
          <a:lstStyle/>
          <a:p>
            <a:r>
              <a:rPr lang="en-US" dirty="0">
                <a:solidFill>
                  <a:schemeClr val="bg1"/>
                </a:solidFill>
              </a:rPr>
              <a:t>In order to get rid of this, we uses data reduction technique. It aims to increase the storage efficiency and reduce data storage and analysis costs.</a:t>
            </a:r>
          </a:p>
          <a:p>
            <a:r>
              <a:rPr lang="en-US" dirty="0">
                <a:solidFill>
                  <a:schemeClr val="bg1"/>
                </a:solidFill>
              </a:rPr>
              <a:t>The various steps to data reduction are:</a:t>
            </a:r>
          </a:p>
          <a:p>
            <a:endParaRPr lang="en-US" dirty="0">
              <a:solidFill>
                <a:schemeClr val="bg1"/>
              </a:solidFill>
            </a:endParaRPr>
          </a:p>
          <a:p>
            <a:r>
              <a:rPr lang="en-US" b="1" dirty="0">
                <a:solidFill>
                  <a:schemeClr val="bg1"/>
                </a:solidFill>
              </a:rPr>
              <a:t>Attribute Subset Selection:</a:t>
            </a:r>
          </a:p>
          <a:p>
            <a:pPr marL="342900" indent="-342900">
              <a:buFont typeface="Arial"/>
              <a:buChar char="•"/>
            </a:pPr>
            <a:r>
              <a:rPr lang="en-US" dirty="0">
                <a:solidFill>
                  <a:schemeClr val="bg1"/>
                </a:solidFill>
              </a:rPr>
              <a:t>Highly relevant attributes should be used, rest all can be discarded</a:t>
            </a:r>
          </a:p>
          <a:p>
            <a:endParaRPr lang="en-US" dirty="0">
              <a:solidFill>
                <a:schemeClr val="bg1"/>
              </a:solidFill>
            </a:endParaRPr>
          </a:p>
          <a:p>
            <a:r>
              <a:rPr lang="en-US" b="1" dirty="0">
                <a:solidFill>
                  <a:schemeClr val="bg1"/>
                </a:solidFill>
              </a:rPr>
              <a:t>Dimensionality Reduction:</a:t>
            </a:r>
          </a:p>
          <a:p>
            <a:pPr marL="342900" indent="-342900">
              <a:buFont typeface="Arial"/>
              <a:buChar char="•"/>
            </a:pPr>
            <a:r>
              <a:rPr lang="en-US" dirty="0">
                <a:solidFill>
                  <a:schemeClr val="bg1"/>
                </a:solidFill>
              </a:rPr>
              <a:t>If after reconstruction from compressed data, original data can be retrieved, such reduction are called lossless reduction else it is called lossy reduction.</a:t>
            </a:r>
          </a:p>
          <a:p>
            <a:pPr marL="342900" indent="-342900">
              <a:buFont typeface="Arial"/>
              <a:buChar char="•"/>
            </a:pPr>
            <a:r>
              <a:rPr lang="en-US" dirty="0">
                <a:solidFill>
                  <a:schemeClr val="bg1"/>
                </a:solidFill>
              </a:rPr>
              <a:t>For this dataset, I have used Principle component analysis.</a:t>
            </a:r>
          </a:p>
          <a:p>
            <a:endParaRPr lang="en-US" dirty="0"/>
          </a:p>
        </p:txBody>
      </p:sp>
      <p:sp>
        <p:nvSpPr>
          <p:cNvPr id="6" name="TextBox 5">
            <a:extLst>
              <a:ext uri="{FF2B5EF4-FFF2-40B4-BE49-F238E27FC236}">
                <a16:creationId xmlns:a16="http://schemas.microsoft.com/office/drawing/2014/main" id="{7A3C1310-9221-7840-B987-C78F3D9CBE09}"/>
              </a:ext>
            </a:extLst>
          </p:cNvPr>
          <p:cNvSpPr txBox="1"/>
          <p:nvPr/>
        </p:nvSpPr>
        <p:spPr>
          <a:xfrm>
            <a:off x="1371600" y="762000"/>
            <a:ext cx="6400800" cy="646331"/>
          </a:xfrm>
          <a:prstGeom prst="rect">
            <a:avLst/>
          </a:prstGeom>
          <a:noFill/>
        </p:spPr>
        <p:txBody>
          <a:bodyPr wrap="square" rtlCol="0">
            <a:spAutoFit/>
          </a:bodyPr>
          <a:lstStyle/>
          <a:p>
            <a:pPr algn="ctr"/>
            <a:r>
              <a:rPr lang="en-US" sz="3600" dirty="0">
                <a:solidFill>
                  <a:schemeClr val="bg1"/>
                </a:solidFill>
              </a:rPr>
              <a:t>Dimensionality reduction</a:t>
            </a:r>
          </a:p>
        </p:txBody>
      </p:sp>
    </p:spTree>
    <p:extLst>
      <p:ext uri="{BB962C8B-B14F-4D97-AF65-F5344CB8AC3E}">
        <p14:creationId xmlns:p14="http://schemas.microsoft.com/office/powerpoint/2010/main" val="134598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9-11-25 at 8.53.20 PM.png">
            <a:extLst>
              <a:ext uri="{FF2B5EF4-FFF2-40B4-BE49-F238E27FC236}">
                <a16:creationId xmlns:a16="http://schemas.microsoft.com/office/drawing/2014/main" id="{DBC9608A-A2A4-EC45-9014-46EC5C0EB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828800"/>
            <a:ext cx="6716486" cy="3581400"/>
          </a:xfrm>
          <a:prstGeom prst="rect">
            <a:avLst/>
          </a:prstGeom>
        </p:spPr>
      </p:pic>
      <p:sp>
        <p:nvSpPr>
          <p:cNvPr id="5" name="TextBox 4">
            <a:extLst>
              <a:ext uri="{FF2B5EF4-FFF2-40B4-BE49-F238E27FC236}">
                <a16:creationId xmlns:a16="http://schemas.microsoft.com/office/drawing/2014/main" id="{6C4D8060-C6FB-8243-8125-24D4962DCA2C}"/>
              </a:ext>
            </a:extLst>
          </p:cNvPr>
          <p:cNvSpPr txBox="1"/>
          <p:nvPr/>
        </p:nvSpPr>
        <p:spPr>
          <a:xfrm>
            <a:off x="1219200" y="762000"/>
            <a:ext cx="6705600" cy="646331"/>
          </a:xfrm>
          <a:prstGeom prst="rect">
            <a:avLst/>
          </a:prstGeom>
          <a:noFill/>
        </p:spPr>
        <p:txBody>
          <a:bodyPr wrap="square" rtlCol="0">
            <a:spAutoFit/>
          </a:bodyPr>
          <a:lstStyle/>
          <a:p>
            <a:pPr algn="ctr"/>
            <a:r>
              <a:rPr lang="en-US" sz="3600" dirty="0">
                <a:solidFill>
                  <a:schemeClr val="bg1"/>
                </a:solidFill>
              </a:rPr>
              <a:t>Principle component analysis</a:t>
            </a:r>
          </a:p>
        </p:txBody>
      </p:sp>
    </p:spTree>
    <p:extLst>
      <p:ext uri="{BB962C8B-B14F-4D97-AF65-F5344CB8AC3E}">
        <p14:creationId xmlns:p14="http://schemas.microsoft.com/office/powerpoint/2010/main" val="305933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DBD74-3C4F-454C-BB12-5123BA090752}"/>
              </a:ext>
            </a:extLst>
          </p:cNvPr>
          <p:cNvSpPr>
            <a:spLocks noGrp="1"/>
          </p:cNvSpPr>
          <p:nvPr>
            <p:ph idx="1"/>
          </p:nvPr>
        </p:nvSpPr>
        <p:spPr>
          <a:xfrm>
            <a:off x="1012371" y="1371600"/>
            <a:ext cx="7429499" cy="3541714"/>
          </a:xfrm>
        </p:spPr>
        <p:txBody>
          <a:bodyPr>
            <a:normAutofit/>
          </a:bodyPr>
          <a:lstStyle/>
          <a:p>
            <a:pPr marL="466725" indent="-466725">
              <a:buFont typeface="Wingdings" charset="2"/>
              <a:buChar char="Ø"/>
            </a:pPr>
            <a:r>
              <a:rPr lang="en-US" sz="2200" dirty="0">
                <a:solidFill>
                  <a:schemeClr val="bg1"/>
                </a:solidFill>
              </a:rPr>
              <a:t>For credit card fraud detections, outliers are very important in the dataset, as it will detect the abnormal characteristics which leads to the fraud detection.</a:t>
            </a:r>
          </a:p>
          <a:p>
            <a:pPr marL="466725" indent="-466725">
              <a:buFont typeface="Wingdings" charset="2"/>
              <a:buChar char="Ø"/>
            </a:pPr>
            <a:r>
              <a:rPr lang="en-US" sz="2200" dirty="0">
                <a:solidFill>
                  <a:schemeClr val="bg1"/>
                </a:solidFill>
              </a:rPr>
              <a:t>For that purpose, we have analyzed the outliers.</a:t>
            </a:r>
          </a:p>
          <a:p>
            <a:pPr marL="466725" indent="-466725">
              <a:buFont typeface="Wingdings" charset="2"/>
              <a:buChar char="Ø"/>
            </a:pPr>
            <a:r>
              <a:rPr lang="en-US" sz="2200" dirty="0">
                <a:solidFill>
                  <a:schemeClr val="bg1"/>
                </a:solidFill>
              </a:rPr>
              <a:t>Box plots are used to detect outliers.</a:t>
            </a:r>
          </a:p>
        </p:txBody>
      </p:sp>
      <p:pic>
        <p:nvPicPr>
          <p:cNvPr id="5" name="Picture 4" descr="Screen Shot 2019-11-25 at 4.32.59 PM.png">
            <a:extLst>
              <a:ext uri="{FF2B5EF4-FFF2-40B4-BE49-F238E27FC236}">
                <a16:creationId xmlns:a16="http://schemas.microsoft.com/office/drawing/2014/main" id="{C2668641-B7AC-6445-A5BB-2D97F124E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30" y="4132930"/>
            <a:ext cx="7848600" cy="1770768"/>
          </a:xfrm>
          <a:prstGeom prst="rect">
            <a:avLst/>
          </a:prstGeom>
        </p:spPr>
      </p:pic>
      <p:sp>
        <p:nvSpPr>
          <p:cNvPr id="6" name="TextBox 5">
            <a:extLst>
              <a:ext uri="{FF2B5EF4-FFF2-40B4-BE49-F238E27FC236}">
                <a16:creationId xmlns:a16="http://schemas.microsoft.com/office/drawing/2014/main" id="{3794762E-4678-F241-90E1-AB6862F9D1F3}"/>
              </a:ext>
            </a:extLst>
          </p:cNvPr>
          <p:cNvSpPr txBox="1"/>
          <p:nvPr/>
        </p:nvSpPr>
        <p:spPr>
          <a:xfrm>
            <a:off x="1371600" y="533400"/>
            <a:ext cx="6248400" cy="646331"/>
          </a:xfrm>
          <a:prstGeom prst="rect">
            <a:avLst/>
          </a:prstGeom>
          <a:noFill/>
        </p:spPr>
        <p:txBody>
          <a:bodyPr wrap="square" rtlCol="0">
            <a:spAutoFit/>
          </a:bodyPr>
          <a:lstStyle/>
          <a:p>
            <a:pPr algn="ctr"/>
            <a:r>
              <a:rPr lang="en-US" sz="3600" dirty="0">
                <a:solidFill>
                  <a:schemeClr val="bg1"/>
                </a:solidFill>
              </a:rPr>
              <a:t>Detecting Outliers</a:t>
            </a:r>
          </a:p>
        </p:txBody>
      </p:sp>
    </p:spTree>
    <p:extLst>
      <p:ext uri="{BB962C8B-B14F-4D97-AF65-F5344CB8AC3E}">
        <p14:creationId xmlns:p14="http://schemas.microsoft.com/office/powerpoint/2010/main" val="2234355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3772C-74AD-724B-B1F5-9D0EA5239D05}"/>
              </a:ext>
            </a:extLst>
          </p:cNvPr>
          <p:cNvSpPr>
            <a:spLocks noGrp="1"/>
          </p:cNvSpPr>
          <p:nvPr>
            <p:ph idx="1"/>
          </p:nvPr>
        </p:nvSpPr>
        <p:spPr>
          <a:xfrm>
            <a:off x="1371600" y="1295400"/>
            <a:ext cx="7200899" cy="4800600"/>
          </a:xfrm>
        </p:spPr>
        <p:txBody>
          <a:bodyPr>
            <a:normAutofit/>
          </a:bodyPr>
          <a:lstStyle/>
          <a:p>
            <a:pPr marL="0" indent="0">
              <a:buNone/>
            </a:pPr>
            <a:r>
              <a:rPr lang="en-US" sz="2200" dirty="0">
                <a:solidFill>
                  <a:schemeClr val="bg1"/>
                </a:solidFill>
              </a:rPr>
              <a:t>We have used supervised as well as unsupervised methods for the classification of fraud and non fraud transactions.</a:t>
            </a:r>
          </a:p>
          <a:p>
            <a:pPr marL="0" indent="0">
              <a:buNone/>
            </a:pPr>
            <a:r>
              <a:rPr lang="en-US" sz="2200" b="1" dirty="0">
                <a:solidFill>
                  <a:schemeClr val="bg1"/>
                </a:solidFill>
              </a:rPr>
              <a:t>Supervised</a:t>
            </a:r>
          </a:p>
          <a:p>
            <a:pPr marL="457200" indent="-457200">
              <a:buFont typeface="Wingdings" charset="2"/>
              <a:buChar char="Ø"/>
            </a:pPr>
            <a:r>
              <a:rPr lang="en-US" sz="1900" dirty="0">
                <a:solidFill>
                  <a:schemeClr val="bg1"/>
                </a:solidFill>
              </a:rPr>
              <a:t>Logistic Regression</a:t>
            </a:r>
          </a:p>
          <a:p>
            <a:pPr marL="457200" indent="-457200">
              <a:buFont typeface="Wingdings" charset="2"/>
              <a:buChar char="Ø"/>
            </a:pPr>
            <a:r>
              <a:rPr lang="en-US" sz="1900" dirty="0">
                <a:solidFill>
                  <a:schemeClr val="bg1"/>
                </a:solidFill>
              </a:rPr>
              <a:t>Support Vector Machines</a:t>
            </a:r>
          </a:p>
          <a:p>
            <a:pPr marL="457200" indent="-457200">
              <a:buFont typeface="Wingdings" charset="2"/>
              <a:buChar char="Ø"/>
            </a:pPr>
            <a:r>
              <a:rPr lang="en-US" sz="1900" dirty="0">
                <a:solidFill>
                  <a:schemeClr val="bg1"/>
                </a:solidFill>
              </a:rPr>
              <a:t>Decision Tree</a:t>
            </a:r>
          </a:p>
          <a:p>
            <a:pPr marL="457200" indent="-457200">
              <a:buFont typeface="Wingdings" charset="2"/>
              <a:buChar char="Ø"/>
            </a:pPr>
            <a:r>
              <a:rPr lang="en-US" sz="1900" dirty="0">
                <a:solidFill>
                  <a:schemeClr val="bg1"/>
                </a:solidFill>
              </a:rPr>
              <a:t>K Nearest neighbor</a:t>
            </a:r>
          </a:p>
          <a:p>
            <a:pPr marL="457200" indent="-457200">
              <a:buFont typeface="Wingdings" charset="2"/>
              <a:buChar char="Ø"/>
            </a:pPr>
            <a:r>
              <a:rPr lang="en-US" sz="1900" dirty="0">
                <a:solidFill>
                  <a:schemeClr val="bg1"/>
                </a:solidFill>
              </a:rPr>
              <a:t>Neural Networks</a:t>
            </a:r>
          </a:p>
          <a:p>
            <a:pPr marL="0" indent="0">
              <a:buNone/>
            </a:pPr>
            <a:r>
              <a:rPr lang="en-US" sz="2200" b="1" dirty="0">
                <a:solidFill>
                  <a:schemeClr val="bg1"/>
                </a:solidFill>
              </a:rPr>
              <a:t>Unsupervised</a:t>
            </a:r>
          </a:p>
          <a:p>
            <a:pPr marL="457200" indent="-457200">
              <a:buFont typeface="Wingdings" charset="2"/>
              <a:buChar char="Ø"/>
            </a:pPr>
            <a:r>
              <a:rPr lang="en-US" sz="1800" dirty="0">
                <a:solidFill>
                  <a:schemeClr val="bg1"/>
                </a:solidFill>
              </a:rPr>
              <a:t>K Means Clustering</a:t>
            </a:r>
          </a:p>
          <a:p>
            <a:endParaRPr lang="en-US" dirty="0"/>
          </a:p>
        </p:txBody>
      </p:sp>
      <p:sp>
        <p:nvSpPr>
          <p:cNvPr id="4" name="TextBox 3">
            <a:extLst>
              <a:ext uri="{FF2B5EF4-FFF2-40B4-BE49-F238E27FC236}">
                <a16:creationId xmlns:a16="http://schemas.microsoft.com/office/drawing/2014/main" id="{217B51D0-8AD6-D14C-9201-CA2B2B670975}"/>
              </a:ext>
            </a:extLst>
          </p:cNvPr>
          <p:cNvSpPr txBox="1"/>
          <p:nvPr/>
        </p:nvSpPr>
        <p:spPr>
          <a:xfrm>
            <a:off x="1028701" y="457200"/>
            <a:ext cx="7429499" cy="646331"/>
          </a:xfrm>
          <a:prstGeom prst="rect">
            <a:avLst/>
          </a:prstGeom>
          <a:noFill/>
        </p:spPr>
        <p:txBody>
          <a:bodyPr wrap="square" rtlCol="0">
            <a:spAutoFit/>
          </a:bodyPr>
          <a:lstStyle/>
          <a:p>
            <a:pPr algn="ctr"/>
            <a:r>
              <a:rPr lang="en-US" sz="3600" dirty="0">
                <a:solidFill>
                  <a:schemeClr val="bg1"/>
                </a:solidFill>
              </a:rPr>
              <a:t>Data mining Models</a:t>
            </a:r>
          </a:p>
        </p:txBody>
      </p:sp>
    </p:spTree>
    <p:extLst>
      <p:ext uri="{BB962C8B-B14F-4D97-AF65-F5344CB8AC3E}">
        <p14:creationId xmlns:p14="http://schemas.microsoft.com/office/powerpoint/2010/main" val="424549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295400" y="1490007"/>
            <a:ext cx="7620000" cy="3877985"/>
          </a:xfrm>
        </p:spPr>
        <p:txBody>
          <a:bodyPr>
            <a:normAutofit/>
          </a:bodyPr>
          <a:lstStyle/>
          <a:p>
            <a:pPr marL="0" indent="0">
              <a:buNone/>
            </a:pPr>
            <a:r>
              <a:rPr lang="en-US" b="1" dirty="0">
                <a:solidFill>
                  <a:schemeClr val="bg1"/>
                </a:solidFill>
              </a:rPr>
              <a:t>Evaluation metrics used</a:t>
            </a:r>
          </a:p>
          <a:p>
            <a:pPr marL="457200" indent="-457200">
              <a:buFont typeface="Wingdings" charset="2"/>
              <a:buChar char="Ø"/>
            </a:pPr>
            <a:r>
              <a:rPr lang="en-US" sz="2200" dirty="0">
                <a:solidFill>
                  <a:schemeClr val="bg1"/>
                </a:solidFill>
              </a:rPr>
              <a:t>Confusion Matrix</a:t>
            </a:r>
          </a:p>
          <a:p>
            <a:pPr marL="457200" indent="-457200">
              <a:buFont typeface="Wingdings" charset="2"/>
              <a:buChar char="Ø"/>
            </a:pPr>
            <a:r>
              <a:rPr lang="en-US" sz="2200" dirty="0">
                <a:solidFill>
                  <a:schemeClr val="bg1"/>
                </a:solidFill>
              </a:rPr>
              <a:t>Accuracy Score</a:t>
            </a:r>
          </a:p>
          <a:p>
            <a:pPr marL="457200" indent="-457200">
              <a:buFont typeface="Wingdings" charset="2"/>
              <a:buChar char="Ø"/>
            </a:pPr>
            <a:r>
              <a:rPr lang="en-US" sz="2200" dirty="0">
                <a:solidFill>
                  <a:schemeClr val="bg1"/>
                </a:solidFill>
              </a:rPr>
              <a:t>Cross Validation Score</a:t>
            </a:r>
          </a:p>
          <a:p>
            <a:pPr marL="457200" indent="-457200">
              <a:buFont typeface="Wingdings" charset="2"/>
              <a:buChar char="Ø"/>
            </a:pPr>
            <a:r>
              <a:rPr lang="en-US" sz="2200" dirty="0">
                <a:solidFill>
                  <a:schemeClr val="bg1"/>
                </a:solidFill>
              </a:rPr>
              <a:t>ROC-AUC Curves</a:t>
            </a:r>
          </a:p>
          <a:p>
            <a:pPr marL="457200" indent="-457200">
              <a:buFont typeface="Wingdings" charset="2"/>
              <a:buChar char="Ø"/>
            </a:pPr>
            <a:r>
              <a:rPr lang="en-US" sz="2200" dirty="0">
                <a:solidFill>
                  <a:schemeClr val="bg1"/>
                </a:solidFill>
              </a:rPr>
              <a:t>Precision &amp; Recall Curves</a:t>
            </a:r>
          </a:p>
          <a:p>
            <a:endParaRPr lang="en-US" sz="2800" dirty="0"/>
          </a:p>
        </p:txBody>
      </p:sp>
      <p:sp>
        <p:nvSpPr>
          <p:cNvPr id="4" name="TextBox 3">
            <a:extLst>
              <a:ext uri="{FF2B5EF4-FFF2-40B4-BE49-F238E27FC236}">
                <a16:creationId xmlns:a16="http://schemas.microsoft.com/office/drawing/2014/main" id="{1E9F3D33-F48D-AA45-8A93-1BD742FB5285}"/>
              </a:ext>
            </a:extLst>
          </p:cNvPr>
          <p:cNvSpPr txBox="1"/>
          <p:nvPr/>
        </p:nvSpPr>
        <p:spPr>
          <a:xfrm>
            <a:off x="838200" y="609600"/>
            <a:ext cx="7848600" cy="646331"/>
          </a:xfrm>
          <a:prstGeom prst="rect">
            <a:avLst/>
          </a:prstGeom>
          <a:noFill/>
        </p:spPr>
        <p:txBody>
          <a:bodyPr wrap="square" rtlCol="0">
            <a:spAutoFit/>
          </a:bodyPr>
          <a:lstStyle/>
          <a:p>
            <a:pPr algn="ctr"/>
            <a:r>
              <a:rPr lang="en-US" sz="3600" dirty="0">
                <a:solidFill>
                  <a:schemeClr val="bg1"/>
                </a:solidFill>
              </a:rPr>
              <a:t>Performance Evaluation and Results</a:t>
            </a:r>
          </a:p>
        </p:txBody>
      </p:sp>
    </p:spTree>
    <p:extLst>
      <p:ext uri="{BB962C8B-B14F-4D97-AF65-F5344CB8AC3E}">
        <p14:creationId xmlns:p14="http://schemas.microsoft.com/office/powerpoint/2010/main" val="334517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63220A-0EF0-E140-B03C-313727B5B22E}"/>
              </a:ext>
            </a:extLst>
          </p:cNvPr>
          <p:cNvSpPr txBox="1"/>
          <p:nvPr/>
        </p:nvSpPr>
        <p:spPr>
          <a:xfrm>
            <a:off x="1352550" y="457200"/>
            <a:ext cx="6172200" cy="646331"/>
          </a:xfrm>
          <a:prstGeom prst="rect">
            <a:avLst/>
          </a:prstGeom>
          <a:noFill/>
        </p:spPr>
        <p:txBody>
          <a:bodyPr wrap="square" rtlCol="0">
            <a:spAutoFit/>
          </a:bodyPr>
          <a:lstStyle/>
          <a:p>
            <a:pPr algn="ctr"/>
            <a:r>
              <a:rPr lang="en-US" sz="3600" dirty="0">
                <a:solidFill>
                  <a:schemeClr val="bg1"/>
                </a:solidFill>
              </a:rPr>
              <a:t>Flow Of Talk</a:t>
            </a:r>
          </a:p>
        </p:txBody>
      </p:sp>
      <p:sp>
        <p:nvSpPr>
          <p:cNvPr id="4" name="TextBox 3">
            <a:extLst>
              <a:ext uri="{FF2B5EF4-FFF2-40B4-BE49-F238E27FC236}">
                <a16:creationId xmlns:a16="http://schemas.microsoft.com/office/drawing/2014/main" id="{EDB01CD3-6E4B-054F-8D03-457FE54F8968}"/>
              </a:ext>
            </a:extLst>
          </p:cNvPr>
          <p:cNvSpPr txBox="1"/>
          <p:nvPr/>
        </p:nvSpPr>
        <p:spPr>
          <a:xfrm>
            <a:off x="1485900" y="1295400"/>
            <a:ext cx="5905500" cy="5352747"/>
          </a:xfrm>
          <a:prstGeom prst="rect">
            <a:avLst/>
          </a:prstGeom>
          <a:noFill/>
        </p:spPr>
        <p:txBody>
          <a:bodyPr wrap="square" rtlCol="0">
            <a:spAutoFit/>
          </a:bodyPr>
          <a:lstStyle/>
          <a:p>
            <a:pPr marL="297815" indent="-285750">
              <a:lnSpc>
                <a:spcPct val="150000"/>
              </a:lnSpc>
              <a:spcBef>
                <a:spcPts val="700"/>
              </a:spcBef>
              <a:buClr>
                <a:srgbClr val="3891A7"/>
              </a:buClr>
              <a:buSzPct val="79687"/>
              <a:buFont typeface="Wingdings" pitchFamily="2" charset="2"/>
              <a:buChar char="v"/>
              <a:tabLst>
                <a:tab pos="296545" algn="l"/>
              </a:tabLst>
            </a:pPr>
            <a:r>
              <a:rPr lang="en-US" sz="2400" spc="-5" dirty="0">
                <a:solidFill>
                  <a:schemeClr val="bg1"/>
                </a:solidFill>
                <a:cs typeface="Arial"/>
              </a:rPr>
              <a:t>Introduction/Problem Statement</a:t>
            </a:r>
          </a:p>
          <a:p>
            <a:pPr marL="297815" indent="-285750">
              <a:lnSpc>
                <a:spcPct val="150000"/>
              </a:lnSpc>
              <a:spcBef>
                <a:spcPts val="700"/>
              </a:spcBef>
              <a:buClr>
                <a:srgbClr val="3891A7"/>
              </a:buClr>
              <a:buSzPct val="79687"/>
              <a:buFont typeface="Wingdings" pitchFamily="2" charset="2"/>
              <a:buChar char="v"/>
              <a:tabLst>
                <a:tab pos="296545" algn="l"/>
              </a:tabLst>
            </a:pPr>
            <a:r>
              <a:rPr lang="en-US" sz="2400" spc="-5" dirty="0">
                <a:solidFill>
                  <a:schemeClr val="bg1"/>
                </a:solidFill>
                <a:cs typeface="Arial"/>
              </a:rPr>
              <a:t>Dataset Collection</a:t>
            </a:r>
            <a:endParaRPr lang="en-US" sz="2400" dirty="0">
              <a:solidFill>
                <a:schemeClr val="bg1"/>
              </a:solidFill>
              <a:cs typeface="Arial"/>
            </a:endParaRPr>
          </a:p>
          <a:p>
            <a:pPr marL="297815" indent="-285750">
              <a:lnSpc>
                <a:spcPct val="150000"/>
              </a:lnSpc>
              <a:spcBef>
                <a:spcPts val="605"/>
              </a:spcBef>
              <a:buClr>
                <a:srgbClr val="3891A7"/>
              </a:buClr>
              <a:buSzPct val="79687"/>
              <a:buFont typeface="Wingdings" pitchFamily="2" charset="2"/>
              <a:buChar char="v"/>
              <a:tabLst>
                <a:tab pos="296545" algn="l"/>
              </a:tabLst>
            </a:pPr>
            <a:r>
              <a:rPr lang="en-US" sz="2400" spc="-5" dirty="0">
                <a:solidFill>
                  <a:schemeClr val="bg1"/>
                </a:solidFill>
                <a:cs typeface="Arial"/>
              </a:rPr>
              <a:t>Preprocessing Techniques</a:t>
            </a:r>
          </a:p>
          <a:p>
            <a:pPr marL="297815" indent="-285750">
              <a:lnSpc>
                <a:spcPct val="150000"/>
              </a:lnSpc>
              <a:spcBef>
                <a:spcPts val="605"/>
              </a:spcBef>
              <a:buClr>
                <a:srgbClr val="3891A7"/>
              </a:buClr>
              <a:buSzPct val="79687"/>
              <a:buFont typeface="Wingdings" pitchFamily="2" charset="2"/>
              <a:buChar char="v"/>
              <a:tabLst>
                <a:tab pos="296545" algn="l"/>
              </a:tabLst>
            </a:pPr>
            <a:r>
              <a:rPr lang="en-US" sz="2400" spc="-5" dirty="0">
                <a:solidFill>
                  <a:schemeClr val="bg1"/>
                </a:solidFill>
                <a:cs typeface="Arial"/>
              </a:rPr>
              <a:t>Implementation Methods</a:t>
            </a:r>
            <a:endParaRPr lang="en-US" sz="2400" dirty="0">
              <a:solidFill>
                <a:schemeClr val="bg1"/>
              </a:solidFill>
              <a:cs typeface="Arial"/>
            </a:endParaRPr>
          </a:p>
          <a:p>
            <a:pPr marL="297815" indent="-285750">
              <a:lnSpc>
                <a:spcPct val="150000"/>
              </a:lnSpc>
              <a:spcBef>
                <a:spcPts val="600"/>
              </a:spcBef>
              <a:buClr>
                <a:srgbClr val="3891A7"/>
              </a:buClr>
              <a:buSzPct val="79687"/>
              <a:buFont typeface="Wingdings" pitchFamily="2" charset="2"/>
              <a:buChar char="v"/>
              <a:tabLst>
                <a:tab pos="296545" algn="l"/>
              </a:tabLst>
            </a:pPr>
            <a:r>
              <a:rPr lang="en-US" sz="2400" spc="-5" dirty="0">
                <a:solidFill>
                  <a:schemeClr val="bg1"/>
                </a:solidFill>
                <a:cs typeface="Arial"/>
              </a:rPr>
              <a:t>Performance Evaluation and</a:t>
            </a:r>
            <a:r>
              <a:rPr lang="en-US" sz="2400" spc="-50" dirty="0">
                <a:solidFill>
                  <a:schemeClr val="bg1"/>
                </a:solidFill>
                <a:cs typeface="Arial"/>
              </a:rPr>
              <a:t> </a:t>
            </a:r>
            <a:r>
              <a:rPr lang="en-US" sz="2400" dirty="0">
                <a:solidFill>
                  <a:schemeClr val="bg1"/>
                </a:solidFill>
                <a:cs typeface="Arial"/>
              </a:rPr>
              <a:t>Results</a:t>
            </a:r>
          </a:p>
          <a:p>
            <a:pPr marL="297815" indent="-285750">
              <a:lnSpc>
                <a:spcPct val="150000"/>
              </a:lnSpc>
              <a:spcBef>
                <a:spcPts val="600"/>
              </a:spcBef>
              <a:buClr>
                <a:srgbClr val="3891A7"/>
              </a:buClr>
              <a:buSzPct val="79687"/>
              <a:buFont typeface="Wingdings" pitchFamily="2" charset="2"/>
              <a:buChar char="v"/>
              <a:tabLst>
                <a:tab pos="296545" algn="l"/>
              </a:tabLst>
            </a:pPr>
            <a:r>
              <a:rPr lang="en-US" sz="2400" dirty="0">
                <a:solidFill>
                  <a:schemeClr val="bg1"/>
                </a:solidFill>
                <a:cs typeface="Arial"/>
              </a:rPr>
              <a:t>Innovation</a:t>
            </a:r>
          </a:p>
          <a:p>
            <a:pPr marL="297815" indent="-285750">
              <a:lnSpc>
                <a:spcPct val="150000"/>
              </a:lnSpc>
              <a:spcBef>
                <a:spcPts val="600"/>
              </a:spcBef>
              <a:buClr>
                <a:srgbClr val="3891A7"/>
              </a:buClr>
              <a:buSzPct val="79687"/>
              <a:buFont typeface="Wingdings" pitchFamily="2" charset="2"/>
              <a:buChar char="v"/>
              <a:tabLst>
                <a:tab pos="296545" algn="l"/>
              </a:tabLst>
            </a:pPr>
            <a:r>
              <a:rPr lang="en-US" sz="2400" dirty="0">
                <a:solidFill>
                  <a:schemeClr val="bg1"/>
                </a:solidFill>
                <a:cs typeface="Arial"/>
              </a:rPr>
              <a:t>Tools Used</a:t>
            </a:r>
          </a:p>
          <a:p>
            <a:pPr marL="297815" indent="-285750">
              <a:lnSpc>
                <a:spcPct val="150000"/>
              </a:lnSpc>
              <a:spcBef>
                <a:spcPts val="600"/>
              </a:spcBef>
              <a:buClr>
                <a:srgbClr val="3891A7"/>
              </a:buClr>
              <a:buSzPct val="79687"/>
              <a:buFont typeface="Wingdings" pitchFamily="2" charset="2"/>
              <a:buChar char="v"/>
              <a:tabLst>
                <a:tab pos="296545" algn="l"/>
              </a:tabLst>
            </a:pPr>
            <a:r>
              <a:rPr lang="en-US" sz="2400" spc="-5" dirty="0">
                <a:solidFill>
                  <a:schemeClr val="bg1"/>
                </a:solidFill>
                <a:cs typeface="Arial"/>
              </a:rPr>
              <a:t>Conclusion</a:t>
            </a:r>
            <a:endParaRPr lang="en-US" sz="2400" dirty="0">
              <a:solidFill>
                <a:schemeClr val="bg1"/>
              </a:solidFill>
              <a:cs typeface="Arial"/>
            </a:endParaRPr>
          </a:p>
          <a:p>
            <a:endParaRPr lang="en-US" dirty="0"/>
          </a:p>
        </p:txBody>
      </p:sp>
    </p:spTree>
    <p:extLst>
      <p:ext uri="{BB962C8B-B14F-4D97-AF65-F5344CB8AC3E}">
        <p14:creationId xmlns:p14="http://schemas.microsoft.com/office/powerpoint/2010/main" val="351461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11-25 at 3.20.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239000" cy="4863720"/>
          </a:xfrm>
          <a:prstGeom prst="rect">
            <a:avLst/>
          </a:prstGeom>
        </p:spPr>
      </p:pic>
      <p:sp>
        <p:nvSpPr>
          <p:cNvPr id="3" name="TextBox 2">
            <a:extLst>
              <a:ext uri="{FF2B5EF4-FFF2-40B4-BE49-F238E27FC236}">
                <a16:creationId xmlns:a16="http://schemas.microsoft.com/office/drawing/2014/main" id="{580E9F94-9BB6-744A-B124-7BBB05D972F5}"/>
              </a:ext>
            </a:extLst>
          </p:cNvPr>
          <p:cNvSpPr txBox="1"/>
          <p:nvPr/>
        </p:nvSpPr>
        <p:spPr>
          <a:xfrm>
            <a:off x="1638300" y="292035"/>
            <a:ext cx="5867400" cy="646331"/>
          </a:xfrm>
          <a:prstGeom prst="rect">
            <a:avLst/>
          </a:prstGeom>
          <a:noFill/>
        </p:spPr>
        <p:txBody>
          <a:bodyPr wrap="square" rtlCol="0">
            <a:spAutoFit/>
          </a:bodyPr>
          <a:lstStyle/>
          <a:p>
            <a:pPr algn="ctr"/>
            <a:r>
              <a:rPr lang="en-US" sz="3600" dirty="0">
                <a:solidFill>
                  <a:schemeClr val="bg1"/>
                </a:solidFill>
              </a:rPr>
              <a:t>Accuracy Score </a:t>
            </a:r>
          </a:p>
        </p:txBody>
      </p:sp>
    </p:spTree>
    <p:extLst>
      <p:ext uri="{BB962C8B-B14F-4D97-AF65-F5344CB8AC3E}">
        <p14:creationId xmlns:p14="http://schemas.microsoft.com/office/powerpoint/2010/main" val="2503130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450" y="225678"/>
            <a:ext cx="6722109" cy="430887"/>
          </a:xfrm>
        </p:spPr>
        <p:txBody>
          <a:bodyPr>
            <a:normAutofit fontScale="90000"/>
          </a:bodyPr>
          <a:lstStyle/>
          <a:p>
            <a:r>
              <a:rPr lang="en-US" sz="2800" dirty="0"/>
              <a:t>Confusion matrix comparison</a:t>
            </a:r>
          </a:p>
        </p:txBody>
      </p:sp>
      <p:pic>
        <p:nvPicPr>
          <p:cNvPr id="5" name="Picture 4" descr="Screen Shot 2019-11-25 at 3.17.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90600"/>
            <a:ext cx="2209800" cy="2932027"/>
          </a:xfrm>
          <a:prstGeom prst="rect">
            <a:avLst/>
          </a:prstGeom>
        </p:spPr>
      </p:pic>
      <p:pic>
        <p:nvPicPr>
          <p:cNvPr id="6" name="Picture 5" descr="Screen Shot 2019-11-25 at 3.16.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838200"/>
            <a:ext cx="2209800" cy="2935725"/>
          </a:xfrm>
          <a:prstGeom prst="rect">
            <a:avLst/>
          </a:prstGeom>
        </p:spPr>
      </p:pic>
      <p:pic>
        <p:nvPicPr>
          <p:cNvPr id="7" name="Picture 6" descr="Screen Shot 2019-11-25 at 3.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838200"/>
            <a:ext cx="2126070" cy="2951112"/>
          </a:xfrm>
          <a:prstGeom prst="rect">
            <a:avLst/>
          </a:prstGeom>
        </p:spPr>
      </p:pic>
      <p:pic>
        <p:nvPicPr>
          <p:cNvPr id="8" name="Picture 7" descr="Screen Shot 2019-11-25 at 3.16.4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8755" y="3733800"/>
            <a:ext cx="2146260" cy="2951108"/>
          </a:xfrm>
          <a:prstGeom prst="rect">
            <a:avLst/>
          </a:prstGeom>
        </p:spPr>
      </p:pic>
      <p:pic>
        <p:nvPicPr>
          <p:cNvPr id="10" name="Picture 9" descr="Screen Shot 2019-11-25 at 3.16.5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1600" y="3811861"/>
            <a:ext cx="2153238" cy="3014533"/>
          </a:xfrm>
          <a:prstGeom prst="rect">
            <a:avLst/>
          </a:prstGeom>
        </p:spPr>
      </p:pic>
    </p:spTree>
    <p:extLst>
      <p:ext uri="{BB962C8B-B14F-4D97-AF65-F5344CB8AC3E}">
        <p14:creationId xmlns:p14="http://schemas.microsoft.com/office/powerpoint/2010/main" val="8831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450" y="225678"/>
            <a:ext cx="6722109" cy="492443"/>
          </a:xfrm>
        </p:spPr>
        <p:txBody>
          <a:bodyPr>
            <a:normAutofit fontScale="90000"/>
          </a:bodyPr>
          <a:lstStyle/>
          <a:p>
            <a:r>
              <a:rPr lang="en-US" sz="3200" dirty="0"/>
              <a:t>ROC-AUC Curves</a:t>
            </a:r>
          </a:p>
        </p:txBody>
      </p:sp>
      <p:pic>
        <p:nvPicPr>
          <p:cNvPr id="4" name="Picture 3" descr="Screen Shot 2019-11-24 at 4.13.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1447800"/>
            <a:ext cx="6858001" cy="4343400"/>
          </a:xfrm>
          <a:prstGeom prst="rect">
            <a:avLst/>
          </a:prstGeom>
        </p:spPr>
      </p:pic>
    </p:spTree>
    <p:extLst>
      <p:ext uri="{BB962C8B-B14F-4D97-AF65-F5344CB8AC3E}">
        <p14:creationId xmlns:p14="http://schemas.microsoft.com/office/powerpoint/2010/main" val="347332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450" y="225678"/>
            <a:ext cx="6722109" cy="600164"/>
          </a:xfrm>
        </p:spPr>
        <p:txBody>
          <a:bodyPr/>
          <a:lstStyle/>
          <a:p>
            <a:r>
              <a:rPr lang="en-US" dirty="0"/>
              <a:t>Precision &amp; Recall</a:t>
            </a:r>
          </a:p>
        </p:txBody>
      </p:sp>
      <p:pic>
        <p:nvPicPr>
          <p:cNvPr id="4" name="Picture 3" descr="Screen Shot 2019-11-24 at 4.17.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371600"/>
            <a:ext cx="6781800" cy="4421452"/>
          </a:xfrm>
          <a:prstGeom prst="rect">
            <a:avLst/>
          </a:prstGeom>
        </p:spPr>
      </p:pic>
    </p:spTree>
    <p:extLst>
      <p:ext uri="{BB962C8B-B14F-4D97-AF65-F5344CB8AC3E}">
        <p14:creationId xmlns:p14="http://schemas.microsoft.com/office/powerpoint/2010/main" val="144536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190454" y="1295400"/>
            <a:ext cx="7429499" cy="4361658"/>
          </a:xfrm>
        </p:spPr>
        <p:txBody>
          <a:bodyPr>
            <a:normAutofit/>
          </a:bodyPr>
          <a:lstStyle/>
          <a:p>
            <a:pPr marL="0" indent="0">
              <a:buNone/>
            </a:pPr>
            <a:r>
              <a:rPr lang="en-US" sz="2200" b="1" dirty="0">
                <a:solidFill>
                  <a:schemeClr val="bg1"/>
                </a:solidFill>
              </a:rPr>
              <a:t>Amazon SageMaker</a:t>
            </a:r>
          </a:p>
          <a:p>
            <a:pPr marL="0" indent="0">
              <a:buNone/>
            </a:pPr>
            <a:r>
              <a:rPr lang="en-US" sz="1800" dirty="0">
                <a:solidFill>
                  <a:schemeClr val="bg1"/>
                </a:solidFill>
              </a:rPr>
              <a:t>Amazon SageMaker is a fully managed service that allows developers and data scientists to build, train, and deploy machine learning models.</a:t>
            </a:r>
          </a:p>
          <a:p>
            <a:pPr marL="0" indent="0">
              <a:buNone/>
            </a:pPr>
            <a:r>
              <a:rPr lang="en-US" sz="1800" dirty="0">
                <a:solidFill>
                  <a:schemeClr val="bg1"/>
                </a:solidFill>
              </a:rPr>
              <a:t>Amazon SageMaker includes three modules: Build, Train, and Deploy.</a:t>
            </a:r>
          </a:p>
          <a:p>
            <a:r>
              <a:rPr lang="en-US" sz="1800" dirty="0">
                <a:solidFill>
                  <a:schemeClr val="bg1"/>
                </a:solidFill>
              </a:rPr>
              <a:t>The Build module provides a hosted environment to work with your data, experiment with algorithms, and visualize your output. </a:t>
            </a:r>
          </a:p>
          <a:p>
            <a:r>
              <a:rPr lang="en-US" sz="1800" dirty="0">
                <a:solidFill>
                  <a:schemeClr val="bg1"/>
                </a:solidFill>
              </a:rPr>
              <a:t>The Train module allows for one-click model training and tuning at high-scale and low cost. </a:t>
            </a:r>
          </a:p>
          <a:p>
            <a:r>
              <a:rPr lang="en-US" sz="1800" dirty="0">
                <a:solidFill>
                  <a:schemeClr val="bg1"/>
                </a:solidFill>
              </a:rPr>
              <a:t>The Deploy module provides a managed environment for you to easily host and test models for inference securely and with low latency. </a:t>
            </a:r>
          </a:p>
        </p:txBody>
      </p:sp>
      <p:sp>
        <p:nvSpPr>
          <p:cNvPr id="4" name="TextBox 3">
            <a:extLst>
              <a:ext uri="{FF2B5EF4-FFF2-40B4-BE49-F238E27FC236}">
                <a16:creationId xmlns:a16="http://schemas.microsoft.com/office/drawing/2014/main" id="{E8FC5363-ADBF-6649-9338-B9262AFCDC2B}"/>
              </a:ext>
            </a:extLst>
          </p:cNvPr>
          <p:cNvSpPr txBox="1"/>
          <p:nvPr/>
        </p:nvSpPr>
        <p:spPr>
          <a:xfrm>
            <a:off x="924520" y="457200"/>
            <a:ext cx="7294959" cy="646331"/>
          </a:xfrm>
          <a:prstGeom prst="rect">
            <a:avLst/>
          </a:prstGeom>
          <a:noFill/>
        </p:spPr>
        <p:txBody>
          <a:bodyPr wrap="square" rtlCol="0">
            <a:spAutoFit/>
          </a:bodyPr>
          <a:lstStyle/>
          <a:p>
            <a:pPr algn="ctr"/>
            <a:r>
              <a:rPr lang="en-US" sz="3600" dirty="0">
                <a:solidFill>
                  <a:schemeClr val="bg1"/>
                </a:solidFill>
              </a:rPr>
              <a:t>Innovation</a:t>
            </a:r>
          </a:p>
        </p:txBody>
      </p:sp>
    </p:spTree>
    <p:extLst>
      <p:ext uri="{BB962C8B-B14F-4D97-AF65-F5344CB8AC3E}">
        <p14:creationId xmlns:p14="http://schemas.microsoft.com/office/powerpoint/2010/main" val="132507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295400" y="1476771"/>
            <a:ext cx="7342413" cy="3904457"/>
          </a:xfrm>
        </p:spPr>
        <p:txBody>
          <a:bodyPr>
            <a:normAutofit fontScale="77500" lnSpcReduction="20000"/>
          </a:bodyPr>
          <a:lstStyle/>
          <a:p>
            <a:r>
              <a:rPr lang="en-US" b="1" dirty="0">
                <a:solidFill>
                  <a:schemeClr val="bg1"/>
                </a:solidFill>
              </a:rPr>
              <a:t>AWS Sagemaker</a:t>
            </a:r>
            <a:r>
              <a:rPr lang="en-US" dirty="0">
                <a:solidFill>
                  <a:schemeClr val="bg1"/>
                </a:solidFill>
              </a:rPr>
              <a:t> </a:t>
            </a:r>
          </a:p>
          <a:p>
            <a:pPr marL="0" indent="0" algn="just">
              <a:buNone/>
            </a:pPr>
            <a:r>
              <a:rPr lang="en-US" dirty="0">
                <a:solidFill>
                  <a:schemeClr val="bg1"/>
                </a:solidFill>
              </a:rPr>
              <a:t>Amazon AWS SageMaker is a platform that is professionally operated. It performs the entire machine learning workflow. Using AWS SageMaker, with far less effort and lower cost, our models get to production faster. Additionally, we can provide API to connect to our project. </a:t>
            </a:r>
          </a:p>
          <a:p>
            <a:r>
              <a:rPr lang="en-US" b="1" dirty="0">
                <a:solidFill>
                  <a:schemeClr val="bg1"/>
                </a:solidFill>
              </a:rPr>
              <a:t>Tensor Flow</a:t>
            </a:r>
            <a:endParaRPr lang="en-US" dirty="0">
              <a:solidFill>
                <a:schemeClr val="bg1"/>
              </a:solidFill>
            </a:endParaRPr>
          </a:p>
          <a:p>
            <a:pPr marL="0" indent="0">
              <a:buNone/>
            </a:pPr>
            <a:r>
              <a:rPr lang="en-US" dirty="0">
                <a:solidFill>
                  <a:schemeClr val="bg1"/>
                </a:solidFill>
              </a:rPr>
              <a:t>It is an open source library used for machine learning applications.</a:t>
            </a:r>
            <a:endParaRPr lang="en-US" b="1" dirty="0">
              <a:solidFill>
                <a:schemeClr val="bg1"/>
              </a:solidFill>
            </a:endParaRPr>
          </a:p>
          <a:p>
            <a:r>
              <a:rPr lang="en-US" b="1" dirty="0">
                <a:solidFill>
                  <a:schemeClr val="bg1"/>
                </a:solidFill>
              </a:rPr>
              <a:t>Google Collab</a:t>
            </a:r>
          </a:p>
          <a:p>
            <a:pPr marL="0" indent="0">
              <a:buNone/>
            </a:pPr>
            <a:r>
              <a:rPr lang="en-US" dirty="0">
                <a:solidFill>
                  <a:schemeClr val="bg1"/>
                </a:solidFill>
              </a:rPr>
              <a:t>It is a cloud service which provides python programming platform along with free GPU.</a:t>
            </a:r>
          </a:p>
          <a:p>
            <a:endParaRPr lang="en-US" dirty="0"/>
          </a:p>
        </p:txBody>
      </p:sp>
      <p:sp>
        <p:nvSpPr>
          <p:cNvPr id="4" name="TextBox 3">
            <a:extLst>
              <a:ext uri="{FF2B5EF4-FFF2-40B4-BE49-F238E27FC236}">
                <a16:creationId xmlns:a16="http://schemas.microsoft.com/office/drawing/2014/main" id="{7F8005E8-2FF3-894D-A318-40EA1F65BB59}"/>
              </a:ext>
            </a:extLst>
          </p:cNvPr>
          <p:cNvSpPr txBox="1"/>
          <p:nvPr/>
        </p:nvSpPr>
        <p:spPr>
          <a:xfrm>
            <a:off x="1186543" y="381000"/>
            <a:ext cx="7162800" cy="646331"/>
          </a:xfrm>
          <a:prstGeom prst="rect">
            <a:avLst/>
          </a:prstGeom>
          <a:noFill/>
        </p:spPr>
        <p:txBody>
          <a:bodyPr wrap="square" rtlCol="0">
            <a:spAutoFit/>
          </a:bodyPr>
          <a:lstStyle/>
          <a:p>
            <a:pPr algn="ctr"/>
            <a:r>
              <a:rPr lang="en-US" sz="3600" dirty="0">
                <a:solidFill>
                  <a:schemeClr val="bg1"/>
                </a:solidFill>
              </a:rPr>
              <a:t>Tools Used</a:t>
            </a:r>
          </a:p>
        </p:txBody>
      </p:sp>
    </p:spTree>
    <p:extLst>
      <p:ext uri="{BB962C8B-B14F-4D97-AF65-F5344CB8AC3E}">
        <p14:creationId xmlns:p14="http://schemas.microsoft.com/office/powerpoint/2010/main" val="2046794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6AD5B-C732-6C43-9E21-9E59EC0FFCDE}"/>
              </a:ext>
            </a:extLst>
          </p:cNvPr>
          <p:cNvSpPr>
            <a:spLocks noGrp="1"/>
          </p:cNvSpPr>
          <p:nvPr>
            <p:ph idx="1"/>
          </p:nvPr>
        </p:nvSpPr>
        <p:spPr>
          <a:xfrm>
            <a:off x="1066800" y="1658143"/>
            <a:ext cx="7467600" cy="3541714"/>
          </a:xfrm>
        </p:spPr>
        <p:txBody>
          <a:bodyPr>
            <a:normAutofit fontScale="92500" lnSpcReduction="10000"/>
          </a:bodyPr>
          <a:lstStyle/>
          <a:p>
            <a:pPr marL="295910" marR="5080" indent="-283845" algn="just">
              <a:lnSpc>
                <a:spcPct val="100000"/>
              </a:lnSpc>
              <a:spcBef>
                <a:spcPts val="105"/>
              </a:spcBef>
              <a:buClr>
                <a:srgbClr val="3891A7"/>
              </a:buClr>
              <a:buSzPct val="80000"/>
              <a:buFont typeface="Wingdings 2"/>
              <a:buChar char=""/>
              <a:tabLst>
                <a:tab pos="296545" algn="l"/>
              </a:tabLst>
            </a:pPr>
            <a:r>
              <a:rPr lang="en-US" spc="-5" dirty="0">
                <a:solidFill>
                  <a:schemeClr val="bg1"/>
                </a:solidFill>
                <a:cs typeface="Arial"/>
              </a:rPr>
              <a:t>Six classifiers </a:t>
            </a:r>
            <a:r>
              <a:rPr lang="en-US" dirty="0">
                <a:solidFill>
                  <a:schemeClr val="bg1"/>
                </a:solidFill>
                <a:cs typeface="Arial"/>
              </a:rPr>
              <a:t>based on </a:t>
            </a:r>
            <a:r>
              <a:rPr lang="en-US" spc="-10" dirty="0">
                <a:solidFill>
                  <a:schemeClr val="bg1"/>
                </a:solidFill>
                <a:cs typeface="Arial"/>
              </a:rPr>
              <a:t>different </a:t>
            </a:r>
            <a:r>
              <a:rPr lang="en-US" spc="-5" dirty="0">
                <a:solidFill>
                  <a:schemeClr val="bg1"/>
                </a:solidFill>
                <a:cs typeface="Arial"/>
              </a:rPr>
              <a:t>machine </a:t>
            </a:r>
            <a:r>
              <a:rPr lang="en-US" dirty="0">
                <a:solidFill>
                  <a:schemeClr val="bg1"/>
                </a:solidFill>
                <a:cs typeface="Arial"/>
              </a:rPr>
              <a:t>learning  techniques </a:t>
            </a:r>
            <a:r>
              <a:rPr lang="en-US" spc="-5" dirty="0">
                <a:solidFill>
                  <a:schemeClr val="bg1"/>
                </a:solidFill>
                <a:cs typeface="Arial"/>
              </a:rPr>
              <a:t>(</a:t>
            </a:r>
            <a:r>
              <a:rPr lang="en-US" dirty="0">
                <a:solidFill>
                  <a:schemeClr val="bg1"/>
                </a:solidFill>
                <a:cs typeface="Arial"/>
              </a:rPr>
              <a:t>K-nearest neighbors </a:t>
            </a:r>
            <a:r>
              <a:rPr lang="en-US" spc="-5" dirty="0">
                <a:solidFill>
                  <a:schemeClr val="bg1"/>
                </a:solidFill>
                <a:cs typeface="Arial"/>
              </a:rPr>
              <a:t>and </a:t>
            </a:r>
            <a:r>
              <a:rPr lang="en-US" dirty="0">
                <a:solidFill>
                  <a:schemeClr val="bg1"/>
                </a:solidFill>
                <a:cs typeface="Arial"/>
              </a:rPr>
              <a:t>Logistic  </a:t>
            </a:r>
            <a:r>
              <a:rPr lang="en-US" spc="-5" dirty="0">
                <a:solidFill>
                  <a:schemeClr val="bg1"/>
                </a:solidFill>
                <a:cs typeface="Arial"/>
              </a:rPr>
              <a:t>Regression, SVM , Decision tree , Neural Networks and K Means clustering) </a:t>
            </a:r>
            <a:r>
              <a:rPr lang="en-US" dirty="0">
                <a:solidFill>
                  <a:schemeClr val="bg1"/>
                </a:solidFill>
                <a:cs typeface="Arial"/>
              </a:rPr>
              <a:t>are </a:t>
            </a:r>
            <a:r>
              <a:rPr lang="en-US" spc="-5" dirty="0">
                <a:solidFill>
                  <a:schemeClr val="bg1"/>
                </a:solidFill>
                <a:cs typeface="Arial"/>
              </a:rPr>
              <a:t>trained </a:t>
            </a:r>
            <a:r>
              <a:rPr lang="en-US" spc="-10" dirty="0">
                <a:solidFill>
                  <a:schemeClr val="bg1"/>
                </a:solidFill>
                <a:cs typeface="Arial"/>
              </a:rPr>
              <a:t>on </a:t>
            </a:r>
            <a:r>
              <a:rPr lang="en-US" dirty="0">
                <a:solidFill>
                  <a:schemeClr val="bg1"/>
                </a:solidFill>
                <a:cs typeface="Arial"/>
              </a:rPr>
              <a:t>real </a:t>
            </a:r>
            <a:r>
              <a:rPr lang="en-US" spc="-5" dirty="0">
                <a:solidFill>
                  <a:schemeClr val="bg1"/>
                </a:solidFill>
                <a:cs typeface="Arial"/>
              </a:rPr>
              <a:t>life </a:t>
            </a:r>
            <a:r>
              <a:rPr lang="en-US" dirty="0">
                <a:solidFill>
                  <a:schemeClr val="bg1"/>
                </a:solidFill>
                <a:cs typeface="Arial"/>
              </a:rPr>
              <a:t>of credit </a:t>
            </a:r>
            <a:r>
              <a:rPr lang="en-US" spc="-5" dirty="0">
                <a:solidFill>
                  <a:schemeClr val="bg1"/>
                </a:solidFill>
                <a:cs typeface="Arial"/>
              </a:rPr>
              <a:t>card transactions </a:t>
            </a:r>
            <a:r>
              <a:rPr lang="en-US" dirty="0">
                <a:solidFill>
                  <a:schemeClr val="bg1"/>
                </a:solidFill>
                <a:cs typeface="Arial"/>
              </a:rPr>
              <a:t>data and </a:t>
            </a:r>
            <a:r>
              <a:rPr lang="en-US" spc="-5" dirty="0">
                <a:solidFill>
                  <a:schemeClr val="bg1"/>
                </a:solidFill>
                <a:cs typeface="Arial"/>
              </a:rPr>
              <a:t>their performances </a:t>
            </a:r>
            <a:r>
              <a:rPr lang="en-US" dirty="0">
                <a:solidFill>
                  <a:schemeClr val="bg1"/>
                </a:solidFill>
                <a:cs typeface="Arial"/>
              </a:rPr>
              <a:t>on </a:t>
            </a:r>
            <a:r>
              <a:rPr lang="en-US" spc="-5" dirty="0">
                <a:solidFill>
                  <a:schemeClr val="bg1"/>
                </a:solidFill>
                <a:cs typeface="Arial"/>
              </a:rPr>
              <a:t>credit </a:t>
            </a:r>
            <a:r>
              <a:rPr lang="en-US" dirty="0">
                <a:solidFill>
                  <a:schemeClr val="bg1"/>
                </a:solidFill>
                <a:cs typeface="Arial"/>
              </a:rPr>
              <a:t>card </a:t>
            </a:r>
            <a:r>
              <a:rPr lang="en-US" spc="-5" dirty="0">
                <a:solidFill>
                  <a:schemeClr val="bg1"/>
                </a:solidFill>
                <a:cs typeface="Arial"/>
              </a:rPr>
              <a:t>fraud detection  </a:t>
            </a:r>
            <a:r>
              <a:rPr lang="en-US" dirty="0">
                <a:solidFill>
                  <a:schemeClr val="bg1"/>
                </a:solidFill>
                <a:cs typeface="Arial"/>
              </a:rPr>
              <a:t>evaluated and compared based on several relevant</a:t>
            </a:r>
            <a:r>
              <a:rPr lang="en-US" spc="-165" dirty="0">
                <a:solidFill>
                  <a:schemeClr val="bg1"/>
                </a:solidFill>
                <a:cs typeface="Arial"/>
              </a:rPr>
              <a:t> </a:t>
            </a:r>
            <a:r>
              <a:rPr lang="en-US" dirty="0">
                <a:solidFill>
                  <a:schemeClr val="bg1"/>
                </a:solidFill>
                <a:cs typeface="Arial"/>
              </a:rPr>
              <a:t>metrics.</a:t>
            </a:r>
          </a:p>
          <a:p>
            <a:pPr marL="295910" marR="5080" indent="-283845" algn="just">
              <a:lnSpc>
                <a:spcPct val="100000"/>
              </a:lnSpc>
              <a:spcBef>
                <a:spcPts val="105"/>
              </a:spcBef>
              <a:buClr>
                <a:srgbClr val="3891A7"/>
              </a:buClr>
              <a:buSzPct val="80000"/>
              <a:buFont typeface="Wingdings 2"/>
              <a:buChar char=""/>
              <a:tabLst>
                <a:tab pos="296545" algn="l"/>
              </a:tabLst>
            </a:pPr>
            <a:endParaRPr lang="en-US" dirty="0">
              <a:solidFill>
                <a:schemeClr val="bg1"/>
              </a:solidFill>
              <a:cs typeface="Arial"/>
            </a:endParaRPr>
          </a:p>
          <a:p>
            <a:pPr marL="295910" marR="5080" indent="-283845" algn="just">
              <a:lnSpc>
                <a:spcPct val="100000"/>
              </a:lnSpc>
              <a:spcBef>
                <a:spcPts val="600"/>
              </a:spcBef>
              <a:buClr>
                <a:srgbClr val="3891A7"/>
              </a:buClr>
              <a:buSzPct val="80000"/>
              <a:buFont typeface="Wingdings 2"/>
              <a:buChar char=""/>
              <a:tabLst>
                <a:tab pos="296545" algn="l"/>
              </a:tabLst>
            </a:pPr>
            <a:r>
              <a:rPr lang="en-US" spc="-5" dirty="0">
                <a:solidFill>
                  <a:schemeClr val="bg1"/>
                </a:solidFill>
                <a:cs typeface="Arial"/>
              </a:rPr>
              <a:t>Results from </a:t>
            </a:r>
            <a:r>
              <a:rPr lang="en-US" dirty="0">
                <a:solidFill>
                  <a:schemeClr val="bg1"/>
                </a:solidFill>
                <a:cs typeface="Arial"/>
              </a:rPr>
              <a:t>the </a:t>
            </a:r>
            <a:r>
              <a:rPr lang="en-US" spc="-5" dirty="0">
                <a:solidFill>
                  <a:schemeClr val="bg1"/>
                </a:solidFill>
                <a:cs typeface="Arial"/>
              </a:rPr>
              <a:t>experiment </a:t>
            </a:r>
            <a:r>
              <a:rPr lang="en-US" dirty="0">
                <a:solidFill>
                  <a:schemeClr val="bg1"/>
                </a:solidFill>
                <a:cs typeface="Arial"/>
              </a:rPr>
              <a:t>shows that the Logistic regression shows  significant </a:t>
            </a:r>
            <a:r>
              <a:rPr lang="en-US" spc="-5" dirty="0">
                <a:solidFill>
                  <a:schemeClr val="bg1"/>
                </a:solidFill>
                <a:cs typeface="Arial"/>
              </a:rPr>
              <a:t>performance </a:t>
            </a:r>
            <a:r>
              <a:rPr lang="en-US" spc="-10" dirty="0">
                <a:solidFill>
                  <a:schemeClr val="bg1"/>
                </a:solidFill>
                <a:cs typeface="Arial"/>
              </a:rPr>
              <a:t>for training score and Neural networks performed better for testing score among </a:t>
            </a:r>
            <a:r>
              <a:rPr lang="en-US" dirty="0">
                <a:solidFill>
                  <a:schemeClr val="bg1"/>
                </a:solidFill>
                <a:cs typeface="Arial"/>
              </a:rPr>
              <a:t>all </a:t>
            </a:r>
            <a:r>
              <a:rPr lang="en-US" spc="-5" dirty="0">
                <a:solidFill>
                  <a:schemeClr val="bg1"/>
                </a:solidFill>
                <a:cs typeface="Arial"/>
              </a:rPr>
              <a:t>metrics evaluated.</a:t>
            </a:r>
            <a:endParaRPr lang="en-US" dirty="0">
              <a:solidFill>
                <a:schemeClr val="bg1"/>
              </a:solidFill>
              <a:cs typeface="Arial"/>
            </a:endParaRPr>
          </a:p>
          <a:p>
            <a:pPr marL="0" indent="0">
              <a:buNone/>
            </a:pPr>
            <a:endParaRPr lang="en-US" dirty="0"/>
          </a:p>
        </p:txBody>
      </p:sp>
      <p:sp>
        <p:nvSpPr>
          <p:cNvPr id="4" name="TextBox 3">
            <a:extLst>
              <a:ext uri="{FF2B5EF4-FFF2-40B4-BE49-F238E27FC236}">
                <a16:creationId xmlns:a16="http://schemas.microsoft.com/office/drawing/2014/main" id="{A6FF4B03-1A23-5E45-9F9F-B6482B3C511E}"/>
              </a:ext>
            </a:extLst>
          </p:cNvPr>
          <p:cNvSpPr txBox="1"/>
          <p:nvPr/>
        </p:nvSpPr>
        <p:spPr>
          <a:xfrm>
            <a:off x="1371600" y="838200"/>
            <a:ext cx="6629400" cy="646331"/>
          </a:xfrm>
          <a:prstGeom prst="rect">
            <a:avLst/>
          </a:prstGeom>
          <a:noFill/>
        </p:spPr>
        <p:txBody>
          <a:bodyPr wrap="square" rtlCol="0">
            <a:spAutoFit/>
          </a:bodyPr>
          <a:lstStyle/>
          <a:p>
            <a:pPr algn="ctr"/>
            <a:r>
              <a:rPr lang="en-US" sz="3600" dirty="0">
                <a:solidFill>
                  <a:schemeClr val="bg1"/>
                </a:solidFill>
              </a:rPr>
              <a:t>Conclusion</a:t>
            </a:r>
          </a:p>
        </p:txBody>
      </p:sp>
    </p:spTree>
    <p:extLst>
      <p:ext uri="{BB962C8B-B14F-4D97-AF65-F5344CB8AC3E}">
        <p14:creationId xmlns:p14="http://schemas.microsoft.com/office/powerpoint/2010/main" val="1276845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066800" y="1213008"/>
            <a:ext cx="8077200" cy="4431983"/>
          </a:xfrm>
        </p:spPr>
        <p:txBody>
          <a:bodyPr>
            <a:normAutofit fontScale="92500" lnSpcReduction="10000"/>
          </a:bodyPr>
          <a:lstStyle/>
          <a:p>
            <a:pPr marL="346075" indent="-336550" algn="l"/>
            <a:r>
              <a:rPr lang="en-US" sz="1600" dirty="0">
                <a:solidFill>
                  <a:schemeClr val="bg1"/>
                </a:solidFill>
              </a:rPr>
              <a:t>[1]  Malini, M. Pushpa “Analysis on credit card fraud  identification techniques based on KNN and outlier detection” in 2017 Third International Conference on Advances in Electrical, Electronics, Information, Communication and Bio-Informatics (AEEICB),27-28 Feb. 2017 IEEE </a:t>
            </a:r>
          </a:p>
          <a:p>
            <a:pPr algn="l"/>
            <a:endParaRPr lang="en-US" sz="1600" dirty="0">
              <a:solidFill>
                <a:schemeClr val="bg1"/>
              </a:solidFill>
            </a:endParaRPr>
          </a:p>
          <a:p>
            <a:pPr marL="346075" indent="-336550" algn="l"/>
            <a:r>
              <a:rPr lang="en-US" sz="1600" dirty="0">
                <a:solidFill>
                  <a:schemeClr val="bg1"/>
                </a:solidFill>
              </a:rPr>
              <a:t>[2]  K. R. Seeja and Masoumeh Zareapoor “FraudMiner: A Novel Credit Card Fraud Detection Model Based on Frequent Itemset Mining”, The Scientific World Journal, Volume 2014 </a:t>
            </a:r>
          </a:p>
          <a:p>
            <a:pPr marL="346075" indent="-336550" algn="l"/>
            <a:endParaRPr lang="en-US" sz="1600" dirty="0">
              <a:solidFill>
                <a:schemeClr val="bg1"/>
              </a:solidFill>
            </a:endParaRPr>
          </a:p>
          <a:p>
            <a:pPr marL="346075" indent="-346075" algn="l"/>
            <a:r>
              <a:rPr lang="en-US" sz="1600" dirty="0">
                <a:solidFill>
                  <a:schemeClr val="bg1"/>
                </a:solidFill>
              </a:rPr>
              <a:t>[3]  Sahil Dhankhad ; Emad Mohammed ; Behrouz Far “Supervised Machine Learning Algorithms for Credit Card Fraudulent Transaction Detection: A Comparative Study” 2018 IEEE International Conference on Information Reuse and Integration (IRI)</a:t>
            </a:r>
          </a:p>
          <a:p>
            <a:pPr algn="l"/>
            <a:endParaRPr lang="en-US" sz="1600" dirty="0">
              <a:solidFill>
                <a:schemeClr val="bg1"/>
              </a:solidFill>
            </a:endParaRPr>
          </a:p>
          <a:p>
            <a:pPr marL="346075" indent="-336550" algn="l"/>
            <a:r>
              <a:rPr lang="en-US" sz="1600" dirty="0">
                <a:solidFill>
                  <a:schemeClr val="bg1"/>
                </a:solidFill>
              </a:rPr>
              <a:t>[4]  John O. Awoyemi ; Adebayo O. Adetunmbi ; Samuel A. Oluwadare “Credit card fraud detection using machine learning techniques: A comparative analysis” 2017 International Conference on Computing Networking and Informatics (ICCNI)</a:t>
            </a:r>
          </a:p>
          <a:p>
            <a:endParaRPr lang="en-US" dirty="0"/>
          </a:p>
        </p:txBody>
      </p:sp>
      <p:sp>
        <p:nvSpPr>
          <p:cNvPr id="4" name="TextBox 3">
            <a:extLst>
              <a:ext uri="{FF2B5EF4-FFF2-40B4-BE49-F238E27FC236}">
                <a16:creationId xmlns:a16="http://schemas.microsoft.com/office/drawing/2014/main" id="{B15A9C0D-015D-1948-853C-37F91AC3E3C3}"/>
              </a:ext>
            </a:extLst>
          </p:cNvPr>
          <p:cNvSpPr txBox="1"/>
          <p:nvPr/>
        </p:nvSpPr>
        <p:spPr>
          <a:xfrm>
            <a:off x="762000" y="457200"/>
            <a:ext cx="7239000" cy="646331"/>
          </a:xfrm>
          <a:prstGeom prst="rect">
            <a:avLst/>
          </a:prstGeom>
          <a:noFill/>
        </p:spPr>
        <p:txBody>
          <a:bodyPr wrap="square" rtlCol="0">
            <a:spAutoFit/>
          </a:bodyPr>
          <a:lstStyle/>
          <a:p>
            <a:pPr algn="ctr"/>
            <a:r>
              <a:rPr lang="en-US" sz="3600" dirty="0">
                <a:solidFill>
                  <a:schemeClr val="bg1"/>
                </a:solidFill>
              </a:rPr>
              <a:t>References</a:t>
            </a:r>
          </a:p>
        </p:txBody>
      </p:sp>
    </p:spTree>
    <p:extLst>
      <p:ext uri="{BB962C8B-B14F-4D97-AF65-F5344CB8AC3E}">
        <p14:creationId xmlns:p14="http://schemas.microsoft.com/office/powerpoint/2010/main" val="691774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68" name="Rectangle 67">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BE9C8E59-2AA8-3F49-97A3-AF3856974508}"/>
              </a:ext>
            </a:extLst>
          </p:cNvPr>
          <p:cNvSpPr txBox="1"/>
          <p:nvPr/>
        </p:nvSpPr>
        <p:spPr>
          <a:xfrm>
            <a:off x="1324668" y="645319"/>
            <a:ext cx="5276850" cy="40386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700" cap="all" dirty="0">
                <a:latin typeface="+mj-lt"/>
                <a:ea typeface="+mj-ea"/>
                <a:cs typeface="+mj-cs"/>
              </a:rPr>
              <a:t>Thank You</a:t>
            </a:r>
          </a:p>
        </p:txBody>
      </p:sp>
    </p:spTree>
    <p:extLst>
      <p:ext uri="{BB962C8B-B14F-4D97-AF65-F5344CB8AC3E}">
        <p14:creationId xmlns:p14="http://schemas.microsoft.com/office/powerpoint/2010/main" val="46612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 name="Group 1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8" name="Group 67">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69" name="Rectangle 68">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extBox 3">
            <a:extLst>
              <a:ext uri="{FF2B5EF4-FFF2-40B4-BE49-F238E27FC236}">
                <a16:creationId xmlns:a16="http://schemas.microsoft.com/office/drawing/2014/main" id="{19B0395D-8674-B14E-9835-ED14825BA0DD}"/>
              </a:ext>
            </a:extLst>
          </p:cNvPr>
          <p:cNvSpPr txBox="1"/>
          <p:nvPr/>
        </p:nvSpPr>
        <p:spPr>
          <a:xfrm>
            <a:off x="3952549" y="1122363"/>
            <a:ext cx="4048450" cy="23876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dirty="0">
                <a:latin typeface="+mj-lt"/>
                <a:ea typeface="+mj-ea"/>
                <a:cs typeface="+mj-cs"/>
              </a:rPr>
              <a:t>Any Questions?</a:t>
            </a:r>
          </a:p>
        </p:txBody>
      </p:sp>
      <p:pic>
        <p:nvPicPr>
          <p:cNvPr id="6" name="Picture 5">
            <a:extLst>
              <a:ext uri="{FF2B5EF4-FFF2-40B4-BE49-F238E27FC236}">
                <a16:creationId xmlns:a16="http://schemas.microsoft.com/office/drawing/2014/main" id="{979823AE-B6BA-4E30-AC24-EDBCA5B25342}"/>
              </a:ext>
            </a:extLst>
          </p:cNvPr>
          <p:cNvPicPr>
            <a:picLocks noChangeAspect="1"/>
          </p:cNvPicPr>
          <p:nvPr/>
        </p:nvPicPr>
        <p:blipFill rotWithShape="1">
          <a:blip r:embed="rId4"/>
          <a:srcRect l="50985" r="10993"/>
          <a:stretch/>
        </p:blipFill>
        <p:spPr>
          <a:xfrm>
            <a:off x="-4197" y="10"/>
            <a:ext cx="3476686" cy="6857990"/>
          </a:xfrm>
          <a:prstGeom prst="rect">
            <a:avLst/>
          </a:prstGeom>
        </p:spPr>
      </p:pic>
      <p:grpSp>
        <p:nvGrpSpPr>
          <p:cNvPr id="72" name="Group 71">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73"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7"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2"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4"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8" name="Group 127">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9"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59002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B93F92-BD38-6A46-87A9-FEA56947E178}"/>
              </a:ext>
            </a:extLst>
          </p:cNvPr>
          <p:cNvSpPr txBox="1"/>
          <p:nvPr/>
        </p:nvSpPr>
        <p:spPr>
          <a:xfrm>
            <a:off x="1333500" y="533400"/>
            <a:ext cx="6477000" cy="646331"/>
          </a:xfrm>
          <a:prstGeom prst="rect">
            <a:avLst/>
          </a:prstGeom>
          <a:noFill/>
        </p:spPr>
        <p:txBody>
          <a:bodyPr wrap="square" rtlCol="0">
            <a:spAutoFit/>
          </a:bodyPr>
          <a:lstStyle/>
          <a:p>
            <a:pPr algn="ctr"/>
            <a:r>
              <a:rPr lang="en-US" sz="3600" dirty="0">
                <a:solidFill>
                  <a:schemeClr val="bg1"/>
                </a:solidFill>
              </a:rPr>
              <a:t>Introduction</a:t>
            </a:r>
          </a:p>
        </p:txBody>
      </p:sp>
      <p:sp>
        <p:nvSpPr>
          <p:cNvPr id="5" name="TextBox 4">
            <a:extLst>
              <a:ext uri="{FF2B5EF4-FFF2-40B4-BE49-F238E27FC236}">
                <a16:creationId xmlns:a16="http://schemas.microsoft.com/office/drawing/2014/main" id="{D1C380F8-B5EF-964C-9F3D-159428444A94}"/>
              </a:ext>
            </a:extLst>
          </p:cNvPr>
          <p:cNvSpPr txBox="1"/>
          <p:nvPr/>
        </p:nvSpPr>
        <p:spPr>
          <a:xfrm>
            <a:off x="1485900" y="1447800"/>
            <a:ext cx="6172200" cy="4247317"/>
          </a:xfrm>
          <a:prstGeom prst="rect">
            <a:avLst/>
          </a:prstGeom>
          <a:noFill/>
        </p:spPr>
        <p:txBody>
          <a:bodyPr wrap="square" rtlCol="0">
            <a:spAutoFit/>
          </a:bodyPr>
          <a:lstStyle/>
          <a:p>
            <a:pPr marL="18415">
              <a:lnSpc>
                <a:spcPct val="100000"/>
              </a:lnSpc>
              <a:spcBef>
                <a:spcPts val="1780"/>
              </a:spcBef>
              <a:buClr>
                <a:srgbClr val="3891A7"/>
              </a:buClr>
              <a:buSzPct val="80357"/>
              <a:tabLst>
                <a:tab pos="302260" algn="l"/>
              </a:tabLst>
            </a:pPr>
            <a:r>
              <a:rPr lang="en-US" sz="2400" b="1" spc="-5" dirty="0">
                <a:solidFill>
                  <a:schemeClr val="bg1"/>
                </a:solidFill>
                <a:cs typeface="Arial"/>
              </a:rPr>
              <a:t>Credit Card</a:t>
            </a:r>
            <a:r>
              <a:rPr lang="en-US" sz="2400" b="1" spc="10" dirty="0">
                <a:solidFill>
                  <a:schemeClr val="bg1"/>
                </a:solidFill>
                <a:cs typeface="Arial"/>
              </a:rPr>
              <a:t> </a:t>
            </a:r>
            <a:r>
              <a:rPr lang="en-US" sz="2400" b="1" spc="-5" dirty="0">
                <a:solidFill>
                  <a:schemeClr val="bg1"/>
                </a:solidFill>
                <a:cs typeface="Arial"/>
              </a:rPr>
              <a:t>Fraud</a:t>
            </a:r>
            <a:endParaRPr lang="en-US" sz="2400" dirty="0">
              <a:solidFill>
                <a:schemeClr val="bg1"/>
              </a:solidFill>
              <a:cs typeface="Arial"/>
            </a:endParaRPr>
          </a:p>
          <a:p>
            <a:pPr marL="576580" lvl="1" indent="-238125">
              <a:lnSpc>
                <a:spcPct val="100000"/>
              </a:lnSpc>
              <a:spcBef>
                <a:spcPts val="620"/>
              </a:spcBef>
              <a:buClr>
                <a:srgbClr val="3891A7"/>
              </a:buClr>
              <a:buFont typeface="Wingdings"/>
              <a:buChar char=""/>
              <a:tabLst>
                <a:tab pos="576580" algn="l"/>
                <a:tab pos="2847340" algn="l"/>
              </a:tabLst>
            </a:pPr>
            <a:r>
              <a:rPr lang="en-US" dirty="0">
                <a:solidFill>
                  <a:schemeClr val="bg1"/>
                </a:solidFill>
                <a:cs typeface="Arial"/>
              </a:rPr>
              <a:t>Done by using false</a:t>
            </a:r>
            <a:r>
              <a:rPr lang="en-US" spc="-80" dirty="0">
                <a:solidFill>
                  <a:schemeClr val="bg1"/>
                </a:solidFill>
                <a:cs typeface="Arial"/>
              </a:rPr>
              <a:t> </a:t>
            </a:r>
            <a:r>
              <a:rPr lang="en-US" dirty="0">
                <a:solidFill>
                  <a:schemeClr val="bg1"/>
                </a:solidFill>
                <a:cs typeface="Arial"/>
              </a:rPr>
              <a:t>identity</a:t>
            </a:r>
          </a:p>
          <a:p>
            <a:pPr marL="576580" lvl="1" indent="-238125">
              <a:lnSpc>
                <a:spcPct val="100000"/>
              </a:lnSpc>
              <a:spcBef>
                <a:spcPts val="600"/>
              </a:spcBef>
              <a:buClr>
                <a:srgbClr val="3891A7"/>
              </a:buClr>
              <a:buFont typeface="Wingdings"/>
              <a:buChar char=""/>
              <a:tabLst>
                <a:tab pos="576580" algn="l"/>
                <a:tab pos="3228340" algn="l"/>
              </a:tabLst>
            </a:pPr>
            <a:r>
              <a:rPr lang="en-US" dirty="0">
                <a:solidFill>
                  <a:schemeClr val="bg1"/>
                </a:solidFill>
                <a:cs typeface="Arial"/>
              </a:rPr>
              <a:t>Done by using stolen credit</a:t>
            </a:r>
            <a:r>
              <a:rPr lang="en-US" spc="-110" dirty="0">
                <a:solidFill>
                  <a:schemeClr val="bg1"/>
                </a:solidFill>
                <a:cs typeface="Arial"/>
              </a:rPr>
              <a:t> </a:t>
            </a:r>
            <a:r>
              <a:rPr lang="en-US" dirty="0">
                <a:solidFill>
                  <a:schemeClr val="bg1"/>
                </a:solidFill>
                <a:cs typeface="Arial"/>
              </a:rPr>
              <a:t>card</a:t>
            </a:r>
          </a:p>
          <a:p>
            <a:pPr marL="338455" lvl="1">
              <a:lnSpc>
                <a:spcPct val="100000"/>
              </a:lnSpc>
              <a:spcBef>
                <a:spcPts val="600"/>
              </a:spcBef>
              <a:buClr>
                <a:srgbClr val="3891A7"/>
              </a:buClr>
              <a:tabLst>
                <a:tab pos="576580" algn="l"/>
                <a:tab pos="3228340" algn="l"/>
              </a:tabLst>
            </a:pPr>
            <a:endParaRPr lang="en-US" sz="2000" dirty="0">
              <a:solidFill>
                <a:schemeClr val="bg1"/>
              </a:solidFill>
              <a:cs typeface="Arial"/>
            </a:endParaRPr>
          </a:p>
          <a:p>
            <a:pPr marL="18415">
              <a:lnSpc>
                <a:spcPct val="100000"/>
              </a:lnSpc>
              <a:spcBef>
                <a:spcPts val="580"/>
              </a:spcBef>
              <a:buClr>
                <a:srgbClr val="3891A7"/>
              </a:buClr>
              <a:buSzPct val="80357"/>
              <a:tabLst>
                <a:tab pos="302260" algn="l"/>
              </a:tabLst>
            </a:pPr>
            <a:r>
              <a:rPr lang="en-US" sz="2400" b="1" spc="-5" dirty="0">
                <a:solidFill>
                  <a:schemeClr val="bg1"/>
                </a:solidFill>
                <a:cs typeface="Arial"/>
              </a:rPr>
              <a:t>Key factors credit card frauds are</a:t>
            </a:r>
            <a:r>
              <a:rPr lang="en-US" sz="2400" b="1" spc="15" dirty="0">
                <a:solidFill>
                  <a:schemeClr val="bg1"/>
                </a:solidFill>
                <a:cs typeface="Arial"/>
              </a:rPr>
              <a:t> </a:t>
            </a:r>
            <a:r>
              <a:rPr lang="en-US" sz="2400" b="1" spc="-5" dirty="0">
                <a:solidFill>
                  <a:schemeClr val="bg1"/>
                </a:solidFill>
                <a:cs typeface="Arial"/>
              </a:rPr>
              <a:t>recognized</a:t>
            </a:r>
            <a:endParaRPr lang="en-US" sz="2400" dirty="0">
              <a:solidFill>
                <a:schemeClr val="bg1"/>
              </a:solidFill>
              <a:cs typeface="Arial"/>
            </a:endParaRPr>
          </a:p>
          <a:p>
            <a:pPr marL="576580" lvl="1" indent="-238125">
              <a:lnSpc>
                <a:spcPct val="100000"/>
              </a:lnSpc>
              <a:spcBef>
                <a:spcPts val="620"/>
              </a:spcBef>
              <a:buClr>
                <a:srgbClr val="3891A7"/>
              </a:buClr>
              <a:buFont typeface="Wingdings"/>
              <a:buChar char=""/>
              <a:tabLst>
                <a:tab pos="576580" algn="l"/>
              </a:tabLst>
            </a:pPr>
            <a:r>
              <a:rPr lang="en-US" b="1" dirty="0">
                <a:solidFill>
                  <a:schemeClr val="bg1"/>
                </a:solidFill>
                <a:cs typeface="Arial"/>
              </a:rPr>
              <a:t>Location</a:t>
            </a:r>
            <a:r>
              <a:rPr lang="en-US" dirty="0">
                <a:solidFill>
                  <a:schemeClr val="bg1"/>
                </a:solidFill>
                <a:cs typeface="Arial"/>
              </a:rPr>
              <a:t>: Purchase made from </a:t>
            </a:r>
            <a:r>
              <a:rPr lang="en-US" spc="-5" dirty="0">
                <a:solidFill>
                  <a:schemeClr val="bg1"/>
                </a:solidFill>
                <a:cs typeface="Arial"/>
              </a:rPr>
              <a:t>different</a:t>
            </a:r>
            <a:r>
              <a:rPr lang="en-US" spc="-140" dirty="0">
                <a:solidFill>
                  <a:schemeClr val="bg1"/>
                </a:solidFill>
                <a:cs typeface="Arial"/>
              </a:rPr>
              <a:t> </a:t>
            </a:r>
            <a:r>
              <a:rPr lang="en-US" dirty="0">
                <a:solidFill>
                  <a:schemeClr val="bg1"/>
                </a:solidFill>
                <a:cs typeface="Arial"/>
              </a:rPr>
              <a:t>location</a:t>
            </a:r>
          </a:p>
          <a:p>
            <a:pPr marL="576580" lvl="1" indent="-238125">
              <a:lnSpc>
                <a:spcPct val="100000"/>
              </a:lnSpc>
              <a:spcBef>
                <a:spcPts val="600"/>
              </a:spcBef>
              <a:buClr>
                <a:srgbClr val="3891A7"/>
              </a:buClr>
              <a:buFont typeface="Wingdings"/>
              <a:buChar char=""/>
              <a:tabLst>
                <a:tab pos="576580" algn="l"/>
              </a:tabLst>
            </a:pPr>
            <a:r>
              <a:rPr lang="en-US" b="1" dirty="0">
                <a:solidFill>
                  <a:schemeClr val="bg1"/>
                </a:solidFill>
                <a:cs typeface="Arial"/>
              </a:rPr>
              <a:t>Items </a:t>
            </a:r>
            <a:r>
              <a:rPr lang="en-US" b="1" spc="-10" dirty="0">
                <a:solidFill>
                  <a:schemeClr val="bg1"/>
                </a:solidFill>
                <a:cs typeface="Arial"/>
              </a:rPr>
              <a:t>you buy</a:t>
            </a:r>
            <a:r>
              <a:rPr lang="en-US" spc="-10" dirty="0">
                <a:solidFill>
                  <a:schemeClr val="bg1"/>
                </a:solidFill>
                <a:cs typeface="Arial"/>
              </a:rPr>
              <a:t>: </a:t>
            </a:r>
            <a:r>
              <a:rPr lang="en-US" dirty="0">
                <a:solidFill>
                  <a:schemeClr val="bg1"/>
                </a:solidFill>
                <a:cs typeface="Arial"/>
              </a:rPr>
              <a:t>If </a:t>
            </a:r>
            <a:r>
              <a:rPr lang="en-US" spc="-5" dirty="0">
                <a:solidFill>
                  <a:schemeClr val="bg1"/>
                </a:solidFill>
                <a:cs typeface="Arial"/>
              </a:rPr>
              <a:t>you </a:t>
            </a:r>
            <a:r>
              <a:rPr lang="en-US" dirty="0">
                <a:solidFill>
                  <a:schemeClr val="bg1"/>
                </a:solidFill>
                <a:cs typeface="Arial"/>
              </a:rPr>
              <a:t>deviate from your regular</a:t>
            </a:r>
            <a:r>
              <a:rPr lang="en-US" spc="-100" dirty="0">
                <a:solidFill>
                  <a:schemeClr val="bg1"/>
                </a:solidFill>
                <a:cs typeface="Arial"/>
              </a:rPr>
              <a:t> </a:t>
            </a:r>
            <a:r>
              <a:rPr lang="en-US" dirty="0">
                <a:solidFill>
                  <a:schemeClr val="bg1"/>
                </a:solidFill>
                <a:cs typeface="Arial"/>
              </a:rPr>
              <a:t>buying</a:t>
            </a:r>
          </a:p>
          <a:p>
            <a:pPr marL="576580">
              <a:lnSpc>
                <a:spcPct val="100000"/>
              </a:lnSpc>
            </a:pPr>
            <a:r>
              <a:rPr lang="en-US" dirty="0">
                <a:solidFill>
                  <a:schemeClr val="bg1"/>
                </a:solidFill>
                <a:cs typeface="Arial"/>
              </a:rPr>
              <a:t>pattern or</a:t>
            </a:r>
            <a:r>
              <a:rPr lang="en-US" spc="-55" dirty="0">
                <a:solidFill>
                  <a:schemeClr val="bg1"/>
                </a:solidFill>
                <a:cs typeface="Arial"/>
              </a:rPr>
              <a:t> </a:t>
            </a:r>
            <a:r>
              <a:rPr lang="en-US" dirty="0">
                <a:solidFill>
                  <a:schemeClr val="bg1"/>
                </a:solidFill>
                <a:cs typeface="Arial"/>
              </a:rPr>
              <a:t>time</a:t>
            </a:r>
          </a:p>
          <a:p>
            <a:pPr marL="576580" marR="5080" lvl="1" indent="-238125">
              <a:lnSpc>
                <a:spcPct val="100000"/>
              </a:lnSpc>
              <a:spcBef>
                <a:spcPts val="605"/>
              </a:spcBef>
              <a:buClr>
                <a:srgbClr val="3891A7"/>
              </a:buClr>
              <a:buFont typeface="Wingdings"/>
              <a:buChar char=""/>
              <a:tabLst>
                <a:tab pos="576580" algn="l"/>
              </a:tabLst>
            </a:pPr>
            <a:r>
              <a:rPr lang="en-US" b="1" spc="-5" dirty="0">
                <a:solidFill>
                  <a:schemeClr val="bg1"/>
                </a:solidFill>
                <a:cs typeface="Arial"/>
              </a:rPr>
              <a:t>Frequency</a:t>
            </a:r>
            <a:r>
              <a:rPr lang="en-US" spc="-5" dirty="0">
                <a:solidFill>
                  <a:schemeClr val="bg1"/>
                </a:solidFill>
                <a:cs typeface="Arial"/>
              </a:rPr>
              <a:t>: </a:t>
            </a:r>
            <a:r>
              <a:rPr lang="en-US" dirty="0">
                <a:solidFill>
                  <a:schemeClr val="bg1"/>
                </a:solidFill>
                <a:cs typeface="Arial"/>
              </a:rPr>
              <a:t>Make large number of transactions in</a:t>
            </a:r>
            <a:r>
              <a:rPr lang="en-US" spc="-114" dirty="0">
                <a:solidFill>
                  <a:schemeClr val="bg1"/>
                </a:solidFill>
                <a:cs typeface="Arial"/>
              </a:rPr>
              <a:t> </a:t>
            </a:r>
            <a:r>
              <a:rPr lang="en-US" dirty="0">
                <a:solidFill>
                  <a:schemeClr val="bg1"/>
                </a:solidFill>
                <a:cs typeface="Arial"/>
              </a:rPr>
              <a:t>short  period of</a:t>
            </a:r>
            <a:r>
              <a:rPr lang="en-US" spc="-40" dirty="0">
                <a:solidFill>
                  <a:schemeClr val="bg1"/>
                </a:solidFill>
                <a:cs typeface="Arial"/>
              </a:rPr>
              <a:t> </a:t>
            </a:r>
            <a:r>
              <a:rPr lang="en-US" spc="-5" dirty="0">
                <a:solidFill>
                  <a:schemeClr val="bg1"/>
                </a:solidFill>
                <a:cs typeface="Arial"/>
              </a:rPr>
              <a:t>time</a:t>
            </a:r>
            <a:endParaRPr lang="en-US" dirty="0">
              <a:solidFill>
                <a:schemeClr val="bg1"/>
              </a:solidFill>
              <a:cs typeface="Arial"/>
            </a:endParaRPr>
          </a:p>
          <a:p>
            <a:pPr marL="576580" lvl="1" indent="-238125">
              <a:lnSpc>
                <a:spcPct val="100000"/>
              </a:lnSpc>
              <a:spcBef>
                <a:spcPts val="600"/>
              </a:spcBef>
              <a:buClr>
                <a:srgbClr val="3891A7"/>
              </a:buClr>
              <a:buFont typeface="Wingdings"/>
              <a:buChar char=""/>
              <a:tabLst>
                <a:tab pos="576580" algn="l"/>
              </a:tabLst>
            </a:pPr>
            <a:r>
              <a:rPr lang="en-US" b="1" dirty="0">
                <a:solidFill>
                  <a:schemeClr val="bg1"/>
                </a:solidFill>
                <a:cs typeface="Arial"/>
              </a:rPr>
              <a:t>Amount</a:t>
            </a:r>
            <a:r>
              <a:rPr lang="en-US" dirty="0">
                <a:solidFill>
                  <a:schemeClr val="bg1"/>
                </a:solidFill>
                <a:cs typeface="Arial"/>
              </a:rPr>
              <a:t>: Suddenly if the costly items are</a:t>
            </a:r>
            <a:r>
              <a:rPr lang="en-US" spc="-145" dirty="0">
                <a:solidFill>
                  <a:schemeClr val="bg1"/>
                </a:solidFill>
                <a:cs typeface="Arial"/>
              </a:rPr>
              <a:t> </a:t>
            </a:r>
            <a:r>
              <a:rPr lang="en-US" dirty="0">
                <a:solidFill>
                  <a:schemeClr val="bg1"/>
                </a:solidFill>
                <a:cs typeface="Arial"/>
              </a:rPr>
              <a:t>purchased</a:t>
            </a:r>
          </a:p>
          <a:p>
            <a:endParaRPr lang="en-US" dirty="0"/>
          </a:p>
        </p:txBody>
      </p:sp>
    </p:spTree>
    <p:extLst>
      <p:ext uri="{BB962C8B-B14F-4D97-AF65-F5344CB8AC3E}">
        <p14:creationId xmlns:p14="http://schemas.microsoft.com/office/powerpoint/2010/main" val="258509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447800" y="1600200"/>
            <a:ext cx="6934200" cy="3886200"/>
          </a:xfrm>
        </p:spPr>
        <p:txBody>
          <a:bodyPr>
            <a:normAutofit/>
          </a:bodyPr>
          <a:lstStyle/>
          <a:p>
            <a:pPr marL="457200" indent="-457200">
              <a:buFont typeface="Wingdings" charset="2"/>
              <a:buChar char="Ø"/>
            </a:pPr>
            <a:r>
              <a:rPr lang="en-US" sz="2200" dirty="0">
                <a:solidFill>
                  <a:schemeClr val="bg1"/>
                </a:solidFill>
              </a:rPr>
              <a:t>There has been a growing amount of financial loses due to credit card frauds as the usage of credit cards become more common.</a:t>
            </a:r>
          </a:p>
          <a:p>
            <a:pPr marL="457200" indent="-457200">
              <a:buFont typeface="Wingdings" charset="2"/>
              <a:buChar char="Ø"/>
            </a:pPr>
            <a:endParaRPr lang="en-US" sz="2200" dirty="0">
              <a:solidFill>
                <a:schemeClr val="bg1"/>
              </a:solidFill>
            </a:endParaRPr>
          </a:p>
          <a:p>
            <a:pPr marL="457200" indent="-457200">
              <a:buFont typeface="Wingdings" charset="2"/>
              <a:buChar char="Ø"/>
            </a:pPr>
            <a:r>
              <a:rPr lang="en-US" sz="2200" dirty="0">
                <a:solidFill>
                  <a:schemeClr val="bg1"/>
                </a:solidFill>
              </a:rPr>
              <a:t>So there is a need, classify which transaction is fraud and non fraud based on the transaction factors</a:t>
            </a:r>
            <a:r>
              <a:rPr lang="en-US" sz="2800" dirty="0"/>
              <a:t>.</a:t>
            </a:r>
          </a:p>
          <a:p>
            <a:pPr marL="457200" indent="-457200">
              <a:buFont typeface="Wingdings" charset="2"/>
              <a:buChar char="Ø"/>
            </a:pPr>
            <a:endParaRPr lang="en-US" dirty="0"/>
          </a:p>
        </p:txBody>
      </p:sp>
      <p:sp>
        <p:nvSpPr>
          <p:cNvPr id="4" name="TextBox 3">
            <a:extLst>
              <a:ext uri="{FF2B5EF4-FFF2-40B4-BE49-F238E27FC236}">
                <a16:creationId xmlns:a16="http://schemas.microsoft.com/office/drawing/2014/main" id="{E747A394-26D8-C640-83E2-8E244940122D}"/>
              </a:ext>
            </a:extLst>
          </p:cNvPr>
          <p:cNvSpPr txBox="1"/>
          <p:nvPr/>
        </p:nvSpPr>
        <p:spPr>
          <a:xfrm>
            <a:off x="1638300" y="685800"/>
            <a:ext cx="6553200" cy="646331"/>
          </a:xfrm>
          <a:prstGeom prst="rect">
            <a:avLst/>
          </a:prstGeom>
          <a:noFill/>
        </p:spPr>
        <p:txBody>
          <a:bodyPr wrap="square" rtlCol="0">
            <a:spAutoFit/>
          </a:bodyPr>
          <a:lstStyle/>
          <a:p>
            <a:pPr algn="ctr"/>
            <a:r>
              <a:rPr lang="en-US" sz="3600" dirty="0">
                <a:solidFill>
                  <a:schemeClr val="bg1"/>
                </a:solidFill>
              </a:rPr>
              <a:t>Problem Statement</a:t>
            </a:r>
          </a:p>
        </p:txBody>
      </p:sp>
    </p:spTree>
    <p:extLst>
      <p:ext uri="{BB962C8B-B14F-4D97-AF65-F5344CB8AC3E}">
        <p14:creationId xmlns:p14="http://schemas.microsoft.com/office/powerpoint/2010/main" val="312678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638300" y="1600200"/>
            <a:ext cx="6722109" cy="3886200"/>
          </a:xfrm>
        </p:spPr>
        <p:txBody>
          <a:bodyPr>
            <a:normAutofit/>
          </a:bodyPr>
          <a:lstStyle/>
          <a:p>
            <a:pPr marL="457200" indent="-457200">
              <a:buFont typeface="Wingdings" charset="2"/>
              <a:buChar char="Ø"/>
            </a:pPr>
            <a:r>
              <a:rPr lang="en-US" sz="2200" dirty="0">
                <a:solidFill>
                  <a:schemeClr val="bg1"/>
                </a:solidFill>
              </a:rPr>
              <a:t>European credit card transaction dataset consists of 500000 rows and 320 columns.</a:t>
            </a:r>
          </a:p>
          <a:p>
            <a:pPr marL="457200" indent="-457200">
              <a:buFont typeface="Wingdings" charset="2"/>
              <a:buChar char="Ø"/>
            </a:pPr>
            <a:r>
              <a:rPr lang="en-US" sz="2200" dirty="0">
                <a:solidFill>
                  <a:schemeClr val="bg1"/>
                </a:solidFill>
              </a:rPr>
              <a:t>As It is confidential data, the dataset was masked except the columns time and amount of transaction.</a:t>
            </a:r>
          </a:p>
          <a:p>
            <a:pPr marL="457200" indent="-457200">
              <a:buFont typeface="Wingdings" charset="2"/>
              <a:buChar char="Ø"/>
            </a:pPr>
            <a:r>
              <a:rPr lang="en-US" sz="2200" dirty="0">
                <a:solidFill>
                  <a:schemeClr val="bg1"/>
                </a:solidFill>
              </a:rPr>
              <a:t>This itself define velocity and veracity of the data.</a:t>
            </a:r>
          </a:p>
          <a:p>
            <a:pPr marL="457200" indent="-457200">
              <a:buFont typeface="Wingdings" charset="2"/>
              <a:buChar char="Ø"/>
            </a:pPr>
            <a:r>
              <a:rPr lang="en-US" sz="2200" dirty="0">
                <a:solidFill>
                  <a:schemeClr val="bg1"/>
                </a:solidFill>
              </a:rPr>
              <a:t>As this dataset is collected with in 2 days, Velocity of the dataset is huge. </a:t>
            </a:r>
          </a:p>
        </p:txBody>
      </p:sp>
      <p:sp>
        <p:nvSpPr>
          <p:cNvPr id="4" name="TextBox 3">
            <a:extLst>
              <a:ext uri="{FF2B5EF4-FFF2-40B4-BE49-F238E27FC236}">
                <a16:creationId xmlns:a16="http://schemas.microsoft.com/office/drawing/2014/main" id="{29156284-C713-0841-94D0-4D6846FB0F74}"/>
              </a:ext>
            </a:extLst>
          </p:cNvPr>
          <p:cNvSpPr txBox="1"/>
          <p:nvPr/>
        </p:nvSpPr>
        <p:spPr>
          <a:xfrm>
            <a:off x="1638300" y="583755"/>
            <a:ext cx="5867400" cy="646331"/>
          </a:xfrm>
          <a:prstGeom prst="rect">
            <a:avLst/>
          </a:prstGeom>
          <a:noFill/>
        </p:spPr>
        <p:txBody>
          <a:bodyPr wrap="square" rtlCol="0">
            <a:spAutoFit/>
          </a:bodyPr>
          <a:lstStyle/>
          <a:p>
            <a:pPr algn="ctr"/>
            <a:r>
              <a:rPr lang="en-US" sz="3600" dirty="0">
                <a:solidFill>
                  <a:schemeClr val="bg1"/>
                </a:solidFill>
              </a:rPr>
              <a:t>Dataset Collection</a:t>
            </a:r>
          </a:p>
        </p:txBody>
      </p:sp>
    </p:spTree>
    <p:extLst>
      <p:ext uri="{BB962C8B-B14F-4D97-AF65-F5344CB8AC3E}">
        <p14:creationId xmlns:p14="http://schemas.microsoft.com/office/powerpoint/2010/main" val="37751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066801" y="1340109"/>
            <a:ext cx="7543800" cy="2339102"/>
          </a:xfrm>
        </p:spPr>
        <p:txBody>
          <a:bodyPr/>
          <a:lstStyle/>
          <a:p>
            <a:pPr marL="574675" indent="-336550">
              <a:lnSpc>
                <a:spcPct val="100000"/>
              </a:lnSpc>
              <a:spcBef>
                <a:spcPts val="10"/>
              </a:spcBef>
              <a:buSzPct val="94444"/>
              <a:buFont typeface="Wingdings" charset="2"/>
              <a:buChar char="Ø"/>
              <a:tabLst>
                <a:tab pos="650875" algn="l"/>
              </a:tabLst>
            </a:pPr>
            <a:r>
              <a:rPr lang="en-US" sz="2200" dirty="0">
                <a:solidFill>
                  <a:schemeClr val="bg1"/>
                </a:solidFill>
              </a:rPr>
              <a:t>The </a:t>
            </a:r>
            <a:r>
              <a:rPr lang="en-US" sz="2200" spc="-5" dirty="0">
                <a:solidFill>
                  <a:schemeClr val="bg1"/>
                </a:solidFill>
              </a:rPr>
              <a:t>data is highly</a:t>
            </a:r>
            <a:r>
              <a:rPr lang="en-US" sz="2200" spc="5" dirty="0">
                <a:solidFill>
                  <a:schemeClr val="bg1"/>
                </a:solidFill>
              </a:rPr>
              <a:t> </a:t>
            </a:r>
            <a:r>
              <a:rPr lang="en-US" sz="2200" spc="-10" dirty="0">
                <a:solidFill>
                  <a:schemeClr val="bg1"/>
                </a:solidFill>
              </a:rPr>
              <a:t>skewed.</a:t>
            </a:r>
            <a:endParaRPr lang="en-US" sz="2200" dirty="0">
              <a:solidFill>
                <a:schemeClr val="bg1"/>
              </a:solidFill>
            </a:endParaRPr>
          </a:p>
          <a:p>
            <a:pPr marL="628650" indent="-390525">
              <a:lnSpc>
                <a:spcPct val="100000"/>
              </a:lnSpc>
              <a:spcBef>
                <a:spcPts val="5"/>
              </a:spcBef>
              <a:buSzPct val="94444"/>
              <a:buFont typeface="Wingdings"/>
              <a:buChar char=""/>
            </a:pPr>
            <a:r>
              <a:rPr lang="en-US" sz="2200" spc="-5" dirty="0">
                <a:solidFill>
                  <a:schemeClr val="bg1"/>
                </a:solidFill>
              </a:rPr>
              <a:t>Normal Machine Learning algorithms </a:t>
            </a:r>
            <a:r>
              <a:rPr lang="en-US" sz="2200" spc="-15" dirty="0">
                <a:solidFill>
                  <a:schemeClr val="bg1"/>
                </a:solidFill>
              </a:rPr>
              <a:t>would </a:t>
            </a:r>
            <a:r>
              <a:rPr lang="en-US" sz="2200" spc="-5" dirty="0">
                <a:solidFill>
                  <a:schemeClr val="bg1"/>
                </a:solidFill>
              </a:rPr>
              <a:t>give 99%+</a:t>
            </a:r>
            <a:r>
              <a:rPr lang="en-US" sz="2200" spc="55" dirty="0">
                <a:solidFill>
                  <a:schemeClr val="bg1"/>
                </a:solidFill>
              </a:rPr>
              <a:t> </a:t>
            </a:r>
            <a:r>
              <a:rPr lang="en-US" sz="2200" spc="-20" dirty="0">
                <a:solidFill>
                  <a:schemeClr val="bg1"/>
                </a:solidFill>
              </a:rPr>
              <a:t>Accuracy.</a:t>
            </a:r>
            <a:endParaRPr lang="en-US" sz="2200" dirty="0">
              <a:solidFill>
                <a:schemeClr val="bg1"/>
              </a:solidFill>
            </a:endParaRPr>
          </a:p>
          <a:p>
            <a:pPr marL="574675" marR="92075" indent="-333375">
              <a:lnSpc>
                <a:spcPct val="100000"/>
              </a:lnSpc>
              <a:buSzPct val="94444"/>
              <a:buFont typeface="Wingdings"/>
              <a:buChar char=""/>
              <a:tabLst>
                <a:tab pos="509588" algn="l"/>
                <a:tab pos="650875" algn="l"/>
              </a:tabLst>
            </a:pPr>
            <a:r>
              <a:rPr lang="en-US" sz="2200" spc="-5" dirty="0">
                <a:solidFill>
                  <a:schemeClr val="bg1"/>
                </a:solidFill>
              </a:rPr>
              <a:t>But </a:t>
            </a:r>
            <a:r>
              <a:rPr lang="en-US" sz="2200" spc="-25" dirty="0">
                <a:solidFill>
                  <a:schemeClr val="bg1"/>
                </a:solidFill>
              </a:rPr>
              <a:t>we </a:t>
            </a:r>
            <a:r>
              <a:rPr lang="en-US" sz="2200" spc="-5" dirty="0">
                <a:solidFill>
                  <a:schemeClr val="bg1"/>
                </a:solidFill>
              </a:rPr>
              <a:t>can get 99.8% accuracy even </a:t>
            </a:r>
            <a:r>
              <a:rPr lang="en-US" sz="2200" dirty="0">
                <a:solidFill>
                  <a:schemeClr val="bg1"/>
                </a:solidFill>
              </a:rPr>
              <a:t>if </a:t>
            </a:r>
            <a:r>
              <a:rPr lang="en-US" sz="2200" spc="-25" dirty="0">
                <a:solidFill>
                  <a:schemeClr val="bg1"/>
                </a:solidFill>
              </a:rPr>
              <a:t>we </a:t>
            </a:r>
            <a:r>
              <a:rPr lang="en-US" sz="2200" spc="-5" dirty="0">
                <a:solidFill>
                  <a:schemeClr val="bg1"/>
                </a:solidFill>
              </a:rPr>
              <a:t>classify all Frauds as Legitimate.</a:t>
            </a:r>
          </a:p>
          <a:p>
            <a:endParaRPr lang="en-US" dirty="0"/>
          </a:p>
        </p:txBody>
      </p:sp>
      <p:pic>
        <p:nvPicPr>
          <p:cNvPr id="4" name="Picture 3" descr="Screen Shot 2019-11-25 at 3.11.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505200"/>
            <a:ext cx="3886200" cy="2697480"/>
          </a:xfrm>
          <a:prstGeom prst="rect">
            <a:avLst/>
          </a:prstGeom>
        </p:spPr>
      </p:pic>
      <p:sp>
        <p:nvSpPr>
          <p:cNvPr id="5" name="TextBox 4">
            <a:extLst>
              <a:ext uri="{FF2B5EF4-FFF2-40B4-BE49-F238E27FC236}">
                <a16:creationId xmlns:a16="http://schemas.microsoft.com/office/drawing/2014/main" id="{FCFDFE62-EA39-C847-A87B-856F8D27E195}"/>
              </a:ext>
            </a:extLst>
          </p:cNvPr>
          <p:cNvSpPr txBox="1"/>
          <p:nvPr/>
        </p:nvSpPr>
        <p:spPr>
          <a:xfrm>
            <a:off x="1290321" y="533400"/>
            <a:ext cx="7096759" cy="646331"/>
          </a:xfrm>
          <a:prstGeom prst="rect">
            <a:avLst/>
          </a:prstGeom>
          <a:noFill/>
        </p:spPr>
        <p:txBody>
          <a:bodyPr wrap="square" rtlCol="0">
            <a:spAutoFit/>
          </a:bodyPr>
          <a:lstStyle/>
          <a:p>
            <a:pPr algn="ctr"/>
            <a:r>
              <a:rPr lang="en-US" sz="3600" dirty="0">
                <a:solidFill>
                  <a:schemeClr val="bg1"/>
                </a:solidFill>
              </a:rPr>
              <a:t>Challenges Of Dataset</a:t>
            </a:r>
          </a:p>
        </p:txBody>
      </p:sp>
    </p:spTree>
    <p:extLst>
      <p:ext uri="{BB962C8B-B14F-4D97-AF65-F5344CB8AC3E}">
        <p14:creationId xmlns:p14="http://schemas.microsoft.com/office/powerpoint/2010/main" val="80083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447800" y="1322224"/>
            <a:ext cx="7467600" cy="685800"/>
          </a:xfrm>
        </p:spPr>
        <p:txBody>
          <a:bodyPr/>
          <a:lstStyle/>
          <a:p>
            <a:pPr marL="0" indent="0">
              <a:buNone/>
            </a:pPr>
            <a:r>
              <a:rPr lang="en-US" sz="2200" spc="-5" dirty="0">
                <a:solidFill>
                  <a:schemeClr val="bg1"/>
                </a:solidFill>
              </a:rPr>
              <a:t>Dataset contains many null values</a:t>
            </a:r>
            <a:endParaRPr lang="en-US" sz="2200" dirty="0">
              <a:solidFill>
                <a:schemeClr val="bg1"/>
              </a:solidFill>
            </a:endParaRPr>
          </a:p>
          <a:p>
            <a:endParaRPr lang="en-US" dirty="0"/>
          </a:p>
        </p:txBody>
      </p:sp>
      <p:pic>
        <p:nvPicPr>
          <p:cNvPr id="4" name="Picture 3" descr="Screen Shot 2019-11-25 at 3.12.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905000"/>
            <a:ext cx="2867890" cy="4648200"/>
          </a:xfrm>
          <a:prstGeom prst="rect">
            <a:avLst/>
          </a:prstGeom>
        </p:spPr>
      </p:pic>
      <p:pic>
        <p:nvPicPr>
          <p:cNvPr id="5" name="Picture 4" descr="Screen Shot 2019-11-25 at 3.12.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905000"/>
            <a:ext cx="2907360" cy="4648200"/>
          </a:xfrm>
          <a:prstGeom prst="rect">
            <a:avLst/>
          </a:prstGeom>
        </p:spPr>
      </p:pic>
      <p:sp>
        <p:nvSpPr>
          <p:cNvPr id="6" name="TextBox 5">
            <a:extLst>
              <a:ext uri="{FF2B5EF4-FFF2-40B4-BE49-F238E27FC236}">
                <a16:creationId xmlns:a16="http://schemas.microsoft.com/office/drawing/2014/main" id="{230A2276-B059-8549-B298-92C5AF2897B9}"/>
              </a:ext>
            </a:extLst>
          </p:cNvPr>
          <p:cNvSpPr txBox="1"/>
          <p:nvPr/>
        </p:nvSpPr>
        <p:spPr>
          <a:xfrm>
            <a:off x="1290321" y="533400"/>
            <a:ext cx="7096759" cy="646331"/>
          </a:xfrm>
          <a:prstGeom prst="rect">
            <a:avLst/>
          </a:prstGeom>
          <a:noFill/>
        </p:spPr>
        <p:txBody>
          <a:bodyPr wrap="square" rtlCol="0">
            <a:spAutoFit/>
          </a:bodyPr>
          <a:lstStyle/>
          <a:p>
            <a:pPr algn="ctr"/>
            <a:r>
              <a:rPr lang="en-US" sz="3600" dirty="0">
                <a:solidFill>
                  <a:schemeClr val="bg1"/>
                </a:solidFill>
              </a:rPr>
              <a:t>Challenges Of Dataset cont.</a:t>
            </a:r>
          </a:p>
        </p:txBody>
      </p:sp>
    </p:spTree>
    <p:extLst>
      <p:ext uri="{BB962C8B-B14F-4D97-AF65-F5344CB8AC3E}">
        <p14:creationId xmlns:p14="http://schemas.microsoft.com/office/powerpoint/2010/main" val="115664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1676400" y="1752600"/>
            <a:ext cx="7096759" cy="4106252"/>
          </a:xfrm>
          <a:prstGeom prst="rect">
            <a:avLst/>
          </a:prstGeom>
        </p:spPr>
        <p:txBody>
          <a:bodyPr wrap="square" lIns="0" tIns="0" rIns="0" bIns="0">
            <a:spAutoFit/>
          </a:bodyPr>
          <a:lstStyle>
            <a:lvl1pPr marL="0">
              <a:defRPr sz="32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a:spcBef>
                <a:spcPts val="100"/>
              </a:spcBef>
            </a:pPr>
            <a:r>
              <a:rPr lang="en-US" sz="2600" b="1" spc="-5" dirty="0">
                <a:solidFill>
                  <a:schemeClr val="bg1"/>
                </a:solidFill>
                <a:latin typeface="+mn-lt"/>
              </a:rPr>
              <a:t>Techniques used in Data Preprocessing</a:t>
            </a:r>
          </a:p>
          <a:p>
            <a:pPr marL="12700">
              <a:spcBef>
                <a:spcPts val="100"/>
              </a:spcBef>
            </a:pPr>
            <a:endParaRPr lang="en-US" sz="1000" dirty="0">
              <a:solidFill>
                <a:schemeClr val="bg1"/>
              </a:solidFill>
              <a:latin typeface="+mn-lt"/>
            </a:endParaRPr>
          </a:p>
          <a:p>
            <a:pPr marL="466725" indent="-457200">
              <a:lnSpc>
                <a:spcPct val="150000"/>
              </a:lnSpc>
              <a:spcBef>
                <a:spcPts val="10"/>
              </a:spcBef>
              <a:buSzPct val="94444"/>
              <a:buFont typeface="Wingdings"/>
              <a:buChar char=""/>
              <a:tabLst>
                <a:tab pos="650875" algn="l"/>
              </a:tabLst>
            </a:pPr>
            <a:r>
              <a:rPr lang="en-US" sz="2200" dirty="0">
                <a:solidFill>
                  <a:schemeClr val="bg1"/>
                </a:solidFill>
                <a:latin typeface="+mn-lt"/>
              </a:rPr>
              <a:t>Data Cleaning</a:t>
            </a:r>
          </a:p>
          <a:p>
            <a:pPr marL="466725" indent="-457200">
              <a:lnSpc>
                <a:spcPct val="150000"/>
              </a:lnSpc>
              <a:spcBef>
                <a:spcPts val="5"/>
              </a:spcBef>
              <a:buSzPct val="94444"/>
              <a:buFont typeface="Wingdings"/>
              <a:buChar char=""/>
              <a:tabLst>
                <a:tab pos="650875" algn="l"/>
              </a:tabLst>
            </a:pPr>
            <a:r>
              <a:rPr lang="en-US" sz="2200" dirty="0">
                <a:solidFill>
                  <a:schemeClr val="bg1"/>
                </a:solidFill>
                <a:latin typeface="+mn-lt"/>
              </a:rPr>
              <a:t>Memory Reduction</a:t>
            </a:r>
          </a:p>
          <a:p>
            <a:pPr marL="466725" indent="-457200">
              <a:lnSpc>
                <a:spcPct val="150000"/>
              </a:lnSpc>
              <a:spcBef>
                <a:spcPts val="5"/>
              </a:spcBef>
              <a:buSzPct val="94444"/>
              <a:buFont typeface="Wingdings"/>
              <a:buChar char=""/>
              <a:tabLst>
                <a:tab pos="650875" algn="l"/>
              </a:tabLst>
            </a:pPr>
            <a:r>
              <a:rPr lang="en-US" sz="2200" dirty="0">
                <a:solidFill>
                  <a:schemeClr val="bg1"/>
                </a:solidFill>
                <a:latin typeface="+mn-lt"/>
              </a:rPr>
              <a:t>Under Sampling</a:t>
            </a:r>
          </a:p>
          <a:p>
            <a:pPr marL="466725" indent="-457200">
              <a:lnSpc>
                <a:spcPct val="150000"/>
              </a:lnSpc>
              <a:spcBef>
                <a:spcPts val="5"/>
              </a:spcBef>
              <a:buSzPct val="94444"/>
              <a:buFont typeface="Wingdings"/>
              <a:buChar char=""/>
              <a:tabLst>
                <a:tab pos="650875" algn="l"/>
              </a:tabLst>
            </a:pPr>
            <a:r>
              <a:rPr lang="en-US" sz="2200" dirty="0">
                <a:solidFill>
                  <a:schemeClr val="bg1"/>
                </a:solidFill>
                <a:latin typeface="+mn-lt"/>
              </a:rPr>
              <a:t>Dimensionality Reduction</a:t>
            </a:r>
          </a:p>
          <a:p>
            <a:pPr marL="466725" indent="-457200">
              <a:lnSpc>
                <a:spcPct val="150000"/>
              </a:lnSpc>
              <a:spcBef>
                <a:spcPts val="5"/>
              </a:spcBef>
              <a:buSzPct val="94444"/>
              <a:buFont typeface="Wingdings"/>
              <a:buChar char=""/>
              <a:tabLst>
                <a:tab pos="650875" algn="l"/>
              </a:tabLst>
            </a:pPr>
            <a:r>
              <a:rPr lang="en-US" sz="2200" dirty="0">
                <a:solidFill>
                  <a:schemeClr val="bg1"/>
                </a:solidFill>
                <a:latin typeface="+mn-lt"/>
              </a:rPr>
              <a:t>Feature Selection</a:t>
            </a:r>
          </a:p>
          <a:p>
            <a:pPr marL="466725" indent="-457200">
              <a:lnSpc>
                <a:spcPct val="150000"/>
              </a:lnSpc>
              <a:spcBef>
                <a:spcPts val="5"/>
              </a:spcBef>
              <a:buSzPct val="94444"/>
              <a:buFont typeface="Wingdings"/>
              <a:buChar char=""/>
              <a:tabLst>
                <a:tab pos="650875" algn="l"/>
              </a:tabLst>
            </a:pPr>
            <a:r>
              <a:rPr lang="en-US" sz="2200" dirty="0">
                <a:solidFill>
                  <a:schemeClr val="bg1"/>
                </a:solidFill>
                <a:latin typeface="+mn-lt"/>
              </a:rPr>
              <a:t>Outlier detection</a:t>
            </a:r>
          </a:p>
          <a:p>
            <a:endParaRPr lang="en-US" dirty="0"/>
          </a:p>
        </p:txBody>
      </p:sp>
      <p:sp>
        <p:nvSpPr>
          <p:cNvPr id="4" name="TextBox 3">
            <a:extLst>
              <a:ext uri="{FF2B5EF4-FFF2-40B4-BE49-F238E27FC236}">
                <a16:creationId xmlns:a16="http://schemas.microsoft.com/office/drawing/2014/main" id="{9A5FAED9-2A57-7A40-A0D8-4EC7171ABD24}"/>
              </a:ext>
            </a:extLst>
          </p:cNvPr>
          <p:cNvSpPr txBox="1"/>
          <p:nvPr/>
        </p:nvSpPr>
        <p:spPr>
          <a:xfrm>
            <a:off x="876300" y="752182"/>
            <a:ext cx="7391400" cy="646331"/>
          </a:xfrm>
          <a:prstGeom prst="rect">
            <a:avLst/>
          </a:prstGeom>
          <a:noFill/>
        </p:spPr>
        <p:txBody>
          <a:bodyPr wrap="square" rtlCol="0">
            <a:spAutoFit/>
          </a:bodyPr>
          <a:lstStyle/>
          <a:p>
            <a:pPr algn="ctr"/>
            <a:r>
              <a:rPr lang="en-US" sz="3600" dirty="0">
                <a:solidFill>
                  <a:schemeClr val="bg1"/>
                </a:solidFill>
              </a:rPr>
              <a:t>Data Preprocessing</a:t>
            </a:r>
          </a:p>
        </p:txBody>
      </p:sp>
    </p:spTree>
    <p:extLst>
      <p:ext uri="{BB962C8B-B14F-4D97-AF65-F5344CB8AC3E}">
        <p14:creationId xmlns:p14="http://schemas.microsoft.com/office/powerpoint/2010/main" val="203689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017333-A283-AC4A-B8F7-F17547C44A42}"/>
              </a:ext>
            </a:extLst>
          </p:cNvPr>
          <p:cNvSpPr txBox="1"/>
          <p:nvPr/>
        </p:nvSpPr>
        <p:spPr>
          <a:xfrm>
            <a:off x="1600200" y="1600200"/>
            <a:ext cx="6781800" cy="3416320"/>
          </a:xfrm>
          <a:prstGeom prst="rect">
            <a:avLst/>
          </a:prstGeom>
          <a:noFill/>
        </p:spPr>
        <p:txBody>
          <a:bodyPr wrap="square" rtlCol="0">
            <a:spAutoFit/>
          </a:bodyPr>
          <a:lstStyle/>
          <a:p>
            <a:pPr marL="342900" indent="-342900">
              <a:buFont typeface="Wingdings" charset="2"/>
              <a:buChar char="Ø"/>
            </a:pPr>
            <a:r>
              <a:rPr lang="en-US" sz="2200" dirty="0">
                <a:solidFill>
                  <a:schemeClr val="bg1"/>
                </a:solidFill>
              </a:rPr>
              <a:t>The data can have many irrelevant and missing parts. To handle this part, data cleaning is done. It involves handling of missing data, noisy data etc.</a:t>
            </a:r>
          </a:p>
          <a:p>
            <a:endParaRPr lang="en-US" sz="2200" dirty="0">
              <a:solidFill>
                <a:schemeClr val="bg1"/>
              </a:solidFill>
            </a:endParaRPr>
          </a:p>
          <a:p>
            <a:pPr marL="342900" indent="-342900">
              <a:buFont typeface="Wingdings" charset="2"/>
              <a:buChar char="Ø"/>
            </a:pPr>
            <a:r>
              <a:rPr lang="en-US" sz="2200" dirty="0">
                <a:solidFill>
                  <a:schemeClr val="bg1"/>
                </a:solidFill>
              </a:rPr>
              <a:t>In our dataset so many columns has null values. These are handled by ignoring columns with more than 0.7 percent of  null values.</a:t>
            </a:r>
          </a:p>
          <a:p>
            <a:pPr marL="342900" indent="-342900">
              <a:buFont typeface="Wingdings" charset="2"/>
              <a:buChar char="Ø"/>
            </a:pPr>
            <a:endParaRPr lang="en-US" sz="2200" dirty="0">
              <a:solidFill>
                <a:schemeClr val="bg1"/>
              </a:solidFill>
            </a:endParaRPr>
          </a:p>
          <a:p>
            <a:pPr marL="342900" indent="-342900">
              <a:buFont typeface="Wingdings" charset="2"/>
              <a:buChar char="Ø"/>
            </a:pPr>
            <a:r>
              <a:rPr lang="en-US" sz="2200" dirty="0">
                <a:solidFill>
                  <a:schemeClr val="bg1"/>
                </a:solidFill>
              </a:rPr>
              <a:t>Filled missing values by their mean</a:t>
            </a:r>
          </a:p>
          <a:p>
            <a:endParaRPr lang="en-US" dirty="0"/>
          </a:p>
        </p:txBody>
      </p:sp>
      <p:sp>
        <p:nvSpPr>
          <p:cNvPr id="7" name="TextBox 6">
            <a:extLst>
              <a:ext uri="{FF2B5EF4-FFF2-40B4-BE49-F238E27FC236}">
                <a16:creationId xmlns:a16="http://schemas.microsoft.com/office/drawing/2014/main" id="{A3F8D068-08C3-B34F-BD6F-C223A0D469B5}"/>
              </a:ext>
            </a:extLst>
          </p:cNvPr>
          <p:cNvSpPr txBox="1"/>
          <p:nvPr/>
        </p:nvSpPr>
        <p:spPr>
          <a:xfrm>
            <a:off x="1181100" y="685800"/>
            <a:ext cx="6781800" cy="646331"/>
          </a:xfrm>
          <a:prstGeom prst="rect">
            <a:avLst/>
          </a:prstGeom>
          <a:noFill/>
        </p:spPr>
        <p:txBody>
          <a:bodyPr wrap="square" rtlCol="0">
            <a:spAutoFit/>
          </a:bodyPr>
          <a:lstStyle/>
          <a:p>
            <a:pPr algn="ctr"/>
            <a:r>
              <a:rPr lang="en-US" sz="3600" dirty="0">
                <a:solidFill>
                  <a:schemeClr val="bg1"/>
                </a:solidFill>
              </a:rPr>
              <a:t>Data Cleaning</a:t>
            </a:r>
          </a:p>
        </p:txBody>
      </p:sp>
    </p:spTree>
    <p:extLst>
      <p:ext uri="{BB962C8B-B14F-4D97-AF65-F5344CB8AC3E}">
        <p14:creationId xmlns:p14="http://schemas.microsoft.com/office/powerpoint/2010/main" val="1814317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15</TotalTime>
  <Words>1146</Words>
  <Application>Microsoft Macintosh PowerPoint</Application>
  <PresentationFormat>On-screen Show (4:3)</PresentationFormat>
  <Paragraphs>140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Tw Cen MT</vt:lpstr>
      <vt:lpstr>Wingdings</vt:lpstr>
      <vt:lpstr>Wingdings 2</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Confusion matrix comparison</vt:lpstr>
      <vt:lpstr>ROC-AUC Curves</vt:lpstr>
      <vt:lpstr>Precision &amp; Recall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Chaitanya Yadav</dc:creator>
  <cp:lastModifiedBy>Priya Chaitanya Yadav</cp:lastModifiedBy>
  <cp:revision>4</cp:revision>
  <dcterms:created xsi:type="dcterms:W3CDTF">2019-11-26T07:27:44Z</dcterms:created>
  <dcterms:modified xsi:type="dcterms:W3CDTF">2019-11-26T07:43:37Z</dcterms:modified>
</cp:coreProperties>
</file>