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jbkL0sDVslPWBUDNxd7FNauOmq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7D223B-9C9E-4D21-9188-4924E6A67D57}">
  <a:tblStyle styleId="{E37D223B-9C9E-4D21-9188-4924E6A67D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6ba7f2b72b_0_52: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6ba7f2b72b_0_5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ba7f2b72b_0_65: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g6ba7f2b72b_0_6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4" name="Google Shape;304;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1" name="Google Shape;311;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5" name="Google Shape;325;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1" name="Google Shape;331;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7" name="Google Shape;337;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3" name="Google Shape;343;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0" name="Google Shape;350;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6" name="Google Shape;356;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3" name="Google Shape;363;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 name="Google Shape;369;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5" name="Google Shape;375;p1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2" name="Google Shape;382;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8" name="Google Shape;388;p1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4" name="Google Shape;394;p2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0" name="Google Shape;400;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p2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6" name="Google Shape;416;p2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2" name="Google Shape;422;p2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6ba7f2b72b_0_7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8" name="Google Shape;428;g6ba7f2b72b_0_78: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4" name="Google Shape;434;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794bb37857_0_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0" name="Google Shape;440;g794bb37857_0_1: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4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7" name="Google Shape;447;p4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794bb37857_0_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3" name="Google Shape;453;g794bb37857_0_8: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4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9" name="Google Shape;459;p4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5" name="Google Shape;465;p2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794bb37857_1_1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1" name="Google Shape;471;g794bb37857_1_19: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94bb37857_1_2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8" name="Google Shape;478;g794bb37857_1_27: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 name="Google Shape;250;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2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5" name="Google Shape;485;p2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2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1" name="Google Shape;491;p2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2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5" name="Google Shape;555;p2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ba7f2b72b_0_0: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6ba7f2b72b_0_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ba7f2b72b_0_5: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6ba7f2b72b_0_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6ba7f2b72b_0_10: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g6ba7f2b72b_0_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6ba7f2b72b_0_38: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6ba7f2b72b_0_3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31"/>
          <p:cNvSpPr txBox="1">
            <a:spLocks noGrp="1"/>
          </p:cNvSpPr>
          <p:nvPr>
            <p:ph type="title"/>
          </p:nvPr>
        </p:nvSpPr>
        <p:spPr>
          <a:xfrm>
            <a:off x="856060" y="618518"/>
            <a:ext cx="7429499"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1"/>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40"/>
          <p:cNvSpPr txBox="1">
            <a:spLocks noGrp="1"/>
          </p:cNvSpPr>
          <p:nvPr>
            <p:ph type="title"/>
          </p:nvPr>
        </p:nvSpPr>
        <p:spPr>
          <a:xfrm>
            <a:off x="856058" y="4304665"/>
            <a:ext cx="7434266"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40"/>
          <p:cNvSpPr>
            <a:spLocks noGrp="1"/>
          </p:cNvSpPr>
          <p:nvPr>
            <p:ph type="pic" idx="2"/>
          </p:nvPr>
        </p:nvSpPr>
        <p:spPr>
          <a:xfrm>
            <a:off x="856058" y="606426"/>
            <a:ext cx="7434266" cy="3299778"/>
          </a:xfrm>
          <a:prstGeom prst="round2DiagRect">
            <a:avLst>
              <a:gd name="adj1" fmla="val 5101"/>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8" name="Google Shape;168;p40"/>
          <p:cNvSpPr txBox="1">
            <a:spLocks noGrp="1"/>
          </p:cNvSpPr>
          <p:nvPr>
            <p:ph type="body" idx="1"/>
          </p:nvPr>
        </p:nvSpPr>
        <p:spPr>
          <a:xfrm>
            <a:off x="856024" y="5124020"/>
            <a:ext cx="7433144"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40"/>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40"/>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0"/>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41"/>
          <p:cNvSpPr txBox="1">
            <a:spLocks noGrp="1"/>
          </p:cNvSpPr>
          <p:nvPr>
            <p:ph type="title"/>
          </p:nvPr>
        </p:nvSpPr>
        <p:spPr>
          <a:xfrm>
            <a:off x="856093" y="609600"/>
            <a:ext cx="7429466"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1"/>
          <p:cNvSpPr txBox="1">
            <a:spLocks noGrp="1"/>
          </p:cNvSpPr>
          <p:nvPr>
            <p:ph type="body" idx="1"/>
          </p:nvPr>
        </p:nvSpPr>
        <p:spPr>
          <a:xfrm>
            <a:off x="856058" y="4419600"/>
            <a:ext cx="7428344"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41"/>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41"/>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41"/>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42"/>
          <p:cNvSpPr txBox="1">
            <a:spLocks noGrp="1"/>
          </p:cNvSpPr>
          <p:nvPr>
            <p:ph type="title"/>
          </p:nvPr>
        </p:nvSpPr>
        <p:spPr>
          <a:xfrm>
            <a:off x="1084659" y="609600"/>
            <a:ext cx="6977064"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42"/>
          <p:cNvSpPr txBox="1">
            <a:spLocks noGrp="1"/>
          </p:cNvSpPr>
          <p:nvPr>
            <p:ph type="body" idx="1"/>
          </p:nvPr>
        </p:nvSpPr>
        <p:spPr>
          <a:xfrm>
            <a:off x="1290484" y="3365557"/>
            <a:ext cx="6564224"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42"/>
          <p:cNvSpPr txBox="1">
            <a:spLocks noGrp="1"/>
          </p:cNvSpPr>
          <p:nvPr>
            <p:ph type="body" idx="2"/>
          </p:nvPr>
        </p:nvSpPr>
        <p:spPr>
          <a:xfrm>
            <a:off x="856058" y="4309919"/>
            <a:ext cx="74295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42"/>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42"/>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42"/>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42"/>
          <p:cNvSpPr txBox="1"/>
          <p:nvPr/>
        </p:nvSpPr>
        <p:spPr>
          <a:xfrm>
            <a:off x="696579" y="718458"/>
            <a:ext cx="4572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
        <p:nvSpPr>
          <p:cNvPr id="186" name="Google Shape;186;p42"/>
          <p:cNvSpPr txBox="1"/>
          <p:nvPr/>
        </p:nvSpPr>
        <p:spPr>
          <a:xfrm>
            <a:off x="7817473" y="2764972"/>
            <a:ext cx="4572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43"/>
          <p:cNvSpPr txBox="1">
            <a:spLocks noGrp="1"/>
          </p:cNvSpPr>
          <p:nvPr>
            <p:ph type="title"/>
          </p:nvPr>
        </p:nvSpPr>
        <p:spPr>
          <a:xfrm>
            <a:off x="856058" y="2134042"/>
            <a:ext cx="74295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3"/>
          <p:cNvSpPr txBox="1">
            <a:spLocks noGrp="1"/>
          </p:cNvSpPr>
          <p:nvPr>
            <p:ph type="body" idx="1"/>
          </p:nvPr>
        </p:nvSpPr>
        <p:spPr>
          <a:xfrm>
            <a:off x="856023" y="4657655"/>
            <a:ext cx="7428379"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43"/>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43"/>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43"/>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44"/>
          <p:cNvSpPr txBox="1">
            <a:spLocks noGrp="1"/>
          </p:cNvSpPr>
          <p:nvPr>
            <p:ph type="title"/>
          </p:nvPr>
        </p:nvSpPr>
        <p:spPr>
          <a:xfrm>
            <a:off x="856060" y="609600"/>
            <a:ext cx="74294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4"/>
          <p:cNvSpPr txBox="1">
            <a:spLocks noGrp="1"/>
          </p:cNvSpPr>
          <p:nvPr>
            <p:ph type="body" idx="1"/>
          </p:nvPr>
        </p:nvSpPr>
        <p:spPr>
          <a:xfrm>
            <a:off x="856058" y="2674463"/>
            <a:ext cx="2397674"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44"/>
          <p:cNvSpPr txBox="1">
            <a:spLocks noGrp="1"/>
          </p:cNvSpPr>
          <p:nvPr>
            <p:ph type="body" idx="2"/>
          </p:nvPr>
        </p:nvSpPr>
        <p:spPr>
          <a:xfrm>
            <a:off x="856059" y="3360263"/>
            <a:ext cx="2396432"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44"/>
          <p:cNvSpPr txBox="1">
            <a:spLocks noGrp="1"/>
          </p:cNvSpPr>
          <p:nvPr>
            <p:ph type="body" idx="3"/>
          </p:nvPr>
        </p:nvSpPr>
        <p:spPr>
          <a:xfrm>
            <a:off x="3386075" y="2677635"/>
            <a:ext cx="238828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44"/>
          <p:cNvSpPr txBox="1">
            <a:spLocks noGrp="1"/>
          </p:cNvSpPr>
          <p:nvPr>
            <p:ph type="body" idx="4"/>
          </p:nvPr>
        </p:nvSpPr>
        <p:spPr>
          <a:xfrm>
            <a:off x="3386075" y="3363435"/>
            <a:ext cx="238895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44"/>
          <p:cNvSpPr txBox="1">
            <a:spLocks noGrp="1"/>
          </p:cNvSpPr>
          <p:nvPr>
            <p:ph type="body" idx="5"/>
          </p:nvPr>
        </p:nvSpPr>
        <p:spPr>
          <a:xfrm>
            <a:off x="5889332" y="2674463"/>
            <a:ext cx="2396226"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44"/>
          <p:cNvSpPr txBox="1">
            <a:spLocks noGrp="1"/>
          </p:cNvSpPr>
          <p:nvPr>
            <p:ph type="body" idx="6"/>
          </p:nvPr>
        </p:nvSpPr>
        <p:spPr>
          <a:xfrm>
            <a:off x="5889332" y="3360263"/>
            <a:ext cx="2396226"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44"/>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44"/>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44"/>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856059" y="609600"/>
            <a:ext cx="74294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5"/>
          <p:cNvSpPr txBox="1">
            <a:spLocks noGrp="1"/>
          </p:cNvSpPr>
          <p:nvPr>
            <p:ph type="body" idx="1"/>
          </p:nvPr>
        </p:nvSpPr>
        <p:spPr>
          <a:xfrm>
            <a:off x="856060" y="4404596"/>
            <a:ext cx="239643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45"/>
          <p:cNvSpPr>
            <a:spLocks noGrp="1"/>
          </p:cNvSpPr>
          <p:nvPr>
            <p:ph type="pic" idx="2"/>
          </p:nvPr>
        </p:nvSpPr>
        <p:spPr>
          <a:xfrm>
            <a:off x="856060" y="2666998"/>
            <a:ext cx="239643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8" name="Google Shape;208;p45"/>
          <p:cNvSpPr txBox="1">
            <a:spLocks noGrp="1"/>
          </p:cNvSpPr>
          <p:nvPr>
            <p:ph type="body" idx="3"/>
          </p:nvPr>
        </p:nvSpPr>
        <p:spPr>
          <a:xfrm>
            <a:off x="856060" y="4980859"/>
            <a:ext cx="239643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45"/>
          <p:cNvSpPr txBox="1">
            <a:spLocks noGrp="1"/>
          </p:cNvSpPr>
          <p:nvPr>
            <p:ph type="body" idx="4"/>
          </p:nvPr>
        </p:nvSpPr>
        <p:spPr>
          <a:xfrm>
            <a:off x="3366790" y="4404596"/>
            <a:ext cx="24003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45"/>
          <p:cNvSpPr>
            <a:spLocks noGrp="1"/>
          </p:cNvSpPr>
          <p:nvPr>
            <p:ph type="pic" idx="5"/>
          </p:nvPr>
        </p:nvSpPr>
        <p:spPr>
          <a:xfrm>
            <a:off x="3366790" y="2666998"/>
            <a:ext cx="2399205"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1" name="Google Shape;211;p45"/>
          <p:cNvSpPr txBox="1">
            <a:spLocks noGrp="1"/>
          </p:cNvSpPr>
          <p:nvPr>
            <p:ph type="body" idx="6"/>
          </p:nvPr>
        </p:nvSpPr>
        <p:spPr>
          <a:xfrm>
            <a:off x="3365695" y="4980857"/>
            <a:ext cx="24003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45"/>
          <p:cNvSpPr txBox="1">
            <a:spLocks noGrp="1"/>
          </p:cNvSpPr>
          <p:nvPr>
            <p:ph type="body" idx="7"/>
          </p:nvPr>
        </p:nvSpPr>
        <p:spPr>
          <a:xfrm>
            <a:off x="5889426" y="4404595"/>
            <a:ext cx="2393056"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45"/>
          <p:cNvSpPr>
            <a:spLocks noGrp="1"/>
          </p:cNvSpPr>
          <p:nvPr>
            <p:ph type="pic" idx="8"/>
          </p:nvPr>
        </p:nvSpPr>
        <p:spPr>
          <a:xfrm>
            <a:off x="5889332" y="2666998"/>
            <a:ext cx="2396227"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4" name="Google Shape;214;p45"/>
          <p:cNvSpPr txBox="1">
            <a:spLocks noGrp="1"/>
          </p:cNvSpPr>
          <p:nvPr>
            <p:ph type="body" idx="9"/>
          </p:nvPr>
        </p:nvSpPr>
        <p:spPr>
          <a:xfrm>
            <a:off x="5889332" y="4980855"/>
            <a:ext cx="2396226"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45"/>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45"/>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45"/>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46"/>
          <p:cNvSpPr txBox="1">
            <a:spLocks noGrp="1"/>
          </p:cNvSpPr>
          <p:nvPr>
            <p:ph type="title"/>
          </p:nvPr>
        </p:nvSpPr>
        <p:spPr>
          <a:xfrm>
            <a:off x="856060" y="618518"/>
            <a:ext cx="7429499"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46"/>
          <p:cNvSpPr txBox="1">
            <a:spLocks noGrp="1"/>
          </p:cNvSpPr>
          <p:nvPr>
            <p:ph type="body" idx="1"/>
          </p:nvPr>
        </p:nvSpPr>
        <p:spPr>
          <a:xfrm rot="5400000">
            <a:off x="2799953" y="305595"/>
            <a:ext cx="3541714" cy="74294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46"/>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46"/>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46"/>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47"/>
          <p:cNvSpPr txBox="1">
            <a:spLocks noGrp="1"/>
          </p:cNvSpPr>
          <p:nvPr>
            <p:ph type="title"/>
          </p:nvPr>
        </p:nvSpPr>
        <p:spPr>
          <a:xfrm rot="5400000">
            <a:off x="4942880" y="2448522"/>
            <a:ext cx="5181601" cy="150375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47"/>
          <p:cNvSpPr txBox="1">
            <a:spLocks noGrp="1"/>
          </p:cNvSpPr>
          <p:nvPr>
            <p:ph type="body" idx="1"/>
          </p:nvPr>
        </p:nvSpPr>
        <p:spPr>
          <a:xfrm rot="5400000">
            <a:off x="1170978" y="294679"/>
            <a:ext cx="5181601" cy="5811443"/>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47"/>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47"/>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47"/>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p32"/>
          <p:cNvSpPr txBox="1">
            <a:spLocks noGrp="1"/>
          </p:cNvSpPr>
          <p:nvPr>
            <p:ph type="title"/>
          </p:nvPr>
        </p:nvSpPr>
        <p:spPr>
          <a:xfrm>
            <a:off x="856060" y="618518"/>
            <a:ext cx="7429499"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body" idx="1"/>
          </p:nvPr>
        </p:nvSpPr>
        <p:spPr>
          <a:xfrm>
            <a:off x="856060" y="2249487"/>
            <a:ext cx="74294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60" name="Google Shape;60;p32"/>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2"/>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pic>
        <p:nvPicPr>
          <p:cNvPr id="64" name="Google Shape;64;p33" descr="\\DROBO-FS\QuickDrops\JB\PPTX NG\Droplets\LightingOverlay.png"/>
          <p:cNvPicPr preferRelativeResize="0"/>
          <p:nvPr/>
        </p:nvPicPr>
        <p:blipFill rotWithShape="1">
          <a:blip r:embed="rId2">
            <a:alphaModFix amt="30000"/>
          </a:blip>
          <a:srcRect/>
          <a:stretch/>
        </p:blipFill>
        <p:spPr>
          <a:xfrm>
            <a:off x="1" y="-1"/>
            <a:ext cx="9144002" cy="6858001"/>
          </a:xfrm>
          <a:prstGeom prst="rect">
            <a:avLst/>
          </a:prstGeom>
          <a:noFill/>
          <a:ln>
            <a:noFill/>
          </a:ln>
        </p:spPr>
      </p:pic>
      <p:grpSp>
        <p:nvGrpSpPr>
          <p:cNvPr id="65" name="Google Shape;65;p33"/>
          <p:cNvGrpSpPr/>
          <p:nvPr/>
        </p:nvGrpSpPr>
        <p:grpSpPr>
          <a:xfrm>
            <a:off x="0" y="0"/>
            <a:ext cx="2305051" cy="6858001"/>
            <a:chOff x="0" y="0"/>
            <a:chExt cx="2305051" cy="6858001"/>
          </a:xfrm>
        </p:grpSpPr>
        <p:sp>
          <p:nvSpPr>
            <p:cNvPr id="66" name="Google Shape;66;p33"/>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3"/>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3"/>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3"/>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3"/>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3"/>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72" name="Google Shape;72;p33"/>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73" name="Google Shape;73;p33"/>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3"/>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75" name="Google Shape;75;p33"/>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76" name="Google Shape;76;p33"/>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3"/>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3"/>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79" name="Google Shape;79;p33"/>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3"/>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81" name="Google Shape;81;p33"/>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3"/>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3"/>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84" name="Google Shape;84;p33"/>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3"/>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3"/>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87" name="Google Shape;87;p33"/>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3"/>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89" name="Google Shape;89;p33"/>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3"/>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91" name="Google Shape;91;p33"/>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33"/>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93" name="Google Shape;93;p33"/>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3"/>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3"/>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3"/>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97" name="Google Shape;97;p33"/>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98" name="Google Shape;98;p33"/>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3"/>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100" name="Google Shape;100;p33"/>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101" name="Google Shape;101;p33"/>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3"/>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103" name="Google Shape;103;p33"/>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3"/>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105" name="Google Shape;105;p33"/>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33"/>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33"/>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08" name="Google Shape;108;p33"/>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33"/>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10" name="Google Shape;110;p33"/>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33"/>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33"/>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13" name="Google Shape;113;p33"/>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14" name="Google Shape;114;p33"/>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33"/>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3"/>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17" name="Google Shape;117;p33"/>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3"/>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19" name="Google Shape;119;p33"/>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 name="Google Shape;120;p33"/>
          <p:cNvSpPr txBox="1">
            <a:spLocks noGrp="1"/>
          </p:cNvSpPr>
          <p:nvPr>
            <p:ph type="ctrTitle"/>
          </p:nvPr>
        </p:nvSpPr>
        <p:spPr>
          <a:xfrm>
            <a:off x="1900238" y="1122363"/>
            <a:ext cx="6593681"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3"/>
          <p:cNvSpPr txBox="1">
            <a:spLocks noGrp="1"/>
          </p:cNvSpPr>
          <p:nvPr>
            <p:ph type="subTitle" idx="1"/>
          </p:nvPr>
        </p:nvSpPr>
        <p:spPr>
          <a:xfrm>
            <a:off x="1900238" y="3602038"/>
            <a:ext cx="6593681"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22" name="Google Shape;122;p33"/>
          <p:cNvSpPr txBox="1">
            <a:spLocks noGrp="1"/>
          </p:cNvSpPr>
          <p:nvPr>
            <p:ph type="dt" idx="10"/>
          </p:nvPr>
        </p:nvSpPr>
        <p:spPr>
          <a:xfrm>
            <a:off x="5801052" y="5410202"/>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3"/>
          <p:cNvSpPr txBox="1">
            <a:spLocks noGrp="1"/>
          </p:cNvSpPr>
          <p:nvPr>
            <p:ph type="ftr" idx="11"/>
          </p:nvPr>
        </p:nvSpPr>
        <p:spPr>
          <a:xfrm>
            <a:off x="1900237" y="5410202"/>
            <a:ext cx="384366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sldNum" idx="12"/>
          </p:nvPr>
        </p:nvSpPr>
        <p:spPr>
          <a:xfrm>
            <a:off x="7915603" y="5410200"/>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34"/>
          <p:cNvSpPr txBox="1">
            <a:spLocks noGrp="1"/>
          </p:cNvSpPr>
          <p:nvPr>
            <p:ph type="title"/>
          </p:nvPr>
        </p:nvSpPr>
        <p:spPr>
          <a:xfrm>
            <a:off x="856058" y="1419227"/>
            <a:ext cx="74295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4"/>
          <p:cNvSpPr txBox="1">
            <a:spLocks noGrp="1"/>
          </p:cNvSpPr>
          <p:nvPr>
            <p:ph type="body" idx="1"/>
          </p:nvPr>
        </p:nvSpPr>
        <p:spPr>
          <a:xfrm>
            <a:off x="856058" y="4424362"/>
            <a:ext cx="74295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8" name="Google Shape;128;p34"/>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4"/>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4"/>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1"/>
        <p:cNvGrpSpPr/>
        <p:nvPr/>
      </p:nvGrpSpPr>
      <p:grpSpPr>
        <a:xfrm>
          <a:off x="0" y="0"/>
          <a:ext cx="0" cy="0"/>
          <a:chOff x="0" y="0"/>
          <a:chExt cx="0" cy="0"/>
        </a:xfrm>
      </p:grpSpPr>
      <p:sp>
        <p:nvSpPr>
          <p:cNvPr id="132" name="Google Shape;132;p35"/>
          <p:cNvSpPr txBox="1">
            <a:spLocks noGrp="1"/>
          </p:cNvSpPr>
          <p:nvPr>
            <p:ph type="title"/>
          </p:nvPr>
        </p:nvSpPr>
        <p:spPr>
          <a:xfrm>
            <a:off x="856060" y="618518"/>
            <a:ext cx="7429499"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5"/>
          <p:cNvSpPr txBox="1">
            <a:spLocks noGrp="1"/>
          </p:cNvSpPr>
          <p:nvPr>
            <p:ph type="body" idx="1"/>
          </p:nvPr>
        </p:nvSpPr>
        <p:spPr>
          <a:xfrm>
            <a:off x="856058" y="2249486"/>
            <a:ext cx="3658792"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4" name="Google Shape;134;p35"/>
          <p:cNvSpPr txBox="1">
            <a:spLocks noGrp="1"/>
          </p:cNvSpPr>
          <p:nvPr>
            <p:ph type="body" idx="2"/>
          </p:nvPr>
        </p:nvSpPr>
        <p:spPr>
          <a:xfrm>
            <a:off x="4629151" y="2249486"/>
            <a:ext cx="3656408"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5" name="Google Shape;135;p35"/>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5"/>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5"/>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8"/>
        <p:cNvGrpSpPr/>
        <p:nvPr/>
      </p:nvGrpSpPr>
      <p:grpSpPr>
        <a:xfrm>
          <a:off x="0" y="0"/>
          <a:ext cx="0" cy="0"/>
          <a:chOff x="0" y="0"/>
          <a:chExt cx="0" cy="0"/>
        </a:xfrm>
      </p:grpSpPr>
      <p:sp>
        <p:nvSpPr>
          <p:cNvPr id="139" name="Google Shape;139;p36"/>
          <p:cNvSpPr txBox="1">
            <a:spLocks noGrp="1"/>
          </p:cNvSpPr>
          <p:nvPr>
            <p:ph type="title"/>
          </p:nvPr>
        </p:nvSpPr>
        <p:spPr>
          <a:xfrm>
            <a:off x="856058" y="619127"/>
            <a:ext cx="74295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6"/>
          <p:cNvSpPr txBox="1">
            <a:spLocks noGrp="1"/>
          </p:cNvSpPr>
          <p:nvPr>
            <p:ph type="body" idx="1"/>
          </p:nvPr>
        </p:nvSpPr>
        <p:spPr>
          <a:xfrm>
            <a:off x="1078902" y="2249486"/>
            <a:ext cx="3435949"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1" name="Google Shape;141;p36"/>
          <p:cNvSpPr txBox="1">
            <a:spLocks noGrp="1"/>
          </p:cNvSpPr>
          <p:nvPr>
            <p:ph type="body" idx="2"/>
          </p:nvPr>
        </p:nvSpPr>
        <p:spPr>
          <a:xfrm>
            <a:off x="856058" y="3073398"/>
            <a:ext cx="3658793"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2" name="Google Shape;142;p36"/>
          <p:cNvSpPr txBox="1">
            <a:spLocks noGrp="1"/>
          </p:cNvSpPr>
          <p:nvPr>
            <p:ph type="body" idx="3"/>
          </p:nvPr>
        </p:nvSpPr>
        <p:spPr>
          <a:xfrm>
            <a:off x="4851992" y="2249485"/>
            <a:ext cx="3433565"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3" name="Google Shape;143;p36"/>
          <p:cNvSpPr txBox="1">
            <a:spLocks noGrp="1"/>
          </p:cNvSpPr>
          <p:nvPr>
            <p:ph type="body" idx="4"/>
          </p:nvPr>
        </p:nvSpPr>
        <p:spPr>
          <a:xfrm>
            <a:off x="4629150" y="3073398"/>
            <a:ext cx="3656408"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4" name="Google Shape;144;p36"/>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6"/>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6"/>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37"/>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37"/>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7"/>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38"/>
          <p:cNvSpPr txBox="1">
            <a:spLocks noGrp="1"/>
          </p:cNvSpPr>
          <p:nvPr>
            <p:ph type="title"/>
          </p:nvPr>
        </p:nvSpPr>
        <p:spPr>
          <a:xfrm>
            <a:off x="860029" y="609601"/>
            <a:ext cx="2892028"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8"/>
          <p:cNvSpPr txBox="1">
            <a:spLocks noGrp="1"/>
          </p:cNvSpPr>
          <p:nvPr>
            <p:ph type="body" idx="1"/>
          </p:nvPr>
        </p:nvSpPr>
        <p:spPr>
          <a:xfrm>
            <a:off x="3867150" y="592666"/>
            <a:ext cx="4418407"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38"/>
          <p:cNvSpPr txBox="1">
            <a:spLocks noGrp="1"/>
          </p:cNvSpPr>
          <p:nvPr>
            <p:ph type="body" idx="2"/>
          </p:nvPr>
        </p:nvSpPr>
        <p:spPr>
          <a:xfrm>
            <a:off x="860029" y="2249486"/>
            <a:ext cx="2892028"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38"/>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38"/>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8"/>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39"/>
          <p:cNvSpPr txBox="1">
            <a:spLocks noGrp="1"/>
          </p:cNvSpPr>
          <p:nvPr>
            <p:ph type="title"/>
          </p:nvPr>
        </p:nvSpPr>
        <p:spPr>
          <a:xfrm>
            <a:off x="856061" y="609600"/>
            <a:ext cx="3753962"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9"/>
          <p:cNvSpPr>
            <a:spLocks noGrp="1"/>
          </p:cNvSpPr>
          <p:nvPr>
            <p:ph type="pic" idx="2"/>
          </p:nvPr>
        </p:nvSpPr>
        <p:spPr>
          <a:xfrm>
            <a:off x="4832866" y="609600"/>
            <a:ext cx="3452693" cy="5181602"/>
          </a:xfrm>
          <a:prstGeom prst="round2DiagRect">
            <a:avLst>
              <a:gd name="adj1" fmla="val 6074"/>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Char char="•"/>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1" name="Google Shape;161;p39"/>
          <p:cNvSpPr txBox="1">
            <a:spLocks noGrp="1"/>
          </p:cNvSpPr>
          <p:nvPr>
            <p:ph type="body" idx="1"/>
          </p:nvPr>
        </p:nvSpPr>
        <p:spPr>
          <a:xfrm>
            <a:off x="856059" y="2249486"/>
            <a:ext cx="3753964"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39"/>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9"/>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9"/>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30" descr="\\DROBO-FS\QuickDrops\JB\PPTX NG\Droplets\LightingOverlay.png"/>
          <p:cNvPicPr preferRelativeResize="0"/>
          <p:nvPr/>
        </p:nvPicPr>
        <p:blipFill rotWithShape="1">
          <a:blip r:embed="rId20">
            <a:alphaModFix amt="30000"/>
          </a:blip>
          <a:srcRect/>
          <a:stretch/>
        </p:blipFill>
        <p:spPr>
          <a:xfrm>
            <a:off x="1" y="-1"/>
            <a:ext cx="9144002" cy="6858001"/>
          </a:xfrm>
          <a:prstGeom prst="rect">
            <a:avLst/>
          </a:prstGeom>
          <a:noFill/>
          <a:ln>
            <a:noFill/>
          </a:ln>
        </p:spPr>
      </p:pic>
      <p:grpSp>
        <p:nvGrpSpPr>
          <p:cNvPr id="7" name="Google Shape;7;p30"/>
          <p:cNvGrpSpPr/>
          <p:nvPr/>
        </p:nvGrpSpPr>
        <p:grpSpPr>
          <a:xfrm>
            <a:off x="-14288" y="0"/>
            <a:ext cx="9041774" cy="6858001"/>
            <a:chOff x="-14288" y="0"/>
            <a:chExt cx="9041774" cy="6858001"/>
          </a:xfrm>
        </p:grpSpPr>
        <p:grpSp>
          <p:nvGrpSpPr>
            <p:cNvPr id="8" name="Google Shape;8;p30"/>
            <p:cNvGrpSpPr/>
            <p:nvPr/>
          </p:nvGrpSpPr>
          <p:grpSpPr>
            <a:xfrm>
              <a:off x="-14288" y="0"/>
              <a:ext cx="1220788" cy="6858001"/>
              <a:chOff x="-14288" y="0"/>
              <a:chExt cx="1220788" cy="6858001"/>
            </a:xfrm>
          </p:grpSpPr>
          <p:sp>
            <p:nvSpPr>
              <p:cNvPr id="9" name="Google Shape;9;p30"/>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30"/>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30"/>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0"/>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30"/>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0"/>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30"/>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30"/>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0"/>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0"/>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30"/>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 name="Google Shape;20;p30"/>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sm" len="sm"/>
                <a:tailEnd type="none" w="sm" len="sm"/>
              </a:ln>
            </p:spPr>
          </p:cxnSp>
          <p:sp>
            <p:nvSpPr>
              <p:cNvPr id="21" name="Google Shape;21;p30"/>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30"/>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30"/>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30"/>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0"/>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0"/>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30"/>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0"/>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30"/>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0"/>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30"/>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30"/>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0"/>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0"/>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30"/>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 name="Google Shape;36;p30"/>
            <p:cNvGrpSpPr/>
            <p:nvPr/>
          </p:nvGrpSpPr>
          <p:grpSpPr>
            <a:xfrm>
              <a:off x="8352798" y="0"/>
              <a:ext cx="674688" cy="6848476"/>
              <a:chOff x="11364912" y="0"/>
              <a:chExt cx="674688" cy="6848476"/>
            </a:xfrm>
          </p:grpSpPr>
          <p:sp>
            <p:nvSpPr>
              <p:cNvPr id="37" name="Google Shape;37;p30"/>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30"/>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0"/>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0"/>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30"/>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0"/>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30"/>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0"/>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30"/>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0"/>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7" name="Google Shape;47;p30"/>
          <p:cNvSpPr txBox="1">
            <a:spLocks noGrp="1"/>
          </p:cNvSpPr>
          <p:nvPr>
            <p:ph type="title"/>
          </p:nvPr>
        </p:nvSpPr>
        <p:spPr>
          <a:xfrm>
            <a:off x="856060" y="618518"/>
            <a:ext cx="7429499"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8" name="Google Shape;48;p30"/>
          <p:cNvSpPr txBox="1">
            <a:spLocks noGrp="1"/>
          </p:cNvSpPr>
          <p:nvPr>
            <p:ph type="body" idx="1"/>
          </p:nvPr>
        </p:nvSpPr>
        <p:spPr>
          <a:xfrm>
            <a:off x="856060" y="2249487"/>
            <a:ext cx="74294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30"/>
          <p:cNvSpPr txBox="1">
            <a:spLocks noGrp="1"/>
          </p:cNvSpPr>
          <p:nvPr>
            <p:ph type="dt" idx="10"/>
          </p:nvPr>
        </p:nvSpPr>
        <p:spPr>
          <a:xfrm>
            <a:off x="5592691" y="5883277"/>
            <a:ext cx="20574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30"/>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30"/>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github.com/mathiasjess/Credit_Card_Frau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3"/>
        <p:cNvGrpSpPr/>
        <p:nvPr/>
      </p:nvGrpSpPr>
      <p:grpSpPr>
        <a:xfrm>
          <a:off x="0" y="0"/>
          <a:ext cx="0" cy="0"/>
          <a:chOff x="0" y="0"/>
          <a:chExt cx="0" cy="0"/>
        </a:xfrm>
      </p:grpSpPr>
      <p:sp>
        <p:nvSpPr>
          <p:cNvPr id="234" name="Google Shape;234;p1"/>
          <p:cNvSpPr txBox="1"/>
          <p:nvPr/>
        </p:nvSpPr>
        <p:spPr>
          <a:xfrm>
            <a:off x="685800" y="1066800"/>
            <a:ext cx="8229600" cy="19389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1"/>
                </a:solidFill>
                <a:latin typeface="Twentieth Century"/>
                <a:ea typeface="Twentieth Century"/>
                <a:cs typeface="Twentieth Century"/>
                <a:sym typeface="Twentieth Century"/>
              </a:rPr>
              <a:t>Credit Card Fraud Detection Using Data Mining &amp; Machine Learning Techniques</a:t>
            </a:r>
            <a:endParaRPr sz="1400" b="0" i="0" u="none" strike="noStrike" cap="none">
              <a:solidFill>
                <a:srgbClr val="000000"/>
              </a:solidFill>
              <a:latin typeface="Arial"/>
              <a:ea typeface="Arial"/>
              <a:cs typeface="Arial"/>
              <a:sym typeface="Arial"/>
            </a:endParaRPr>
          </a:p>
        </p:txBody>
      </p:sp>
      <p:sp>
        <p:nvSpPr>
          <p:cNvPr id="235" name="Google Shape;235;p1"/>
          <p:cNvSpPr txBox="1"/>
          <p:nvPr/>
        </p:nvSpPr>
        <p:spPr>
          <a:xfrm>
            <a:off x="2171700" y="3657600"/>
            <a:ext cx="4800600" cy="16312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wentieth Century"/>
                <a:ea typeface="Twentieth Century"/>
                <a:cs typeface="Twentieth Century"/>
                <a:sym typeface="Twentieth Century"/>
              </a:rPr>
              <a:t>Rama Tejaswini Thotapalli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wentieth Century"/>
                <a:ea typeface="Twentieth Century"/>
                <a:cs typeface="Twentieth Century"/>
                <a:sym typeface="Twentieth Century"/>
              </a:rPr>
              <a:t>Priya Yadav</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wentieth Century"/>
                <a:ea typeface="Twentieth Century"/>
                <a:cs typeface="Twentieth Century"/>
                <a:sym typeface="Twentieth Century"/>
              </a:rPr>
              <a:t>Jessica Mathias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wentieth Century"/>
                <a:ea typeface="Twentieth Century"/>
                <a:cs typeface="Twentieth Century"/>
                <a:sym typeface="Twentieth Century"/>
              </a:rPr>
              <a:t>Sai Ashrith Aduwala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wentieth Century"/>
                <a:ea typeface="Twentieth Century"/>
                <a:cs typeface="Twentieth Century"/>
                <a:sym typeface="Twentieth Century"/>
              </a:rPr>
              <a:t>Farhaan Patel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91"/>
        <p:cNvGrpSpPr/>
        <p:nvPr/>
      </p:nvGrpSpPr>
      <p:grpSpPr>
        <a:xfrm>
          <a:off x="0" y="0"/>
          <a:ext cx="0" cy="0"/>
          <a:chOff x="0" y="0"/>
          <a:chExt cx="0" cy="0"/>
        </a:xfrm>
      </p:grpSpPr>
      <p:sp>
        <p:nvSpPr>
          <p:cNvPr id="292" name="Google Shape;292;g6ba7f2b72b_0_52"/>
          <p:cNvSpPr txBox="1">
            <a:spLocks noGrp="1"/>
          </p:cNvSpPr>
          <p:nvPr>
            <p:ph type="title"/>
          </p:nvPr>
        </p:nvSpPr>
        <p:spPr>
          <a:xfrm>
            <a:off x="856060" y="618518"/>
            <a:ext cx="7429500" cy="1478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a:p>
        </p:txBody>
      </p:sp>
      <p:sp>
        <p:nvSpPr>
          <p:cNvPr id="293" name="Google Shape;293;g6ba7f2b72b_0_52"/>
          <p:cNvSpPr txBox="1">
            <a:spLocks noGrp="1"/>
          </p:cNvSpPr>
          <p:nvPr>
            <p:ph type="body" idx="1"/>
          </p:nvPr>
        </p:nvSpPr>
        <p:spPr>
          <a:xfrm>
            <a:off x="856050" y="544819"/>
            <a:ext cx="7429500" cy="5246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2250"/>
              <a:buNone/>
            </a:pPr>
            <a:r>
              <a:rPr lang="en-US" sz="2200" b="1">
                <a:solidFill>
                  <a:schemeClr val="dk1"/>
                </a:solidFill>
                <a:highlight>
                  <a:srgbClr val="FFFFFF"/>
                </a:highlight>
              </a:rPr>
              <a:t>Correlation Plot</a:t>
            </a:r>
            <a:endParaRPr sz="2200" b="1">
              <a:solidFill>
                <a:schemeClr val="dk1"/>
              </a:solidFill>
              <a:highlight>
                <a:srgbClr val="FFFFFF"/>
              </a:highlight>
            </a:endParaRPr>
          </a:p>
          <a:p>
            <a:pPr marL="0" lvl="0" indent="0" algn="l" rtl="0">
              <a:lnSpc>
                <a:spcPct val="115000"/>
              </a:lnSpc>
              <a:spcBef>
                <a:spcPts val="0"/>
              </a:spcBef>
              <a:spcAft>
                <a:spcPts val="0"/>
              </a:spcAft>
              <a:buSzPts val="2250"/>
              <a:buNone/>
            </a:pPr>
            <a:endParaRPr sz="1200" b="1">
              <a:solidFill>
                <a:schemeClr val="dk1"/>
              </a:solidFill>
              <a:highlight>
                <a:srgbClr val="FFFFFF"/>
              </a:highlight>
              <a:latin typeface="Times New Roman"/>
              <a:ea typeface="Times New Roman"/>
              <a:cs typeface="Times New Roman"/>
              <a:sym typeface="Times New Roman"/>
            </a:endParaRPr>
          </a:p>
        </p:txBody>
      </p:sp>
      <p:pic>
        <p:nvPicPr>
          <p:cNvPr id="294" name="Google Shape;294;g6ba7f2b72b_0_52"/>
          <p:cNvPicPr preferRelativeResize="0"/>
          <p:nvPr/>
        </p:nvPicPr>
        <p:blipFill rotWithShape="1">
          <a:blip r:embed="rId3">
            <a:alphaModFix/>
          </a:blip>
          <a:srcRect/>
          <a:stretch/>
        </p:blipFill>
        <p:spPr>
          <a:xfrm>
            <a:off x="2149200" y="1075075"/>
            <a:ext cx="5080625" cy="539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98"/>
        <p:cNvGrpSpPr/>
        <p:nvPr/>
      </p:nvGrpSpPr>
      <p:grpSpPr>
        <a:xfrm>
          <a:off x="0" y="0"/>
          <a:ext cx="0" cy="0"/>
          <a:chOff x="0" y="0"/>
          <a:chExt cx="0" cy="0"/>
        </a:xfrm>
      </p:grpSpPr>
      <p:sp>
        <p:nvSpPr>
          <p:cNvPr id="299" name="Google Shape;299;g6ba7f2b72b_0_65"/>
          <p:cNvSpPr txBox="1">
            <a:spLocks noGrp="1"/>
          </p:cNvSpPr>
          <p:nvPr>
            <p:ph type="title"/>
          </p:nvPr>
        </p:nvSpPr>
        <p:spPr>
          <a:xfrm>
            <a:off x="856060" y="618518"/>
            <a:ext cx="7429500" cy="1478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a:p>
        </p:txBody>
      </p:sp>
      <p:sp>
        <p:nvSpPr>
          <p:cNvPr id="300" name="Google Shape;300;g6ba7f2b72b_0_65"/>
          <p:cNvSpPr txBox="1">
            <a:spLocks noGrp="1"/>
          </p:cNvSpPr>
          <p:nvPr>
            <p:ph type="body" idx="1"/>
          </p:nvPr>
        </p:nvSpPr>
        <p:spPr>
          <a:xfrm>
            <a:off x="856050" y="544819"/>
            <a:ext cx="7429500" cy="5246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2250"/>
              <a:buNone/>
            </a:pPr>
            <a:r>
              <a:rPr lang="en-US" sz="2200" b="1">
                <a:solidFill>
                  <a:schemeClr val="dk1"/>
                </a:solidFill>
                <a:highlight>
                  <a:srgbClr val="FFFFFF"/>
                </a:highlight>
              </a:rPr>
              <a:t>Feature Importance</a:t>
            </a:r>
            <a:endParaRPr sz="2200" b="1">
              <a:solidFill>
                <a:schemeClr val="dk1"/>
              </a:solidFill>
              <a:highlight>
                <a:srgbClr val="FFFFFF"/>
              </a:highlight>
            </a:endParaRPr>
          </a:p>
          <a:p>
            <a:pPr marL="0" lvl="0" indent="0" algn="l" rtl="0">
              <a:lnSpc>
                <a:spcPct val="115000"/>
              </a:lnSpc>
              <a:spcBef>
                <a:spcPts val="0"/>
              </a:spcBef>
              <a:spcAft>
                <a:spcPts val="0"/>
              </a:spcAft>
              <a:buSzPts val="2250"/>
              <a:buNone/>
            </a:pPr>
            <a:endParaRPr sz="2200" b="1">
              <a:solidFill>
                <a:schemeClr val="dk1"/>
              </a:solidFill>
              <a:highlight>
                <a:srgbClr val="FFFFFF"/>
              </a:highlight>
            </a:endParaRPr>
          </a:p>
          <a:p>
            <a:pPr marL="0" lvl="0" indent="0" algn="l" rtl="0">
              <a:lnSpc>
                <a:spcPct val="115000"/>
              </a:lnSpc>
              <a:spcBef>
                <a:spcPts val="0"/>
              </a:spcBef>
              <a:spcAft>
                <a:spcPts val="0"/>
              </a:spcAft>
              <a:buSzPts val="2250"/>
              <a:buNone/>
            </a:pPr>
            <a:endParaRPr sz="2200" b="1">
              <a:solidFill>
                <a:schemeClr val="dk1"/>
              </a:solidFill>
              <a:highlight>
                <a:srgbClr val="FFFFFF"/>
              </a:highlight>
            </a:endParaRPr>
          </a:p>
          <a:p>
            <a:pPr marL="0" lvl="0" indent="0" algn="l" rtl="0">
              <a:lnSpc>
                <a:spcPct val="115000"/>
              </a:lnSpc>
              <a:spcBef>
                <a:spcPts val="0"/>
              </a:spcBef>
              <a:spcAft>
                <a:spcPts val="0"/>
              </a:spcAft>
              <a:buSzPts val="2250"/>
              <a:buNone/>
            </a:pPr>
            <a:endParaRPr sz="1200" b="1">
              <a:solidFill>
                <a:schemeClr val="dk1"/>
              </a:solidFill>
              <a:highlight>
                <a:srgbClr val="FFFFFF"/>
              </a:highlight>
              <a:latin typeface="Times New Roman"/>
              <a:ea typeface="Times New Roman"/>
              <a:cs typeface="Times New Roman"/>
              <a:sym typeface="Times New Roman"/>
            </a:endParaRPr>
          </a:p>
        </p:txBody>
      </p:sp>
      <p:pic>
        <p:nvPicPr>
          <p:cNvPr id="301" name="Google Shape;301;g6ba7f2b72b_0_65"/>
          <p:cNvPicPr preferRelativeResize="0"/>
          <p:nvPr/>
        </p:nvPicPr>
        <p:blipFill rotWithShape="1">
          <a:blip r:embed="rId3">
            <a:alphaModFix/>
          </a:blip>
          <a:srcRect/>
          <a:stretch/>
        </p:blipFill>
        <p:spPr>
          <a:xfrm>
            <a:off x="1405550" y="1584600"/>
            <a:ext cx="5990175" cy="381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05"/>
        <p:cNvGrpSpPr/>
        <p:nvPr/>
      </p:nvGrpSpPr>
      <p:grpSpPr>
        <a:xfrm>
          <a:off x="0" y="0"/>
          <a:ext cx="0" cy="0"/>
          <a:chOff x="0" y="0"/>
          <a:chExt cx="0" cy="0"/>
        </a:xfrm>
      </p:grpSpPr>
      <p:sp>
        <p:nvSpPr>
          <p:cNvPr id="306" name="Google Shape;306;p6"/>
          <p:cNvSpPr txBox="1">
            <a:spLocks noGrp="1"/>
          </p:cNvSpPr>
          <p:nvPr>
            <p:ph type="body" idx="1"/>
          </p:nvPr>
        </p:nvSpPr>
        <p:spPr>
          <a:xfrm>
            <a:off x="1066801" y="1340109"/>
            <a:ext cx="7543800" cy="2339102"/>
          </a:xfrm>
          <a:prstGeom prst="rect">
            <a:avLst/>
          </a:prstGeom>
          <a:noFill/>
          <a:ln>
            <a:noFill/>
          </a:ln>
        </p:spPr>
        <p:txBody>
          <a:bodyPr spcFirstLastPara="1" wrap="square" lIns="91425" tIns="45700" rIns="91425" bIns="45700" anchor="t" anchorCtr="0">
            <a:normAutofit/>
          </a:bodyPr>
          <a:lstStyle/>
          <a:p>
            <a:pPr marL="574675" lvl="0" indent="-336550" algn="l" rtl="0">
              <a:lnSpc>
                <a:spcPct val="100000"/>
              </a:lnSpc>
              <a:spcBef>
                <a:spcPts val="0"/>
              </a:spcBef>
              <a:spcAft>
                <a:spcPts val="0"/>
              </a:spcAft>
              <a:buClr>
                <a:schemeClr val="dk1"/>
              </a:buClr>
              <a:buSzPts val="2078"/>
              <a:buFont typeface="Noto Sans Symbols"/>
              <a:buChar char="⮚"/>
            </a:pPr>
            <a:r>
              <a:rPr lang="en-US" sz="2200">
                <a:solidFill>
                  <a:schemeClr val="dk1"/>
                </a:solidFill>
              </a:rPr>
              <a:t>The data is highly skewed.</a:t>
            </a:r>
            <a:endParaRPr sz="2200">
              <a:solidFill>
                <a:schemeClr val="dk1"/>
              </a:solidFill>
            </a:endParaRPr>
          </a:p>
          <a:p>
            <a:pPr marL="628650" lvl="0" indent="-390525" algn="l" rtl="0">
              <a:lnSpc>
                <a:spcPct val="100000"/>
              </a:lnSpc>
              <a:spcBef>
                <a:spcPts val="5"/>
              </a:spcBef>
              <a:spcAft>
                <a:spcPts val="0"/>
              </a:spcAft>
              <a:buClr>
                <a:schemeClr val="dk1"/>
              </a:buClr>
              <a:buSzPts val="2078"/>
              <a:buFont typeface="Noto Sans Symbols"/>
              <a:buChar char="⮚"/>
            </a:pPr>
            <a:r>
              <a:rPr lang="en-US" sz="2200">
                <a:solidFill>
                  <a:schemeClr val="dk1"/>
                </a:solidFill>
              </a:rPr>
              <a:t>Normal Machine Learning algorithms would give 99%+ Accuracy.</a:t>
            </a:r>
            <a:endParaRPr sz="2200">
              <a:solidFill>
                <a:schemeClr val="dk1"/>
              </a:solidFill>
            </a:endParaRPr>
          </a:p>
          <a:p>
            <a:pPr marL="574675" marR="92075" lvl="0" indent="-333375" algn="l" rtl="0">
              <a:lnSpc>
                <a:spcPct val="100000"/>
              </a:lnSpc>
              <a:spcBef>
                <a:spcPts val="1000"/>
              </a:spcBef>
              <a:spcAft>
                <a:spcPts val="0"/>
              </a:spcAft>
              <a:buClr>
                <a:schemeClr val="dk1"/>
              </a:buClr>
              <a:buSzPts val="2078"/>
              <a:buFont typeface="Noto Sans Symbols"/>
              <a:buChar char="⮚"/>
            </a:pPr>
            <a:r>
              <a:rPr lang="en-US" sz="2200">
                <a:solidFill>
                  <a:schemeClr val="dk1"/>
                </a:solidFill>
              </a:rPr>
              <a:t>But we can get 99.8% accuracy even if we classify all Frauds as Legitimate.</a:t>
            </a:r>
            <a:endParaRPr/>
          </a:p>
          <a:p>
            <a:pPr marL="228600" lvl="0" indent="-38100" algn="l" rtl="0">
              <a:lnSpc>
                <a:spcPct val="120000"/>
              </a:lnSpc>
              <a:spcBef>
                <a:spcPts val="1000"/>
              </a:spcBef>
              <a:spcAft>
                <a:spcPts val="0"/>
              </a:spcAft>
              <a:buClr>
                <a:schemeClr val="lt1"/>
              </a:buClr>
              <a:buSzPts val="3000"/>
              <a:buNone/>
            </a:pPr>
            <a:endParaRPr/>
          </a:p>
        </p:txBody>
      </p:sp>
      <p:pic>
        <p:nvPicPr>
          <p:cNvPr id="307" name="Google Shape;307;p6" descr="Screen Shot 2019-11-25 at 3.11.07 PM.png"/>
          <p:cNvPicPr preferRelativeResize="0"/>
          <p:nvPr/>
        </p:nvPicPr>
        <p:blipFill rotWithShape="1">
          <a:blip r:embed="rId3">
            <a:alphaModFix/>
          </a:blip>
          <a:srcRect/>
          <a:stretch/>
        </p:blipFill>
        <p:spPr>
          <a:xfrm>
            <a:off x="2743200" y="3505200"/>
            <a:ext cx="3886200" cy="2697480"/>
          </a:xfrm>
          <a:prstGeom prst="rect">
            <a:avLst/>
          </a:prstGeom>
          <a:noFill/>
          <a:ln>
            <a:noFill/>
          </a:ln>
        </p:spPr>
      </p:pic>
      <p:sp>
        <p:nvSpPr>
          <p:cNvPr id="308" name="Google Shape;308;p6"/>
          <p:cNvSpPr txBox="1"/>
          <p:nvPr/>
        </p:nvSpPr>
        <p:spPr>
          <a:xfrm>
            <a:off x="1290321" y="533400"/>
            <a:ext cx="7096759"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Challenges Of Dataset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12"/>
        <p:cNvGrpSpPr/>
        <p:nvPr/>
      </p:nvGrpSpPr>
      <p:grpSpPr>
        <a:xfrm>
          <a:off x="0" y="0"/>
          <a:ext cx="0" cy="0"/>
          <a:chOff x="0" y="0"/>
          <a:chExt cx="0" cy="0"/>
        </a:xfrm>
      </p:grpSpPr>
      <p:sp>
        <p:nvSpPr>
          <p:cNvPr id="313" name="Google Shape;313;p7"/>
          <p:cNvSpPr txBox="1">
            <a:spLocks noGrp="1"/>
          </p:cNvSpPr>
          <p:nvPr>
            <p:ph type="body" idx="1"/>
          </p:nvPr>
        </p:nvSpPr>
        <p:spPr>
          <a:xfrm>
            <a:off x="1447800" y="1322224"/>
            <a:ext cx="7467600" cy="6858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2750"/>
              <a:buNone/>
            </a:pPr>
            <a:r>
              <a:rPr lang="en-US" sz="2200">
                <a:solidFill>
                  <a:schemeClr val="dk1"/>
                </a:solidFill>
              </a:rPr>
              <a:t>Dataset contains many null values</a:t>
            </a:r>
            <a:endParaRPr sz="2200">
              <a:solidFill>
                <a:schemeClr val="dk1"/>
              </a:solidFill>
            </a:endParaRPr>
          </a:p>
          <a:p>
            <a:pPr marL="228600" lvl="0" indent="-38100" algn="l" rtl="0">
              <a:lnSpc>
                <a:spcPct val="120000"/>
              </a:lnSpc>
              <a:spcBef>
                <a:spcPts val="1000"/>
              </a:spcBef>
              <a:spcAft>
                <a:spcPts val="0"/>
              </a:spcAft>
              <a:buClr>
                <a:schemeClr val="lt1"/>
              </a:buClr>
              <a:buSzPts val="3000"/>
              <a:buNone/>
            </a:pPr>
            <a:endParaRPr/>
          </a:p>
        </p:txBody>
      </p:sp>
      <p:pic>
        <p:nvPicPr>
          <p:cNvPr id="314" name="Google Shape;314;p7" descr="Screen Shot 2019-11-25 at 3.12.46 PM.png"/>
          <p:cNvPicPr preferRelativeResize="0"/>
          <p:nvPr/>
        </p:nvPicPr>
        <p:blipFill rotWithShape="1">
          <a:blip r:embed="rId3">
            <a:alphaModFix/>
          </a:blip>
          <a:srcRect/>
          <a:stretch/>
        </p:blipFill>
        <p:spPr>
          <a:xfrm>
            <a:off x="1447800" y="1905000"/>
            <a:ext cx="2867890" cy="4648200"/>
          </a:xfrm>
          <a:prstGeom prst="rect">
            <a:avLst/>
          </a:prstGeom>
          <a:noFill/>
          <a:ln>
            <a:noFill/>
          </a:ln>
        </p:spPr>
      </p:pic>
      <p:pic>
        <p:nvPicPr>
          <p:cNvPr id="315" name="Google Shape;315;p7" descr="Screen Shot 2019-11-25 at 3.12.57 PM.png"/>
          <p:cNvPicPr preferRelativeResize="0"/>
          <p:nvPr/>
        </p:nvPicPr>
        <p:blipFill rotWithShape="1">
          <a:blip r:embed="rId4">
            <a:alphaModFix/>
          </a:blip>
          <a:srcRect/>
          <a:stretch/>
        </p:blipFill>
        <p:spPr>
          <a:xfrm>
            <a:off x="5181600" y="1905000"/>
            <a:ext cx="2907360" cy="4648200"/>
          </a:xfrm>
          <a:prstGeom prst="rect">
            <a:avLst/>
          </a:prstGeom>
          <a:noFill/>
          <a:ln>
            <a:noFill/>
          </a:ln>
        </p:spPr>
      </p:pic>
      <p:sp>
        <p:nvSpPr>
          <p:cNvPr id="316" name="Google Shape;316;p7"/>
          <p:cNvSpPr txBox="1"/>
          <p:nvPr/>
        </p:nvSpPr>
        <p:spPr>
          <a:xfrm>
            <a:off x="1290321" y="533400"/>
            <a:ext cx="7096759"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Challenges Of Dataset cont.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20"/>
        <p:cNvGrpSpPr/>
        <p:nvPr/>
      </p:nvGrpSpPr>
      <p:grpSpPr>
        <a:xfrm>
          <a:off x="0" y="0"/>
          <a:ext cx="0" cy="0"/>
          <a:chOff x="0" y="0"/>
          <a:chExt cx="0" cy="0"/>
        </a:xfrm>
      </p:grpSpPr>
      <p:sp>
        <p:nvSpPr>
          <p:cNvPr id="321" name="Google Shape;321;p8"/>
          <p:cNvSpPr txBox="1"/>
          <p:nvPr/>
        </p:nvSpPr>
        <p:spPr>
          <a:xfrm>
            <a:off x="1676400" y="1752600"/>
            <a:ext cx="7096759" cy="4106252"/>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wentieth Century"/>
                <a:ea typeface="Twentieth Century"/>
                <a:cs typeface="Twentieth Century"/>
                <a:sym typeface="Twentieth Century"/>
              </a:rPr>
              <a:t>Techniques used in Data Preprocessing</a:t>
            </a:r>
            <a:endParaRPr sz="1400" b="0" i="0" u="none" strike="noStrike" cap="none">
              <a:solidFill>
                <a:srgbClr val="000000"/>
              </a:solidFill>
              <a:latin typeface="Arial"/>
              <a:ea typeface="Arial"/>
              <a:cs typeface="Arial"/>
              <a:sym typeface="Arial"/>
            </a:endParaRPr>
          </a:p>
          <a:p>
            <a:pPr marL="12700" marR="0" lvl="0" indent="0" algn="l" rtl="0">
              <a:lnSpc>
                <a:spcPct val="100000"/>
              </a:lnSpc>
              <a:spcBef>
                <a:spcPts val="100"/>
              </a:spcBef>
              <a:spcAft>
                <a:spcPts val="0"/>
              </a:spcAft>
              <a:buClr>
                <a:srgbClr val="000000"/>
              </a:buClr>
              <a:buSzPts val="1000"/>
              <a:buFont typeface="Arial"/>
              <a:buNone/>
            </a:pPr>
            <a:endParaRPr sz="1000" b="0" i="0" u="none" strike="noStrike" cap="none">
              <a:solidFill>
                <a:schemeClr val="dk1"/>
              </a:solidFill>
              <a:latin typeface="Twentieth Century"/>
              <a:ea typeface="Twentieth Century"/>
              <a:cs typeface="Twentieth Century"/>
              <a:sym typeface="Twentieth Century"/>
            </a:endParaRPr>
          </a:p>
          <a:p>
            <a:pPr marL="466725" marR="0" lvl="0" indent="-457200" algn="l" rtl="0">
              <a:lnSpc>
                <a:spcPct val="150000"/>
              </a:lnSpc>
              <a:spcBef>
                <a:spcPts val="10"/>
              </a:spcBef>
              <a:spcAft>
                <a:spcPts val="0"/>
              </a:spcAft>
              <a:buClr>
                <a:schemeClr val="dk1"/>
              </a:buClr>
              <a:buSzPts val="2078"/>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Data Cleaning</a:t>
            </a:r>
            <a:endParaRPr sz="1400" b="0" i="0" u="none" strike="noStrike" cap="none">
              <a:solidFill>
                <a:srgbClr val="000000"/>
              </a:solidFill>
              <a:latin typeface="Arial"/>
              <a:ea typeface="Arial"/>
              <a:cs typeface="Arial"/>
              <a:sym typeface="Arial"/>
            </a:endParaRPr>
          </a:p>
          <a:p>
            <a:pPr marL="466725" marR="0" lvl="0" indent="-457200" algn="l" rtl="0">
              <a:lnSpc>
                <a:spcPct val="150000"/>
              </a:lnSpc>
              <a:spcBef>
                <a:spcPts val="5"/>
              </a:spcBef>
              <a:spcAft>
                <a:spcPts val="0"/>
              </a:spcAft>
              <a:buClr>
                <a:schemeClr val="dk1"/>
              </a:buClr>
              <a:buSzPts val="2078"/>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Memory Reduction</a:t>
            </a:r>
            <a:endParaRPr sz="1400" b="0" i="0" u="none" strike="noStrike" cap="none">
              <a:solidFill>
                <a:srgbClr val="000000"/>
              </a:solidFill>
              <a:latin typeface="Arial"/>
              <a:ea typeface="Arial"/>
              <a:cs typeface="Arial"/>
              <a:sym typeface="Arial"/>
            </a:endParaRPr>
          </a:p>
          <a:p>
            <a:pPr marL="466725" marR="0" lvl="0" indent="-457200" algn="l" rtl="0">
              <a:lnSpc>
                <a:spcPct val="150000"/>
              </a:lnSpc>
              <a:spcBef>
                <a:spcPts val="5"/>
              </a:spcBef>
              <a:spcAft>
                <a:spcPts val="0"/>
              </a:spcAft>
              <a:buClr>
                <a:schemeClr val="dk1"/>
              </a:buClr>
              <a:buSzPts val="2078"/>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Under Sampling</a:t>
            </a:r>
            <a:endParaRPr sz="1400" b="0" i="0" u="none" strike="noStrike" cap="none">
              <a:solidFill>
                <a:srgbClr val="000000"/>
              </a:solidFill>
              <a:latin typeface="Arial"/>
              <a:ea typeface="Arial"/>
              <a:cs typeface="Arial"/>
              <a:sym typeface="Arial"/>
            </a:endParaRPr>
          </a:p>
          <a:p>
            <a:pPr marL="466725" marR="0" lvl="0" indent="-457200" algn="l" rtl="0">
              <a:lnSpc>
                <a:spcPct val="150000"/>
              </a:lnSpc>
              <a:spcBef>
                <a:spcPts val="5"/>
              </a:spcBef>
              <a:spcAft>
                <a:spcPts val="0"/>
              </a:spcAft>
              <a:buClr>
                <a:schemeClr val="dk1"/>
              </a:buClr>
              <a:buSzPts val="2078"/>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Dimensionality Reduction</a:t>
            </a:r>
            <a:endParaRPr sz="1400" b="0" i="0" u="none" strike="noStrike" cap="none">
              <a:solidFill>
                <a:srgbClr val="000000"/>
              </a:solidFill>
              <a:latin typeface="Arial"/>
              <a:ea typeface="Arial"/>
              <a:cs typeface="Arial"/>
              <a:sym typeface="Arial"/>
            </a:endParaRPr>
          </a:p>
          <a:p>
            <a:pPr marL="466725" marR="0" lvl="0" indent="-457200" algn="l" rtl="0">
              <a:lnSpc>
                <a:spcPct val="150000"/>
              </a:lnSpc>
              <a:spcBef>
                <a:spcPts val="5"/>
              </a:spcBef>
              <a:spcAft>
                <a:spcPts val="0"/>
              </a:spcAft>
              <a:buClr>
                <a:schemeClr val="dk1"/>
              </a:buClr>
              <a:buSzPts val="2078"/>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Feature Selection</a:t>
            </a:r>
            <a:endParaRPr sz="1400" b="0" i="0" u="none" strike="noStrike" cap="none">
              <a:solidFill>
                <a:srgbClr val="000000"/>
              </a:solidFill>
              <a:latin typeface="Arial"/>
              <a:ea typeface="Arial"/>
              <a:cs typeface="Arial"/>
              <a:sym typeface="Arial"/>
            </a:endParaRPr>
          </a:p>
          <a:p>
            <a:pPr marL="466725" marR="0" lvl="0" indent="-457200" algn="l" rtl="0">
              <a:lnSpc>
                <a:spcPct val="150000"/>
              </a:lnSpc>
              <a:spcBef>
                <a:spcPts val="5"/>
              </a:spcBef>
              <a:spcAft>
                <a:spcPts val="0"/>
              </a:spcAft>
              <a:buClr>
                <a:schemeClr val="dk1"/>
              </a:buClr>
              <a:buSzPts val="2078"/>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Outlier detection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Arial"/>
              <a:ea typeface="Arial"/>
              <a:cs typeface="Arial"/>
              <a:sym typeface="Arial"/>
            </a:endParaRPr>
          </a:p>
        </p:txBody>
      </p:sp>
      <p:sp>
        <p:nvSpPr>
          <p:cNvPr id="322" name="Google Shape;322;p8"/>
          <p:cNvSpPr txBox="1"/>
          <p:nvPr/>
        </p:nvSpPr>
        <p:spPr>
          <a:xfrm>
            <a:off x="876300" y="752182"/>
            <a:ext cx="73914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Data Preprocessing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26"/>
        <p:cNvGrpSpPr/>
        <p:nvPr/>
      </p:nvGrpSpPr>
      <p:grpSpPr>
        <a:xfrm>
          <a:off x="0" y="0"/>
          <a:ext cx="0" cy="0"/>
          <a:chOff x="0" y="0"/>
          <a:chExt cx="0" cy="0"/>
        </a:xfrm>
      </p:grpSpPr>
      <p:sp>
        <p:nvSpPr>
          <p:cNvPr id="327" name="Google Shape;327;p9"/>
          <p:cNvSpPr txBox="1"/>
          <p:nvPr/>
        </p:nvSpPr>
        <p:spPr>
          <a:xfrm>
            <a:off x="1600200" y="1600200"/>
            <a:ext cx="6781800" cy="341632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200"/>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The data can have many irrelevant and missing parts. To handle this part, data cleaning is done. It involves handling of missing data, noisy data etc.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Twentieth Century"/>
              <a:ea typeface="Twentieth Century"/>
              <a:cs typeface="Twentieth Century"/>
              <a:sym typeface="Twentieth Century"/>
            </a:endParaRPr>
          </a:p>
          <a:p>
            <a:pPr marL="342900" marR="0" lvl="0" indent="-342900" algn="l" rtl="0">
              <a:lnSpc>
                <a:spcPct val="100000"/>
              </a:lnSpc>
              <a:spcBef>
                <a:spcPts val="0"/>
              </a:spcBef>
              <a:spcAft>
                <a:spcPts val="0"/>
              </a:spcAft>
              <a:buClr>
                <a:schemeClr val="dk1"/>
              </a:buClr>
              <a:buSzPts val="2200"/>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In our dataset so many columns has null values. These are handled by ignoring columns with more than 0.7 percent of  null values.</a:t>
            </a:r>
            <a:endParaRPr sz="1400" b="0" i="0" u="none" strike="noStrike" cap="none">
              <a:solidFill>
                <a:srgbClr val="000000"/>
              </a:solidFill>
              <a:latin typeface="Arial"/>
              <a:ea typeface="Arial"/>
              <a:cs typeface="Arial"/>
              <a:sym typeface="Arial"/>
            </a:endParaRPr>
          </a:p>
          <a:p>
            <a:pPr marL="342900" marR="0" lvl="0" indent="-203200" algn="l" rtl="0">
              <a:lnSpc>
                <a:spcPct val="100000"/>
              </a:lnSpc>
              <a:spcBef>
                <a:spcPts val="0"/>
              </a:spcBef>
              <a:spcAft>
                <a:spcPts val="0"/>
              </a:spcAft>
              <a:buClr>
                <a:schemeClr val="lt1"/>
              </a:buClr>
              <a:buSzPts val="2200"/>
              <a:buFont typeface="Noto Sans Symbols"/>
              <a:buNone/>
            </a:pPr>
            <a:endParaRPr sz="2200" b="0" i="0" u="none" strike="noStrike" cap="none">
              <a:solidFill>
                <a:schemeClr val="dk1"/>
              </a:solidFill>
              <a:latin typeface="Twentieth Century"/>
              <a:ea typeface="Twentieth Century"/>
              <a:cs typeface="Twentieth Century"/>
              <a:sym typeface="Twentieth Century"/>
            </a:endParaRPr>
          </a:p>
          <a:p>
            <a:pPr marL="342900" marR="0" lvl="0" indent="-342900" algn="l" rtl="0">
              <a:lnSpc>
                <a:spcPct val="100000"/>
              </a:lnSpc>
              <a:spcBef>
                <a:spcPts val="0"/>
              </a:spcBef>
              <a:spcAft>
                <a:spcPts val="0"/>
              </a:spcAft>
              <a:buClr>
                <a:schemeClr val="dk1"/>
              </a:buClr>
              <a:buSzPts val="2200"/>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Filled missing values by their mean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28" name="Google Shape;328;p9"/>
          <p:cNvSpPr txBox="1"/>
          <p:nvPr/>
        </p:nvSpPr>
        <p:spPr>
          <a:xfrm>
            <a:off x="1181100" y="685800"/>
            <a:ext cx="6781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Data Cleaning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32"/>
        <p:cNvGrpSpPr/>
        <p:nvPr/>
      </p:nvGrpSpPr>
      <p:grpSpPr>
        <a:xfrm>
          <a:off x="0" y="0"/>
          <a:ext cx="0" cy="0"/>
          <a:chOff x="0" y="0"/>
          <a:chExt cx="0" cy="0"/>
        </a:xfrm>
      </p:grpSpPr>
      <p:sp>
        <p:nvSpPr>
          <p:cNvPr id="333" name="Google Shape;333;p10"/>
          <p:cNvSpPr txBox="1"/>
          <p:nvPr/>
        </p:nvSpPr>
        <p:spPr>
          <a:xfrm>
            <a:off x="1524000" y="762000"/>
            <a:ext cx="62484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Data Transformation</a:t>
            </a:r>
            <a:endParaRPr sz="1400" b="0" i="0" u="none" strike="noStrike" cap="none">
              <a:solidFill>
                <a:srgbClr val="000000"/>
              </a:solidFill>
              <a:latin typeface="Arial"/>
              <a:ea typeface="Arial"/>
              <a:cs typeface="Arial"/>
              <a:sym typeface="Arial"/>
            </a:endParaRPr>
          </a:p>
        </p:txBody>
      </p:sp>
      <p:sp>
        <p:nvSpPr>
          <p:cNvPr id="334" name="Google Shape;334;p10"/>
          <p:cNvSpPr txBox="1"/>
          <p:nvPr/>
        </p:nvSpPr>
        <p:spPr>
          <a:xfrm>
            <a:off x="1295400" y="1828800"/>
            <a:ext cx="7315200" cy="31854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wentieth Century"/>
                <a:ea typeface="Twentieth Century"/>
                <a:cs typeface="Twentieth Century"/>
                <a:sym typeface="Twentieth Century"/>
              </a:rPr>
              <a:t>This step is taken in order to transform the data in appropriate forms suitable for mining process.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wentieth Century"/>
                <a:ea typeface="Twentieth Century"/>
                <a:cs typeface="Twentieth Century"/>
                <a:sym typeface="Twentieth Century"/>
              </a:rPr>
              <a:t>This involves following ways: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Twentieth Century"/>
              <a:ea typeface="Twentieth Century"/>
              <a:cs typeface="Twentieth Century"/>
              <a:sym typeface="Twentieth Century"/>
            </a:endParaRPr>
          </a:p>
          <a:p>
            <a:pPr marL="457200" marR="0" lvl="0" indent="-457200" algn="l" rtl="0">
              <a:lnSpc>
                <a:spcPct val="150000"/>
              </a:lnSpc>
              <a:spcBef>
                <a:spcPts val="0"/>
              </a:spcBef>
              <a:spcAft>
                <a:spcPts val="0"/>
              </a:spcAft>
              <a:buClr>
                <a:schemeClr val="dk1"/>
              </a:buClr>
              <a:buSzPts val="2200"/>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Normalization</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chemeClr val="dk1"/>
              </a:buClr>
              <a:buSzPts val="2200"/>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Standard Scalar</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chemeClr val="dk1"/>
              </a:buClr>
              <a:buSzPts val="2200"/>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Attribute selection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38"/>
        <p:cNvGrpSpPr/>
        <p:nvPr/>
      </p:nvGrpSpPr>
      <p:grpSpPr>
        <a:xfrm>
          <a:off x="0" y="0"/>
          <a:ext cx="0" cy="0"/>
          <a:chOff x="0" y="0"/>
          <a:chExt cx="0" cy="0"/>
        </a:xfrm>
      </p:grpSpPr>
      <p:sp>
        <p:nvSpPr>
          <p:cNvPr id="339" name="Google Shape;339;p11"/>
          <p:cNvSpPr txBox="1"/>
          <p:nvPr/>
        </p:nvSpPr>
        <p:spPr>
          <a:xfrm>
            <a:off x="1905000" y="838200"/>
            <a:ext cx="6019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Memory Reduction</a:t>
            </a:r>
            <a:endParaRPr sz="1400" b="0" i="0" u="none" strike="noStrike" cap="none">
              <a:solidFill>
                <a:srgbClr val="000000"/>
              </a:solidFill>
              <a:latin typeface="Arial"/>
              <a:ea typeface="Arial"/>
              <a:cs typeface="Arial"/>
              <a:sym typeface="Arial"/>
            </a:endParaRPr>
          </a:p>
        </p:txBody>
      </p:sp>
      <p:sp>
        <p:nvSpPr>
          <p:cNvPr id="340" name="Google Shape;340;p11"/>
          <p:cNvSpPr txBox="1"/>
          <p:nvPr/>
        </p:nvSpPr>
        <p:spPr>
          <a:xfrm>
            <a:off x="1295400" y="2059394"/>
            <a:ext cx="7467600" cy="273921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200"/>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Memory reduction techniques will reduce the memory </a:t>
            </a:r>
            <a:endParaRPr sz="1400" b="0" i="0" u="none" strike="noStrike" cap="none">
              <a:solidFill>
                <a:srgbClr val="000000"/>
              </a:solidFill>
              <a:latin typeface="Arial"/>
              <a:ea typeface="Arial"/>
              <a:cs typeface="Arial"/>
              <a:sym typeface="Arial"/>
            </a:endParaRPr>
          </a:p>
          <a:p>
            <a:pPr marL="346075"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wentieth Century"/>
                <a:ea typeface="Twentieth Century"/>
                <a:cs typeface="Twentieth Century"/>
                <a:sym typeface="Twentieth Century"/>
              </a:rPr>
              <a:t>usage of the data.</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200"/>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In our dataset, the column values are changed to int32 , </a:t>
            </a:r>
            <a:endParaRPr sz="1400" b="0" i="0" u="none" strike="noStrike" cap="none">
              <a:solidFill>
                <a:srgbClr val="000000"/>
              </a:solidFill>
              <a:latin typeface="Arial"/>
              <a:ea typeface="Arial"/>
              <a:cs typeface="Arial"/>
              <a:sym typeface="Arial"/>
            </a:endParaRPr>
          </a:p>
          <a:p>
            <a:pPr marL="346075" marR="0" lvl="0" indent="-53975"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wentieth Century"/>
                <a:ea typeface="Twentieth Century"/>
                <a:cs typeface="Twentieth Century"/>
                <a:sym typeface="Twentieth Century"/>
              </a:rPr>
              <a:t> Int16 and int64 based on the maximum and minimum values of the dataset.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200"/>
              <a:buFont typeface="Noto Sans Symbols"/>
              <a:buChar char="⮚"/>
            </a:pPr>
            <a:r>
              <a:rPr lang="en-US" sz="2200" b="0" i="0" u="none" strike="noStrike" cap="none">
                <a:solidFill>
                  <a:schemeClr val="dk1"/>
                </a:solidFill>
                <a:latin typeface="Twentieth Century"/>
                <a:ea typeface="Twentieth Century"/>
                <a:cs typeface="Twentieth Century"/>
                <a:sym typeface="Twentieth Century"/>
              </a:rPr>
              <a:t>From this the memory reduced to almost 94 MB from 150 </a:t>
            </a:r>
            <a:endParaRPr sz="1400" b="0" i="0" u="none" strike="noStrike" cap="none">
              <a:solidFill>
                <a:srgbClr val="000000"/>
              </a:solidFill>
              <a:latin typeface="Arial"/>
              <a:ea typeface="Arial"/>
              <a:cs typeface="Arial"/>
              <a:sym typeface="Arial"/>
            </a:endParaRPr>
          </a:p>
          <a:p>
            <a:pPr marL="346075" marR="0" lvl="0" indent="-53975"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wentieth Century"/>
                <a:ea typeface="Twentieth Century"/>
                <a:cs typeface="Twentieth Century"/>
                <a:sym typeface="Twentieth Century"/>
              </a:rPr>
              <a:t> MB. There is almost 74.5% reduction in the memory  usage.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44"/>
        <p:cNvGrpSpPr/>
        <p:nvPr/>
      </p:nvGrpSpPr>
      <p:grpSpPr>
        <a:xfrm>
          <a:off x="0" y="0"/>
          <a:ext cx="0" cy="0"/>
          <a:chOff x="0" y="0"/>
          <a:chExt cx="0" cy="0"/>
        </a:xfrm>
      </p:grpSpPr>
      <p:sp>
        <p:nvSpPr>
          <p:cNvPr id="345" name="Google Shape;345;p12"/>
          <p:cNvSpPr txBox="1"/>
          <p:nvPr/>
        </p:nvSpPr>
        <p:spPr>
          <a:xfrm>
            <a:off x="1763486" y="472376"/>
            <a:ext cx="6019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Memory Reduction Cont.</a:t>
            </a:r>
            <a:endParaRPr sz="1400" b="0" i="0" u="none" strike="noStrike" cap="none">
              <a:solidFill>
                <a:srgbClr val="000000"/>
              </a:solidFill>
              <a:latin typeface="Arial"/>
              <a:ea typeface="Arial"/>
              <a:cs typeface="Arial"/>
              <a:sym typeface="Arial"/>
            </a:endParaRPr>
          </a:p>
        </p:txBody>
      </p:sp>
      <p:pic>
        <p:nvPicPr>
          <p:cNvPr id="346" name="Google Shape;346;p12" descr="Screen Shot 2019-11-25 at 8.55.26 PM.png"/>
          <p:cNvPicPr preferRelativeResize="0"/>
          <p:nvPr/>
        </p:nvPicPr>
        <p:blipFill rotWithShape="1">
          <a:blip r:embed="rId3">
            <a:alphaModFix/>
          </a:blip>
          <a:srcRect/>
          <a:stretch/>
        </p:blipFill>
        <p:spPr>
          <a:xfrm>
            <a:off x="1295400" y="1219200"/>
            <a:ext cx="6781800" cy="4267200"/>
          </a:xfrm>
          <a:prstGeom prst="rect">
            <a:avLst/>
          </a:prstGeom>
          <a:noFill/>
          <a:ln>
            <a:noFill/>
          </a:ln>
        </p:spPr>
      </p:pic>
      <p:pic>
        <p:nvPicPr>
          <p:cNvPr id="347" name="Google Shape;347;p12" descr="Screen Shot 2019-11-25 at 8.55.37 PM.png"/>
          <p:cNvPicPr preferRelativeResize="0"/>
          <p:nvPr/>
        </p:nvPicPr>
        <p:blipFill rotWithShape="1">
          <a:blip r:embed="rId4">
            <a:alphaModFix/>
          </a:blip>
          <a:srcRect/>
          <a:stretch/>
        </p:blipFill>
        <p:spPr>
          <a:xfrm>
            <a:off x="1284514" y="5678053"/>
            <a:ext cx="6792686" cy="92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51"/>
        <p:cNvGrpSpPr/>
        <p:nvPr/>
      </p:nvGrpSpPr>
      <p:grpSpPr>
        <a:xfrm>
          <a:off x="0" y="0"/>
          <a:ext cx="0" cy="0"/>
          <a:chOff x="0" y="0"/>
          <a:chExt cx="0" cy="0"/>
        </a:xfrm>
      </p:grpSpPr>
      <p:pic>
        <p:nvPicPr>
          <p:cNvPr id="352" name="Google Shape;352;p13" descr="Screen Shot 2019-11-25 at 8.50.03 PM.png"/>
          <p:cNvPicPr preferRelativeResize="0"/>
          <p:nvPr/>
        </p:nvPicPr>
        <p:blipFill rotWithShape="1">
          <a:blip r:embed="rId3">
            <a:alphaModFix/>
          </a:blip>
          <a:srcRect/>
          <a:stretch/>
        </p:blipFill>
        <p:spPr>
          <a:xfrm>
            <a:off x="1066800" y="1143000"/>
            <a:ext cx="7239000" cy="4912210"/>
          </a:xfrm>
          <a:prstGeom prst="rect">
            <a:avLst/>
          </a:prstGeom>
          <a:noFill/>
          <a:ln>
            <a:noFill/>
          </a:ln>
        </p:spPr>
      </p:pic>
      <p:sp>
        <p:nvSpPr>
          <p:cNvPr id="353" name="Google Shape;353;p13"/>
          <p:cNvSpPr txBox="1"/>
          <p:nvPr/>
        </p:nvSpPr>
        <p:spPr>
          <a:xfrm>
            <a:off x="1562100" y="381000"/>
            <a:ext cx="6019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Memory Reduction Cont.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9"/>
        <p:cNvGrpSpPr/>
        <p:nvPr/>
      </p:nvGrpSpPr>
      <p:grpSpPr>
        <a:xfrm>
          <a:off x="0" y="0"/>
          <a:ext cx="0" cy="0"/>
          <a:chOff x="0" y="0"/>
          <a:chExt cx="0" cy="0"/>
        </a:xfrm>
      </p:grpSpPr>
      <p:sp>
        <p:nvSpPr>
          <p:cNvPr id="240" name="Google Shape;240;p2"/>
          <p:cNvSpPr txBox="1"/>
          <p:nvPr/>
        </p:nvSpPr>
        <p:spPr>
          <a:xfrm>
            <a:off x="1283700" y="112925"/>
            <a:ext cx="61722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Flow Of Talk</a:t>
            </a:r>
            <a:endParaRPr sz="1400" b="0" i="0" u="none" strike="noStrike" cap="none">
              <a:solidFill>
                <a:srgbClr val="000000"/>
              </a:solidFill>
              <a:latin typeface="Arial"/>
              <a:ea typeface="Arial"/>
              <a:cs typeface="Arial"/>
              <a:sym typeface="Arial"/>
            </a:endParaRPr>
          </a:p>
        </p:txBody>
      </p:sp>
      <p:sp>
        <p:nvSpPr>
          <p:cNvPr id="241" name="Google Shape;241;p2"/>
          <p:cNvSpPr txBox="1"/>
          <p:nvPr/>
        </p:nvSpPr>
        <p:spPr>
          <a:xfrm>
            <a:off x="1417050" y="964900"/>
            <a:ext cx="5905500" cy="5352600"/>
          </a:xfrm>
          <a:prstGeom prst="rect">
            <a:avLst/>
          </a:prstGeom>
          <a:noFill/>
          <a:ln>
            <a:noFill/>
          </a:ln>
        </p:spPr>
        <p:txBody>
          <a:bodyPr spcFirstLastPara="1" wrap="square" lIns="91425" tIns="45700" rIns="91425" bIns="45700" anchor="t" anchorCtr="0">
            <a:spAutoFit/>
          </a:bodyPr>
          <a:lstStyle/>
          <a:p>
            <a:pPr marL="457200" marR="0" lvl="0" indent="-381000" algn="l" rtl="0">
              <a:lnSpc>
                <a:spcPct val="150000"/>
              </a:lnSpc>
              <a:spcBef>
                <a:spcPts val="0"/>
              </a:spcBef>
              <a:spcAft>
                <a:spcPts val="0"/>
              </a:spcAft>
              <a:buClr>
                <a:schemeClr val="dk1"/>
              </a:buClr>
              <a:buSzPts val="2400"/>
              <a:buFont typeface="Twentieth Century"/>
              <a:buChar char="❖"/>
            </a:pPr>
            <a:r>
              <a:rPr lang="en-US" sz="2400" b="0" i="0" u="none" strike="noStrike" cap="none">
                <a:solidFill>
                  <a:schemeClr val="dk1"/>
                </a:solidFill>
                <a:latin typeface="Twentieth Century"/>
                <a:ea typeface="Twentieth Century"/>
                <a:cs typeface="Twentieth Century"/>
                <a:sym typeface="Twentieth Century"/>
              </a:rPr>
              <a:t>Introduction/Problem Statement</a:t>
            </a:r>
            <a:endParaRPr sz="1400" b="0"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chemeClr val="dk1"/>
              </a:buClr>
              <a:buSzPts val="2400"/>
              <a:buFont typeface="Twentieth Century"/>
              <a:buChar char="❖"/>
            </a:pPr>
            <a:r>
              <a:rPr lang="en-US" sz="2400" b="0" i="0" u="none" strike="noStrike" cap="none">
                <a:solidFill>
                  <a:schemeClr val="dk1"/>
                </a:solidFill>
                <a:latin typeface="Twentieth Century"/>
                <a:ea typeface="Twentieth Century"/>
                <a:cs typeface="Twentieth Century"/>
                <a:sym typeface="Twentieth Century"/>
              </a:rPr>
              <a:t>Dataset Collection</a:t>
            </a:r>
            <a:endParaRPr sz="2400" b="0" i="0" u="none" strike="noStrike" cap="none">
              <a:solidFill>
                <a:schemeClr val="dk1"/>
              </a:solidFill>
              <a:latin typeface="Twentieth Century"/>
              <a:ea typeface="Twentieth Century"/>
              <a:cs typeface="Twentieth Century"/>
              <a:sym typeface="Twentieth Century"/>
            </a:endParaRPr>
          </a:p>
          <a:p>
            <a:pPr marL="457200" marR="0" lvl="0" indent="-381000" algn="l" rtl="0">
              <a:lnSpc>
                <a:spcPct val="150000"/>
              </a:lnSpc>
              <a:spcBef>
                <a:spcPts val="0"/>
              </a:spcBef>
              <a:spcAft>
                <a:spcPts val="0"/>
              </a:spcAft>
              <a:buClr>
                <a:schemeClr val="dk1"/>
              </a:buClr>
              <a:buSzPts val="2400"/>
              <a:buFont typeface="Twentieth Century"/>
              <a:buChar char="❖"/>
            </a:pPr>
            <a:r>
              <a:rPr lang="en-US" sz="2400" b="0" i="0" u="none" strike="noStrike" cap="none">
                <a:solidFill>
                  <a:schemeClr val="dk1"/>
                </a:solidFill>
                <a:latin typeface="Twentieth Century"/>
                <a:ea typeface="Twentieth Century"/>
                <a:cs typeface="Twentieth Century"/>
                <a:sym typeface="Twentieth Century"/>
              </a:rPr>
              <a:t>Data Visualization</a:t>
            </a:r>
            <a:endParaRPr sz="2400" b="0" i="0" u="none" strike="noStrike" cap="none">
              <a:solidFill>
                <a:schemeClr val="dk1"/>
              </a:solidFill>
              <a:latin typeface="Twentieth Century"/>
              <a:ea typeface="Twentieth Century"/>
              <a:cs typeface="Twentieth Century"/>
              <a:sym typeface="Twentieth Century"/>
            </a:endParaRPr>
          </a:p>
          <a:p>
            <a:pPr marL="457200" marR="0" lvl="0" indent="-381000" algn="l" rtl="0">
              <a:lnSpc>
                <a:spcPct val="150000"/>
              </a:lnSpc>
              <a:spcBef>
                <a:spcPts val="0"/>
              </a:spcBef>
              <a:spcAft>
                <a:spcPts val="0"/>
              </a:spcAft>
              <a:buClr>
                <a:schemeClr val="dk1"/>
              </a:buClr>
              <a:buSzPts val="2400"/>
              <a:buFont typeface="Twentieth Century"/>
              <a:buChar char="❖"/>
            </a:pPr>
            <a:r>
              <a:rPr lang="en-US" sz="2400" b="0" i="0" u="none" strike="noStrike" cap="none">
                <a:solidFill>
                  <a:schemeClr val="dk1"/>
                </a:solidFill>
                <a:latin typeface="Twentieth Century"/>
                <a:ea typeface="Twentieth Century"/>
                <a:cs typeface="Twentieth Century"/>
                <a:sym typeface="Twentieth Century"/>
              </a:rPr>
              <a:t>Preprocessing Techniques</a:t>
            </a:r>
            <a:endParaRPr sz="1400" b="0"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chemeClr val="dk1"/>
              </a:buClr>
              <a:buSzPts val="2400"/>
              <a:buFont typeface="Twentieth Century"/>
              <a:buChar char="❖"/>
            </a:pPr>
            <a:r>
              <a:rPr lang="en-US" sz="2400" b="0" i="0" u="none" strike="noStrike" cap="none">
                <a:solidFill>
                  <a:schemeClr val="dk1"/>
                </a:solidFill>
                <a:latin typeface="Twentieth Century"/>
                <a:ea typeface="Twentieth Century"/>
                <a:cs typeface="Twentieth Century"/>
                <a:sym typeface="Twentieth Century"/>
              </a:rPr>
              <a:t>Implementation Methods</a:t>
            </a:r>
            <a:endParaRPr sz="2400" b="0" i="0" u="none" strike="noStrike" cap="none">
              <a:solidFill>
                <a:schemeClr val="dk1"/>
              </a:solidFill>
              <a:latin typeface="Twentieth Century"/>
              <a:ea typeface="Twentieth Century"/>
              <a:cs typeface="Twentieth Century"/>
              <a:sym typeface="Twentieth Century"/>
            </a:endParaRPr>
          </a:p>
          <a:p>
            <a:pPr marL="457200" marR="0" lvl="0" indent="-381000" algn="l" rtl="0">
              <a:lnSpc>
                <a:spcPct val="150000"/>
              </a:lnSpc>
              <a:spcBef>
                <a:spcPts val="0"/>
              </a:spcBef>
              <a:spcAft>
                <a:spcPts val="0"/>
              </a:spcAft>
              <a:buClr>
                <a:schemeClr val="dk1"/>
              </a:buClr>
              <a:buSzPts val="2400"/>
              <a:buFont typeface="Twentieth Century"/>
              <a:buChar char="❖"/>
            </a:pPr>
            <a:r>
              <a:rPr lang="en-US" sz="2400" b="0" i="0" u="none" strike="noStrike" cap="none">
                <a:solidFill>
                  <a:schemeClr val="dk1"/>
                </a:solidFill>
                <a:latin typeface="Twentieth Century"/>
                <a:ea typeface="Twentieth Century"/>
                <a:cs typeface="Twentieth Century"/>
                <a:sym typeface="Twentieth Century"/>
              </a:rPr>
              <a:t>Performance Evaluation and Results</a:t>
            </a:r>
            <a:endParaRPr sz="1400" b="0"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chemeClr val="dk1"/>
              </a:buClr>
              <a:buSzPts val="2400"/>
              <a:buFont typeface="Twentieth Century"/>
              <a:buChar char="❖"/>
            </a:pPr>
            <a:r>
              <a:rPr lang="en-US" sz="2400" b="0" i="0" u="none" strike="noStrike" cap="none">
                <a:solidFill>
                  <a:schemeClr val="dk1"/>
                </a:solidFill>
                <a:latin typeface="Twentieth Century"/>
                <a:ea typeface="Twentieth Century"/>
                <a:cs typeface="Twentieth Century"/>
                <a:sym typeface="Twentieth Century"/>
              </a:rPr>
              <a:t>Innovation</a:t>
            </a:r>
            <a:endParaRPr sz="1400" b="0"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chemeClr val="dk1"/>
              </a:buClr>
              <a:buSzPts val="2400"/>
              <a:buFont typeface="Twentieth Century"/>
              <a:buChar char="❖"/>
            </a:pPr>
            <a:r>
              <a:rPr lang="en-US" sz="2400" b="0" i="0" u="none" strike="noStrike" cap="none">
                <a:solidFill>
                  <a:schemeClr val="dk1"/>
                </a:solidFill>
                <a:latin typeface="Twentieth Century"/>
                <a:ea typeface="Twentieth Century"/>
                <a:cs typeface="Twentieth Century"/>
                <a:sym typeface="Twentieth Century"/>
              </a:rPr>
              <a:t>Tools Used</a:t>
            </a:r>
            <a:endParaRPr sz="1400" b="0"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chemeClr val="dk1"/>
              </a:buClr>
              <a:buSzPts val="2400"/>
              <a:buFont typeface="Twentieth Century"/>
              <a:buChar char="❖"/>
            </a:pPr>
            <a:r>
              <a:rPr lang="en-US" sz="2400" b="0" i="0" u="none" strike="noStrike" cap="none">
                <a:solidFill>
                  <a:schemeClr val="dk1"/>
                </a:solidFill>
                <a:latin typeface="Twentieth Century"/>
                <a:ea typeface="Twentieth Century"/>
                <a:cs typeface="Twentieth Century"/>
                <a:sym typeface="Twentieth Century"/>
              </a:rPr>
              <a:t>Conclusion</a:t>
            </a:r>
            <a:endParaRPr sz="24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57"/>
        <p:cNvGrpSpPr/>
        <p:nvPr/>
      </p:nvGrpSpPr>
      <p:grpSpPr>
        <a:xfrm>
          <a:off x="0" y="0"/>
          <a:ext cx="0" cy="0"/>
          <a:chOff x="0" y="0"/>
          <a:chExt cx="0" cy="0"/>
        </a:xfrm>
      </p:grpSpPr>
      <p:sp>
        <p:nvSpPr>
          <p:cNvPr id="358" name="Google Shape;358;p14"/>
          <p:cNvSpPr txBox="1"/>
          <p:nvPr/>
        </p:nvSpPr>
        <p:spPr>
          <a:xfrm>
            <a:off x="1447800" y="1547336"/>
            <a:ext cx="6934200" cy="21236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wentieth Century"/>
                <a:ea typeface="Twentieth Century"/>
                <a:cs typeface="Twentieth Century"/>
                <a:sym typeface="Twentieth Century"/>
              </a:rPr>
              <a:t>Data Sampling is a statistical technique used to select, manipulate and analyze the representative subset of the 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wentieth Century"/>
                <a:ea typeface="Twentieth Century"/>
                <a:cs typeface="Twentieth Century"/>
                <a:sym typeface="Twentieth Century"/>
              </a:rPr>
              <a:t>Here our dataset is skewed, the fraud transactions are only 492, we did under sampling of the data using stratified K fold.</a:t>
            </a:r>
            <a:endParaRPr sz="1400" b="0" i="0" u="none" strike="noStrike" cap="none">
              <a:solidFill>
                <a:srgbClr val="000000"/>
              </a:solidFill>
              <a:latin typeface="Arial"/>
              <a:ea typeface="Arial"/>
              <a:cs typeface="Arial"/>
              <a:sym typeface="Arial"/>
            </a:endParaRPr>
          </a:p>
        </p:txBody>
      </p:sp>
      <p:sp>
        <p:nvSpPr>
          <p:cNvPr id="359" name="Google Shape;359;p14"/>
          <p:cNvSpPr txBox="1"/>
          <p:nvPr/>
        </p:nvSpPr>
        <p:spPr>
          <a:xfrm>
            <a:off x="1297010" y="609600"/>
            <a:ext cx="63246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Sampling</a:t>
            </a:r>
            <a:endParaRPr sz="1400" b="0" i="0" u="none" strike="noStrike" cap="none">
              <a:solidFill>
                <a:srgbClr val="000000"/>
              </a:solidFill>
              <a:latin typeface="Arial"/>
              <a:ea typeface="Arial"/>
              <a:cs typeface="Arial"/>
              <a:sym typeface="Arial"/>
            </a:endParaRPr>
          </a:p>
        </p:txBody>
      </p:sp>
      <p:pic>
        <p:nvPicPr>
          <p:cNvPr id="360" name="Google Shape;360;p14" descr="Screen Shot 2019-11-25 at 4.26.16 PM.png"/>
          <p:cNvPicPr preferRelativeResize="0"/>
          <p:nvPr/>
        </p:nvPicPr>
        <p:blipFill rotWithShape="1">
          <a:blip r:embed="rId3">
            <a:alphaModFix/>
          </a:blip>
          <a:srcRect/>
          <a:stretch/>
        </p:blipFill>
        <p:spPr>
          <a:xfrm>
            <a:off x="2590800" y="3703651"/>
            <a:ext cx="3886200" cy="2667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4"/>
        <p:cNvGrpSpPr/>
        <p:nvPr/>
      </p:nvGrpSpPr>
      <p:grpSpPr>
        <a:xfrm>
          <a:off x="0" y="0"/>
          <a:ext cx="0" cy="0"/>
          <a:chOff x="0" y="0"/>
          <a:chExt cx="0" cy="0"/>
        </a:xfrm>
      </p:grpSpPr>
      <p:sp>
        <p:nvSpPr>
          <p:cNvPr id="365" name="Google Shape;365;p15"/>
          <p:cNvSpPr txBox="1"/>
          <p:nvPr/>
        </p:nvSpPr>
        <p:spPr>
          <a:xfrm>
            <a:off x="1524000" y="1582502"/>
            <a:ext cx="6553200" cy="42473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wentieth Century"/>
                <a:ea typeface="Twentieth Century"/>
                <a:cs typeface="Twentieth Century"/>
                <a:sym typeface="Twentieth Century"/>
              </a:rPr>
              <a:t>In order to get rid of this, we uses data reduction technique. It aims to increase the storage efficiency and reduce data storage and analysis costs.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wentieth Century"/>
                <a:ea typeface="Twentieth Century"/>
                <a:cs typeface="Twentieth Century"/>
                <a:sym typeface="Twentieth Century"/>
              </a:rPr>
              <a:t>The various steps to data reduction are: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wentieth Century"/>
                <a:ea typeface="Twentieth Century"/>
                <a:cs typeface="Twentieth Century"/>
                <a:sym typeface="Twentieth Century"/>
              </a:rPr>
              <a:t>Attribute Subset Selection: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wentieth Century"/>
                <a:ea typeface="Twentieth Century"/>
                <a:cs typeface="Twentieth Century"/>
                <a:sym typeface="Twentieth Century"/>
              </a:rPr>
              <a:t>Highly relevant attributes should be used, rest all can be discarded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wentieth Century"/>
                <a:ea typeface="Twentieth Century"/>
                <a:cs typeface="Twentieth Century"/>
                <a:sym typeface="Twentieth Century"/>
              </a:rPr>
              <a:t>Dimensionality Reduction: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wentieth Century"/>
                <a:ea typeface="Twentieth Century"/>
                <a:cs typeface="Twentieth Century"/>
                <a:sym typeface="Twentieth Century"/>
              </a:rPr>
              <a:t>If after reconstruction from compressed data, original data can be retrieved, such reduction are called lossless reduction else it is called lossy reduction.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wentieth Century"/>
                <a:ea typeface="Twentieth Century"/>
                <a:cs typeface="Twentieth Century"/>
                <a:sym typeface="Twentieth Century"/>
              </a:rPr>
              <a:t>For this dataset, I have used Principle component analysis.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66" name="Google Shape;366;p15"/>
          <p:cNvSpPr txBox="1"/>
          <p:nvPr/>
        </p:nvSpPr>
        <p:spPr>
          <a:xfrm>
            <a:off x="1371600" y="762000"/>
            <a:ext cx="6400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Dimensionality reduction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0"/>
        <p:cNvGrpSpPr/>
        <p:nvPr/>
      </p:nvGrpSpPr>
      <p:grpSpPr>
        <a:xfrm>
          <a:off x="0" y="0"/>
          <a:ext cx="0" cy="0"/>
          <a:chOff x="0" y="0"/>
          <a:chExt cx="0" cy="0"/>
        </a:xfrm>
      </p:grpSpPr>
      <p:pic>
        <p:nvPicPr>
          <p:cNvPr id="371" name="Google Shape;371;p16" descr="Screen Shot 2019-11-25 at 8.53.20 PM.png"/>
          <p:cNvPicPr preferRelativeResize="0">
            <a:picLocks noGrp="1"/>
          </p:cNvPicPr>
          <p:nvPr>
            <p:ph type="body" idx="1"/>
          </p:nvPr>
        </p:nvPicPr>
        <p:blipFill rotWithShape="1">
          <a:blip r:embed="rId3">
            <a:alphaModFix/>
          </a:blip>
          <a:srcRect/>
          <a:stretch/>
        </p:blipFill>
        <p:spPr>
          <a:xfrm>
            <a:off x="1219200" y="1828800"/>
            <a:ext cx="6716486" cy="3581400"/>
          </a:xfrm>
          <a:prstGeom prst="rect">
            <a:avLst/>
          </a:prstGeom>
          <a:noFill/>
          <a:ln>
            <a:noFill/>
          </a:ln>
        </p:spPr>
      </p:pic>
      <p:sp>
        <p:nvSpPr>
          <p:cNvPr id="372" name="Google Shape;372;p16"/>
          <p:cNvSpPr txBox="1"/>
          <p:nvPr/>
        </p:nvSpPr>
        <p:spPr>
          <a:xfrm>
            <a:off x="1219200" y="762000"/>
            <a:ext cx="67056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a:solidFill>
                  <a:schemeClr val="dk1"/>
                </a:solidFill>
                <a:latin typeface="Twentieth Century"/>
                <a:ea typeface="Twentieth Century"/>
                <a:cs typeface="Twentieth Century"/>
                <a:sym typeface="Twentieth Century"/>
              </a:rPr>
              <a:t>Principal</a:t>
            </a:r>
            <a:r>
              <a:rPr lang="en-US" sz="3600" b="0" i="0" u="none" strike="noStrike" cap="none">
                <a:solidFill>
                  <a:schemeClr val="dk1"/>
                </a:solidFill>
                <a:latin typeface="Twentieth Century"/>
                <a:ea typeface="Twentieth Century"/>
                <a:cs typeface="Twentieth Century"/>
                <a:sym typeface="Twentieth Century"/>
              </a:rPr>
              <a:t> component analysis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6"/>
        <p:cNvGrpSpPr/>
        <p:nvPr/>
      </p:nvGrpSpPr>
      <p:grpSpPr>
        <a:xfrm>
          <a:off x="0" y="0"/>
          <a:ext cx="0" cy="0"/>
          <a:chOff x="0" y="0"/>
          <a:chExt cx="0" cy="0"/>
        </a:xfrm>
      </p:grpSpPr>
      <p:sp>
        <p:nvSpPr>
          <p:cNvPr id="377" name="Google Shape;377;p17"/>
          <p:cNvSpPr txBox="1">
            <a:spLocks noGrp="1"/>
          </p:cNvSpPr>
          <p:nvPr>
            <p:ph type="body" idx="1"/>
          </p:nvPr>
        </p:nvSpPr>
        <p:spPr>
          <a:xfrm>
            <a:off x="1012371" y="1371600"/>
            <a:ext cx="7429499" cy="3541714"/>
          </a:xfrm>
          <a:prstGeom prst="rect">
            <a:avLst/>
          </a:prstGeom>
          <a:noFill/>
          <a:ln>
            <a:noFill/>
          </a:ln>
        </p:spPr>
        <p:txBody>
          <a:bodyPr spcFirstLastPara="1" wrap="square" lIns="91425" tIns="45700" rIns="91425" bIns="45700" anchor="t" anchorCtr="0">
            <a:normAutofit/>
          </a:bodyPr>
          <a:lstStyle/>
          <a:p>
            <a:pPr marL="466725" lvl="0" indent="-466725" algn="l" rtl="0">
              <a:lnSpc>
                <a:spcPct val="120000"/>
              </a:lnSpc>
              <a:spcBef>
                <a:spcPts val="0"/>
              </a:spcBef>
              <a:spcAft>
                <a:spcPts val="0"/>
              </a:spcAft>
              <a:buClr>
                <a:schemeClr val="dk1"/>
              </a:buClr>
              <a:buSzPts val="2750"/>
              <a:buFont typeface="Noto Sans Symbols"/>
              <a:buChar char="⮚"/>
            </a:pPr>
            <a:r>
              <a:rPr lang="en-US" sz="2200">
                <a:solidFill>
                  <a:schemeClr val="dk1"/>
                </a:solidFill>
              </a:rPr>
              <a:t>For credit card fraud detections, outliers are very important in the dataset, as it will detect the abnormal characteristics which leads to the fraud detection.</a:t>
            </a:r>
            <a:endParaRPr/>
          </a:p>
          <a:p>
            <a:pPr marL="466725" lvl="0" indent="-466725" algn="l" rtl="0">
              <a:lnSpc>
                <a:spcPct val="120000"/>
              </a:lnSpc>
              <a:spcBef>
                <a:spcPts val="1000"/>
              </a:spcBef>
              <a:spcAft>
                <a:spcPts val="0"/>
              </a:spcAft>
              <a:buClr>
                <a:schemeClr val="dk1"/>
              </a:buClr>
              <a:buSzPts val="2750"/>
              <a:buFont typeface="Noto Sans Symbols"/>
              <a:buChar char="⮚"/>
            </a:pPr>
            <a:r>
              <a:rPr lang="en-US" sz="2200">
                <a:solidFill>
                  <a:schemeClr val="dk1"/>
                </a:solidFill>
              </a:rPr>
              <a:t>For that purpose, we have analyzed the outliers.</a:t>
            </a:r>
            <a:endParaRPr/>
          </a:p>
          <a:p>
            <a:pPr marL="466725" lvl="0" indent="-466725" algn="l" rtl="0">
              <a:lnSpc>
                <a:spcPct val="120000"/>
              </a:lnSpc>
              <a:spcBef>
                <a:spcPts val="1000"/>
              </a:spcBef>
              <a:spcAft>
                <a:spcPts val="0"/>
              </a:spcAft>
              <a:buClr>
                <a:schemeClr val="dk1"/>
              </a:buClr>
              <a:buSzPts val="2750"/>
              <a:buFont typeface="Noto Sans Symbols"/>
              <a:buChar char="⮚"/>
            </a:pPr>
            <a:r>
              <a:rPr lang="en-US" sz="2200">
                <a:solidFill>
                  <a:schemeClr val="dk1"/>
                </a:solidFill>
              </a:rPr>
              <a:t>Box plots are used to detect outliers.</a:t>
            </a:r>
            <a:endParaRPr/>
          </a:p>
        </p:txBody>
      </p:sp>
      <p:pic>
        <p:nvPicPr>
          <p:cNvPr id="378" name="Google Shape;378;p17" descr="Screen Shot 2019-11-25 at 4.32.59 PM.png"/>
          <p:cNvPicPr preferRelativeResize="0"/>
          <p:nvPr/>
        </p:nvPicPr>
        <p:blipFill rotWithShape="1">
          <a:blip r:embed="rId3">
            <a:alphaModFix/>
          </a:blip>
          <a:srcRect/>
          <a:stretch/>
        </p:blipFill>
        <p:spPr>
          <a:xfrm>
            <a:off x="702130" y="4132930"/>
            <a:ext cx="7848600" cy="1770768"/>
          </a:xfrm>
          <a:prstGeom prst="rect">
            <a:avLst/>
          </a:prstGeom>
          <a:noFill/>
          <a:ln>
            <a:noFill/>
          </a:ln>
        </p:spPr>
      </p:pic>
      <p:sp>
        <p:nvSpPr>
          <p:cNvPr id="379" name="Google Shape;379;p17"/>
          <p:cNvSpPr txBox="1"/>
          <p:nvPr/>
        </p:nvSpPr>
        <p:spPr>
          <a:xfrm>
            <a:off x="1371600" y="533400"/>
            <a:ext cx="62484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Detecting Outliers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83"/>
        <p:cNvGrpSpPr/>
        <p:nvPr/>
      </p:nvGrpSpPr>
      <p:grpSpPr>
        <a:xfrm>
          <a:off x="0" y="0"/>
          <a:ext cx="0" cy="0"/>
          <a:chOff x="0" y="0"/>
          <a:chExt cx="0" cy="0"/>
        </a:xfrm>
      </p:grpSpPr>
      <p:sp>
        <p:nvSpPr>
          <p:cNvPr id="384" name="Google Shape;384;p18"/>
          <p:cNvSpPr txBox="1">
            <a:spLocks noGrp="1"/>
          </p:cNvSpPr>
          <p:nvPr>
            <p:ph type="body" idx="1"/>
          </p:nvPr>
        </p:nvSpPr>
        <p:spPr>
          <a:xfrm>
            <a:off x="1371600" y="1295400"/>
            <a:ext cx="7200899" cy="48006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2750"/>
              <a:buNone/>
            </a:pPr>
            <a:r>
              <a:rPr lang="en-US" sz="2200">
                <a:solidFill>
                  <a:schemeClr val="dk1"/>
                </a:solidFill>
              </a:rPr>
              <a:t>We have used supervised as well as unsupervised methods for the classification of fraud and non fraud transactions.</a:t>
            </a:r>
            <a:endParaRPr/>
          </a:p>
          <a:p>
            <a:pPr marL="0" lvl="0" indent="0" algn="l" rtl="0">
              <a:lnSpc>
                <a:spcPct val="120000"/>
              </a:lnSpc>
              <a:spcBef>
                <a:spcPts val="1000"/>
              </a:spcBef>
              <a:spcAft>
                <a:spcPts val="0"/>
              </a:spcAft>
              <a:buClr>
                <a:schemeClr val="dk1"/>
              </a:buClr>
              <a:buSzPts val="2750"/>
              <a:buNone/>
            </a:pPr>
            <a:r>
              <a:rPr lang="en-US" sz="2200" b="1">
                <a:solidFill>
                  <a:schemeClr val="dk1"/>
                </a:solidFill>
              </a:rPr>
              <a:t>Supervised</a:t>
            </a:r>
            <a:endParaRPr/>
          </a:p>
          <a:p>
            <a:pPr marL="457200" lvl="0" indent="-457200" algn="l" rtl="0">
              <a:lnSpc>
                <a:spcPct val="120000"/>
              </a:lnSpc>
              <a:spcBef>
                <a:spcPts val="1000"/>
              </a:spcBef>
              <a:spcAft>
                <a:spcPts val="0"/>
              </a:spcAft>
              <a:buClr>
                <a:schemeClr val="dk1"/>
              </a:buClr>
              <a:buSzPts val="2375"/>
              <a:buFont typeface="Noto Sans Symbols"/>
              <a:buChar char="⮚"/>
            </a:pPr>
            <a:r>
              <a:rPr lang="en-US" sz="1900">
                <a:solidFill>
                  <a:schemeClr val="dk1"/>
                </a:solidFill>
              </a:rPr>
              <a:t>Logistic Regression</a:t>
            </a:r>
            <a:endParaRPr/>
          </a:p>
          <a:p>
            <a:pPr marL="457200" lvl="0" indent="-457200" algn="l" rtl="0">
              <a:lnSpc>
                <a:spcPct val="120000"/>
              </a:lnSpc>
              <a:spcBef>
                <a:spcPts val="1000"/>
              </a:spcBef>
              <a:spcAft>
                <a:spcPts val="0"/>
              </a:spcAft>
              <a:buClr>
                <a:schemeClr val="dk1"/>
              </a:buClr>
              <a:buSzPts val="2375"/>
              <a:buFont typeface="Noto Sans Symbols"/>
              <a:buChar char="⮚"/>
            </a:pPr>
            <a:r>
              <a:rPr lang="en-US" sz="1900">
                <a:solidFill>
                  <a:schemeClr val="dk1"/>
                </a:solidFill>
              </a:rPr>
              <a:t>Support Vector Machines</a:t>
            </a:r>
            <a:endParaRPr/>
          </a:p>
          <a:p>
            <a:pPr marL="457200" lvl="0" indent="-457200" algn="l" rtl="0">
              <a:lnSpc>
                <a:spcPct val="120000"/>
              </a:lnSpc>
              <a:spcBef>
                <a:spcPts val="1000"/>
              </a:spcBef>
              <a:spcAft>
                <a:spcPts val="0"/>
              </a:spcAft>
              <a:buClr>
                <a:schemeClr val="dk1"/>
              </a:buClr>
              <a:buSzPts val="2375"/>
              <a:buFont typeface="Noto Sans Symbols"/>
              <a:buChar char="⮚"/>
            </a:pPr>
            <a:r>
              <a:rPr lang="en-US" sz="1900">
                <a:solidFill>
                  <a:schemeClr val="dk1"/>
                </a:solidFill>
              </a:rPr>
              <a:t>Decision Tree</a:t>
            </a:r>
            <a:endParaRPr/>
          </a:p>
          <a:p>
            <a:pPr marL="457200" lvl="0" indent="-457200" algn="l" rtl="0">
              <a:lnSpc>
                <a:spcPct val="120000"/>
              </a:lnSpc>
              <a:spcBef>
                <a:spcPts val="1000"/>
              </a:spcBef>
              <a:spcAft>
                <a:spcPts val="0"/>
              </a:spcAft>
              <a:buClr>
                <a:schemeClr val="dk1"/>
              </a:buClr>
              <a:buSzPts val="2375"/>
              <a:buFont typeface="Noto Sans Symbols"/>
              <a:buChar char="⮚"/>
            </a:pPr>
            <a:r>
              <a:rPr lang="en-US" sz="1900">
                <a:solidFill>
                  <a:schemeClr val="dk1"/>
                </a:solidFill>
              </a:rPr>
              <a:t>K Nearest neighbor</a:t>
            </a:r>
            <a:endParaRPr/>
          </a:p>
          <a:p>
            <a:pPr marL="457200" lvl="0" indent="-457200" algn="l" rtl="0">
              <a:lnSpc>
                <a:spcPct val="120000"/>
              </a:lnSpc>
              <a:spcBef>
                <a:spcPts val="1000"/>
              </a:spcBef>
              <a:spcAft>
                <a:spcPts val="0"/>
              </a:spcAft>
              <a:buClr>
                <a:schemeClr val="dk1"/>
              </a:buClr>
              <a:buSzPts val="2375"/>
              <a:buFont typeface="Noto Sans Symbols"/>
              <a:buChar char="⮚"/>
            </a:pPr>
            <a:r>
              <a:rPr lang="en-US" sz="1900">
                <a:solidFill>
                  <a:schemeClr val="dk1"/>
                </a:solidFill>
              </a:rPr>
              <a:t>Neural Networks</a:t>
            </a:r>
            <a:endParaRPr/>
          </a:p>
          <a:p>
            <a:pPr marL="0" lvl="0" indent="0" algn="l" rtl="0">
              <a:lnSpc>
                <a:spcPct val="120000"/>
              </a:lnSpc>
              <a:spcBef>
                <a:spcPts val="1000"/>
              </a:spcBef>
              <a:spcAft>
                <a:spcPts val="0"/>
              </a:spcAft>
              <a:buClr>
                <a:schemeClr val="dk1"/>
              </a:buClr>
              <a:buSzPts val="2750"/>
              <a:buNone/>
            </a:pPr>
            <a:r>
              <a:rPr lang="en-US" sz="2200" b="1">
                <a:solidFill>
                  <a:schemeClr val="dk1"/>
                </a:solidFill>
              </a:rPr>
              <a:t>Unsupervised</a:t>
            </a:r>
            <a:endParaRPr/>
          </a:p>
          <a:p>
            <a:pPr marL="457200" lvl="0" indent="-457200" algn="l" rtl="0">
              <a:lnSpc>
                <a:spcPct val="120000"/>
              </a:lnSpc>
              <a:spcBef>
                <a:spcPts val="1000"/>
              </a:spcBef>
              <a:spcAft>
                <a:spcPts val="0"/>
              </a:spcAft>
              <a:buClr>
                <a:schemeClr val="dk1"/>
              </a:buClr>
              <a:buSzPts val="2250"/>
              <a:buFont typeface="Noto Sans Symbols"/>
              <a:buChar char="⮚"/>
            </a:pPr>
            <a:r>
              <a:rPr lang="en-US" sz="1800">
                <a:solidFill>
                  <a:schemeClr val="dk1"/>
                </a:solidFill>
              </a:rPr>
              <a:t>K Means Clustering</a:t>
            </a:r>
            <a:endParaRPr/>
          </a:p>
          <a:p>
            <a:pPr marL="228600" lvl="0" indent="-38100" algn="l" rtl="0">
              <a:lnSpc>
                <a:spcPct val="120000"/>
              </a:lnSpc>
              <a:spcBef>
                <a:spcPts val="1000"/>
              </a:spcBef>
              <a:spcAft>
                <a:spcPts val="0"/>
              </a:spcAft>
              <a:buClr>
                <a:schemeClr val="lt1"/>
              </a:buClr>
              <a:buSzPts val="3000"/>
              <a:buNone/>
            </a:pPr>
            <a:endParaRPr/>
          </a:p>
        </p:txBody>
      </p:sp>
      <p:sp>
        <p:nvSpPr>
          <p:cNvPr id="385" name="Google Shape;385;p18"/>
          <p:cNvSpPr txBox="1"/>
          <p:nvPr/>
        </p:nvSpPr>
        <p:spPr>
          <a:xfrm>
            <a:off x="1028701" y="457200"/>
            <a:ext cx="7429499"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Data mining Models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89"/>
        <p:cNvGrpSpPr/>
        <p:nvPr/>
      </p:nvGrpSpPr>
      <p:grpSpPr>
        <a:xfrm>
          <a:off x="0" y="0"/>
          <a:ext cx="0" cy="0"/>
          <a:chOff x="0" y="0"/>
          <a:chExt cx="0" cy="0"/>
        </a:xfrm>
      </p:grpSpPr>
      <p:sp>
        <p:nvSpPr>
          <p:cNvPr id="390" name="Google Shape;390;p19"/>
          <p:cNvSpPr txBox="1">
            <a:spLocks noGrp="1"/>
          </p:cNvSpPr>
          <p:nvPr>
            <p:ph type="body" idx="1"/>
          </p:nvPr>
        </p:nvSpPr>
        <p:spPr>
          <a:xfrm>
            <a:off x="1295400" y="1490007"/>
            <a:ext cx="7620000" cy="3877985"/>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3000"/>
              <a:buNone/>
            </a:pPr>
            <a:r>
              <a:rPr lang="en-US" b="1">
                <a:solidFill>
                  <a:schemeClr val="dk1"/>
                </a:solidFill>
              </a:rPr>
              <a:t>Evaluation metrics used</a:t>
            </a:r>
            <a:endParaRPr/>
          </a:p>
          <a:p>
            <a:pPr marL="457200" lvl="0" indent="-457200" algn="l" rtl="0">
              <a:lnSpc>
                <a:spcPct val="120000"/>
              </a:lnSpc>
              <a:spcBef>
                <a:spcPts val="1000"/>
              </a:spcBef>
              <a:spcAft>
                <a:spcPts val="0"/>
              </a:spcAft>
              <a:buClr>
                <a:schemeClr val="dk1"/>
              </a:buClr>
              <a:buSzPts val="2750"/>
              <a:buFont typeface="Noto Sans Symbols"/>
              <a:buChar char="⮚"/>
            </a:pPr>
            <a:r>
              <a:rPr lang="en-US" sz="2200">
                <a:solidFill>
                  <a:schemeClr val="dk1"/>
                </a:solidFill>
              </a:rPr>
              <a:t>Confusion Matrix</a:t>
            </a:r>
            <a:endParaRPr/>
          </a:p>
          <a:p>
            <a:pPr marL="457200" lvl="0" indent="-457200" algn="l" rtl="0">
              <a:lnSpc>
                <a:spcPct val="120000"/>
              </a:lnSpc>
              <a:spcBef>
                <a:spcPts val="1000"/>
              </a:spcBef>
              <a:spcAft>
                <a:spcPts val="0"/>
              </a:spcAft>
              <a:buClr>
                <a:schemeClr val="dk1"/>
              </a:buClr>
              <a:buSzPts val="2750"/>
              <a:buFont typeface="Noto Sans Symbols"/>
              <a:buChar char="⮚"/>
            </a:pPr>
            <a:r>
              <a:rPr lang="en-US" sz="2200">
                <a:solidFill>
                  <a:schemeClr val="dk1"/>
                </a:solidFill>
              </a:rPr>
              <a:t>Accuracy Score</a:t>
            </a:r>
            <a:endParaRPr/>
          </a:p>
          <a:p>
            <a:pPr marL="457200" lvl="0" indent="-457200" algn="l" rtl="0">
              <a:lnSpc>
                <a:spcPct val="120000"/>
              </a:lnSpc>
              <a:spcBef>
                <a:spcPts val="1000"/>
              </a:spcBef>
              <a:spcAft>
                <a:spcPts val="0"/>
              </a:spcAft>
              <a:buClr>
                <a:schemeClr val="dk1"/>
              </a:buClr>
              <a:buSzPts val="2750"/>
              <a:buFont typeface="Noto Sans Symbols"/>
              <a:buChar char="⮚"/>
            </a:pPr>
            <a:r>
              <a:rPr lang="en-US" sz="2200">
                <a:solidFill>
                  <a:schemeClr val="dk1"/>
                </a:solidFill>
              </a:rPr>
              <a:t>Cross Validation Score</a:t>
            </a:r>
            <a:endParaRPr/>
          </a:p>
          <a:p>
            <a:pPr marL="457200" lvl="0" indent="-457200" algn="l" rtl="0">
              <a:lnSpc>
                <a:spcPct val="120000"/>
              </a:lnSpc>
              <a:spcBef>
                <a:spcPts val="1000"/>
              </a:spcBef>
              <a:spcAft>
                <a:spcPts val="0"/>
              </a:spcAft>
              <a:buClr>
                <a:schemeClr val="dk1"/>
              </a:buClr>
              <a:buSzPts val="2750"/>
              <a:buFont typeface="Noto Sans Symbols"/>
              <a:buChar char="⮚"/>
            </a:pPr>
            <a:r>
              <a:rPr lang="en-US" sz="2200">
                <a:solidFill>
                  <a:schemeClr val="dk1"/>
                </a:solidFill>
              </a:rPr>
              <a:t>ROC-AUC Curves</a:t>
            </a:r>
            <a:endParaRPr/>
          </a:p>
          <a:p>
            <a:pPr marL="457200" lvl="0" indent="-457200" algn="l" rtl="0">
              <a:lnSpc>
                <a:spcPct val="120000"/>
              </a:lnSpc>
              <a:spcBef>
                <a:spcPts val="1000"/>
              </a:spcBef>
              <a:spcAft>
                <a:spcPts val="0"/>
              </a:spcAft>
              <a:buClr>
                <a:schemeClr val="dk1"/>
              </a:buClr>
              <a:buSzPts val="2750"/>
              <a:buFont typeface="Noto Sans Symbols"/>
              <a:buChar char="⮚"/>
            </a:pPr>
            <a:r>
              <a:rPr lang="en-US" sz="2200">
                <a:solidFill>
                  <a:schemeClr val="dk1"/>
                </a:solidFill>
              </a:rPr>
              <a:t>Precision &amp; Recall Curves</a:t>
            </a:r>
            <a:endParaRPr/>
          </a:p>
          <a:p>
            <a:pPr marL="228600" lvl="0" indent="-6350" algn="l" rtl="0">
              <a:lnSpc>
                <a:spcPct val="120000"/>
              </a:lnSpc>
              <a:spcBef>
                <a:spcPts val="1000"/>
              </a:spcBef>
              <a:spcAft>
                <a:spcPts val="0"/>
              </a:spcAft>
              <a:buClr>
                <a:schemeClr val="lt1"/>
              </a:buClr>
              <a:buSzPts val="3500"/>
              <a:buNone/>
            </a:pPr>
            <a:endParaRPr sz="2800"/>
          </a:p>
        </p:txBody>
      </p:sp>
      <p:sp>
        <p:nvSpPr>
          <p:cNvPr id="391" name="Google Shape;391;p19"/>
          <p:cNvSpPr txBox="1"/>
          <p:nvPr/>
        </p:nvSpPr>
        <p:spPr>
          <a:xfrm>
            <a:off x="838200" y="609600"/>
            <a:ext cx="78486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Performance Evaluation and Results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95"/>
        <p:cNvGrpSpPr/>
        <p:nvPr/>
      </p:nvGrpSpPr>
      <p:grpSpPr>
        <a:xfrm>
          <a:off x="0" y="0"/>
          <a:ext cx="0" cy="0"/>
          <a:chOff x="0" y="0"/>
          <a:chExt cx="0" cy="0"/>
        </a:xfrm>
      </p:grpSpPr>
      <p:pic>
        <p:nvPicPr>
          <p:cNvPr id="396" name="Google Shape;396;p20" descr="Screen Shot 2019-11-25 at 3.20.49 PM.png"/>
          <p:cNvPicPr preferRelativeResize="0"/>
          <p:nvPr/>
        </p:nvPicPr>
        <p:blipFill rotWithShape="1">
          <a:blip r:embed="rId3">
            <a:alphaModFix/>
          </a:blip>
          <a:srcRect/>
          <a:stretch/>
        </p:blipFill>
        <p:spPr>
          <a:xfrm>
            <a:off x="1066800" y="1143000"/>
            <a:ext cx="7239000" cy="4863720"/>
          </a:xfrm>
          <a:prstGeom prst="rect">
            <a:avLst/>
          </a:prstGeom>
          <a:noFill/>
          <a:ln>
            <a:noFill/>
          </a:ln>
        </p:spPr>
      </p:pic>
      <p:sp>
        <p:nvSpPr>
          <p:cNvPr id="397" name="Google Shape;397;p20"/>
          <p:cNvSpPr txBox="1"/>
          <p:nvPr/>
        </p:nvSpPr>
        <p:spPr>
          <a:xfrm>
            <a:off x="1638300" y="292035"/>
            <a:ext cx="58674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Accuracy Score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01"/>
        <p:cNvGrpSpPr/>
        <p:nvPr/>
      </p:nvGrpSpPr>
      <p:grpSpPr>
        <a:xfrm>
          <a:off x="0" y="0"/>
          <a:ext cx="0" cy="0"/>
          <a:chOff x="0" y="0"/>
          <a:chExt cx="0" cy="0"/>
        </a:xfrm>
      </p:grpSpPr>
      <p:sp>
        <p:nvSpPr>
          <p:cNvPr id="402" name="Google Shape;402;p21"/>
          <p:cNvSpPr txBox="1">
            <a:spLocks noGrp="1"/>
          </p:cNvSpPr>
          <p:nvPr>
            <p:ph type="title"/>
          </p:nvPr>
        </p:nvSpPr>
        <p:spPr>
          <a:xfrm>
            <a:off x="1822450" y="225678"/>
            <a:ext cx="6722109" cy="4308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520"/>
              <a:buFont typeface="Twentieth Century"/>
              <a:buNone/>
            </a:pPr>
            <a:r>
              <a:rPr lang="en-US" sz="2268"/>
              <a:t>CONFUSION MATRIX COMPARISON</a:t>
            </a:r>
            <a:endParaRPr sz="3240"/>
          </a:p>
        </p:txBody>
      </p:sp>
      <p:pic>
        <p:nvPicPr>
          <p:cNvPr id="403" name="Google Shape;403;p21" descr="Screen Shot 2019-11-25 at 3.17.01 PM.png"/>
          <p:cNvPicPr preferRelativeResize="0"/>
          <p:nvPr/>
        </p:nvPicPr>
        <p:blipFill rotWithShape="1">
          <a:blip r:embed="rId3">
            <a:alphaModFix/>
          </a:blip>
          <a:srcRect/>
          <a:stretch/>
        </p:blipFill>
        <p:spPr>
          <a:xfrm>
            <a:off x="990600" y="990600"/>
            <a:ext cx="2209800" cy="2932027"/>
          </a:xfrm>
          <a:prstGeom prst="rect">
            <a:avLst/>
          </a:prstGeom>
          <a:noFill/>
          <a:ln>
            <a:noFill/>
          </a:ln>
        </p:spPr>
      </p:pic>
      <p:pic>
        <p:nvPicPr>
          <p:cNvPr id="404" name="Google Shape;404;p21" descr="Screen Shot 2019-11-25 at 3.16.38 PM.png"/>
          <p:cNvPicPr preferRelativeResize="0"/>
          <p:nvPr/>
        </p:nvPicPr>
        <p:blipFill rotWithShape="1">
          <a:blip r:embed="rId4">
            <a:alphaModFix/>
          </a:blip>
          <a:srcRect/>
          <a:stretch/>
        </p:blipFill>
        <p:spPr>
          <a:xfrm>
            <a:off x="3733800" y="838200"/>
            <a:ext cx="2209800" cy="2935725"/>
          </a:xfrm>
          <a:prstGeom prst="rect">
            <a:avLst/>
          </a:prstGeom>
          <a:noFill/>
          <a:ln>
            <a:noFill/>
          </a:ln>
        </p:spPr>
      </p:pic>
      <p:pic>
        <p:nvPicPr>
          <p:cNvPr id="405" name="Google Shape;405;p21" descr="Screen Shot 2019-11-25 at 3.16.44 PM.png"/>
          <p:cNvPicPr preferRelativeResize="0"/>
          <p:nvPr/>
        </p:nvPicPr>
        <p:blipFill rotWithShape="1">
          <a:blip r:embed="rId5">
            <a:alphaModFix/>
          </a:blip>
          <a:srcRect/>
          <a:stretch/>
        </p:blipFill>
        <p:spPr>
          <a:xfrm>
            <a:off x="6400800" y="838200"/>
            <a:ext cx="2126070" cy="2951112"/>
          </a:xfrm>
          <a:prstGeom prst="rect">
            <a:avLst/>
          </a:prstGeom>
          <a:noFill/>
          <a:ln>
            <a:noFill/>
          </a:ln>
        </p:spPr>
      </p:pic>
      <p:pic>
        <p:nvPicPr>
          <p:cNvPr id="406" name="Google Shape;406;p21" descr="Screen Shot 2019-11-25 at 3.16.49 PM.png"/>
          <p:cNvPicPr preferRelativeResize="0"/>
          <p:nvPr/>
        </p:nvPicPr>
        <p:blipFill rotWithShape="1">
          <a:blip r:embed="rId6">
            <a:alphaModFix/>
          </a:blip>
          <a:srcRect/>
          <a:stretch/>
        </p:blipFill>
        <p:spPr>
          <a:xfrm>
            <a:off x="2578755" y="3733800"/>
            <a:ext cx="2146260" cy="2951108"/>
          </a:xfrm>
          <a:prstGeom prst="rect">
            <a:avLst/>
          </a:prstGeom>
          <a:noFill/>
          <a:ln>
            <a:noFill/>
          </a:ln>
        </p:spPr>
      </p:pic>
      <p:pic>
        <p:nvPicPr>
          <p:cNvPr id="407" name="Google Shape;407;p21" descr="Screen Shot 2019-11-25 at 3.16.55 PM.png"/>
          <p:cNvPicPr preferRelativeResize="0"/>
          <p:nvPr/>
        </p:nvPicPr>
        <p:blipFill rotWithShape="1">
          <a:blip r:embed="rId7">
            <a:alphaModFix/>
          </a:blip>
          <a:srcRect/>
          <a:stretch/>
        </p:blipFill>
        <p:spPr>
          <a:xfrm>
            <a:off x="5181600" y="3811861"/>
            <a:ext cx="2153238" cy="301453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11"/>
        <p:cNvGrpSpPr/>
        <p:nvPr/>
      </p:nvGrpSpPr>
      <p:grpSpPr>
        <a:xfrm>
          <a:off x="0" y="0"/>
          <a:ext cx="0" cy="0"/>
          <a:chOff x="0" y="0"/>
          <a:chExt cx="0" cy="0"/>
        </a:xfrm>
      </p:grpSpPr>
      <p:sp>
        <p:nvSpPr>
          <p:cNvPr id="412" name="Google Shape;412;p22"/>
          <p:cNvSpPr txBox="1">
            <a:spLocks noGrp="1"/>
          </p:cNvSpPr>
          <p:nvPr>
            <p:ph type="title"/>
          </p:nvPr>
        </p:nvSpPr>
        <p:spPr>
          <a:xfrm>
            <a:off x="1822450" y="225678"/>
            <a:ext cx="6722109" cy="49244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80"/>
              <a:buFont typeface="Twentieth Century"/>
              <a:buNone/>
            </a:pPr>
            <a:r>
              <a:rPr lang="en-US" sz="2880"/>
              <a:t>ROC-AUC CURVES</a:t>
            </a:r>
            <a:endParaRPr/>
          </a:p>
        </p:txBody>
      </p:sp>
      <p:pic>
        <p:nvPicPr>
          <p:cNvPr id="413" name="Google Shape;413;p22" descr="Screen Shot 2019-11-24 at 4.13.59 PM.png"/>
          <p:cNvPicPr preferRelativeResize="0"/>
          <p:nvPr/>
        </p:nvPicPr>
        <p:blipFill rotWithShape="1">
          <a:blip r:embed="rId3">
            <a:alphaModFix/>
          </a:blip>
          <a:srcRect/>
          <a:stretch/>
        </p:blipFill>
        <p:spPr>
          <a:xfrm>
            <a:off x="1447799" y="1447800"/>
            <a:ext cx="6858001" cy="4343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17"/>
        <p:cNvGrpSpPr/>
        <p:nvPr/>
      </p:nvGrpSpPr>
      <p:grpSpPr>
        <a:xfrm>
          <a:off x="0" y="0"/>
          <a:ext cx="0" cy="0"/>
          <a:chOff x="0" y="0"/>
          <a:chExt cx="0" cy="0"/>
        </a:xfrm>
      </p:grpSpPr>
      <p:sp>
        <p:nvSpPr>
          <p:cNvPr id="418" name="Google Shape;418;p23"/>
          <p:cNvSpPr txBox="1">
            <a:spLocks noGrp="1"/>
          </p:cNvSpPr>
          <p:nvPr>
            <p:ph type="title"/>
          </p:nvPr>
        </p:nvSpPr>
        <p:spPr>
          <a:xfrm>
            <a:off x="1822450" y="225678"/>
            <a:ext cx="6722109" cy="6001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PRECISION &amp; RECALL</a:t>
            </a:r>
            <a:endParaRPr/>
          </a:p>
        </p:txBody>
      </p:sp>
      <p:pic>
        <p:nvPicPr>
          <p:cNvPr id="419" name="Google Shape;419;p23" descr="Screen Shot 2019-11-24 at 4.17.05 PM.png"/>
          <p:cNvPicPr preferRelativeResize="0"/>
          <p:nvPr/>
        </p:nvPicPr>
        <p:blipFill rotWithShape="1">
          <a:blip r:embed="rId3">
            <a:alphaModFix/>
          </a:blip>
          <a:srcRect/>
          <a:stretch/>
        </p:blipFill>
        <p:spPr>
          <a:xfrm>
            <a:off x="1371600" y="1371600"/>
            <a:ext cx="6781800" cy="44214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45"/>
        <p:cNvGrpSpPr/>
        <p:nvPr/>
      </p:nvGrpSpPr>
      <p:grpSpPr>
        <a:xfrm>
          <a:off x="0" y="0"/>
          <a:ext cx="0" cy="0"/>
          <a:chOff x="0" y="0"/>
          <a:chExt cx="0" cy="0"/>
        </a:xfrm>
      </p:grpSpPr>
      <p:sp>
        <p:nvSpPr>
          <p:cNvPr id="246" name="Google Shape;246;p3"/>
          <p:cNvSpPr txBox="1"/>
          <p:nvPr/>
        </p:nvSpPr>
        <p:spPr>
          <a:xfrm>
            <a:off x="1333500" y="533400"/>
            <a:ext cx="64770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Introduction</a:t>
            </a:r>
            <a:endParaRPr sz="1400" b="0" i="0" u="none" strike="noStrike" cap="none">
              <a:solidFill>
                <a:srgbClr val="000000"/>
              </a:solidFill>
              <a:latin typeface="Arial"/>
              <a:ea typeface="Arial"/>
              <a:cs typeface="Arial"/>
              <a:sym typeface="Arial"/>
            </a:endParaRPr>
          </a:p>
        </p:txBody>
      </p:sp>
      <p:sp>
        <p:nvSpPr>
          <p:cNvPr id="247" name="Google Shape;247;p3"/>
          <p:cNvSpPr txBox="1"/>
          <p:nvPr/>
        </p:nvSpPr>
        <p:spPr>
          <a:xfrm>
            <a:off x="1485900" y="1447800"/>
            <a:ext cx="6172200" cy="4247317"/>
          </a:xfrm>
          <a:prstGeom prst="rect">
            <a:avLst/>
          </a:prstGeom>
          <a:noFill/>
          <a:ln>
            <a:noFill/>
          </a:ln>
        </p:spPr>
        <p:txBody>
          <a:bodyPr spcFirstLastPara="1" wrap="square" lIns="91425" tIns="45700" rIns="91425" bIns="45700" anchor="t" anchorCtr="0">
            <a:spAutoFit/>
          </a:bodyPr>
          <a:lstStyle/>
          <a:p>
            <a:pPr marL="18415"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wentieth Century"/>
                <a:ea typeface="Twentieth Century"/>
                <a:cs typeface="Twentieth Century"/>
                <a:sym typeface="Twentieth Century"/>
              </a:rPr>
              <a:t>Credit Card Fraud</a:t>
            </a:r>
            <a:endParaRPr sz="2400" b="0" i="0" u="none" strike="noStrike" cap="none">
              <a:solidFill>
                <a:schemeClr val="dk1"/>
              </a:solidFill>
              <a:latin typeface="Twentieth Century"/>
              <a:ea typeface="Twentieth Century"/>
              <a:cs typeface="Twentieth Century"/>
              <a:sym typeface="Twentieth Century"/>
            </a:endParaRPr>
          </a:p>
          <a:p>
            <a:pPr marL="576580" marR="0" lvl="1" indent="-238125" algn="l" rtl="0">
              <a:lnSpc>
                <a:spcPct val="100000"/>
              </a:lnSpc>
              <a:spcBef>
                <a:spcPts val="620"/>
              </a:spcBef>
              <a:spcAft>
                <a:spcPts val="0"/>
              </a:spcAft>
              <a:buClr>
                <a:srgbClr val="3891A7"/>
              </a:buClr>
              <a:buSzPts val="1800"/>
              <a:buFont typeface="Noto Sans Symbols"/>
              <a:buChar char="⮚"/>
            </a:pPr>
            <a:r>
              <a:rPr lang="en-US" sz="1800" b="0" i="0" u="none" strike="noStrike" cap="none">
                <a:solidFill>
                  <a:schemeClr val="dk1"/>
                </a:solidFill>
                <a:latin typeface="Twentieth Century"/>
                <a:ea typeface="Twentieth Century"/>
                <a:cs typeface="Twentieth Century"/>
                <a:sym typeface="Twentieth Century"/>
              </a:rPr>
              <a:t>Done by using false identity</a:t>
            </a:r>
            <a:endParaRPr sz="1400" b="0" i="0" u="none" strike="noStrike" cap="none">
              <a:solidFill>
                <a:srgbClr val="000000"/>
              </a:solidFill>
              <a:latin typeface="Arial"/>
              <a:ea typeface="Arial"/>
              <a:cs typeface="Arial"/>
              <a:sym typeface="Arial"/>
            </a:endParaRPr>
          </a:p>
          <a:p>
            <a:pPr marL="576580" marR="0" lvl="1" indent="-238125" algn="l" rtl="0">
              <a:lnSpc>
                <a:spcPct val="100000"/>
              </a:lnSpc>
              <a:spcBef>
                <a:spcPts val="600"/>
              </a:spcBef>
              <a:spcAft>
                <a:spcPts val="0"/>
              </a:spcAft>
              <a:buClr>
                <a:srgbClr val="3891A7"/>
              </a:buClr>
              <a:buSzPts val="1800"/>
              <a:buFont typeface="Noto Sans Symbols"/>
              <a:buChar char="⮚"/>
            </a:pPr>
            <a:r>
              <a:rPr lang="en-US" sz="1800" b="0" i="0" u="none" strike="noStrike" cap="none">
                <a:solidFill>
                  <a:schemeClr val="dk1"/>
                </a:solidFill>
                <a:latin typeface="Twentieth Century"/>
                <a:ea typeface="Twentieth Century"/>
                <a:cs typeface="Twentieth Century"/>
                <a:sym typeface="Twentieth Century"/>
              </a:rPr>
              <a:t>Done by using stolen credit card</a:t>
            </a:r>
            <a:endParaRPr sz="1400" b="0" i="0" u="none" strike="noStrike" cap="none">
              <a:solidFill>
                <a:srgbClr val="000000"/>
              </a:solidFill>
              <a:latin typeface="Arial"/>
              <a:ea typeface="Arial"/>
              <a:cs typeface="Arial"/>
              <a:sym typeface="Arial"/>
            </a:endParaRPr>
          </a:p>
          <a:p>
            <a:pPr marL="338455" marR="0" lvl="1" indent="0" algn="l" rtl="0">
              <a:lnSpc>
                <a:spcPct val="100000"/>
              </a:lnSpc>
              <a:spcBef>
                <a:spcPts val="600"/>
              </a:spcBef>
              <a:spcAft>
                <a:spcPts val="0"/>
              </a:spcAft>
              <a:buClr>
                <a:srgbClr val="000000"/>
              </a:buClr>
              <a:buSzPts val="2000"/>
              <a:buFont typeface="Arial"/>
              <a:buNone/>
            </a:pPr>
            <a:endParaRPr sz="2000" b="0" i="0" u="none" strike="noStrike" cap="none">
              <a:solidFill>
                <a:schemeClr val="dk1"/>
              </a:solidFill>
              <a:latin typeface="Twentieth Century"/>
              <a:ea typeface="Twentieth Century"/>
              <a:cs typeface="Twentieth Century"/>
              <a:sym typeface="Twentieth Century"/>
            </a:endParaRPr>
          </a:p>
          <a:p>
            <a:pPr marL="18415" marR="0" lvl="0" indent="0" algn="l" rtl="0">
              <a:lnSpc>
                <a:spcPct val="100000"/>
              </a:lnSpc>
              <a:spcBef>
                <a:spcPts val="580"/>
              </a:spcBef>
              <a:spcAft>
                <a:spcPts val="0"/>
              </a:spcAft>
              <a:buClr>
                <a:srgbClr val="000000"/>
              </a:buClr>
              <a:buSzPts val="2400"/>
              <a:buFont typeface="Arial"/>
              <a:buNone/>
            </a:pPr>
            <a:r>
              <a:rPr lang="en-US" sz="2400" b="1" i="0" u="none" strike="noStrike" cap="none">
                <a:solidFill>
                  <a:schemeClr val="dk1"/>
                </a:solidFill>
                <a:latin typeface="Twentieth Century"/>
                <a:ea typeface="Twentieth Century"/>
                <a:cs typeface="Twentieth Century"/>
                <a:sym typeface="Twentieth Century"/>
              </a:rPr>
              <a:t>Key factors credit card frauds are recognized</a:t>
            </a:r>
            <a:endParaRPr sz="2400" b="0" i="0" u="none" strike="noStrike" cap="none">
              <a:solidFill>
                <a:schemeClr val="dk1"/>
              </a:solidFill>
              <a:latin typeface="Twentieth Century"/>
              <a:ea typeface="Twentieth Century"/>
              <a:cs typeface="Twentieth Century"/>
              <a:sym typeface="Twentieth Century"/>
            </a:endParaRPr>
          </a:p>
          <a:p>
            <a:pPr marL="576580" marR="0" lvl="1" indent="-238125" algn="l" rtl="0">
              <a:lnSpc>
                <a:spcPct val="100000"/>
              </a:lnSpc>
              <a:spcBef>
                <a:spcPts val="620"/>
              </a:spcBef>
              <a:spcAft>
                <a:spcPts val="0"/>
              </a:spcAft>
              <a:buClr>
                <a:srgbClr val="3891A7"/>
              </a:buClr>
              <a:buSzPts val="1800"/>
              <a:buFont typeface="Noto Sans Symbols"/>
              <a:buChar char="⮚"/>
            </a:pPr>
            <a:r>
              <a:rPr lang="en-US" sz="1800" b="1" i="0" u="none" strike="noStrike" cap="none">
                <a:solidFill>
                  <a:schemeClr val="dk1"/>
                </a:solidFill>
                <a:latin typeface="Twentieth Century"/>
                <a:ea typeface="Twentieth Century"/>
                <a:cs typeface="Twentieth Century"/>
                <a:sym typeface="Twentieth Century"/>
              </a:rPr>
              <a:t>Location</a:t>
            </a:r>
            <a:r>
              <a:rPr lang="en-US" sz="1800" b="0" i="0" u="none" strike="noStrike" cap="none">
                <a:solidFill>
                  <a:schemeClr val="dk1"/>
                </a:solidFill>
                <a:latin typeface="Twentieth Century"/>
                <a:ea typeface="Twentieth Century"/>
                <a:cs typeface="Twentieth Century"/>
                <a:sym typeface="Twentieth Century"/>
              </a:rPr>
              <a:t>: Purchase made from different location</a:t>
            </a:r>
            <a:endParaRPr sz="1400" b="0" i="0" u="none" strike="noStrike" cap="none">
              <a:solidFill>
                <a:srgbClr val="000000"/>
              </a:solidFill>
              <a:latin typeface="Arial"/>
              <a:ea typeface="Arial"/>
              <a:cs typeface="Arial"/>
              <a:sym typeface="Arial"/>
            </a:endParaRPr>
          </a:p>
          <a:p>
            <a:pPr marL="576580" marR="0" lvl="1" indent="-238125" algn="l" rtl="0">
              <a:lnSpc>
                <a:spcPct val="100000"/>
              </a:lnSpc>
              <a:spcBef>
                <a:spcPts val="600"/>
              </a:spcBef>
              <a:spcAft>
                <a:spcPts val="0"/>
              </a:spcAft>
              <a:buClr>
                <a:srgbClr val="3891A7"/>
              </a:buClr>
              <a:buSzPts val="1800"/>
              <a:buFont typeface="Noto Sans Symbols"/>
              <a:buChar char="⮚"/>
            </a:pPr>
            <a:r>
              <a:rPr lang="en-US" sz="1800" b="1" i="0" u="none" strike="noStrike" cap="none">
                <a:solidFill>
                  <a:schemeClr val="dk1"/>
                </a:solidFill>
                <a:latin typeface="Twentieth Century"/>
                <a:ea typeface="Twentieth Century"/>
                <a:cs typeface="Twentieth Century"/>
                <a:sym typeface="Twentieth Century"/>
              </a:rPr>
              <a:t>Items you buy</a:t>
            </a:r>
            <a:r>
              <a:rPr lang="en-US" sz="1800" b="0" i="0" u="none" strike="noStrike" cap="none">
                <a:solidFill>
                  <a:schemeClr val="dk1"/>
                </a:solidFill>
                <a:latin typeface="Twentieth Century"/>
                <a:ea typeface="Twentieth Century"/>
                <a:cs typeface="Twentieth Century"/>
                <a:sym typeface="Twentieth Century"/>
              </a:rPr>
              <a:t>: If you deviate from your regular buying</a:t>
            </a:r>
            <a:endParaRPr sz="1400" b="0" i="0" u="none" strike="noStrike" cap="none">
              <a:solidFill>
                <a:srgbClr val="000000"/>
              </a:solidFill>
              <a:latin typeface="Arial"/>
              <a:ea typeface="Arial"/>
              <a:cs typeface="Arial"/>
              <a:sym typeface="Arial"/>
            </a:endParaRPr>
          </a:p>
          <a:p>
            <a:pPr marL="57658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wentieth Century"/>
                <a:ea typeface="Twentieth Century"/>
                <a:cs typeface="Twentieth Century"/>
                <a:sym typeface="Twentieth Century"/>
              </a:rPr>
              <a:t>pattern or time</a:t>
            </a:r>
            <a:endParaRPr sz="1400" b="0" i="0" u="none" strike="noStrike" cap="none">
              <a:solidFill>
                <a:srgbClr val="000000"/>
              </a:solidFill>
              <a:latin typeface="Arial"/>
              <a:ea typeface="Arial"/>
              <a:cs typeface="Arial"/>
              <a:sym typeface="Arial"/>
            </a:endParaRPr>
          </a:p>
          <a:p>
            <a:pPr marL="576580" marR="5080" lvl="1" indent="-238125" algn="l" rtl="0">
              <a:lnSpc>
                <a:spcPct val="100000"/>
              </a:lnSpc>
              <a:spcBef>
                <a:spcPts val="605"/>
              </a:spcBef>
              <a:spcAft>
                <a:spcPts val="0"/>
              </a:spcAft>
              <a:buClr>
                <a:srgbClr val="3891A7"/>
              </a:buClr>
              <a:buSzPts val="1800"/>
              <a:buFont typeface="Noto Sans Symbols"/>
              <a:buChar char="⮚"/>
            </a:pPr>
            <a:r>
              <a:rPr lang="en-US" sz="1800" b="1" i="0" u="none" strike="noStrike" cap="none">
                <a:solidFill>
                  <a:schemeClr val="dk1"/>
                </a:solidFill>
                <a:latin typeface="Twentieth Century"/>
                <a:ea typeface="Twentieth Century"/>
                <a:cs typeface="Twentieth Century"/>
                <a:sym typeface="Twentieth Century"/>
              </a:rPr>
              <a:t>Frequency</a:t>
            </a:r>
            <a:r>
              <a:rPr lang="en-US" sz="1800" b="0" i="0" u="none" strike="noStrike" cap="none">
                <a:solidFill>
                  <a:schemeClr val="dk1"/>
                </a:solidFill>
                <a:latin typeface="Twentieth Century"/>
                <a:ea typeface="Twentieth Century"/>
                <a:cs typeface="Twentieth Century"/>
                <a:sym typeface="Twentieth Century"/>
              </a:rPr>
              <a:t>: Make large number of transactions in short  period of time</a:t>
            </a:r>
            <a:endParaRPr sz="1800" b="0" i="0" u="none" strike="noStrike" cap="none">
              <a:solidFill>
                <a:schemeClr val="dk1"/>
              </a:solidFill>
              <a:latin typeface="Twentieth Century"/>
              <a:ea typeface="Twentieth Century"/>
              <a:cs typeface="Twentieth Century"/>
              <a:sym typeface="Twentieth Century"/>
            </a:endParaRPr>
          </a:p>
          <a:p>
            <a:pPr marL="576580" marR="0" lvl="1" indent="-238125" algn="l" rtl="0">
              <a:lnSpc>
                <a:spcPct val="100000"/>
              </a:lnSpc>
              <a:spcBef>
                <a:spcPts val="600"/>
              </a:spcBef>
              <a:spcAft>
                <a:spcPts val="0"/>
              </a:spcAft>
              <a:buClr>
                <a:srgbClr val="3891A7"/>
              </a:buClr>
              <a:buSzPts val="1800"/>
              <a:buFont typeface="Noto Sans Symbols"/>
              <a:buChar char="⮚"/>
            </a:pPr>
            <a:r>
              <a:rPr lang="en-US" sz="1800" b="1" i="0" u="none" strike="noStrike" cap="none">
                <a:solidFill>
                  <a:schemeClr val="dk1"/>
                </a:solidFill>
                <a:latin typeface="Twentieth Century"/>
                <a:ea typeface="Twentieth Century"/>
                <a:cs typeface="Twentieth Century"/>
                <a:sym typeface="Twentieth Century"/>
              </a:rPr>
              <a:t>Amount</a:t>
            </a:r>
            <a:r>
              <a:rPr lang="en-US" sz="1800" b="0" i="0" u="none" strike="noStrike" cap="none">
                <a:solidFill>
                  <a:schemeClr val="dk1"/>
                </a:solidFill>
                <a:latin typeface="Twentieth Century"/>
                <a:ea typeface="Twentieth Century"/>
                <a:cs typeface="Twentieth Century"/>
                <a:sym typeface="Twentieth Century"/>
              </a:rPr>
              <a:t>: Suddenly if the costly items are purchased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23"/>
        <p:cNvGrpSpPr/>
        <p:nvPr/>
      </p:nvGrpSpPr>
      <p:grpSpPr>
        <a:xfrm>
          <a:off x="0" y="0"/>
          <a:ext cx="0" cy="0"/>
          <a:chOff x="0" y="0"/>
          <a:chExt cx="0" cy="0"/>
        </a:xfrm>
      </p:grpSpPr>
      <p:sp>
        <p:nvSpPr>
          <p:cNvPr id="424" name="Google Shape;424;p24"/>
          <p:cNvSpPr txBox="1"/>
          <p:nvPr/>
        </p:nvSpPr>
        <p:spPr>
          <a:xfrm>
            <a:off x="924520" y="457200"/>
            <a:ext cx="7294959"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Using Tensorflow to train the model</a:t>
            </a:r>
            <a:endParaRPr sz="1400" b="0" i="0" u="none" strike="noStrike" cap="none">
              <a:solidFill>
                <a:srgbClr val="000000"/>
              </a:solidFill>
              <a:latin typeface="Arial"/>
              <a:ea typeface="Arial"/>
              <a:cs typeface="Arial"/>
              <a:sym typeface="Arial"/>
            </a:endParaRPr>
          </a:p>
        </p:txBody>
      </p:sp>
      <p:pic>
        <p:nvPicPr>
          <p:cNvPr id="425" name="Google Shape;425;p24"/>
          <p:cNvPicPr preferRelativeResize="0"/>
          <p:nvPr/>
        </p:nvPicPr>
        <p:blipFill>
          <a:blip r:embed="rId3">
            <a:alphaModFix/>
          </a:blip>
          <a:stretch>
            <a:fillRect/>
          </a:stretch>
        </p:blipFill>
        <p:spPr>
          <a:xfrm>
            <a:off x="1905987" y="1295400"/>
            <a:ext cx="5524824" cy="50915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29"/>
        <p:cNvGrpSpPr/>
        <p:nvPr/>
      </p:nvGrpSpPr>
      <p:grpSpPr>
        <a:xfrm>
          <a:off x="0" y="0"/>
          <a:ext cx="0" cy="0"/>
          <a:chOff x="0" y="0"/>
          <a:chExt cx="0" cy="0"/>
        </a:xfrm>
      </p:grpSpPr>
      <p:sp>
        <p:nvSpPr>
          <p:cNvPr id="430" name="Google Shape;430;g6ba7f2b72b_0_78"/>
          <p:cNvSpPr txBox="1">
            <a:spLocks noGrp="1"/>
          </p:cNvSpPr>
          <p:nvPr>
            <p:ph type="body" idx="1"/>
          </p:nvPr>
        </p:nvSpPr>
        <p:spPr>
          <a:xfrm>
            <a:off x="1190454" y="1295400"/>
            <a:ext cx="7429500" cy="4361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2750"/>
              <a:buNone/>
            </a:pPr>
            <a:r>
              <a:rPr lang="en-US" sz="2200" b="1">
                <a:solidFill>
                  <a:schemeClr val="dk1"/>
                </a:solidFill>
              </a:rPr>
              <a:t>Amazon SageMaker</a:t>
            </a:r>
            <a:endParaRPr/>
          </a:p>
          <a:p>
            <a:pPr marL="0" lvl="0" indent="0" algn="l" rtl="0">
              <a:lnSpc>
                <a:spcPct val="120000"/>
              </a:lnSpc>
              <a:spcBef>
                <a:spcPts val="1000"/>
              </a:spcBef>
              <a:spcAft>
                <a:spcPts val="0"/>
              </a:spcAft>
              <a:buClr>
                <a:schemeClr val="dk1"/>
              </a:buClr>
              <a:buSzPts val="2250"/>
              <a:buNone/>
            </a:pPr>
            <a:r>
              <a:rPr lang="en-US" sz="1800">
                <a:solidFill>
                  <a:schemeClr val="dk1"/>
                </a:solidFill>
              </a:rPr>
              <a:t>Amazon SageMaker is a fully managed service that allows developers and data scientists to build, train, and deploy machine learning models.</a:t>
            </a:r>
            <a:endParaRPr/>
          </a:p>
          <a:p>
            <a:pPr marL="0" lvl="0" indent="0" algn="l" rtl="0">
              <a:lnSpc>
                <a:spcPct val="120000"/>
              </a:lnSpc>
              <a:spcBef>
                <a:spcPts val="1000"/>
              </a:spcBef>
              <a:spcAft>
                <a:spcPts val="0"/>
              </a:spcAft>
              <a:buClr>
                <a:schemeClr val="dk1"/>
              </a:buClr>
              <a:buSzPts val="2250"/>
              <a:buNone/>
            </a:pPr>
            <a:r>
              <a:rPr lang="en-US" sz="1800">
                <a:solidFill>
                  <a:schemeClr val="dk1"/>
                </a:solidFill>
              </a:rPr>
              <a:t>Amazon SageMaker includes three modules: Build, Train, and Deploy.</a:t>
            </a:r>
            <a:endParaRPr/>
          </a:p>
          <a:p>
            <a:pPr marL="228600" lvl="0" indent="-228600" algn="l" rtl="0">
              <a:lnSpc>
                <a:spcPct val="120000"/>
              </a:lnSpc>
              <a:spcBef>
                <a:spcPts val="1000"/>
              </a:spcBef>
              <a:spcAft>
                <a:spcPts val="0"/>
              </a:spcAft>
              <a:buClr>
                <a:schemeClr val="dk1"/>
              </a:buClr>
              <a:buSzPts val="2250"/>
              <a:buChar char="•"/>
            </a:pPr>
            <a:r>
              <a:rPr lang="en-US" sz="1800">
                <a:solidFill>
                  <a:schemeClr val="dk1"/>
                </a:solidFill>
              </a:rPr>
              <a:t>The Build module provides a hosted environment to work with your data, experiment with algorithms, and visualize your output. </a:t>
            </a:r>
            <a:endParaRPr/>
          </a:p>
          <a:p>
            <a:pPr marL="228600" lvl="0" indent="-228600" algn="l" rtl="0">
              <a:lnSpc>
                <a:spcPct val="120000"/>
              </a:lnSpc>
              <a:spcBef>
                <a:spcPts val="1000"/>
              </a:spcBef>
              <a:spcAft>
                <a:spcPts val="0"/>
              </a:spcAft>
              <a:buClr>
                <a:schemeClr val="dk1"/>
              </a:buClr>
              <a:buSzPts val="2250"/>
              <a:buChar char="•"/>
            </a:pPr>
            <a:r>
              <a:rPr lang="en-US" sz="1800">
                <a:solidFill>
                  <a:schemeClr val="dk1"/>
                </a:solidFill>
              </a:rPr>
              <a:t>The Train module allows for one-click model training and tuning at high-scale and low cost. </a:t>
            </a:r>
            <a:endParaRPr/>
          </a:p>
          <a:p>
            <a:pPr marL="228600" lvl="0" indent="-228600" algn="l" rtl="0">
              <a:lnSpc>
                <a:spcPct val="120000"/>
              </a:lnSpc>
              <a:spcBef>
                <a:spcPts val="1000"/>
              </a:spcBef>
              <a:spcAft>
                <a:spcPts val="0"/>
              </a:spcAft>
              <a:buClr>
                <a:schemeClr val="dk1"/>
              </a:buClr>
              <a:buSzPts val="2250"/>
              <a:buChar char="•"/>
            </a:pPr>
            <a:r>
              <a:rPr lang="en-US" sz="1800">
                <a:solidFill>
                  <a:schemeClr val="dk1"/>
                </a:solidFill>
              </a:rPr>
              <a:t>The Deploy module provides a managed environment for you to easily host and test models for inference securely and with low latency. </a:t>
            </a:r>
            <a:endParaRPr/>
          </a:p>
        </p:txBody>
      </p:sp>
      <p:sp>
        <p:nvSpPr>
          <p:cNvPr id="431" name="Google Shape;431;g6ba7f2b72b_0_78"/>
          <p:cNvSpPr txBox="1"/>
          <p:nvPr/>
        </p:nvSpPr>
        <p:spPr>
          <a:xfrm>
            <a:off x="924520" y="457200"/>
            <a:ext cx="72951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Innovation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35"/>
        <p:cNvGrpSpPr/>
        <p:nvPr/>
      </p:nvGrpSpPr>
      <p:grpSpPr>
        <a:xfrm>
          <a:off x="0" y="0"/>
          <a:ext cx="0" cy="0"/>
          <a:chOff x="0" y="0"/>
          <a:chExt cx="0" cy="0"/>
        </a:xfrm>
      </p:grpSpPr>
      <p:sp>
        <p:nvSpPr>
          <p:cNvPr id="436" name="Google Shape;436;p25"/>
          <p:cNvSpPr txBox="1">
            <a:spLocks noGrp="1"/>
          </p:cNvSpPr>
          <p:nvPr>
            <p:ph type="body" idx="1"/>
          </p:nvPr>
        </p:nvSpPr>
        <p:spPr>
          <a:xfrm>
            <a:off x="1295400" y="1476776"/>
            <a:ext cx="7476900" cy="4954200"/>
          </a:xfrm>
          <a:prstGeom prst="rect">
            <a:avLst/>
          </a:prstGeom>
          <a:noFill/>
          <a:ln>
            <a:noFill/>
          </a:ln>
        </p:spPr>
        <p:txBody>
          <a:bodyPr spcFirstLastPara="1" wrap="square" lIns="91425" tIns="45700" rIns="91425" bIns="45700" anchor="t" anchorCtr="0">
            <a:normAutofit/>
          </a:bodyPr>
          <a:lstStyle/>
          <a:p>
            <a:pPr marL="228600" lvl="0" indent="-203834" algn="l" rtl="0">
              <a:lnSpc>
                <a:spcPct val="100000"/>
              </a:lnSpc>
              <a:spcBef>
                <a:spcPts val="0"/>
              </a:spcBef>
              <a:spcAft>
                <a:spcPts val="0"/>
              </a:spcAft>
              <a:buClr>
                <a:schemeClr val="dk1"/>
              </a:buClr>
              <a:buSzPts val="1860"/>
              <a:buChar char="•"/>
            </a:pPr>
            <a:r>
              <a:rPr lang="en-US" sz="1860" b="1">
                <a:solidFill>
                  <a:schemeClr val="dk1"/>
                </a:solidFill>
              </a:rPr>
              <a:t>AWS Sagemaker</a:t>
            </a:r>
            <a:r>
              <a:rPr lang="en-US" sz="1860">
                <a:solidFill>
                  <a:schemeClr val="dk1"/>
                </a:solidFill>
              </a:rPr>
              <a:t> </a:t>
            </a:r>
            <a:endParaRPr/>
          </a:p>
          <a:p>
            <a:pPr marL="457200" lvl="0" indent="0" algn="just" rtl="0">
              <a:lnSpc>
                <a:spcPct val="100000"/>
              </a:lnSpc>
              <a:spcBef>
                <a:spcPts val="0"/>
              </a:spcBef>
              <a:spcAft>
                <a:spcPts val="0"/>
              </a:spcAft>
              <a:buNone/>
            </a:pPr>
            <a:r>
              <a:rPr lang="en-US" sz="1860">
                <a:solidFill>
                  <a:schemeClr val="dk1"/>
                </a:solidFill>
              </a:rPr>
              <a:t>Amazon AWS SageMaker is a platform that is professionally operated. It performs the entire machine learning workflow. Using AWS SageMaker, with far less effort and lower cost, our models get to production faster. Additionally, we can provide API to connect to our project. </a:t>
            </a:r>
            <a:endParaRPr/>
          </a:p>
          <a:p>
            <a:pPr marL="228600" lvl="0" indent="-203834" algn="l" rtl="0">
              <a:lnSpc>
                <a:spcPct val="100000"/>
              </a:lnSpc>
              <a:spcBef>
                <a:spcPts val="0"/>
              </a:spcBef>
              <a:spcAft>
                <a:spcPts val="0"/>
              </a:spcAft>
              <a:buClr>
                <a:schemeClr val="dk1"/>
              </a:buClr>
              <a:buSzPts val="1860"/>
              <a:buChar char="•"/>
            </a:pPr>
            <a:r>
              <a:rPr lang="en-US" sz="1860" b="1">
                <a:solidFill>
                  <a:schemeClr val="dk1"/>
                </a:solidFill>
              </a:rPr>
              <a:t>Tensor Flow</a:t>
            </a:r>
            <a:endParaRPr sz="1860">
              <a:solidFill>
                <a:schemeClr val="dk1"/>
              </a:solidFill>
            </a:endParaRPr>
          </a:p>
          <a:p>
            <a:pPr marL="457200" lvl="0" indent="0" algn="l" rtl="0">
              <a:lnSpc>
                <a:spcPct val="100000"/>
              </a:lnSpc>
              <a:spcBef>
                <a:spcPts val="0"/>
              </a:spcBef>
              <a:spcAft>
                <a:spcPts val="0"/>
              </a:spcAft>
              <a:buNone/>
            </a:pPr>
            <a:r>
              <a:rPr lang="en-US" sz="1860">
                <a:solidFill>
                  <a:schemeClr val="dk1"/>
                </a:solidFill>
              </a:rPr>
              <a:t>It is an open source library used for machine learning applications.</a:t>
            </a:r>
            <a:endParaRPr sz="1860" b="1">
              <a:solidFill>
                <a:schemeClr val="dk1"/>
              </a:solidFill>
            </a:endParaRPr>
          </a:p>
          <a:p>
            <a:pPr marL="228600" lvl="0" indent="-203834" algn="l" rtl="0">
              <a:lnSpc>
                <a:spcPct val="100000"/>
              </a:lnSpc>
              <a:spcBef>
                <a:spcPts val="0"/>
              </a:spcBef>
              <a:spcAft>
                <a:spcPts val="0"/>
              </a:spcAft>
              <a:buClr>
                <a:schemeClr val="dk1"/>
              </a:buClr>
              <a:buSzPts val="1860"/>
              <a:buChar char="•"/>
            </a:pPr>
            <a:r>
              <a:rPr lang="en-US" sz="1860" b="1">
                <a:solidFill>
                  <a:schemeClr val="dk1"/>
                </a:solidFill>
              </a:rPr>
              <a:t>Google Collab</a:t>
            </a:r>
            <a:endParaRPr/>
          </a:p>
          <a:p>
            <a:pPr marL="457200" lvl="0" indent="0" algn="l" rtl="0">
              <a:lnSpc>
                <a:spcPct val="100000"/>
              </a:lnSpc>
              <a:spcBef>
                <a:spcPts val="0"/>
              </a:spcBef>
              <a:spcAft>
                <a:spcPts val="0"/>
              </a:spcAft>
              <a:buNone/>
            </a:pPr>
            <a:r>
              <a:rPr lang="en-US" sz="1860">
                <a:solidFill>
                  <a:schemeClr val="dk1"/>
                </a:solidFill>
              </a:rPr>
              <a:t>It is a cloud service which provides python programming platform along with free GPU.</a:t>
            </a:r>
            <a:endParaRPr sz="1860">
              <a:solidFill>
                <a:schemeClr val="dk1"/>
              </a:solidFill>
            </a:endParaRPr>
          </a:p>
          <a:p>
            <a:pPr marL="228600" lvl="0" indent="-212725" algn="l" rtl="0">
              <a:lnSpc>
                <a:spcPct val="100000"/>
              </a:lnSpc>
              <a:spcBef>
                <a:spcPts val="0"/>
              </a:spcBef>
              <a:spcAft>
                <a:spcPts val="0"/>
              </a:spcAft>
              <a:buClr>
                <a:schemeClr val="dk1"/>
              </a:buClr>
              <a:buSzPts val="2000"/>
              <a:buChar char="•"/>
            </a:pPr>
            <a:r>
              <a:rPr lang="en-US" sz="2000" b="1">
                <a:solidFill>
                  <a:schemeClr val="dk1"/>
                </a:solidFill>
              </a:rPr>
              <a:t>Anaconda and virtual environment</a:t>
            </a:r>
            <a:endParaRPr sz="2000" b="1">
              <a:solidFill>
                <a:schemeClr val="dk1"/>
              </a:solidFill>
            </a:endParaRPr>
          </a:p>
          <a:p>
            <a:pPr marL="457200" lvl="0" indent="0" algn="l" rtl="0">
              <a:lnSpc>
                <a:spcPct val="100000"/>
              </a:lnSpc>
              <a:spcBef>
                <a:spcPts val="0"/>
              </a:spcBef>
              <a:spcAft>
                <a:spcPts val="0"/>
              </a:spcAft>
              <a:buNone/>
            </a:pPr>
            <a:r>
              <a:rPr lang="en-US" sz="2000">
                <a:solidFill>
                  <a:schemeClr val="dk1"/>
                </a:solidFill>
              </a:rPr>
              <a:t>It provides a virtual environment to implement machine learning models</a:t>
            </a:r>
            <a:endParaRPr sz="2000">
              <a:solidFill>
                <a:schemeClr val="dk1"/>
              </a:solidFill>
            </a:endParaRPr>
          </a:p>
          <a:p>
            <a:pPr marL="228600" lvl="0" indent="-212725" algn="l" rtl="0">
              <a:lnSpc>
                <a:spcPct val="100000"/>
              </a:lnSpc>
              <a:spcBef>
                <a:spcPts val="0"/>
              </a:spcBef>
              <a:spcAft>
                <a:spcPts val="0"/>
              </a:spcAft>
              <a:buClr>
                <a:schemeClr val="dk1"/>
              </a:buClr>
              <a:buSzPts val="2000"/>
              <a:buChar char="•"/>
            </a:pPr>
            <a:r>
              <a:rPr lang="en-US" sz="2000" b="1">
                <a:solidFill>
                  <a:schemeClr val="dk1"/>
                </a:solidFill>
              </a:rPr>
              <a:t>Github</a:t>
            </a:r>
            <a:endParaRPr sz="2000" b="1">
              <a:solidFill>
                <a:schemeClr val="dk1"/>
              </a:solidFill>
            </a:endParaRPr>
          </a:p>
          <a:p>
            <a:pPr marL="457200" lvl="0" indent="0" algn="l" rtl="0">
              <a:lnSpc>
                <a:spcPct val="100000"/>
              </a:lnSpc>
              <a:spcBef>
                <a:spcPts val="0"/>
              </a:spcBef>
              <a:spcAft>
                <a:spcPts val="0"/>
              </a:spcAft>
              <a:buNone/>
            </a:pPr>
            <a:r>
              <a:rPr lang="en-US" sz="2000">
                <a:solidFill>
                  <a:schemeClr val="dk1"/>
                </a:solidFill>
              </a:rPr>
              <a:t>Github was used in order for the team to collaborate on the different tools and techniques used in the project</a:t>
            </a:r>
            <a:endParaRPr sz="2000">
              <a:solidFill>
                <a:schemeClr val="dk1"/>
              </a:solidFill>
            </a:endParaRPr>
          </a:p>
          <a:p>
            <a:pPr marL="228600" lvl="0" indent="-80962" algn="l" rtl="0">
              <a:lnSpc>
                <a:spcPct val="100000"/>
              </a:lnSpc>
              <a:spcBef>
                <a:spcPts val="1000"/>
              </a:spcBef>
              <a:spcAft>
                <a:spcPts val="0"/>
              </a:spcAft>
              <a:buClr>
                <a:schemeClr val="lt1"/>
              </a:buClr>
              <a:buSzPts val="2325"/>
              <a:buNone/>
            </a:pPr>
            <a:r>
              <a:rPr lang="en-US" sz="1860"/>
              <a:t>	</a:t>
            </a:r>
            <a:endParaRPr sz="1860"/>
          </a:p>
        </p:txBody>
      </p:sp>
      <p:sp>
        <p:nvSpPr>
          <p:cNvPr id="437" name="Google Shape;437;p25"/>
          <p:cNvSpPr txBox="1"/>
          <p:nvPr/>
        </p:nvSpPr>
        <p:spPr>
          <a:xfrm>
            <a:off x="1186543" y="381000"/>
            <a:ext cx="7162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Tools Used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41"/>
        <p:cNvGrpSpPr/>
        <p:nvPr/>
      </p:nvGrpSpPr>
      <p:grpSpPr>
        <a:xfrm>
          <a:off x="0" y="0"/>
          <a:ext cx="0" cy="0"/>
          <a:chOff x="0" y="0"/>
          <a:chExt cx="0" cy="0"/>
        </a:xfrm>
      </p:grpSpPr>
      <p:sp>
        <p:nvSpPr>
          <p:cNvPr id="442" name="Google Shape;442;g794bb37857_0_1"/>
          <p:cNvSpPr txBox="1"/>
          <p:nvPr/>
        </p:nvSpPr>
        <p:spPr>
          <a:xfrm>
            <a:off x="1186543" y="381000"/>
            <a:ext cx="71628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a:solidFill>
                  <a:schemeClr val="dk1"/>
                </a:solidFill>
                <a:latin typeface="Twentieth Century"/>
                <a:ea typeface="Twentieth Century"/>
                <a:cs typeface="Twentieth Century"/>
                <a:sym typeface="Twentieth Century"/>
              </a:rPr>
              <a:t>Use of Github</a:t>
            </a:r>
            <a:endParaRPr sz="1400" b="0" i="0" u="none" strike="noStrike" cap="none">
              <a:solidFill>
                <a:srgbClr val="000000"/>
              </a:solidFill>
              <a:latin typeface="Arial"/>
              <a:ea typeface="Arial"/>
              <a:cs typeface="Arial"/>
              <a:sym typeface="Arial"/>
            </a:endParaRPr>
          </a:p>
        </p:txBody>
      </p:sp>
      <p:pic>
        <p:nvPicPr>
          <p:cNvPr id="443" name="Google Shape;443;g794bb37857_0_1"/>
          <p:cNvPicPr preferRelativeResize="0"/>
          <p:nvPr/>
        </p:nvPicPr>
        <p:blipFill>
          <a:blip r:embed="rId3">
            <a:alphaModFix/>
          </a:blip>
          <a:stretch>
            <a:fillRect/>
          </a:stretch>
        </p:blipFill>
        <p:spPr>
          <a:xfrm>
            <a:off x="803572" y="1529475"/>
            <a:ext cx="7722052" cy="4870875"/>
          </a:xfrm>
          <a:prstGeom prst="rect">
            <a:avLst/>
          </a:prstGeom>
          <a:noFill/>
          <a:ln>
            <a:noFill/>
          </a:ln>
        </p:spPr>
      </p:pic>
      <p:sp>
        <p:nvSpPr>
          <p:cNvPr id="444" name="Google Shape;444;g794bb37857_0_1"/>
          <p:cNvSpPr txBox="1"/>
          <p:nvPr/>
        </p:nvSpPr>
        <p:spPr>
          <a:xfrm>
            <a:off x="1006500" y="1027200"/>
            <a:ext cx="6808800" cy="3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Github Url: </a:t>
            </a:r>
            <a:r>
              <a:rPr lang="en-US" sz="1800" u="sng">
                <a:hlinkClick r:id="rId4"/>
              </a:rPr>
              <a:t>https://github.com/mathiasjess/Credit_Card_Fraud</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48"/>
        <p:cNvGrpSpPr/>
        <p:nvPr/>
      </p:nvGrpSpPr>
      <p:grpSpPr>
        <a:xfrm>
          <a:off x="0" y="0"/>
          <a:ext cx="0" cy="0"/>
          <a:chOff x="0" y="0"/>
          <a:chExt cx="0" cy="0"/>
        </a:xfrm>
      </p:grpSpPr>
      <p:sp>
        <p:nvSpPr>
          <p:cNvPr id="449" name="Google Shape;449;p48"/>
          <p:cNvSpPr txBox="1">
            <a:spLocks noGrp="1"/>
          </p:cNvSpPr>
          <p:nvPr>
            <p:ph type="body" idx="1"/>
          </p:nvPr>
        </p:nvSpPr>
        <p:spPr>
          <a:xfrm>
            <a:off x="1295400" y="1476771"/>
            <a:ext cx="7342413" cy="3904457"/>
          </a:xfrm>
          <a:prstGeom prst="rect">
            <a:avLst/>
          </a:prstGeom>
          <a:noFill/>
          <a:ln>
            <a:noFill/>
          </a:ln>
        </p:spPr>
        <p:txBody>
          <a:bodyPr spcFirstLastPara="1" wrap="square" lIns="91425" tIns="45700" rIns="91425" bIns="45700" anchor="t" anchorCtr="0">
            <a:normAutofit/>
          </a:bodyPr>
          <a:lstStyle/>
          <a:p>
            <a:pPr marL="228600" lvl="0" indent="-203834" algn="l" rtl="0">
              <a:lnSpc>
                <a:spcPct val="100000"/>
              </a:lnSpc>
              <a:spcBef>
                <a:spcPts val="0"/>
              </a:spcBef>
              <a:spcAft>
                <a:spcPts val="0"/>
              </a:spcAft>
              <a:buClr>
                <a:schemeClr val="dk1"/>
              </a:buClr>
              <a:buSzPts val="1860"/>
              <a:buChar char="•"/>
            </a:pPr>
            <a:r>
              <a:rPr lang="en-US" sz="1720" b="1">
                <a:solidFill>
                  <a:schemeClr val="dk1"/>
                </a:solidFill>
              </a:rPr>
              <a:t>Dataset: </a:t>
            </a:r>
            <a:r>
              <a:rPr lang="en-US" sz="1720">
                <a:solidFill>
                  <a:schemeClr val="dk1"/>
                </a:solidFill>
              </a:rPr>
              <a:t>The data for credit cards transactions falls into the sensitive category which made it difficult to find an authentic dataset on the internet.</a:t>
            </a:r>
            <a:endParaRPr sz="1720" b="1">
              <a:solidFill>
                <a:schemeClr val="dk1"/>
              </a:solidFill>
            </a:endParaRPr>
          </a:p>
          <a:p>
            <a:pPr marL="228600" lvl="0" indent="-203834" algn="l" rtl="0">
              <a:lnSpc>
                <a:spcPct val="100000"/>
              </a:lnSpc>
              <a:spcBef>
                <a:spcPts val="0"/>
              </a:spcBef>
              <a:spcAft>
                <a:spcPts val="0"/>
              </a:spcAft>
              <a:buClr>
                <a:schemeClr val="dk1"/>
              </a:buClr>
              <a:buSzPts val="1860"/>
              <a:buChar char="•"/>
            </a:pPr>
            <a:r>
              <a:rPr lang="en-US" sz="1720" b="1">
                <a:solidFill>
                  <a:schemeClr val="dk1"/>
                </a:solidFill>
              </a:rPr>
              <a:t>Size of the Data set: </a:t>
            </a:r>
            <a:r>
              <a:rPr lang="en-US" sz="1720">
                <a:solidFill>
                  <a:schemeClr val="dk1"/>
                </a:solidFill>
              </a:rPr>
              <a:t>The size of the available data is really less because of security and confidential reasons. </a:t>
            </a:r>
            <a:endParaRPr/>
          </a:p>
          <a:p>
            <a:pPr marL="228600" lvl="0" indent="-203834" algn="l" rtl="0">
              <a:lnSpc>
                <a:spcPct val="100000"/>
              </a:lnSpc>
              <a:spcBef>
                <a:spcPts val="0"/>
              </a:spcBef>
              <a:spcAft>
                <a:spcPts val="0"/>
              </a:spcAft>
              <a:buClr>
                <a:schemeClr val="dk1"/>
              </a:buClr>
              <a:buSzPts val="1860"/>
              <a:buChar char="•"/>
            </a:pPr>
            <a:r>
              <a:rPr lang="en-US" sz="1720" b="1">
                <a:solidFill>
                  <a:schemeClr val="dk1"/>
                </a:solidFill>
              </a:rPr>
              <a:t>Exact parameter evaluation: </a:t>
            </a:r>
            <a:r>
              <a:rPr lang="en-US" sz="1720">
                <a:solidFill>
                  <a:schemeClr val="dk1"/>
                </a:solidFill>
              </a:rPr>
              <a:t>Determining the credit card fraud and having a higher accuracy for the same is difficult as the dataset is highly imbalanced. The error cost of misclassifying fraudulent is higher than the error cost of misclassifying legitimate instances.</a:t>
            </a:r>
            <a:endParaRPr/>
          </a:p>
          <a:p>
            <a:pPr marL="228600" lvl="0" indent="-203834" algn="l" rtl="0">
              <a:lnSpc>
                <a:spcPct val="100000"/>
              </a:lnSpc>
              <a:spcBef>
                <a:spcPts val="0"/>
              </a:spcBef>
              <a:spcAft>
                <a:spcPts val="0"/>
              </a:spcAft>
              <a:buClr>
                <a:schemeClr val="dk1"/>
              </a:buClr>
              <a:buSzPts val="1860"/>
              <a:buChar char="•"/>
            </a:pPr>
            <a:r>
              <a:rPr lang="en-US" sz="1720" b="1">
                <a:solidFill>
                  <a:schemeClr val="dk1"/>
                </a:solidFill>
              </a:rPr>
              <a:t>Dynamic behavior of the fraudulent: </a:t>
            </a:r>
            <a:r>
              <a:rPr lang="en-US" sz="1720">
                <a:solidFill>
                  <a:schemeClr val="dk1"/>
                </a:solidFill>
              </a:rPr>
              <a:t>Fraudulent frequently change their behavior after every fraud for fear of not getting caught. Having a Machine Learning model to determine this dynamic behavior is a difficult task. </a:t>
            </a:r>
            <a:endParaRPr/>
          </a:p>
          <a:p>
            <a:pPr marL="228600" lvl="0" indent="-203834" algn="l" rtl="0">
              <a:lnSpc>
                <a:spcPct val="100000"/>
              </a:lnSpc>
              <a:spcBef>
                <a:spcPts val="0"/>
              </a:spcBef>
              <a:spcAft>
                <a:spcPts val="0"/>
              </a:spcAft>
              <a:buClr>
                <a:schemeClr val="dk1"/>
              </a:buClr>
              <a:buSzPts val="1860"/>
              <a:buChar char="•"/>
            </a:pPr>
            <a:r>
              <a:rPr lang="en-US" sz="1720" b="1">
                <a:solidFill>
                  <a:schemeClr val="dk1"/>
                </a:solidFill>
              </a:rPr>
              <a:t>Sage Maker: </a:t>
            </a:r>
            <a:r>
              <a:rPr lang="en-US" sz="1720">
                <a:solidFill>
                  <a:schemeClr val="dk1"/>
                </a:solidFill>
              </a:rPr>
              <a:t>Faced a lot of technical issues while deploying a project on AWS Sage maker.</a:t>
            </a:r>
            <a:endParaRPr/>
          </a:p>
        </p:txBody>
      </p:sp>
      <p:sp>
        <p:nvSpPr>
          <p:cNvPr id="450" name="Google Shape;450;p48"/>
          <p:cNvSpPr txBox="1"/>
          <p:nvPr/>
        </p:nvSpPr>
        <p:spPr>
          <a:xfrm>
            <a:off x="1186543" y="381000"/>
            <a:ext cx="7162800" cy="646331"/>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000000"/>
              </a:buClr>
              <a:buSzPts val="3600"/>
              <a:buFont typeface="Arial"/>
              <a:buNone/>
            </a:pPr>
            <a:endParaRPr/>
          </a:p>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T</a:t>
            </a:r>
            <a:r>
              <a:rPr lang="en-US" sz="3600">
                <a:solidFill>
                  <a:schemeClr val="dk1"/>
                </a:solidFill>
                <a:latin typeface="Twentieth Century"/>
                <a:ea typeface="Twentieth Century"/>
                <a:cs typeface="Twentieth Century"/>
                <a:sym typeface="Twentieth Century"/>
              </a:rPr>
              <a:t>echnical Difficulties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54"/>
        <p:cNvGrpSpPr/>
        <p:nvPr/>
      </p:nvGrpSpPr>
      <p:grpSpPr>
        <a:xfrm>
          <a:off x="0" y="0"/>
          <a:ext cx="0" cy="0"/>
          <a:chOff x="0" y="0"/>
          <a:chExt cx="0" cy="0"/>
        </a:xfrm>
      </p:grpSpPr>
      <p:sp>
        <p:nvSpPr>
          <p:cNvPr id="455" name="Google Shape;455;g794bb37857_0_8"/>
          <p:cNvSpPr txBox="1"/>
          <p:nvPr/>
        </p:nvSpPr>
        <p:spPr>
          <a:xfrm>
            <a:off x="1186543" y="381000"/>
            <a:ext cx="7162800" cy="646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SzPts val="3600"/>
              <a:buFont typeface="Arial"/>
              <a:buNone/>
            </a:pPr>
            <a:endParaRPr/>
          </a:p>
          <a:p>
            <a:pPr marL="0" marR="0" lvl="0" indent="0" algn="ctr" rtl="0">
              <a:lnSpc>
                <a:spcPct val="100000"/>
              </a:lnSpc>
              <a:spcBef>
                <a:spcPts val="0"/>
              </a:spcBef>
              <a:spcAft>
                <a:spcPts val="0"/>
              </a:spcAft>
              <a:buClr>
                <a:srgbClr val="000000"/>
              </a:buClr>
              <a:buSzPts val="3600"/>
              <a:buFont typeface="Arial"/>
              <a:buNone/>
            </a:pPr>
            <a:r>
              <a:rPr lang="en-US" sz="3600">
                <a:solidFill>
                  <a:schemeClr val="dk1"/>
                </a:solidFill>
                <a:latin typeface="Twentieth Century"/>
                <a:ea typeface="Twentieth Century"/>
                <a:cs typeface="Twentieth Century"/>
                <a:sym typeface="Twentieth Century"/>
              </a:rPr>
              <a:t>Team Work</a:t>
            </a:r>
            <a:endParaRPr sz="1400" b="0" i="0" u="none" strike="noStrike" cap="none">
              <a:solidFill>
                <a:srgbClr val="000000"/>
              </a:solidFill>
              <a:latin typeface="Arial"/>
              <a:ea typeface="Arial"/>
              <a:cs typeface="Arial"/>
              <a:sym typeface="Arial"/>
            </a:endParaRPr>
          </a:p>
        </p:txBody>
      </p:sp>
      <p:graphicFrame>
        <p:nvGraphicFramePr>
          <p:cNvPr id="456" name="Google Shape;456;g794bb37857_0_8"/>
          <p:cNvGraphicFramePr/>
          <p:nvPr/>
        </p:nvGraphicFramePr>
        <p:xfrm>
          <a:off x="952500" y="2032525"/>
          <a:ext cx="3000000" cy="3000000"/>
        </p:xfrm>
        <a:graphic>
          <a:graphicData uri="http://schemas.openxmlformats.org/drawingml/2006/table">
            <a:tbl>
              <a:tblPr>
                <a:noFill/>
                <a:tableStyleId>{E37D223B-9C9E-4D21-9188-4924E6A67D57}</a:tableStyleId>
              </a:tblPr>
              <a:tblGrid>
                <a:gridCol w="608975">
                  <a:extLst>
                    <a:ext uri="{9D8B030D-6E8A-4147-A177-3AD203B41FA5}">
                      <a16:colId xmlns:a16="http://schemas.microsoft.com/office/drawing/2014/main" val="20000"/>
                    </a:ext>
                  </a:extLst>
                </a:gridCol>
                <a:gridCol w="2757325">
                  <a:extLst>
                    <a:ext uri="{9D8B030D-6E8A-4147-A177-3AD203B41FA5}">
                      <a16:colId xmlns:a16="http://schemas.microsoft.com/office/drawing/2014/main" val="20001"/>
                    </a:ext>
                  </a:extLst>
                </a:gridCol>
                <a:gridCol w="38727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b="1"/>
                        <a:t>No.</a:t>
                      </a:r>
                      <a:endParaRPr b="1"/>
                    </a:p>
                  </a:txBody>
                  <a:tcPr marL="91425" marR="91425" marT="91425" marB="91425"/>
                </a:tc>
                <a:tc>
                  <a:txBody>
                    <a:bodyPr/>
                    <a:lstStyle/>
                    <a:p>
                      <a:pPr marL="0" lvl="0" indent="0" algn="l" rtl="0">
                        <a:spcBef>
                          <a:spcPts val="0"/>
                        </a:spcBef>
                        <a:spcAft>
                          <a:spcPts val="0"/>
                        </a:spcAft>
                        <a:buNone/>
                      </a:pPr>
                      <a:r>
                        <a:rPr lang="en-US" b="1"/>
                        <a:t>Task</a:t>
                      </a:r>
                      <a:endParaRPr b="1"/>
                    </a:p>
                  </a:txBody>
                  <a:tcPr marL="91425" marR="91425" marT="91425" marB="91425"/>
                </a:tc>
                <a:tc>
                  <a:txBody>
                    <a:bodyPr/>
                    <a:lstStyle/>
                    <a:p>
                      <a:pPr marL="0" lvl="0" indent="0" algn="l" rtl="0">
                        <a:spcBef>
                          <a:spcPts val="0"/>
                        </a:spcBef>
                        <a:spcAft>
                          <a:spcPts val="0"/>
                        </a:spcAft>
                        <a:buNone/>
                      </a:pPr>
                      <a:r>
                        <a:rPr lang="en-US" b="1"/>
                        <a:t>Team Members Involved</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Data Collection</a:t>
                      </a:r>
                      <a:endParaRPr/>
                    </a:p>
                  </a:txBody>
                  <a:tcPr marL="91425" marR="91425" marT="91425" marB="91425"/>
                </a:tc>
                <a:tc>
                  <a:txBody>
                    <a:bodyPr/>
                    <a:lstStyle/>
                    <a:p>
                      <a:pPr marL="0" lvl="0" indent="0" algn="l" rtl="0">
                        <a:spcBef>
                          <a:spcPts val="0"/>
                        </a:spcBef>
                        <a:spcAft>
                          <a:spcPts val="0"/>
                        </a:spcAft>
                        <a:buNone/>
                      </a:pPr>
                      <a:r>
                        <a:rPr lang="en-US"/>
                        <a:t>Farhaan Patel, Ashrith</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2</a:t>
                      </a:r>
                      <a:endParaRPr/>
                    </a:p>
                  </a:txBody>
                  <a:tcPr marL="91425" marR="91425" marT="91425" marB="91425"/>
                </a:tc>
                <a:tc>
                  <a:txBody>
                    <a:bodyPr/>
                    <a:lstStyle/>
                    <a:p>
                      <a:pPr marL="0" lvl="0" indent="0" algn="l" rtl="0">
                        <a:spcBef>
                          <a:spcPts val="0"/>
                        </a:spcBef>
                        <a:spcAft>
                          <a:spcPts val="0"/>
                        </a:spcAft>
                        <a:buNone/>
                      </a:pPr>
                      <a:r>
                        <a:rPr lang="en-US"/>
                        <a:t>Data Visualization</a:t>
                      </a:r>
                      <a:endParaRPr/>
                    </a:p>
                  </a:txBody>
                  <a:tcPr marL="91425" marR="91425" marT="91425" marB="91425"/>
                </a:tc>
                <a:tc>
                  <a:txBody>
                    <a:bodyPr/>
                    <a:lstStyle/>
                    <a:p>
                      <a:pPr marL="0" lvl="0" indent="0" algn="l" rtl="0">
                        <a:spcBef>
                          <a:spcPts val="0"/>
                        </a:spcBef>
                        <a:spcAft>
                          <a:spcPts val="0"/>
                        </a:spcAft>
                        <a:buNone/>
                      </a:pPr>
                      <a:r>
                        <a:rPr lang="en-US"/>
                        <a:t>Jessica, Priya</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r>
                        <a:rPr lang="en-US"/>
                        <a:t>Data Preprocessing</a:t>
                      </a:r>
                      <a:endParaRPr/>
                    </a:p>
                  </a:txBody>
                  <a:tcPr marL="91425" marR="91425" marT="91425" marB="91425"/>
                </a:tc>
                <a:tc>
                  <a:txBody>
                    <a:bodyPr/>
                    <a:lstStyle/>
                    <a:p>
                      <a:pPr marL="0" lvl="0" indent="0" algn="l" rtl="0">
                        <a:spcBef>
                          <a:spcPts val="0"/>
                        </a:spcBef>
                        <a:spcAft>
                          <a:spcPts val="0"/>
                        </a:spcAft>
                        <a:buNone/>
                      </a:pPr>
                      <a:r>
                        <a:rPr lang="en-US"/>
                        <a:t>Tejaswini, Ashrith</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a:t>4. </a:t>
                      </a:r>
                      <a:endParaRPr/>
                    </a:p>
                  </a:txBody>
                  <a:tcPr marL="91425" marR="91425" marT="91425" marB="91425"/>
                </a:tc>
                <a:tc>
                  <a:txBody>
                    <a:bodyPr/>
                    <a:lstStyle/>
                    <a:p>
                      <a:pPr marL="0" lvl="0" indent="0" algn="l" rtl="0">
                        <a:spcBef>
                          <a:spcPts val="0"/>
                        </a:spcBef>
                        <a:spcAft>
                          <a:spcPts val="0"/>
                        </a:spcAft>
                        <a:buNone/>
                      </a:pPr>
                      <a:r>
                        <a:rPr lang="en-US"/>
                        <a:t>Implementing Supervised and Unsupervised learning models</a:t>
                      </a:r>
                      <a:endParaRPr/>
                    </a:p>
                  </a:txBody>
                  <a:tcPr marL="91425" marR="91425" marT="91425" marB="91425"/>
                </a:tc>
                <a:tc>
                  <a:txBody>
                    <a:bodyPr/>
                    <a:lstStyle/>
                    <a:p>
                      <a:pPr marL="0" lvl="0" indent="0" algn="l" rtl="0">
                        <a:spcBef>
                          <a:spcPts val="0"/>
                        </a:spcBef>
                        <a:spcAft>
                          <a:spcPts val="0"/>
                        </a:spcAft>
                        <a:buNone/>
                      </a:pPr>
                      <a:r>
                        <a:rPr lang="en-US"/>
                        <a:t>Priya, Jessica, Tejaswini</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a:t>5.</a:t>
                      </a:r>
                      <a:endParaRPr/>
                    </a:p>
                  </a:txBody>
                  <a:tcPr marL="91425" marR="91425" marT="91425" marB="91425"/>
                </a:tc>
                <a:tc>
                  <a:txBody>
                    <a:bodyPr/>
                    <a:lstStyle/>
                    <a:p>
                      <a:pPr marL="0" lvl="0" indent="0" algn="l" rtl="0">
                        <a:spcBef>
                          <a:spcPts val="0"/>
                        </a:spcBef>
                        <a:spcAft>
                          <a:spcPts val="0"/>
                        </a:spcAft>
                        <a:buNone/>
                      </a:pPr>
                      <a:r>
                        <a:rPr lang="en-US"/>
                        <a:t>Neural Networks and tensorflow</a:t>
                      </a:r>
                      <a:endParaRPr/>
                    </a:p>
                  </a:txBody>
                  <a:tcPr marL="91425" marR="91425" marT="91425" marB="91425"/>
                </a:tc>
                <a:tc>
                  <a:txBody>
                    <a:bodyPr/>
                    <a:lstStyle/>
                    <a:p>
                      <a:pPr marL="0" lvl="0" indent="0" algn="l" rtl="0">
                        <a:spcBef>
                          <a:spcPts val="0"/>
                        </a:spcBef>
                        <a:spcAft>
                          <a:spcPts val="0"/>
                        </a:spcAft>
                        <a:buNone/>
                      </a:pPr>
                      <a:r>
                        <a:rPr lang="en-US"/>
                        <a:t>Tejaswini, Jessica</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a:t>6. </a:t>
                      </a:r>
                      <a:endParaRPr/>
                    </a:p>
                  </a:txBody>
                  <a:tcPr marL="91425" marR="91425" marT="91425" marB="91425"/>
                </a:tc>
                <a:tc>
                  <a:txBody>
                    <a:bodyPr/>
                    <a:lstStyle/>
                    <a:p>
                      <a:pPr marL="0" lvl="0" indent="0" algn="l" rtl="0">
                        <a:spcBef>
                          <a:spcPts val="0"/>
                        </a:spcBef>
                        <a:spcAft>
                          <a:spcPts val="0"/>
                        </a:spcAft>
                        <a:buNone/>
                      </a:pPr>
                      <a:r>
                        <a:rPr lang="en-US"/>
                        <a:t>Deploying model on AWS Sagemaker</a:t>
                      </a:r>
                      <a:endParaRPr/>
                    </a:p>
                  </a:txBody>
                  <a:tcPr marL="91425" marR="91425" marT="91425" marB="91425"/>
                </a:tc>
                <a:tc>
                  <a:txBody>
                    <a:bodyPr/>
                    <a:lstStyle/>
                    <a:p>
                      <a:pPr marL="0" lvl="0" indent="0" algn="l" rtl="0">
                        <a:spcBef>
                          <a:spcPts val="0"/>
                        </a:spcBef>
                        <a:spcAft>
                          <a:spcPts val="0"/>
                        </a:spcAft>
                        <a:buNone/>
                      </a:pPr>
                      <a:r>
                        <a:rPr lang="en-US"/>
                        <a:t>Farhaan, Priya</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a:t>7. </a:t>
                      </a:r>
                      <a:endParaRPr/>
                    </a:p>
                  </a:txBody>
                  <a:tcPr marL="91425" marR="91425" marT="91425" marB="91425"/>
                </a:tc>
                <a:tc>
                  <a:txBody>
                    <a:bodyPr/>
                    <a:lstStyle/>
                    <a:p>
                      <a:pPr marL="0" lvl="0" indent="0" algn="l" rtl="0">
                        <a:spcBef>
                          <a:spcPts val="0"/>
                        </a:spcBef>
                        <a:spcAft>
                          <a:spcPts val="0"/>
                        </a:spcAft>
                        <a:buNone/>
                      </a:pPr>
                      <a:r>
                        <a:rPr lang="en-US"/>
                        <a:t>Project Report and PPT</a:t>
                      </a:r>
                      <a:endParaRPr/>
                    </a:p>
                  </a:txBody>
                  <a:tcPr marL="91425" marR="91425" marT="91425" marB="91425"/>
                </a:tc>
                <a:tc>
                  <a:txBody>
                    <a:bodyPr/>
                    <a:lstStyle/>
                    <a:p>
                      <a:pPr marL="0" lvl="0" indent="0" algn="l" rtl="0">
                        <a:spcBef>
                          <a:spcPts val="0"/>
                        </a:spcBef>
                        <a:spcAft>
                          <a:spcPts val="0"/>
                        </a:spcAft>
                        <a:buNone/>
                      </a:pPr>
                      <a:r>
                        <a:rPr lang="en-US"/>
                        <a:t>Jessica, Priya, Ashrith, Tejaswini, Farhaan</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60"/>
        <p:cNvGrpSpPr/>
        <p:nvPr/>
      </p:nvGrpSpPr>
      <p:grpSpPr>
        <a:xfrm>
          <a:off x="0" y="0"/>
          <a:ext cx="0" cy="0"/>
          <a:chOff x="0" y="0"/>
          <a:chExt cx="0" cy="0"/>
        </a:xfrm>
      </p:grpSpPr>
      <p:sp>
        <p:nvSpPr>
          <p:cNvPr id="461" name="Google Shape;461;p49"/>
          <p:cNvSpPr txBox="1">
            <a:spLocks noGrp="1"/>
          </p:cNvSpPr>
          <p:nvPr>
            <p:ph type="body" idx="1"/>
          </p:nvPr>
        </p:nvSpPr>
        <p:spPr>
          <a:xfrm>
            <a:off x="1295400" y="1476771"/>
            <a:ext cx="7342413" cy="3904457"/>
          </a:xfrm>
          <a:prstGeom prst="rect">
            <a:avLst/>
          </a:prstGeom>
          <a:noFill/>
          <a:ln>
            <a:noFill/>
          </a:ln>
        </p:spPr>
        <p:txBody>
          <a:bodyPr spcFirstLastPara="1" wrap="square" lIns="91425" tIns="45700" rIns="91425" bIns="45700" anchor="t" anchorCtr="0">
            <a:normAutofit/>
          </a:bodyPr>
          <a:lstStyle/>
          <a:p>
            <a:pPr marL="228600" lvl="0" indent="-203834" algn="l" rtl="0">
              <a:lnSpc>
                <a:spcPct val="100000"/>
              </a:lnSpc>
              <a:spcBef>
                <a:spcPts val="0"/>
              </a:spcBef>
              <a:spcAft>
                <a:spcPts val="0"/>
              </a:spcAft>
              <a:buClr>
                <a:schemeClr val="dk1"/>
              </a:buClr>
              <a:buSzPts val="1860"/>
              <a:buChar char="•"/>
            </a:pPr>
            <a:r>
              <a:rPr lang="en-US" sz="1860">
                <a:solidFill>
                  <a:schemeClr val="dk1"/>
                </a:solidFill>
              </a:rPr>
              <a:t>Data preprocessing is a very important step in machine learning workflow.  Initially we could able to get only 60%  accuracy due to lack of proper data preprocessing. </a:t>
            </a:r>
            <a:endParaRPr/>
          </a:p>
          <a:p>
            <a:pPr marL="228600" lvl="0" indent="-203834" algn="l" rtl="0">
              <a:lnSpc>
                <a:spcPct val="100000"/>
              </a:lnSpc>
              <a:spcBef>
                <a:spcPts val="0"/>
              </a:spcBef>
              <a:spcAft>
                <a:spcPts val="0"/>
              </a:spcAft>
              <a:buClr>
                <a:schemeClr val="dk1"/>
              </a:buClr>
              <a:buSzPts val="1860"/>
              <a:buChar char="•"/>
            </a:pPr>
            <a:r>
              <a:rPr lang="en-US" sz="1860">
                <a:solidFill>
                  <a:schemeClr val="dk1"/>
                </a:solidFill>
              </a:rPr>
              <a:t>Now, after performing proper preprocessing of data we were able to achieve accuracy more than 90%.</a:t>
            </a:r>
            <a:endParaRPr/>
          </a:p>
          <a:p>
            <a:pPr marL="228600" lvl="0" indent="-80962" algn="l" rtl="0">
              <a:lnSpc>
                <a:spcPct val="100000"/>
              </a:lnSpc>
              <a:spcBef>
                <a:spcPts val="1000"/>
              </a:spcBef>
              <a:spcAft>
                <a:spcPts val="0"/>
              </a:spcAft>
              <a:buClr>
                <a:schemeClr val="lt1"/>
              </a:buClr>
              <a:buSzPts val="2325"/>
              <a:buNone/>
            </a:pPr>
            <a:endParaRPr sz="1860"/>
          </a:p>
        </p:txBody>
      </p:sp>
      <p:sp>
        <p:nvSpPr>
          <p:cNvPr id="462" name="Google Shape;462;p49"/>
          <p:cNvSpPr txBox="1"/>
          <p:nvPr/>
        </p:nvSpPr>
        <p:spPr>
          <a:xfrm>
            <a:off x="1186543" y="381000"/>
            <a:ext cx="7162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Lessons Learnt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66"/>
        <p:cNvGrpSpPr/>
        <p:nvPr/>
      </p:nvGrpSpPr>
      <p:grpSpPr>
        <a:xfrm>
          <a:off x="0" y="0"/>
          <a:ext cx="0" cy="0"/>
          <a:chOff x="0" y="0"/>
          <a:chExt cx="0" cy="0"/>
        </a:xfrm>
      </p:grpSpPr>
      <p:sp>
        <p:nvSpPr>
          <p:cNvPr id="467" name="Google Shape;467;p26"/>
          <p:cNvSpPr txBox="1">
            <a:spLocks noGrp="1"/>
          </p:cNvSpPr>
          <p:nvPr>
            <p:ph type="body" idx="1"/>
          </p:nvPr>
        </p:nvSpPr>
        <p:spPr>
          <a:xfrm>
            <a:off x="1066800" y="1658143"/>
            <a:ext cx="7467600" cy="3541714"/>
          </a:xfrm>
          <a:prstGeom prst="rect">
            <a:avLst/>
          </a:prstGeom>
          <a:noFill/>
          <a:ln>
            <a:noFill/>
          </a:ln>
        </p:spPr>
        <p:txBody>
          <a:bodyPr spcFirstLastPara="1" wrap="square" lIns="91425" tIns="45700" rIns="91425" bIns="45700" anchor="t" anchorCtr="0">
            <a:normAutofit/>
          </a:bodyPr>
          <a:lstStyle/>
          <a:p>
            <a:pPr marL="295910" marR="5080" lvl="0" indent="-283844" algn="just" rtl="0">
              <a:lnSpc>
                <a:spcPct val="90000"/>
              </a:lnSpc>
              <a:spcBef>
                <a:spcPts val="0"/>
              </a:spcBef>
              <a:spcAft>
                <a:spcPts val="0"/>
              </a:spcAft>
              <a:buClr>
                <a:srgbClr val="3891A7"/>
              </a:buClr>
              <a:buSzPts val="1776"/>
              <a:buFont typeface="Noto Sans Symbols"/>
              <a:buChar char="⚫"/>
            </a:pPr>
            <a:r>
              <a:rPr lang="en-US" sz="2220">
                <a:solidFill>
                  <a:schemeClr val="dk1"/>
                </a:solidFill>
              </a:rPr>
              <a:t>Six classifiers based on different machine learning  techniques (K-nearest neighbors and Logistic  Regression, SVM , Decision tree , Neural Networks and K Means clustering) are trained on real life of credit card transactions data and their performances on credit card fraud detection  evaluated and compared based on several relevant metrics.</a:t>
            </a:r>
            <a:endParaRPr/>
          </a:p>
          <a:p>
            <a:pPr marL="295910" marR="5080" lvl="0" indent="-171067" algn="just" rtl="0">
              <a:lnSpc>
                <a:spcPct val="90000"/>
              </a:lnSpc>
              <a:spcBef>
                <a:spcPts val="105"/>
              </a:spcBef>
              <a:spcAft>
                <a:spcPts val="0"/>
              </a:spcAft>
              <a:buClr>
                <a:srgbClr val="3891A7"/>
              </a:buClr>
              <a:buSzPts val="1776"/>
              <a:buFont typeface="Noto Sans Symbols"/>
              <a:buNone/>
            </a:pPr>
            <a:endParaRPr sz="2220">
              <a:solidFill>
                <a:schemeClr val="dk1"/>
              </a:solidFill>
            </a:endParaRPr>
          </a:p>
          <a:p>
            <a:pPr marL="295910" marR="5080" lvl="0" indent="-283844" algn="just" rtl="0">
              <a:lnSpc>
                <a:spcPct val="90000"/>
              </a:lnSpc>
              <a:spcBef>
                <a:spcPts val="600"/>
              </a:spcBef>
              <a:spcAft>
                <a:spcPts val="0"/>
              </a:spcAft>
              <a:buClr>
                <a:srgbClr val="3891A7"/>
              </a:buClr>
              <a:buSzPts val="1776"/>
              <a:buFont typeface="Noto Sans Symbols"/>
              <a:buChar char="⚫"/>
            </a:pPr>
            <a:r>
              <a:rPr lang="en-US" sz="2220">
                <a:solidFill>
                  <a:schemeClr val="dk1"/>
                </a:solidFill>
              </a:rPr>
              <a:t>Results from the experiment shows that the Logistic regression shows  significant performance for training score and Neural networks performed better for testing score among all metrics evaluated.</a:t>
            </a:r>
            <a:endParaRPr sz="2220">
              <a:solidFill>
                <a:schemeClr val="dk1"/>
              </a:solidFill>
            </a:endParaRPr>
          </a:p>
          <a:p>
            <a:pPr marL="0" lvl="0" indent="0" algn="l" rtl="0">
              <a:lnSpc>
                <a:spcPct val="110000"/>
              </a:lnSpc>
              <a:spcBef>
                <a:spcPts val="1000"/>
              </a:spcBef>
              <a:spcAft>
                <a:spcPts val="0"/>
              </a:spcAft>
              <a:buClr>
                <a:schemeClr val="lt1"/>
              </a:buClr>
              <a:buSzPts val="2775"/>
              <a:buNone/>
            </a:pPr>
            <a:endParaRPr sz="2220"/>
          </a:p>
        </p:txBody>
      </p:sp>
      <p:sp>
        <p:nvSpPr>
          <p:cNvPr id="468" name="Google Shape;468;p26"/>
          <p:cNvSpPr txBox="1"/>
          <p:nvPr/>
        </p:nvSpPr>
        <p:spPr>
          <a:xfrm>
            <a:off x="1371600" y="838200"/>
            <a:ext cx="66294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Conclusion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72"/>
        <p:cNvGrpSpPr/>
        <p:nvPr/>
      </p:nvGrpSpPr>
      <p:grpSpPr>
        <a:xfrm>
          <a:off x="0" y="0"/>
          <a:ext cx="0" cy="0"/>
          <a:chOff x="0" y="0"/>
          <a:chExt cx="0" cy="0"/>
        </a:xfrm>
      </p:grpSpPr>
      <p:sp>
        <p:nvSpPr>
          <p:cNvPr id="473" name="Google Shape;473;g794bb37857_1_19"/>
          <p:cNvSpPr txBox="1">
            <a:spLocks noGrp="1"/>
          </p:cNvSpPr>
          <p:nvPr>
            <p:ph type="body" idx="1"/>
          </p:nvPr>
        </p:nvSpPr>
        <p:spPr>
          <a:xfrm>
            <a:off x="1295400" y="1476771"/>
            <a:ext cx="7342500" cy="39045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0"/>
              </a:spcBef>
              <a:spcAft>
                <a:spcPts val="0"/>
              </a:spcAft>
              <a:buNone/>
            </a:pPr>
            <a:endParaRPr/>
          </a:p>
        </p:txBody>
      </p:sp>
      <p:sp>
        <p:nvSpPr>
          <p:cNvPr id="474" name="Google Shape;474;g794bb37857_1_19"/>
          <p:cNvSpPr txBox="1"/>
          <p:nvPr/>
        </p:nvSpPr>
        <p:spPr>
          <a:xfrm>
            <a:off x="1195318" y="75100"/>
            <a:ext cx="7162800" cy="646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SzPts val="3600"/>
              <a:buFont typeface="Arial"/>
              <a:buNone/>
            </a:pPr>
            <a:endParaRPr/>
          </a:p>
          <a:p>
            <a:pPr marL="0" marR="0" lvl="0" indent="0" algn="ctr" rtl="0">
              <a:lnSpc>
                <a:spcPct val="100000"/>
              </a:lnSpc>
              <a:spcBef>
                <a:spcPts val="0"/>
              </a:spcBef>
              <a:spcAft>
                <a:spcPts val="0"/>
              </a:spcAft>
              <a:buClr>
                <a:srgbClr val="000000"/>
              </a:buClr>
              <a:buSzPts val="3600"/>
              <a:buFont typeface="Arial"/>
              <a:buNone/>
            </a:pPr>
            <a:r>
              <a:rPr lang="en-US" sz="2400">
                <a:solidFill>
                  <a:schemeClr val="dk1"/>
                </a:solidFill>
                <a:latin typeface="Twentieth Century"/>
                <a:ea typeface="Twentieth Century"/>
                <a:cs typeface="Twentieth Century"/>
                <a:sym typeface="Twentieth Century"/>
              </a:rPr>
              <a:t>Rubric</a:t>
            </a:r>
            <a:endParaRPr sz="2400" b="0" i="0" u="none" strike="noStrike" cap="none">
              <a:solidFill>
                <a:srgbClr val="000000"/>
              </a:solidFill>
              <a:latin typeface="Arial"/>
              <a:ea typeface="Arial"/>
              <a:cs typeface="Arial"/>
              <a:sym typeface="Arial"/>
            </a:endParaRPr>
          </a:p>
        </p:txBody>
      </p:sp>
      <p:graphicFrame>
        <p:nvGraphicFramePr>
          <p:cNvPr id="475" name="Google Shape;475;g794bb37857_1_19"/>
          <p:cNvGraphicFramePr/>
          <p:nvPr/>
        </p:nvGraphicFramePr>
        <p:xfrm>
          <a:off x="1232325" y="997600"/>
          <a:ext cx="3000000" cy="3000000"/>
        </p:xfrm>
        <a:graphic>
          <a:graphicData uri="http://schemas.openxmlformats.org/drawingml/2006/table">
            <a:tbl>
              <a:tblPr>
                <a:noFill/>
                <a:tableStyleId>{E37D223B-9C9E-4D21-9188-4924E6A67D57}</a:tableStyleId>
              </a:tblPr>
              <a:tblGrid>
                <a:gridCol w="3785975">
                  <a:extLst>
                    <a:ext uri="{9D8B030D-6E8A-4147-A177-3AD203B41FA5}">
                      <a16:colId xmlns:a16="http://schemas.microsoft.com/office/drawing/2014/main" val="20000"/>
                    </a:ext>
                  </a:extLst>
                </a:gridCol>
                <a:gridCol w="3302825">
                  <a:extLst>
                    <a:ext uri="{9D8B030D-6E8A-4147-A177-3AD203B41FA5}">
                      <a16:colId xmlns:a16="http://schemas.microsoft.com/office/drawing/2014/main" val="20001"/>
                    </a:ext>
                  </a:extLst>
                </a:gridCol>
              </a:tblGrid>
              <a:tr h="334950">
                <a:tc>
                  <a:txBody>
                    <a:bodyPr/>
                    <a:lstStyle/>
                    <a:p>
                      <a:pPr marL="0" lvl="0" indent="0" algn="ctr" rtl="0">
                        <a:spcBef>
                          <a:spcPts val="0"/>
                        </a:spcBef>
                        <a:spcAft>
                          <a:spcPts val="0"/>
                        </a:spcAft>
                        <a:buNone/>
                      </a:pPr>
                      <a:r>
                        <a:rPr lang="en-US" sz="1200"/>
                        <a:t>Rubric Point</a:t>
                      </a:r>
                      <a:endParaRPr sz="1200"/>
                    </a:p>
                  </a:txBody>
                  <a:tcPr marL="91425" marR="91425" marT="91425" marB="91425"/>
                </a:tc>
                <a:tc>
                  <a:txBody>
                    <a:bodyPr/>
                    <a:lstStyle/>
                    <a:p>
                      <a:pPr marL="0" lvl="0" indent="0" algn="ctr" rtl="0">
                        <a:spcBef>
                          <a:spcPts val="0"/>
                        </a:spcBef>
                        <a:spcAft>
                          <a:spcPts val="0"/>
                        </a:spcAft>
                        <a:buNone/>
                      </a:pPr>
                      <a:r>
                        <a:rPr lang="en-US" sz="1200"/>
                        <a:t>Completion Status</a:t>
                      </a:r>
                      <a:endParaRPr sz="1200"/>
                    </a:p>
                  </a:txBody>
                  <a:tcPr marL="91425" marR="91425" marT="91425" marB="91425"/>
                </a:tc>
                <a:extLst>
                  <a:ext uri="{0D108BD9-81ED-4DB2-BD59-A6C34878D82A}">
                    <a16:rowId xmlns:a16="http://schemas.microsoft.com/office/drawing/2014/main" val="10000"/>
                  </a:ext>
                </a:extLst>
              </a:tr>
              <a:tr h="365725">
                <a:tc>
                  <a:txBody>
                    <a:bodyPr/>
                    <a:lstStyle/>
                    <a:p>
                      <a:pPr marL="0" lvl="0" indent="0" algn="l" rtl="0">
                        <a:spcBef>
                          <a:spcPts val="0"/>
                        </a:spcBef>
                        <a:spcAft>
                          <a:spcPts val="0"/>
                        </a:spcAft>
                        <a:buNone/>
                      </a:pPr>
                      <a:r>
                        <a:rPr lang="en-US" sz="1200"/>
                        <a:t>Data Collection</a:t>
                      </a:r>
                      <a:endParaRPr sz="1200"/>
                    </a:p>
                  </a:txBody>
                  <a:tcPr marL="91425" marR="91425" marT="91425" marB="91425"/>
                </a:tc>
                <a:tc>
                  <a:txBody>
                    <a:bodyPr/>
                    <a:lstStyle/>
                    <a:p>
                      <a:pPr marL="0" lvl="0" indent="0" algn="l" rtl="0">
                        <a:spcBef>
                          <a:spcPts val="0"/>
                        </a:spcBef>
                        <a:spcAft>
                          <a:spcPts val="0"/>
                        </a:spcAft>
                        <a:buNone/>
                      </a:pPr>
                      <a:r>
                        <a:rPr lang="en-US" sz="1200"/>
                        <a:t>Yes, Collected European transaction data</a:t>
                      </a:r>
                      <a:endParaRPr sz="1200"/>
                    </a:p>
                  </a:txBody>
                  <a:tcPr marL="91425" marR="91425" marT="91425" marB="91425"/>
                </a:tc>
                <a:extLst>
                  <a:ext uri="{0D108BD9-81ED-4DB2-BD59-A6C34878D82A}">
                    <a16:rowId xmlns:a16="http://schemas.microsoft.com/office/drawing/2014/main" val="10001"/>
                  </a:ext>
                </a:extLst>
              </a:tr>
              <a:tr h="365725">
                <a:tc>
                  <a:txBody>
                    <a:bodyPr/>
                    <a:lstStyle/>
                    <a:p>
                      <a:pPr marL="0" lvl="0" indent="0" algn="l" rtl="0">
                        <a:spcBef>
                          <a:spcPts val="0"/>
                        </a:spcBef>
                        <a:spcAft>
                          <a:spcPts val="0"/>
                        </a:spcAft>
                        <a:buNone/>
                      </a:pPr>
                      <a:r>
                        <a:rPr lang="en-US" sz="1200"/>
                        <a:t>Variety</a:t>
                      </a:r>
                      <a:endParaRPr sz="1200"/>
                    </a:p>
                  </a:txBody>
                  <a:tcPr marL="91425" marR="91425" marT="91425" marB="91425"/>
                </a:tc>
                <a:tc>
                  <a:txBody>
                    <a:bodyPr/>
                    <a:lstStyle/>
                    <a:p>
                      <a:pPr marL="0" lvl="0" indent="0" algn="l" rtl="0">
                        <a:spcBef>
                          <a:spcPts val="0"/>
                        </a:spcBef>
                        <a:spcAft>
                          <a:spcPts val="0"/>
                        </a:spcAft>
                        <a:buNone/>
                      </a:pPr>
                      <a:r>
                        <a:rPr lang="en-US" sz="1200"/>
                        <a:t>Yes</a:t>
                      </a:r>
                      <a:endParaRPr sz="1200"/>
                    </a:p>
                  </a:txBody>
                  <a:tcPr marL="91425" marR="91425" marT="91425" marB="91425"/>
                </a:tc>
                <a:extLst>
                  <a:ext uri="{0D108BD9-81ED-4DB2-BD59-A6C34878D82A}">
                    <a16:rowId xmlns:a16="http://schemas.microsoft.com/office/drawing/2014/main" val="10002"/>
                  </a:ext>
                </a:extLst>
              </a:tr>
              <a:tr h="365725">
                <a:tc>
                  <a:txBody>
                    <a:bodyPr/>
                    <a:lstStyle/>
                    <a:p>
                      <a:pPr marL="0" lvl="0" indent="0" algn="l" rtl="0">
                        <a:spcBef>
                          <a:spcPts val="0"/>
                        </a:spcBef>
                        <a:spcAft>
                          <a:spcPts val="0"/>
                        </a:spcAft>
                        <a:buNone/>
                      </a:pPr>
                      <a:r>
                        <a:rPr lang="en-US" sz="1200"/>
                        <a:t>Visualization</a:t>
                      </a:r>
                      <a:endParaRPr sz="1200"/>
                    </a:p>
                  </a:txBody>
                  <a:tcPr marL="91425" marR="91425" marT="91425" marB="91425"/>
                </a:tc>
                <a:tc>
                  <a:txBody>
                    <a:bodyPr/>
                    <a:lstStyle/>
                    <a:p>
                      <a:pPr marL="0" lvl="0" indent="0" algn="l" rtl="0">
                        <a:spcBef>
                          <a:spcPts val="0"/>
                        </a:spcBef>
                        <a:spcAft>
                          <a:spcPts val="0"/>
                        </a:spcAft>
                        <a:buNone/>
                      </a:pPr>
                      <a:r>
                        <a:rPr lang="en-US" sz="1200"/>
                        <a:t>Yes</a:t>
                      </a:r>
                      <a:endParaRPr sz="1200"/>
                    </a:p>
                  </a:txBody>
                  <a:tcPr marL="91425" marR="91425" marT="91425" marB="91425"/>
                </a:tc>
                <a:extLst>
                  <a:ext uri="{0D108BD9-81ED-4DB2-BD59-A6C34878D82A}">
                    <a16:rowId xmlns:a16="http://schemas.microsoft.com/office/drawing/2014/main" val="10003"/>
                  </a:ext>
                </a:extLst>
              </a:tr>
              <a:tr h="365725">
                <a:tc>
                  <a:txBody>
                    <a:bodyPr/>
                    <a:lstStyle/>
                    <a:p>
                      <a:pPr marL="0" lvl="0" indent="0" algn="l" rtl="0">
                        <a:spcBef>
                          <a:spcPts val="0"/>
                        </a:spcBef>
                        <a:spcAft>
                          <a:spcPts val="0"/>
                        </a:spcAft>
                        <a:buNone/>
                      </a:pPr>
                      <a:r>
                        <a:rPr lang="en-US" sz="1200"/>
                        <a:t>Significance to the real world</a:t>
                      </a:r>
                      <a:endParaRPr sz="1200"/>
                    </a:p>
                  </a:txBody>
                  <a:tcPr marL="91425" marR="91425" marT="91425" marB="91425"/>
                </a:tc>
                <a:tc>
                  <a:txBody>
                    <a:bodyPr/>
                    <a:lstStyle/>
                    <a:p>
                      <a:pPr marL="0" lvl="0" indent="0" algn="l" rtl="0">
                        <a:spcBef>
                          <a:spcPts val="0"/>
                        </a:spcBef>
                        <a:spcAft>
                          <a:spcPts val="0"/>
                        </a:spcAft>
                        <a:buNone/>
                      </a:pPr>
                      <a:r>
                        <a:rPr lang="en-US" sz="1200"/>
                        <a:t>Yes, This project is significant to real world</a:t>
                      </a:r>
                      <a:endParaRPr sz="1200"/>
                    </a:p>
                  </a:txBody>
                  <a:tcPr marL="91425" marR="91425" marT="91425" marB="91425"/>
                </a:tc>
                <a:extLst>
                  <a:ext uri="{0D108BD9-81ED-4DB2-BD59-A6C34878D82A}">
                    <a16:rowId xmlns:a16="http://schemas.microsoft.com/office/drawing/2014/main" val="10004"/>
                  </a:ext>
                </a:extLst>
              </a:tr>
              <a:tr h="365725">
                <a:tc>
                  <a:txBody>
                    <a:bodyPr/>
                    <a:lstStyle/>
                    <a:p>
                      <a:pPr marL="0" lvl="0" indent="0" algn="l" rtl="0">
                        <a:spcBef>
                          <a:spcPts val="0"/>
                        </a:spcBef>
                        <a:spcAft>
                          <a:spcPts val="0"/>
                        </a:spcAft>
                        <a:buNone/>
                      </a:pPr>
                      <a:r>
                        <a:rPr lang="en-US" sz="1200"/>
                        <a:t>Data Reduction</a:t>
                      </a:r>
                      <a:endParaRPr sz="1200"/>
                    </a:p>
                  </a:txBody>
                  <a:tcPr marL="91425" marR="91425" marT="91425" marB="91425"/>
                </a:tc>
                <a:tc>
                  <a:txBody>
                    <a:bodyPr/>
                    <a:lstStyle/>
                    <a:p>
                      <a:pPr marL="0" lvl="0" indent="0" algn="l" rtl="0">
                        <a:spcBef>
                          <a:spcPts val="0"/>
                        </a:spcBef>
                        <a:spcAft>
                          <a:spcPts val="0"/>
                        </a:spcAft>
                        <a:buNone/>
                      </a:pPr>
                      <a:r>
                        <a:rPr lang="en-US" sz="1200"/>
                        <a:t>Yes</a:t>
                      </a:r>
                      <a:endParaRPr sz="1200"/>
                    </a:p>
                  </a:txBody>
                  <a:tcPr marL="91425" marR="91425" marT="91425" marB="91425"/>
                </a:tc>
                <a:extLst>
                  <a:ext uri="{0D108BD9-81ED-4DB2-BD59-A6C34878D82A}">
                    <a16:rowId xmlns:a16="http://schemas.microsoft.com/office/drawing/2014/main" val="10005"/>
                  </a:ext>
                </a:extLst>
              </a:tr>
              <a:tr h="365725">
                <a:tc>
                  <a:txBody>
                    <a:bodyPr/>
                    <a:lstStyle/>
                    <a:p>
                      <a:pPr marL="0" lvl="0" indent="0" algn="l" rtl="0">
                        <a:spcBef>
                          <a:spcPts val="0"/>
                        </a:spcBef>
                        <a:spcAft>
                          <a:spcPts val="0"/>
                        </a:spcAft>
                        <a:buNone/>
                      </a:pPr>
                      <a:r>
                        <a:rPr lang="en-US" sz="1200"/>
                        <a:t>Veracity - Data Preparation activities</a:t>
                      </a:r>
                      <a:endParaRPr sz="1200"/>
                    </a:p>
                  </a:txBody>
                  <a:tcPr marL="91425" marR="91425" marT="91425" marB="91425"/>
                </a:tc>
                <a:tc>
                  <a:txBody>
                    <a:bodyPr/>
                    <a:lstStyle/>
                    <a:p>
                      <a:pPr marL="0" lvl="0" indent="0" algn="l" rtl="0">
                        <a:spcBef>
                          <a:spcPts val="0"/>
                        </a:spcBef>
                        <a:spcAft>
                          <a:spcPts val="0"/>
                        </a:spcAft>
                        <a:buNone/>
                      </a:pPr>
                      <a:r>
                        <a:rPr lang="en-US" sz="1200"/>
                        <a:t>Yes</a:t>
                      </a:r>
                      <a:endParaRPr sz="1200"/>
                    </a:p>
                  </a:txBody>
                  <a:tcPr marL="91425" marR="91425" marT="91425" marB="91425"/>
                </a:tc>
                <a:extLst>
                  <a:ext uri="{0D108BD9-81ED-4DB2-BD59-A6C34878D82A}">
                    <a16:rowId xmlns:a16="http://schemas.microsoft.com/office/drawing/2014/main" val="10006"/>
                  </a:ext>
                </a:extLst>
              </a:tr>
              <a:tr h="365725">
                <a:tc>
                  <a:txBody>
                    <a:bodyPr/>
                    <a:lstStyle/>
                    <a:p>
                      <a:pPr marL="0" lvl="0" indent="0" algn="l" rtl="0">
                        <a:spcBef>
                          <a:spcPts val="0"/>
                        </a:spcBef>
                        <a:spcAft>
                          <a:spcPts val="0"/>
                        </a:spcAft>
                        <a:buNone/>
                      </a:pPr>
                      <a:r>
                        <a:rPr lang="en-US" sz="1200"/>
                        <a:t>Report</a:t>
                      </a:r>
                      <a:endParaRPr sz="1200"/>
                    </a:p>
                  </a:txBody>
                  <a:tcPr marL="91425" marR="91425" marT="91425" marB="91425"/>
                </a:tc>
                <a:tc>
                  <a:txBody>
                    <a:bodyPr/>
                    <a:lstStyle/>
                    <a:p>
                      <a:pPr marL="0" lvl="0" indent="0" algn="l" rtl="0">
                        <a:spcBef>
                          <a:spcPts val="0"/>
                        </a:spcBef>
                        <a:spcAft>
                          <a:spcPts val="0"/>
                        </a:spcAft>
                        <a:buNone/>
                      </a:pPr>
                      <a:r>
                        <a:rPr lang="en-US" sz="1200"/>
                        <a:t>Yes</a:t>
                      </a:r>
                      <a:endParaRPr sz="1200"/>
                    </a:p>
                  </a:txBody>
                  <a:tcPr marL="91425" marR="91425" marT="91425" marB="91425"/>
                </a:tc>
                <a:extLst>
                  <a:ext uri="{0D108BD9-81ED-4DB2-BD59-A6C34878D82A}">
                    <a16:rowId xmlns:a16="http://schemas.microsoft.com/office/drawing/2014/main" val="10007"/>
                  </a:ext>
                </a:extLst>
              </a:tr>
              <a:tr h="365725">
                <a:tc>
                  <a:txBody>
                    <a:bodyPr/>
                    <a:lstStyle/>
                    <a:p>
                      <a:pPr marL="0" lvl="0" indent="0" algn="l" rtl="0">
                        <a:spcBef>
                          <a:spcPts val="0"/>
                        </a:spcBef>
                        <a:spcAft>
                          <a:spcPts val="0"/>
                        </a:spcAft>
                        <a:buNone/>
                      </a:pPr>
                      <a:r>
                        <a:rPr lang="en-US" sz="1200"/>
                        <a:t>Tools Usage</a:t>
                      </a:r>
                      <a:endParaRPr sz="1200"/>
                    </a:p>
                  </a:txBody>
                  <a:tcPr marL="91425" marR="91425" marT="91425" marB="91425"/>
                </a:tc>
                <a:tc>
                  <a:txBody>
                    <a:bodyPr/>
                    <a:lstStyle/>
                    <a:p>
                      <a:pPr marL="0" lvl="0" indent="0" algn="l" rtl="0">
                        <a:spcBef>
                          <a:spcPts val="0"/>
                        </a:spcBef>
                        <a:spcAft>
                          <a:spcPts val="0"/>
                        </a:spcAft>
                        <a:buNone/>
                      </a:pPr>
                      <a:r>
                        <a:rPr lang="en-US" sz="1200"/>
                        <a:t>Yes</a:t>
                      </a:r>
                      <a:endParaRPr sz="1200"/>
                    </a:p>
                  </a:txBody>
                  <a:tcPr marL="91425" marR="91425" marT="91425" marB="91425"/>
                </a:tc>
                <a:extLst>
                  <a:ext uri="{0D108BD9-81ED-4DB2-BD59-A6C34878D82A}">
                    <a16:rowId xmlns:a16="http://schemas.microsoft.com/office/drawing/2014/main" val="10008"/>
                  </a:ext>
                </a:extLst>
              </a:tr>
              <a:tr h="365725">
                <a:tc>
                  <a:txBody>
                    <a:bodyPr/>
                    <a:lstStyle/>
                    <a:p>
                      <a:pPr marL="0" lvl="0" indent="0" algn="l" rtl="0">
                        <a:spcBef>
                          <a:spcPts val="0"/>
                        </a:spcBef>
                        <a:spcAft>
                          <a:spcPts val="0"/>
                        </a:spcAft>
                        <a:buNone/>
                      </a:pPr>
                      <a:r>
                        <a:rPr lang="en-US" sz="1200"/>
                        <a:t>Volume</a:t>
                      </a:r>
                      <a:endParaRPr sz="1200"/>
                    </a:p>
                  </a:txBody>
                  <a:tcPr marL="91425" marR="91425" marT="91425" marB="91425"/>
                </a:tc>
                <a:tc>
                  <a:txBody>
                    <a:bodyPr/>
                    <a:lstStyle/>
                    <a:p>
                      <a:pPr marL="0" lvl="0" indent="0" algn="l" rtl="0">
                        <a:spcBef>
                          <a:spcPts val="0"/>
                        </a:spcBef>
                        <a:spcAft>
                          <a:spcPts val="0"/>
                        </a:spcAft>
                        <a:buNone/>
                      </a:pPr>
                      <a:r>
                        <a:rPr lang="en-US" sz="1200"/>
                        <a:t>Yes, 500000 rows of transactions,339 columns</a:t>
                      </a:r>
                      <a:endParaRPr sz="1200"/>
                    </a:p>
                  </a:txBody>
                  <a:tcPr marL="91425" marR="91425" marT="91425" marB="91425"/>
                </a:tc>
                <a:extLst>
                  <a:ext uri="{0D108BD9-81ED-4DB2-BD59-A6C34878D82A}">
                    <a16:rowId xmlns:a16="http://schemas.microsoft.com/office/drawing/2014/main" val="10009"/>
                  </a:ext>
                </a:extLst>
              </a:tr>
              <a:tr h="365725">
                <a:tc>
                  <a:txBody>
                    <a:bodyPr/>
                    <a:lstStyle/>
                    <a:p>
                      <a:pPr marL="0" lvl="0" indent="0" algn="l" rtl="0">
                        <a:spcBef>
                          <a:spcPts val="0"/>
                        </a:spcBef>
                        <a:spcAft>
                          <a:spcPts val="0"/>
                        </a:spcAft>
                        <a:buNone/>
                      </a:pPr>
                      <a:r>
                        <a:rPr lang="en-US" sz="1200"/>
                        <a:t>Version Control</a:t>
                      </a:r>
                      <a:endParaRPr sz="1200"/>
                    </a:p>
                  </a:txBody>
                  <a:tcPr marL="91425" marR="91425" marT="91425" marB="91425"/>
                </a:tc>
                <a:tc>
                  <a:txBody>
                    <a:bodyPr/>
                    <a:lstStyle/>
                    <a:p>
                      <a:pPr marL="0" lvl="0" indent="0" algn="l" rtl="0">
                        <a:spcBef>
                          <a:spcPts val="0"/>
                        </a:spcBef>
                        <a:spcAft>
                          <a:spcPts val="0"/>
                        </a:spcAft>
                        <a:buNone/>
                      </a:pPr>
                      <a:r>
                        <a:rPr lang="en-US" sz="1200"/>
                        <a:t>Yes used Github</a:t>
                      </a:r>
                      <a:endParaRPr sz="1200"/>
                    </a:p>
                  </a:txBody>
                  <a:tcPr marL="91425" marR="91425" marT="91425" marB="91425"/>
                </a:tc>
                <a:extLst>
                  <a:ext uri="{0D108BD9-81ED-4DB2-BD59-A6C34878D82A}">
                    <a16:rowId xmlns:a16="http://schemas.microsoft.com/office/drawing/2014/main" val="10010"/>
                  </a:ext>
                </a:extLst>
              </a:tr>
              <a:tr h="365725">
                <a:tc>
                  <a:txBody>
                    <a:bodyPr/>
                    <a:lstStyle/>
                    <a:p>
                      <a:pPr marL="0" lvl="0" indent="0" algn="l" rtl="0">
                        <a:spcBef>
                          <a:spcPts val="0"/>
                        </a:spcBef>
                        <a:spcAft>
                          <a:spcPts val="0"/>
                        </a:spcAft>
                        <a:buNone/>
                      </a:pPr>
                      <a:r>
                        <a:rPr lang="en-US" sz="1200"/>
                        <a:t>Lessons Learnt</a:t>
                      </a:r>
                      <a:endParaRPr sz="1200"/>
                    </a:p>
                  </a:txBody>
                  <a:tcPr marL="91425" marR="91425" marT="91425" marB="91425"/>
                </a:tc>
                <a:tc>
                  <a:txBody>
                    <a:bodyPr/>
                    <a:lstStyle/>
                    <a:p>
                      <a:pPr marL="0" lvl="0" indent="0" algn="l" rtl="0">
                        <a:spcBef>
                          <a:spcPts val="0"/>
                        </a:spcBef>
                        <a:spcAft>
                          <a:spcPts val="0"/>
                        </a:spcAft>
                        <a:buNone/>
                      </a:pPr>
                      <a:r>
                        <a:rPr lang="en-US" sz="1200"/>
                        <a:t>Included in report and ppt</a:t>
                      </a:r>
                      <a:endParaRPr sz="1200"/>
                    </a:p>
                  </a:txBody>
                  <a:tcPr marL="91425" marR="91425" marT="91425" marB="91425"/>
                </a:tc>
                <a:extLst>
                  <a:ext uri="{0D108BD9-81ED-4DB2-BD59-A6C34878D82A}">
                    <a16:rowId xmlns:a16="http://schemas.microsoft.com/office/drawing/2014/main" val="10011"/>
                  </a:ext>
                </a:extLst>
              </a:tr>
              <a:tr h="405200">
                <a:tc>
                  <a:txBody>
                    <a:bodyPr/>
                    <a:lstStyle/>
                    <a:p>
                      <a:pPr marL="0" lvl="0" indent="0" algn="l" rtl="0">
                        <a:spcBef>
                          <a:spcPts val="0"/>
                        </a:spcBef>
                        <a:spcAft>
                          <a:spcPts val="0"/>
                        </a:spcAft>
                        <a:buNone/>
                      </a:pPr>
                      <a:r>
                        <a:rPr lang="en-US" sz="1200"/>
                        <a:t>Prospects of winning competition/publications</a:t>
                      </a:r>
                      <a:endParaRPr sz="1200"/>
                    </a:p>
                  </a:txBody>
                  <a:tcPr marL="91425" marR="91425" marT="91425" marB="91425"/>
                </a:tc>
                <a:tc>
                  <a:txBody>
                    <a:bodyPr/>
                    <a:lstStyle/>
                    <a:p>
                      <a:pPr marL="0" lvl="0" indent="0" algn="l" rtl="0">
                        <a:spcBef>
                          <a:spcPts val="0"/>
                        </a:spcBef>
                        <a:spcAft>
                          <a:spcPts val="0"/>
                        </a:spcAft>
                        <a:buNone/>
                      </a:pPr>
                      <a:r>
                        <a:rPr lang="en-US" sz="1200"/>
                        <a:t>Yes</a:t>
                      </a:r>
                      <a:endParaRPr sz="1200"/>
                    </a:p>
                  </a:txBody>
                  <a:tcPr marL="91425" marR="91425" marT="91425" marB="91425"/>
                </a:tc>
                <a:extLst>
                  <a:ext uri="{0D108BD9-81ED-4DB2-BD59-A6C34878D82A}">
                    <a16:rowId xmlns:a16="http://schemas.microsoft.com/office/drawing/2014/main" val="10012"/>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79"/>
        <p:cNvGrpSpPr/>
        <p:nvPr/>
      </p:nvGrpSpPr>
      <p:grpSpPr>
        <a:xfrm>
          <a:off x="0" y="0"/>
          <a:ext cx="0" cy="0"/>
          <a:chOff x="0" y="0"/>
          <a:chExt cx="0" cy="0"/>
        </a:xfrm>
      </p:grpSpPr>
      <p:sp>
        <p:nvSpPr>
          <p:cNvPr id="480" name="Google Shape;480;g794bb37857_1_27"/>
          <p:cNvSpPr txBox="1">
            <a:spLocks noGrp="1"/>
          </p:cNvSpPr>
          <p:nvPr>
            <p:ph type="body" idx="1"/>
          </p:nvPr>
        </p:nvSpPr>
        <p:spPr>
          <a:xfrm>
            <a:off x="1295400" y="1476771"/>
            <a:ext cx="7342500" cy="39045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0"/>
              </a:spcBef>
              <a:spcAft>
                <a:spcPts val="0"/>
              </a:spcAft>
              <a:buNone/>
            </a:pPr>
            <a:endParaRPr/>
          </a:p>
        </p:txBody>
      </p:sp>
      <p:sp>
        <p:nvSpPr>
          <p:cNvPr id="481" name="Google Shape;481;g794bb37857_1_27"/>
          <p:cNvSpPr txBox="1"/>
          <p:nvPr/>
        </p:nvSpPr>
        <p:spPr>
          <a:xfrm>
            <a:off x="1158318" y="-171600"/>
            <a:ext cx="7162800" cy="646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SzPts val="3600"/>
              <a:buFont typeface="Arial"/>
              <a:buNone/>
            </a:pPr>
            <a:endParaRPr/>
          </a:p>
          <a:p>
            <a:pPr marL="0" marR="0" lvl="0" indent="0" algn="ctr" rtl="0">
              <a:lnSpc>
                <a:spcPct val="100000"/>
              </a:lnSpc>
              <a:spcBef>
                <a:spcPts val="0"/>
              </a:spcBef>
              <a:spcAft>
                <a:spcPts val="0"/>
              </a:spcAft>
              <a:buClr>
                <a:srgbClr val="000000"/>
              </a:buClr>
              <a:buSzPts val="3600"/>
              <a:buFont typeface="Arial"/>
              <a:buNone/>
            </a:pPr>
            <a:r>
              <a:rPr lang="en-US" sz="2400">
                <a:solidFill>
                  <a:schemeClr val="dk1"/>
                </a:solidFill>
                <a:latin typeface="Twentieth Century"/>
                <a:ea typeface="Twentieth Century"/>
                <a:cs typeface="Twentieth Century"/>
                <a:sym typeface="Twentieth Century"/>
              </a:rPr>
              <a:t>Rubric</a:t>
            </a:r>
            <a:endParaRPr sz="2400" b="0" i="0" u="none" strike="noStrike" cap="none">
              <a:solidFill>
                <a:srgbClr val="000000"/>
              </a:solidFill>
              <a:latin typeface="Arial"/>
              <a:ea typeface="Arial"/>
              <a:cs typeface="Arial"/>
              <a:sym typeface="Arial"/>
            </a:endParaRPr>
          </a:p>
        </p:txBody>
      </p:sp>
      <p:graphicFrame>
        <p:nvGraphicFramePr>
          <p:cNvPr id="482" name="Google Shape;482;g794bb37857_1_27"/>
          <p:cNvGraphicFramePr/>
          <p:nvPr/>
        </p:nvGraphicFramePr>
        <p:xfrm>
          <a:off x="1232325" y="731150"/>
          <a:ext cx="3000000" cy="3000000"/>
        </p:xfrm>
        <a:graphic>
          <a:graphicData uri="http://schemas.openxmlformats.org/drawingml/2006/table">
            <a:tbl>
              <a:tblPr>
                <a:noFill/>
                <a:tableStyleId>{E37D223B-9C9E-4D21-9188-4924E6A67D57}</a:tableStyleId>
              </a:tblPr>
              <a:tblGrid>
                <a:gridCol w="3785975">
                  <a:extLst>
                    <a:ext uri="{9D8B030D-6E8A-4147-A177-3AD203B41FA5}">
                      <a16:colId xmlns:a16="http://schemas.microsoft.com/office/drawing/2014/main" val="20000"/>
                    </a:ext>
                  </a:extLst>
                </a:gridCol>
                <a:gridCol w="3302825">
                  <a:extLst>
                    <a:ext uri="{9D8B030D-6E8A-4147-A177-3AD203B41FA5}">
                      <a16:colId xmlns:a16="http://schemas.microsoft.com/office/drawing/2014/main" val="20001"/>
                    </a:ext>
                  </a:extLst>
                </a:gridCol>
              </a:tblGrid>
              <a:tr h="334950">
                <a:tc>
                  <a:txBody>
                    <a:bodyPr/>
                    <a:lstStyle/>
                    <a:p>
                      <a:pPr marL="0" lvl="0" indent="0" algn="ctr" rtl="0">
                        <a:spcBef>
                          <a:spcPts val="0"/>
                        </a:spcBef>
                        <a:spcAft>
                          <a:spcPts val="0"/>
                        </a:spcAft>
                        <a:buNone/>
                      </a:pPr>
                      <a:r>
                        <a:rPr lang="en-US" sz="1200"/>
                        <a:t>Rubric Point</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200"/>
                        <a:t>Completion Status</a:t>
                      </a:r>
                      <a:endParaRPr sz="12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5725">
                <a:tc>
                  <a:txBody>
                    <a:bodyPr/>
                    <a:lstStyle/>
                    <a:p>
                      <a:pPr marL="0" lvl="0" indent="0" algn="l" rtl="0">
                        <a:spcBef>
                          <a:spcPts val="0"/>
                        </a:spcBef>
                        <a:spcAft>
                          <a:spcPts val="0"/>
                        </a:spcAft>
                        <a:buNone/>
                      </a:pPr>
                      <a:r>
                        <a:rPr lang="en-US" sz="1200"/>
                        <a:t>Velocity</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a:t>It’s a streaming data of 2 days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65725">
                <a:tc>
                  <a:txBody>
                    <a:bodyPr/>
                    <a:lstStyle/>
                    <a:p>
                      <a:pPr marL="0" lvl="0" indent="0" algn="l" rtl="0">
                        <a:spcBef>
                          <a:spcPts val="0"/>
                        </a:spcBef>
                        <a:spcAft>
                          <a:spcPts val="0"/>
                        </a:spcAft>
                        <a:buNone/>
                      </a:pPr>
                      <a:r>
                        <a:rPr lang="en-US" sz="1200"/>
                        <a:t>Innovation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a:t>Yes, Used SageMaker</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65725">
                <a:tc>
                  <a:txBody>
                    <a:bodyPr/>
                    <a:lstStyle/>
                    <a:p>
                      <a:pPr marL="0" lvl="0" indent="0" algn="l" rtl="0">
                        <a:spcBef>
                          <a:spcPts val="0"/>
                        </a:spcBef>
                        <a:spcAft>
                          <a:spcPts val="0"/>
                        </a:spcAft>
                        <a:buNone/>
                      </a:pPr>
                      <a:r>
                        <a:rPr lang="en-US" sz="1200"/>
                        <a:t>Evaluation of Performance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a:t>Yes completed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65725">
                <a:tc>
                  <a:txBody>
                    <a:bodyPr/>
                    <a:lstStyle/>
                    <a:p>
                      <a:pPr marL="0" lvl="0" indent="0" algn="l" rtl="0">
                        <a:spcBef>
                          <a:spcPts val="0"/>
                        </a:spcBef>
                        <a:spcAft>
                          <a:spcPts val="0"/>
                        </a:spcAft>
                        <a:buNone/>
                      </a:pPr>
                      <a:r>
                        <a:rPr lang="en-US" sz="1200"/>
                        <a:t>Team work</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65725">
                <a:tc>
                  <a:txBody>
                    <a:bodyPr/>
                    <a:lstStyle/>
                    <a:p>
                      <a:pPr marL="0" lvl="0" indent="0" algn="l" rtl="0">
                        <a:spcBef>
                          <a:spcPts val="0"/>
                        </a:spcBef>
                        <a:spcAft>
                          <a:spcPts val="0"/>
                        </a:spcAft>
                        <a:buNone/>
                      </a:pPr>
                      <a:r>
                        <a:rPr lang="en-US" sz="1200"/>
                        <a:t>Technical Difficulty</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a:t>Yes , included in report and ppt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65725">
                <a:tc>
                  <a:txBody>
                    <a:bodyPr/>
                    <a:lstStyle/>
                    <a:p>
                      <a:pPr marL="0" lvl="0" indent="0" algn="l" rtl="0">
                        <a:spcBef>
                          <a:spcPts val="0"/>
                        </a:spcBef>
                        <a:spcAft>
                          <a:spcPts val="0"/>
                        </a:spcAft>
                        <a:buNone/>
                      </a:pPr>
                      <a:r>
                        <a:rPr lang="en-US" sz="1000">
                          <a:solidFill>
                            <a:srgbClr val="2D3B45"/>
                          </a:solidFill>
                          <a:highlight>
                            <a:srgbClr val="FFFFFF"/>
                          </a:highlight>
                        </a:rPr>
                        <a:t>Code Walkthrough</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65725">
                <a:tc>
                  <a:txBody>
                    <a:bodyPr/>
                    <a:lstStyle/>
                    <a:p>
                      <a:pPr marL="0" lvl="0" indent="0" algn="l" rtl="0">
                        <a:spcBef>
                          <a:spcPts val="0"/>
                        </a:spcBef>
                        <a:spcAft>
                          <a:spcPts val="0"/>
                        </a:spcAft>
                        <a:buNone/>
                      </a:pPr>
                      <a:r>
                        <a:rPr lang="en-US" sz="1000">
                          <a:solidFill>
                            <a:srgbClr val="2D3B45"/>
                          </a:solidFill>
                          <a:highlight>
                            <a:srgbClr val="FFFFFF"/>
                          </a:highlight>
                        </a:rPr>
                        <a:t>Presentation Skills</a:t>
                      </a:r>
                      <a:endParaRPr sz="1000">
                        <a:solidFill>
                          <a:srgbClr val="2D3B45"/>
                        </a:solidFill>
                        <a:highlight>
                          <a:srgbClr val="FFFFFF"/>
                        </a:highlight>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65725">
                <a:tc>
                  <a:txBody>
                    <a:bodyPr/>
                    <a:lstStyle/>
                    <a:p>
                      <a:pPr marL="0" lvl="0" indent="0" algn="l" rtl="0">
                        <a:spcBef>
                          <a:spcPts val="0"/>
                        </a:spcBef>
                        <a:spcAft>
                          <a:spcPts val="0"/>
                        </a:spcAft>
                        <a:buNone/>
                      </a:pPr>
                      <a:r>
                        <a:rPr lang="en-US" sz="1000">
                          <a:solidFill>
                            <a:srgbClr val="2D3B45"/>
                          </a:solidFill>
                          <a:highlight>
                            <a:srgbClr val="FFFFFF"/>
                          </a:highlight>
                        </a:rPr>
                        <a:t>Discussion /Q&amp;A</a:t>
                      </a:r>
                      <a:endParaRPr sz="1000">
                        <a:solidFill>
                          <a:srgbClr val="2D3B45"/>
                        </a:solidFill>
                        <a:highlight>
                          <a:srgbClr val="FFFFFF"/>
                        </a:highligh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51"/>
        <p:cNvGrpSpPr/>
        <p:nvPr/>
      </p:nvGrpSpPr>
      <p:grpSpPr>
        <a:xfrm>
          <a:off x="0" y="0"/>
          <a:ext cx="0" cy="0"/>
          <a:chOff x="0" y="0"/>
          <a:chExt cx="0" cy="0"/>
        </a:xfrm>
      </p:grpSpPr>
      <p:sp>
        <p:nvSpPr>
          <p:cNvPr id="252" name="Google Shape;252;p4"/>
          <p:cNvSpPr txBox="1">
            <a:spLocks noGrp="1"/>
          </p:cNvSpPr>
          <p:nvPr>
            <p:ph type="body" idx="1"/>
          </p:nvPr>
        </p:nvSpPr>
        <p:spPr>
          <a:xfrm>
            <a:off x="1447800" y="1600200"/>
            <a:ext cx="6934200" cy="3886200"/>
          </a:xfrm>
          <a:prstGeom prst="rect">
            <a:avLst/>
          </a:prstGeom>
          <a:noFill/>
          <a:ln>
            <a:noFill/>
          </a:ln>
        </p:spPr>
        <p:txBody>
          <a:bodyPr spcFirstLastPara="1" wrap="square" lIns="91425" tIns="45700" rIns="91425" bIns="45700" anchor="t" anchorCtr="0">
            <a:normAutofit/>
          </a:bodyPr>
          <a:lstStyle/>
          <a:p>
            <a:pPr marL="457200" lvl="0" indent="-457200" algn="l" rtl="0">
              <a:lnSpc>
                <a:spcPct val="120000"/>
              </a:lnSpc>
              <a:spcBef>
                <a:spcPts val="0"/>
              </a:spcBef>
              <a:spcAft>
                <a:spcPts val="0"/>
              </a:spcAft>
              <a:buClr>
                <a:schemeClr val="dk1"/>
              </a:buClr>
              <a:buSzPts val="2750"/>
              <a:buFont typeface="Noto Sans Symbols"/>
              <a:buChar char="⮚"/>
            </a:pPr>
            <a:r>
              <a:rPr lang="en-US" sz="2200">
                <a:solidFill>
                  <a:schemeClr val="dk1"/>
                </a:solidFill>
              </a:rPr>
              <a:t>There has been a growing amount of financial losses due to credit card frauds as the usage of credit cards become more common.</a:t>
            </a:r>
            <a:endParaRPr/>
          </a:p>
          <a:p>
            <a:pPr marL="457200" lvl="0" indent="-282575" algn="l" rtl="0">
              <a:lnSpc>
                <a:spcPct val="120000"/>
              </a:lnSpc>
              <a:spcBef>
                <a:spcPts val="1000"/>
              </a:spcBef>
              <a:spcAft>
                <a:spcPts val="0"/>
              </a:spcAft>
              <a:buClr>
                <a:schemeClr val="lt1"/>
              </a:buClr>
              <a:buSzPts val="2750"/>
              <a:buFont typeface="Noto Sans Symbols"/>
              <a:buNone/>
            </a:pPr>
            <a:endParaRPr sz="2200">
              <a:solidFill>
                <a:schemeClr val="dk1"/>
              </a:solidFill>
            </a:endParaRPr>
          </a:p>
          <a:p>
            <a:pPr marL="457200" lvl="0" indent="-457200" algn="l" rtl="0">
              <a:lnSpc>
                <a:spcPct val="120000"/>
              </a:lnSpc>
              <a:spcBef>
                <a:spcPts val="1000"/>
              </a:spcBef>
              <a:spcAft>
                <a:spcPts val="0"/>
              </a:spcAft>
              <a:buClr>
                <a:schemeClr val="dk1"/>
              </a:buClr>
              <a:buSzPts val="2750"/>
              <a:buFont typeface="Noto Sans Symbols"/>
              <a:buChar char="⮚"/>
            </a:pPr>
            <a:r>
              <a:rPr lang="en-US" sz="2200">
                <a:solidFill>
                  <a:schemeClr val="dk1"/>
                </a:solidFill>
              </a:rPr>
              <a:t>So there is a need, classify which transaction is fraud and non fraud based on the transaction factors</a:t>
            </a:r>
            <a:r>
              <a:rPr lang="en-US" sz="2800"/>
              <a:t>.</a:t>
            </a:r>
            <a:endParaRPr/>
          </a:p>
          <a:p>
            <a:pPr marL="457200" lvl="0" indent="-266700" algn="l" rtl="0">
              <a:lnSpc>
                <a:spcPct val="120000"/>
              </a:lnSpc>
              <a:spcBef>
                <a:spcPts val="1000"/>
              </a:spcBef>
              <a:spcAft>
                <a:spcPts val="0"/>
              </a:spcAft>
              <a:buClr>
                <a:schemeClr val="lt1"/>
              </a:buClr>
              <a:buSzPts val="3000"/>
              <a:buFont typeface="Noto Sans Symbols"/>
              <a:buNone/>
            </a:pPr>
            <a:endParaRPr/>
          </a:p>
        </p:txBody>
      </p:sp>
      <p:sp>
        <p:nvSpPr>
          <p:cNvPr id="253" name="Google Shape;253;p4"/>
          <p:cNvSpPr txBox="1"/>
          <p:nvPr/>
        </p:nvSpPr>
        <p:spPr>
          <a:xfrm>
            <a:off x="1638300" y="685800"/>
            <a:ext cx="65532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Problem Statement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86"/>
        <p:cNvGrpSpPr/>
        <p:nvPr/>
      </p:nvGrpSpPr>
      <p:grpSpPr>
        <a:xfrm>
          <a:off x="0" y="0"/>
          <a:ext cx="0" cy="0"/>
          <a:chOff x="0" y="0"/>
          <a:chExt cx="0" cy="0"/>
        </a:xfrm>
      </p:grpSpPr>
      <p:sp>
        <p:nvSpPr>
          <p:cNvPr id="487" name="Google Shape;487;p27"/>
          <p:cNvSpPr txBox="1">
            <a:spLocks noGrp="1"/>
          </p:cNvSpPr>
          <p:nvPr>
            <p:ph type="body" idx="1"/>
          </p:nvPr>
        </p:nvSpPr>
        <p:spPr>
          <a:xfrm>
            <a:off x="1066800" y="1213008"/>
            <a:ext cx="8077200" cy="4431983"/>
          </a:xfrm>
          <a:prstGeom prst="rect">
            <a:avLst/>
          </a:prstGeom>
          <a:noFill/>
          <a:ln>
            <a:noFill/>
          </a:ln>
        </p:spPr>
        <p:txBody>
          <a:bodyPr spcFirstLastPara="1" wrap="square" lIns="91425" tIns="45700" rIns="91425" bIns="45700" anchor="t" anchorCtr="0">
            <a:normAutofit/>
          </a:bodyPr>
          <a:lstStyle/>
          <a:p>
            <a:pPr marL="346075" lvl="0" indent="-336550" algn="l" rtl="0">
              <a:lnSpc>
                <a:spcPct val="110000"/>
              </a:lnSpc>
              <a:spcBef>
                <a:spcPts val="0"/>
              </a:spcBef>
              <a:spcAft>
                <a:spcPts val="0"/>
              </a:spcAft>
              <a:buClr>
                <a:schemeClr val="dk1"/>
              </a:buClr>
              <a:buSzPts val="1850"/>
              <a:buChar char="•"/>
            </a:pPr>
            <a:r>
              <a:rPr lang="en-US" sz="1480">
                <a:solidFill>
                  <a:schemeClr val="dk1"/>
                </a:solidFill>
              </a:rPr>
              <a:t>[1]  Malini, M. Pushpa “Analysis on credit card fraud  identification techniques based on KNN and outlier detection” in 2017 Third International Conference on Advances in Electrical, Electronics, Information, Communication and Bio-Informatics (AEEICB),27-28 Feb. 2017 IEEE </a:t>
            </a:r>
            <a:endParaRPr/>
          </a:p>
          <a:p>
            <a:pPr marL="228600" lvl="0" indent="-111125" algn="l" rtl="0">
              <a:lnSpc>
                <a:spcPct val="110000"/>
              </a:lnSpc>
              <a:spcBef>
                <a:spcPts val="1000"/>
              </a:spcBef>
              <a:spcAft>
                <a:spcPts val="0"/>
              </a:spcAft>
              <a:buClr>
                <a:schemeClr val="lt1"/>
              </a:buClr>
              <a:buSzPts val="1850"/>
              <a:buNone/>
            </a:pPr>
            <a:endParaRPr sz="1480">
              <a:solidFill>
                <a:schemeClr val="dk1"/>
              </a:solidFill>
            </a:endParaRPr>
          </a:p>
          <a:p>
            <a:pPr marL="346075" lvl="0" indent="-336550" algn="l" rtl="0">
              <a:lnSpc>
                <a:spcPct val="110000"/>
              </a:lnSpc>
              <a:spcBef>
                <a:spcPts val="1000"/>
              </a:spcBef>
              <a:spcAft>
                <a:spcPts val="0"/>
              </a:spcAft>
              <a:buClr>
                <a:schemeClr val="dk1"/>
              </a:buClr>
              <a:buSzPts val="1850"/>
              <a:buChar char="•"/>
            </a:pPr>
            <a:r>
              <a:rPr lang="en-US" sz="1480">
                <a:solidFill>
                  <a:schemeClr val="dk1"/>
                </a:solidFill>
              </a:rPr>
              <a:t>[2]  K. R. Seeja and Masoumeh Zareapoor “FraudMiner: A Novel Credit Card Fraud Detection Model Based on Frequent Itemset Mining”, The Scientific World Journal, Volume 2014 </a:t>
            </a:r>
            <a:endParaRPr/>
          </a:p>
          <a:p>
            <a:pPr marL="346075" lvl="0" indent="-219075" algn="l" rtl="0">
              <a:lnSpc>
                <a:spcPct val="110000"/>
              </a:lnSpc>
              <a:spcBef>
                <a:spcPts val="1000"/>
              </a:spcBef>
              <a:spcAft>
                <a:spcPts val="0"/>
              </a:spcAft>
              <a:buClr>
                <a:schemeClr val="lt1"/>
              </a:buClr>
              <a:buSzPts val="1850"/>
              <a:buNone/>
            </a:pPr>
            <a:endParaRPr sz="1480">
              <a:solidFill>
                <a:schemeClr val="dk1"/>
              </a:solidFill>
            </a:endParaRPr>
          </a:p>
          <a:p>
            <a:pPr marL="346075" lvl="0" indent="-346075" algn="l" rtl="0">
              <a:lnSpc>
                <a:spcPct val="110000"/>
              </a:lnSpc>
              <a:spcBef>
                <a:spcPts val="1000"/>
              </a:spcBef>
              <a:spcAft>
                <a:spcPts val="0"/>
              </a:spcAft>
              <a:buClr>
                <a:schemeClr val="dk1"/>
              </a:buClr>
              <a:buSzPts val="1850"/>
              <a:buChar char="•"/>
            </a:pPr>
            <a:r>
              <a:rPr lang="en-US" sz="1480">
                <a:solidFill>
                  <a:schemeClr val="dk1"/>
                </a:solidFill>
              </a:rPr>
              <a:t>[3]  Sahil Dhankhad ; Emad Mohammed ; Behrouz Far “Supervised Machine Learning Algorithms for Credit Card Fraudulent Transaction Detection: A Comparative Study” 2018 IEEE International Conference on Information Reuse and Integration (IRI)</a:t>
            </a:r>
            <a:endParaRPr/>
          </a:p>
          <a:p>
            <a:pPr marL="228600" lvl="0" indent="-111125" algn="l" rtl="0">
              <a:lnSpc>
                <a:spcPct val="110000"/>
              </a:lnSpc>
              <a:spcBef>
                <a:spcPts val="1000"/>
              </a:spcBef>
              <a:spcAft>
                <a:spcPts val="0"/>
              </a:spcAft>
              <a:buClr>
                <a:schemeClr val="lt1"/>
              </a:buClr>
              <a:buSzPts val="1850"/>
              <a:buNone/>
            </a:pPr>
            <a:endParaRPr sz="1480">
              <a:solidFill>
                <a:schemeClr val="dk1"/>
              </a:solidFill>
            </a:endParaRPr>
          </a:p>
          <a:p>
            <a:pPr marL="346075" lvl="0" indent="-336550" algn="l" rtl="0">
              <a:lnSpc>
                <a:spcPct val="110000"/>
              </a:lnSpc>
              <a:spcBef>
                <a:spcPts val="1000"/>
              </a:spcBef>
              <a:spcAft>
                <a:spcPts val="0"/>
              </a:spcAft>
              <a:buClr>
                <a:schemeClr val="dk1"/>
              </a:buClr>
              <a:buSzPts val="1850"/>
              <a:buChar char="•"/>
            </a:pPr>
            <a:r>
              <a:rPr lang="en-US" sz="1480">
                <a:solidFill>
                  <a:schemeClr val="dk1"/>
                </a:solidFill>
              </a:rPr>
              <a:t>[4]  John O. Awoyemi ; Adebayo O. Adetunmbi ; Samuel A. Oluwadare “Credit card fraud detection using machine learning techniques: A comparative analysis” 2017 International Conference on Computing Networking and Informatics (ICCNI)</a:t>
            </a:r>
            <a:endParaRPr/>
          </a:p>
          <a:p>
            <a:pPr marL="228600" lvl="0" indent="-52387" algn="l" rtl="0">
              <a:lnSpc>
                <a:spcPct val="110000"/>
              </a:lnSpc>
              <a:spcBef>
                <a:spcPts val="1000"/>
              </a:spcBef>
              <a:spcAft>
                <a:spcPts val="0"/>
              </a:spcAft>
              <a:buClr>
                <a:schemeClr val="lt1"/>
              </a:buClr>
              <a:buSzPts val="2775"/>
              <a:buNone/>
            </a:pPr>
            <a:endParaRPr sz="2220"/>
          </a:p>
        </p:txBody>
      </p:sp>
      <p:sp>
        <p:nvSpPr>
          <p:cNvPr id="488" name="Google Shape;488;p27"/>
          <p:cNvSpPr txBox="1"/>
          <p:nvPr/>
        </p:nvSpPr>
        <p:spPr>
          <a:xfrm>
            <a:off x="762000" y="457200"/>
            <a:ext cx="72390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References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92"/>
        <p:cNvGrpSpPr/>
        <p:nvPr/>
      </p:nvGrpSpPr>
      <p:grpSpPr>
        <a:xfrm>
          <a:off x="0" y="0"/>
          <a:ext cx="0" cy="0"/>
          <a:chOff x="0" y="0"/>
          <a:chExt cx="0" cy="0"/>
        </a:xfrm>
      </p:grpSpPr>
      <p:pic>
        <p:nvPicPr>
          <p:cNvPr id="493" name="Google Shape;493;p28"/>
          <p:cNvPicPr preferRelativeResize="0"/>
          <p:nvPr/>
        </p:nvPicPr>
        <p:blipFill rotWithShape="1">
          <a:blip r:embed="rId3">
            <a:alphaModFix amt="30000"/>
          </a:blip>
          <a:srcRect/>
          <a:stretch/>
        </p:blipFill>
        <p:spPr>
          <a:xfrm>
            <a:off x="0" y="-1"/>
            <a:ext cx="9144002" cy="6858001"/>
          </a:xfrm>
          <a:prstGeom prst="rect">
            <a:avLst/>
          </a:prstGeom>
          <a:noFill/>
          <a:ln>
            <a:noFill/>
          </a:ln>
        </p:spPr>
      </p:pic>
      <p:grpSp>
        <p:nvGrpSpPr>
          <p:cNvPr id="494" name="Google Shape;494;p28"/>
          <p:cNvGrpSpPr/>
          <p:nvPr/>
        </p:nvGrpSpPr>
        <p:grpSpPr>
          <a:xfrm>
            <a:off x="-1" y="0"/>
            <a:ext cx="1728807" cy="6858001"/>
            <a:chOff x="0" y="0"/>
            <a:chExt cx="2305051" cy="6858001"/>
          </a:xfrm>
        </p:grpSpPr>
        <p:sp>
          <p:nvSpPr>
            <p:cNvPr id="495" name="Google Shape;495;p28"/>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8"/>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8"/>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8"/>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8"/>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8"/>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501" name="Google Shape;501;p28"/>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502" name="Google Shape;502;p28"/>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8"/>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504" name="Google Shape;504;p28"/>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505" name="Google Shape;505;p28"/>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8"/>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8"/>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508" name="Google Shape;508;p28"/>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8"/>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510" name="Google Shape;510;p28"/>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8"/>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8"/>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513" name="Google Shape;513;p28"/>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8"/>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8"/>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516" name="Google Shape;516;p28"/>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8"/>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518" name="Google Shape;518;p28"/>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8"/>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520" name="Google Shape;520;p28"/>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8"/>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522" name="Google Shape;522;p28"/>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8"/>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8"/>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8"/>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526" name="Google Shape;526;p28"/>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527" name="Google Shape;527;p28"/>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8"/>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529" name="Google Shape;529;p28"/>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530" name="Google Shape;530;p28"/>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8"/>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532" name="Google Shape;532;p28"/>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8"/>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534" name="Google Shape;534;p28"/>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8"/>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8"/>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537" name="Google Shape;537;p28"/>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8"/>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539" name="Google Shape;539;p28"/>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8"/>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8"/>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542" name="Google Shape;542;p28"/>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543" name="Google Shape;543;p28"/>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8"/>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8"/>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546" name="Google Shape;546;p28"/>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8"/>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548" name="Google Shape;548;p28"/>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9" name="Google Shape;549;p28"/>
          <p:cNvGrpSpPr/>
          <p:nvPr/>
        </p:nvGrpSpPr>
        <p:grpSpPr>
          <a:xfrm>
            <a:off x="0" y="-1"/>
            <a:ext cx="9144002" cy="6858001"/>
            <a:chOff x="0" y="-1"/>
            <a:chExt cx="12192003" cy="6858001"/>
          </a:xfrm>
        </p:grpSpPr>
        <p:sp>
          <p:nvSpPr>
            <p:cNvPr id="550" name="Google Shape;550;p28"/>
            <p:cNvSpPr/>
            <p:nvPr/>
          </p:nvSpPr>
          <p:spPr>
            <a:xfrm>
              <a:off x="1" y="-1"/>
              <a:ext cx="12192000" cy="6858000"/>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551" name="Google Shape;551;p28"/>
            <p:cNvPicPr preferRelativeResize="0"/>
            <p:nvPr/>
          </p:nvPicPr>
          <p:blipFill rotWithShape="1">
            <a:blip r:embed="rId5">
              <a:alphaModFix amt="30000"/>
            </a:blip>
            <a:srcRect/>
            <a:stretch/>
          </p:blipFill>
          <p:spPr>
            <a:xfrm>
              <a:off x="0" y="-1"/>
              <a:ext cx="12192003" cy="6858001"/>
            </a:xfrm>
            <a:prstGeom prst="rect">
              <a:avLst/>
            </a:prstGeom>
            <a:noFill/>
            <a:ln>
              <a:noFill/>
            </a:ln>
          </p:spPr>
        </p:pic>
      </p:grpSp>
      <p:sp>
        <p:nvSpPr>
          <p:cNvPr id="552" name="Google Shape;552;p28"/>
          <p:cNvSpPr txBox="1"/>
          <p:nvPr/>
        </p:nvSpPr>
        <p:spPr>
          <a:xfrm>
            <a:off x="1324668" y="645319"/>
            <a:ext cx="5276850" cy="40386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5700"/>
              <a:buFont typeface="Arial"/>
              <a:buNone/>
            </a:pPr>
            <a:r>
              <a:rPr lang="en-US" sz="5700" b="0" i="0" u="none" strike="noStrike" cap="none">
                <a:solidFill>
                  <a:schemeClr val="lt1"/>
                </a:solidFill>
                <a:latin typeface="Twentieth Century"/>
                <a:ea typeface="Twentieth Century"/>
                <a:cs typeface="Twentieth Century"/>
                <a:sym typeface="Twentieth Century"/>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56"/>
        <p:cNvGrpSpPr/>
        <p:nvPr/>
      </p:nvGrpSpPr>
      <p:grpSpPr>
        <a:xfrm>
          <a:off x="0" y="0"/>
          <a:ext cx="0" cy="0"/>
          <a:chOff x="0" y="0"/>
          <a:chExt cx="0" cy="0"/>
        </a:xfrm>
      </p:grpSpPr>
      <p:pic>
        <p:nvPicPr>
          <p:cNvPr id="557" name="Google Shape;557;p29"/>
          <p:cNvPicPr preferRelativeResize="0"/>
          <p:nvPr/>
        </p:nvPicPr>
        <p:blipFill rotWithShape="1">
          <a:blip r:embed="rId3">
            <a:alphaModFix amt="30000"/>
          </a:blip>
          <a:srcRect/>
          <a:stretch/>
        </p:blipFill>
        <p:spPr>
          <a:xfrm>
            <a:off x="0" y="0"/>
            <a:ext cx="9144002" cy="6858001"/>
          </a:xfrm>
          <a:prstGeom prst="rect">
            <a:avLst/>
          </a:prstGeom>
          <a:noFill/>
          <a:ln>
            <a:noFill/>
          </a:ln>
        </p:spPr>
      </p:pic>
      <p:grpSp>
        <p:nvGrpSpPr>
          <p:cNvPr id="558" name="Google Shape;558;p29"/>
          <p:cNvGrpSpPr/>
          <p:nvPr/>
        </p:nvGrpSpPr>
        <p:grpSpPr>
          <a:xfrm>
            <a:off x="-1" y="0"/>
            <a:ext cx="1728807" cy="6858001"/>
            <a:chOff x="0" y="0"/>
            <a:chExt cx="2305051" cy="6858001"/>
          </a:xfrm>
        </p:grpSpPr>
        <p:sp>
          <p:nvSpPr>
            <p:cNvPr id="559" name="Google Shape;559;p29"/>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9"/>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29"/>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9"/>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9"/>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9"/>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565" name="Google Shape;565;p29"/>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566" name="Google Shape;566;p29"/>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9"/>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568" name="Google Shape;568;p29"/>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569" name="Google Shape;569;p29"/>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9"/>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9"/>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572" name="Google Shape;572;p29"/>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9"/>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574" name="Google Shape;574;p29"/>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9"/>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9"/>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577" name="Google Shape;577;p29"/>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9"/>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9"/>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580" name="Google Shape;580;p29"/>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9"/>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582" name="Google Shape;582;p29"/>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9"/>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584" name="Google Shape;584;p29"/>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9"/>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586" name="Google Shape;586;p29"/>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9"/>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9"/>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9"/>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590" name="Google Shape;590;p29"/>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591" name="Google Shape;591;p29"/>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9"/>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593" name="Google Shape;593;p29"/>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594" name="Google Shape;594;p29"/>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9"/>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596" name="Google Shape;596;p29"/>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9"/>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598" name="Google Shape;598;p29"/>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9"/>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9"/>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601" name="Google Shape;601;p29"/>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9"/>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603" name="Google Shape;603;p29"/>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9"/>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9"/>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606" name="Google Shape;606;p29"/>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607" name="Google Shape;607;p29"/>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9"/>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9"/>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610" name="Google Shape;610;p29"/>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9"/>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612" name="Google Shape;612;p29"/>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3" name="Google Shape;613;p29"/>
          <p:cNvGrpSpPr/>
          <p:nvPr/>
        </p:nvGrpSpPr>
        <p:grpSpPr>
          <a:xfrm>
            <a:off x="0" y="-1"/>
            <a:ext cx="9144002" cy="6858001"/>
            <a:chOff x="0" y="-1"/>
            <a:chExt cx="12192003" cy="6858001"/>
          </a:xfrm>
        </p:grpSpPr>
        <p:sp>
          <p:nvSpPr>
            <p:cNvPr id="614" name="Google Shape;614;p29"/>
            <p:cNvSpPr/>
            <p:nvPr/>
          </p:nvSpPr>
          <p:spPr>
            <a:xfrm>
              <a:off x="1" y="-1"/>
              <a:ext cx="12192000" cy="6858000"/>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615" name="Google Shape;615;p29"/>
            <p:cNvPicPr preferRelativeResize="0"/>
            <p:nvPr/>
          </p:nvPicPr>
          <p:blipFill rotWithShape="1">
            <a:blip r:embed="rId5">
              <a:alphaModFix amt="30000"/>
            </a:blip>
            <a:srcRect/>
            <a:stretch/>
          </p:blipFill>
          <p:spPr>
            <a:xfrm>
              <a:off x="0" y="-1"/>
              <a:ext cx="12192003" cy="6858001"/>
            </a:xfrm>
            <a:prstGeom prst="rect">
              <a:avLst/>
            </a:prstGeom>
            <a:noFill/>
            <a:ln>
              <a:noFill/>
            </a:ln>
          </p:spPr>
        </p:pic>
      </p:grpSp>
      <p:sp>
        <p:nvSpPr>
          <p:cNvPr id="616" name="Google Shape;616;p29"/>
          <p:cNvSpPr txBox="1"/>
          <p:nvPr/>
        </p:nvSpPr>
        <p:spPr>
          <a:xfrm>
            <a:off x="3952549" y="1122363"/>
            <a:ext cx="4048450" cy="23876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4800"/>
              <a:buFont typeface="Arial"/>
              <a:buNone/>
            </a:pPr>
            <a:r>
              <a:rPr lang="en-US" sz="4800" b="0" i="0" u="none" strike="noStrike" cap="none">
                <a:solidFill>
                  <a:schemeClr val="lt1"/>
                </a:solidFill>
                <a:latin typeface="Twentieth Century"/>
                <a:ea typeface="Twentieth Century"/>
                <a:cs typeface="Twentieth Century"/>
                <a:sym typeface="Twentieth Century"/>
              </a:rPr>
              <a:t>ANY QUESTIONS?</a:t>
            </a:r>
            <a:endParaRPr sz="1400" b="0" i="0" u="none" strike="noStrike" cap="none">
              <a:solidFill>
                <a:srgbClr val="000000"/>
              </a:solidFill>
              <a:latin typeface="Arial"/>
              <a:ea typeface="Arial"/>
              <a:cs typeface="Arial"/>
              <a:sym typeface="Arial"/>
            </a:endParaRPr>
          </a:p>
        </p:txBody>
      </p:sp>
      <p:pic>
        <p:nvPicPr>
          <p:cNvPr id="617" name="Google Shape;617;p29"/>
          <p:cNvPicPr preferRelativeResize="0"/>
          <p:nvPr/>
        </p:nvPicPr>
        <p:blipFill rotWithShape="1">
          <a:blip r:embed="rId6">
            <a:alphaModFix/>
          </a:blip>
          <a:srcRect l="50985" r="10993"/>
          <a:stretch/>
        </p:blipFill>
        <p:spPr>
          <a:xfrm>
            <a:off x="-4197" y="10"/>
            <a:ext cx="3476686" cy="6857990"/>
          </a:xfrm>
          <a:prstGeom prst="rect">
            <a:avLst/>
          </a:prstGeom>
          <a:noFill/>
          <a:ln>
            <a:noFill/>
          </a:ln>
        </p:spPr>
      </p:pic>
      <p:grpSp>
        <p:nvGrpSpPr>
          <p:cNvPr id="618" name="Google Shape;618;p29"/>
          <p:cNvGrpSpPr/>
          <p:nvPr/>
        </p:nvGrpSpPr>
        <p:grpSpPr>
          <a:xfrm>
            <a:off x="-1" y="0"/>
            <a:ext cx="1728807" cy="6858001"/>
            <a:chOff x="0" y="0"/>
            <a:chExt cx="2305051" cy="6858001"/>
          </a:xfrm>
        </p:grpSpPr>
        <p:sp>
          <p:nvSpPr>
            <p:cNvPr id="619" name="Google Shape;619;p29"/>
            <p:cNvSpPr/>
            <p:nvPr/>
          </p:nvSpPr>
          <p:spPr>
            <a:xfrm>
              <a:off x="1209675" y="4763"/>
              <a:ext cx="23813" cy="2181225"/>
            </a:xfrm>
            <a:prstGeom prst="rect">
              <a:avLst/>
            </a:pr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9"/>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9"/>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9"/>
            <p:cNvSpPr/>
            <p:nvPr/>
          </p:nvSpPr>
          <p:spPr>
            <a:xfrm>
              <a:off x="414338" y="9525"/>
              <a:ext cx="28575" cy="4481513"/>
            </a:xfrm>
            <a:prstGeom prst="rect">
              <a:avLst/>
            </a:pr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9"/>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9"/>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solidFill>
              <a:schemeClr val="lt1">
                <a:alpha val="69411"/>
              </a:schemeClr>
            </a:solidFill>
            <a:ln>
              <a:noFill/>
            </a:ln>
          </p:spPr>
        </p:sp>
        <p:sp>
          <p:nvSpPr>
            <p:cNvPr id="625" name="Google Shape;625;p29"/>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solidFill>
              <a:schemeClr val="lt1">
                <a:alpha val="69411"/>
              </a:schemeClr>
            </a:solidFill>
            <a:ln>
              <a:noFill/>
            </a:ln>
          </p:spPr>
        </p:sp>
        <p:sp>
          <p:nvSpPr>
            <p:cNvPr id="626" name="Google Shape;626;p29"/>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9"/>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solidFill>
              <a:schemeClr val="lt1">
                <a:alpha val="69411"/>
              </a:schemeClr>
            </a:solidFill>
            <a:ln>
              <a:noFill/>
            </a:ln>
          </p:spPr>
        </p:sp>
        <p:sp>
          <p:nvSpPr>
            <p:cNvPr id="628" name="Google Shape;628;p29"/>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solidFill>
              <a:schemeClr val="lt1">
                <a:alpha val="69411"/>
              </a:schemeClr>
            </a:solidFill>
            <a:ln>
              <a:noFill/>
            </a:ln>
          </p:spPr>
        </p:sp>
        <p:sp>
          <p:nvSpPr>
            <p:cNvPr id="629" name="Google Shape;629;p29"/>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9"/>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9"/>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solidFill>
              <a:schemeClr val="lt1">
                <a:alpha val="69411"/>
              </a:schemeClr>
            </a:solidFill>
            <a:ln>
              <a:noFill/>
            </a:ln>
          </p:spPr>
        </p:sp>
        <p:sp>
          <p:nvSpPr>
            <p:cNvPr id="632" name="Google Shape;632;p29"/>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9"/>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solidFill>
              <a:schemeClr val="lt1">
                <a:alpha val="69411"/>
              </a:schemeClr>
            </a:solidFill>
            <a:ln>
              <a:noFill/>
            </a:ln>
          </p:spPr>
        </p:sp>
        <p:sp>
          <p:nvSpPr>
            <p:cNvPr id="634" name="Google Shape;634;p29"/>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9"/>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9"/>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solidFill>
              <a:schemeClr val="lt1">
                <a:alpha val="69411"/>
              </a:schemeClr>
            </a:solidFill>
            <a:ln>
              <a:noFill/>
            </a:ln>
          </p:spPr>
        </p:sp>
        <p:sp>
          <p:nvSpPr>
            <p:cNvPr id="637" name="Google Shape;637;p29"/>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9"/>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9"/>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solidFill>
              <a:schemeClr val="lt1">
                <a:alpha val="69411"/>
              </a:schemeClr>
            </a:solidFill>
            <a:ln>
              <a:noFill/>
            </a:ln>
          </p:spPr>
        </p:sp>
        <p:sp>
          <p:nvSpPr>
            <p:cNvPr id="640" name="Google Shape;640;p29"/>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9"/>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solidFill>
              <a:schemeClr val="lt1">
                <a:alpha val="69411"/>
              </a:schemeClr>
            </a:solidFill>
            <a:ln>
              <a:noFill/>
            </a:ln>
          </p:spPr>
        </p:sp>
        <p:sp>
          <p:nvSpPr>
            <p:cNvPr id="642" name="Google Shape;642;p29"/>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9"/>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solidFill>
              <a:schemeClr val="lt1">
                <a:alpha val="69411"/>
              </a:schemeClr>
            </a:solidFill>
            <a:ln>
              <a:noFill/>
            </a:ln>
          </p:spPr>
        </p:sp>
        <p:sp>
          <p:nvSpPr>
            <p:cNvPr id="644" name="Google Shape;644;p29"/>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9"/>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solidFill>
              <a:schemeClr val="lt1">
                <a:alpha val="69411"/>
              </a:schemeClr>
            </a:solidFill>
            <a:ln>
              <a:noFill/>
            </a:ln>
          </p:spPr>
        </p:sp>
        <p:sp>
          <p:nvSpPr>
            <p:cNvPr id="646" name="Google Shape;646;p29"/>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9"/>
            <p:cNvSpPr/>
            <p:nvPr/>
          </p:nvSpPr>
          <p:spPr>
            <a:xfrm>
              <a:off x="642938" y="6610350"/>
              <a:ext cx="23813" cy="242888"/>
            </a:xfrm>
            <a:prstGeom prst="rect">
              <a:avLst/>
            </a:pr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9"/>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9"/>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solidFill>
              <a:schemeClr val="lt1">
                <a:alpha val="69411"/>
              </a:schemeClr>
            </a:solidFill>
            <a:ln>
              <a:noFill/>
            </a:ln>
          </p:spPr>
        </p:sp>
        <p:sp>
          <p:nvSpPr>
            <p:cNvPr id="650" name="Google Shape;650;p29"/>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solidFill>
              <a:schemeClr val="lt1">
                <a:alpha val="69411"/>
              </a:schemeClr>
            </a:solidFill>
            <a:ln>
              <a:noFill/>
            </a:ln>
          </p:spPr>
        </p:sp>
        <p:sp>
          <p:nvSpPr>
            <p:cNvPr id="651" name="Google Shape;651;p29"/>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9"/>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chemeClr val="lt1">
                <a:alpha val="69411"/>
              </a:schemeClr>
            </a:solidFill>
            <a:ln>
              <a:noFill/>
            </a:ln>
          </p:spPr>
        </p:sp>
        <p:sp>
          <p:nvSpPr>
            <p:cNvPr id="653" name="Google Shape;653;p29"/>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solidFill>
              <a:schemeClr val="lt1">
                <a:alpha val="69411"/>
              </a:schemeClr>
            </a:solidFill>
            <a:ln>
              <a:noFill/>
            </a:ln>
          </p:spPr>
        </p:sp>
        <p:sp>
          <p:nvSpPr>
            <p:cNvPr id="654" name="Google Shape;654;p29"/>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9"/>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solidFill>
              <a:schemeClr val="lt1">
                <a:alpha val="69411"/>
              </a:schemeClr>
            </a:solidFill>
            <a:ln>
              <a:noFill/>
            </a:ln>
          </p:spPr>
        </p:sp>
        <p:sp>
          <p:nvSpPr>
            <p:cNvPr id="656" name="Google Shape;656;p29"/>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9"/>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solidFill>
              <a:schemeClr val="lt1">
                <a:alpha val="69411"/>
              </a:schemeClr>
            </a:solidFill>
            <a:ln>
              <a:noFill/>
            </a:ln>
          </p:spPr>
        </p:sp>
        <p:sp>
          <p:nvSpPr>
            <p:cNvPr id="658" name="Google Shape;658;p29"/>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9"/>
            <p:cNvSpPr/>
            <p:nvPr/>
          </p:nvSpPr>
          <p:spPr>
            <a:xfrm>
              <a:off x="1228725" y="4662488"/>
              <a:ext cx="23813" cy="2181225"/>
            </a:xfrm>
            <a:prstGeom prst="rect">
              <a:avLst/>
            </a:pr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9"/>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solidFill>
              <a:schemeClr val="lt1">
                <a:alpha val="69411"/>
              </a:schemeClr>
            </a:solidFill>
            <a:ln>
              <a:noFill/>
            </a:ln>
          </p:spPr>
        </p:sp>
        <p:sp>
          <p:nvSpPr>
            <p:cNvPr id="661" name="Google Shape;661;p29"/>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9"/>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solidFill>
              <a:schemeClr val="lt1">
                <a:alpha val="69411"/>
              </a:schemeClr>
            </a:solidFill>
            <a:ln>
              <a:noFill/>
            </a:ln>
          </p:spPr>
        </p:sp>
        <p:sp>
          <p:nvSpPr>
            <p:cNvPr id="663" name="Google Shape;663;p29"/>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9"/>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9"/>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solidFill>
              <a:schemeClr val="lt1">
                <a:alpha val="69411"/>
              </a:schemeClr>
            </a:solidFill>
            <a:ln>
              <a:noFill/>
            </a:ln>
          </p:spPr>
        </p:sp>
        <p:sp>
          <p:nvSpPr>
            <p:cNvPr id="666" name="Google Shape;666;p29"/>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solidFill>
              <a:schemeClr val="lt1">
                <a:alpha val="69411"/>
              </a:schemeClr>
            </a:solidFill>
            <a:ln>
              <a:noFill/>
            </a:ln>
          </p:spPr>
        </p:sp>
        <p:sp>
          <p:nvSpPr>
            <p:cNvPr id="667" name="Google Shape;667;p29"/>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9"/>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9"/>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solidFill>
              <a:schemeClr val="lt1">
                <a:alpha val="69411"/>
              </a:schemeClr>
            </a:solidFill>
            <a:ln>
              <a:noFill/>
            </a:ln>
          </p:spPr>
        </p:sp>
        <p:sp>
          <p:nvSpPr>
            <p:cNvPr id="670" name="Google Shape;670;p29"/>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9"/>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chemeClr val="lt1">
                <a:alpha val="69411"/>
              </a:schemeClr>
            </a:solidFill>
            <a:ln>
              <a:noFill/>
            </a:ln>
          </p:spPr>
        </p:sp>
        <p:sp>
          <p:nvSpPr>
            <p:cNvPr id="672" name="Google Shape;672;p29"/>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chemeClr val="l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3" name="Google Shape;673;p29"/>
          <p:cNvGrpSpPr/>
          <p:nvPr/>
        </p:nvGrpSpPr>
        <p:grpSpPr>
          <a:xfrm>
            <a:off x="8523684" y="0"/>
            <a:ext cx="506016" cy="6848476"/>
            <a:chOff x="11364912" y="0"/>
            <a:chExt cx="674688" cy="6848476"/>
          </a:xfrm>
        </p:grpSpPr>
        <p:sp>
          <p:nvSpPr>
            <p:cNvPr id="674" name="Google Shape;674;p29"/>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675" name="Google Shape;675;p29"/>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9"/>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9"/>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678" name="Google Shape;678;p29"/>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9"/>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680" name="Google Shape;680;p29"/>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9"/>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682" name="Google Shape;682;p29"/>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9"/>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57"/>
        <p:cNvGrpSpPr/>
        <p:nvPr/>
      </p:nvGrpSpPr>
      <p:grpSpPr>
        <a:xfrm>
          <a:off x="0" y="0"/>
          <a:ext cx="0" cy="0"/>
          <a:chOff x="0" y="0"/>
          <a:chExt cx="0" cy="0"/>
        </a:xfrm>
      </p:grpSpPr>
      <p:sp>
        <p:nvSpPr>
          <p:cNvPr id="258" name="Google Shape;258;p5"/>
          <p:cNvSpPr txBox="1">
            <a:spLocks noGrp="1"/>
          </p:cNvSpPr>
          <p:nvPr>
            <p:ph type="body" idx="1"/>
          </p:nvPr>
        </p:nvSpPr>
        <p:spPr>
          <a:xfrm>
            <a:off x="537075" y="812575"/>
            <a:ext cx="8331600" cy="5777700"/>
          </a:xfrm>
          <a:prstGeom prst="rect">
            <a:avLst/>
          </a:prstGeom>
          <a:noFill/>
          <a:ln>
            <a:noFill/>
          </a:ln>
        </p:spPr>
        <p:txBody>
          <a:bodyPr spcFirstLastPara="1" wrap="square" lIns="91425" tIns="45700" rIns="91425" bIns="45700" anchor="t" anchorCtr="0">
            <a:normAutofit/>
          </a:bodyPr>
          <a:lstStyle/>
          <a:p>
            <a:pPr marL="457200" lvl="0" indent="-368300" algn="l" rtl="0">
              <a:lnSpc>
                <a:spcPct val="120000"/>
              </a:lnSpc>
              <a:spcBef>
                <a:spcPts val="0"/>
              </a:spcBef>
              <a:spcAft>
                <a:spcPts val="0"/>
              </a:spcAft>
              <a:buClr>
                <a:schemeClr val="dk1"/>
              </a:buClr>
              <a:buSzPts val="2200"/>
              <a:buAutoNum type="arabicPeriod"/>
            </a:pPr>
            <a:r>
              <a:rPr lang="en-US" sz="2200" b="1">
                <a:solidFill>
                  <a:schemeClr val="dk1"/>
                </a:solidFill>
              </a:rPr>
              <a:t>Volume : </a:t>
            </a:r>
            <a:r>
              <a:rPr lang="en-US" sz="2200">
                <a:solidFill>
                  <a:schemeClr val="dk1"/>
                </a:solidFill>
              </a:rPr>
              <a:t>No. of rows before preprocessing, Rows: 500,000, Features: 320. After PCA, 84,807 records and 31 most prominent features were chosen.</a:t>
            </a:r>
            <a:endParaRPr sz="2200">
              <a:solidFill>
                <a:schemeClr val="dk1"/>
              </a:solidFill>
            </a:endParaRPr>
          </a:p>
          <a:p>
            <a:pPr marL="457200" lvl="0" indent="-368300" algn="l" rtl="0">
              <a:lnSpc>
                <a:spcPct val="120000"/>
              </a:lnSpc>
              <a:spcBef>
                <a:spcPts val="0"/>
              </a:spcBef>
              <a:spcAft>
                <a:spcPts val="0"/>
              </a:spcAft>
              <a:buClr>
                <a:schemeClr val="dk1"/>
              </a:buClr>
              <a:buSzPts val="2200"/>
              <a:buAutoNum type="arabicPeriod"/>
            </a:pPr>
            <a:r>
              <a:rPr lang="en-US" sz="2200" b="1">
                <a:solidFill>
                  <a:schemeClr val="dk1"/>
                </a:solidFill>
              </a:rPr>
              <a:t>Velocity: </a:t>
            </a:r>
            <a:r>
              <a:rPr lang="en-US" sz="2200">
                <a:solidFill>
                  <a:schemeClr val="dk1"/>
                </a:solidFill>
              </a:rPr>
              <a:t>This project too works with high velocity data of credit card transactions captured over a period of 2 days from European card holders</a:t>
            </a:r>
            <a:endParaRPr sz="2200" b="1">
              <a:solidFill>
                <a:schemeClr val="dk1"/>
              </a:solidFill>
            </a:endParaRPr>
          </a:p>
          <a:p>
            <a:pPr marL="457200" lvl="0" indent="-368300" algn="l" rtl="0">
              <a:lnSpc>
                <a:spcPct val="120000"/>
              </a:lnSpc>
              <a:spcBef>
                <a:spcPts val="0"/>
              </a:spcBef>
              <a:spcAft>
                <a:spcPts val="0"/>
              </a:spcAft>
              <a:buClr>
                <a:schemeClr val="dk1"/>
              </a:buClr>
              <a:buSzPts val="2200"/>
              <a:buAutoNum type="arabicPeriod"/>
            </a:pPr>
            <a:r>
              <a:rPr lang="en-US" sz="2200" b="1">
                <a:solidFill>
                  <a:schemeClr val="dk1"/>
                </a:solidFill>
              </a:rPr>
              <a:t>Veracity: </a:t>
            </a:r>
            <a:r>
              <a:rPr lang="en-US" sz="2200">
                <a:solidFill>
                  <a:schemeClr val="dk1"/>
                </a:solidFill>
              </a:rPr>
              <a:t>The dataset has been used in several IEEE research papers which can be authenticated. Also the dataset is prepared by a payment service company called Vesta whose existence and authenticity are validated </a:t>
            </a:r>
            <a:endParaRPr sz="2200" b="1">
              <a:solidFill>
                <a:schemeClr val="dk1"/>
              </a:solidFill>
            </a:endParaRPr>
          </a:p>
          <a:p>
            <a:pPr marL="457200" lvl="0" indent="-368300" algn="l" rtl="0">
              <a:lnSpc>
                <a:spcPct val="120000"/>
              </a:lnSpc>
              <a:spcBef>
                <a:spcPts val="0"/>
              </a:spcBef>
              <a:spcAft>
                <a:spcPts val="0"/>
              </a:spcAft>
              <a:buClr>
                <a:schemeClr val="dk1"/>
              </a:buClr>
              <a:buSzPts val="2200"/>
              <a:buAutoNum type="arabicPeriod"/>
            </a:pPr>
            <a:r>
              <a:rPr lang="en-US" sz="2200" b="1">
                <a:solidFill>
                  <a:schemeClr val="dk1"/>
                </a:solidFill>
              </a:rPr>
              <a:t>Variety: </a:t>
            </a:r>
            <a:r>
              <a:rPr lang="en-US" sz="2200">
                <a:solidFill>
                  <a:schemeClr val="dk1"/>
                </a:solidFill>
              </a:rPr>
              <a:t>Sensitive date which makes it hard to obtain. The dataset used in this paper is provided by two sources,  IEEE-CIS in conjunction with Vesta Corporation which is a payment service company.</a:t>
            </a:r>
            <a:endParaRPr sz="2200" b="1">
              <a:solidFill>
                <a:schemeClr val="dk1"/>
              </a:solidFill>
            </a:endParaRPr>
          </a:p>
          <a:p>
            <a:pPr marL="0" marR="104775" lvl="0" indent="0" algn="just" rtl="0">
              <a:lnSpc>
                <a:spcPct val="100000"/>
              </a:lnSpc>
              <a:spcBef>
                <a:spcPts val="0"/>
              </a:spcBef>
              <a:spcAft>
                <a:spcPts val="0"/>
              </a:spcAft>
              <a:buSzPts val="2250"/>
              <a:buNone/>
            </a:pPr>
            <a:endParaRPr sz="2200">
              <a:solidFill>
                <a:schemeClr val="dk1"/>
              </a:solidFill>
            </a:endParaRPr>
          </a:p>
          <a:p>
            <a:pPr marL="0" lvl="0" indent="0" algn="l" rtl="0">
              <a:lnSpc>
                <a:spcPct val="120000"/>
              </a:lnSpc>
              <a:spcBef>
                <a:spcPts val="0"/>
              </a:spcBef>
              <a:spcAft>
                <a:spcPts val="0"/>
              </a:spcAft>
              <a:buSzPts val="2250"/>
              <a:buNone/>
            </a:pPr>
            <a:endParaRPr sz="1200">
              <a:solidFill>
                <a:schemeClr val="dk1"/>
              </a:solidFill>
              <a:latin typeface="Times New Roman"/>
              <a:ea typeface="Times New Roman"/>
              <a:cs typeface="Times New Roman"/>
              <a:sym typeface="Times New Roman"/>
            </a:endParaRPr>
          </a:p>
        </p:txBody>
      </p:sp>
      <p:sp>
        <p:nvSpPr>
          <p:cNvPr id="259" name="Google Shape;259;p5"/>
          <p:cNvSpPr txBox="1"/>
          <p:nvPr/>
        </p:nvSpPr>
        <p:spPr>
          <a:xfrm>
            <a:off x="1631600" y="192774"/>
            <a:ext cx="5708400" cy="619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wentieth Century"/>
                <a:ea typeface="Twentieth Century"/>
                <a:cs typeface="Twentieth Century"/>
                <a:sym typeface="Twentieth Century"/>
              </a:rPr>
              <a:t>Dataset Collection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63"/>
        <p:cNvGrpSpPr/>
        <p:nvPr/>
      </p:nvGrpSpPr>
      <p:grpSpPr>
        <a:xfrm>
          <a:off x="0" y="0"/>
          <a:ext cx="0" cy="0"/>
          <a:chOff x="0" y="0"/>
          <a:chExt cx="0" cy="0"/>
        </a:xfrm>
      </p:grpSpPr>
      <p:sp>
        <p:nvSpPr>
          <p:cNvPr id="264" name="Google Shape;264;g6ba7f2b72b_0_0"/>
          <p:cNvSpPr txBox="1">
            <a:spLocks noGrp="1"/>
          </p:cNvSpPr>
          <p:nvPr>
            <p:ph type="title"/>
          </p:nvPr>
        </p:nvSpPr>
        <p:spPr>
          <a:xfrm>
            <a:off x="856051" y="164073"/>
            <a:ext cx="6855600" cy="1061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a:solidFill>
                  <a:srgbClr val="000000"/>
                </a:solidFill>
              </a:rPr>
              <a:t>Data Visualization</a:t>
            </a:r>
            <a:endParaRPr>
              <a:solidFill>
                <a:srgbClr val="000000"/>
              </a:solidFill>
            </a:endParaRPr>
          </a:p>
        </p:txBody>
      </p:sp>
      <p:sp>
        <p:nvSpPr>
          <p:cNvPr id="265" name="Google Shape;265;g6ba7f2b72b_0_0"/>
          <p:cNvSpPr txBox="1">
            <a:spLocks noGrp="1"/>
          </p:cNvSpPr>
          <p:nvPr>
            <p:ph type="body" idx="1"/>
          </p:nvPr>
        </p:nvSpPr>
        <p:spPr>
          <a:xfrm>
            <a:off x="856050" y="1225475"/>
            <a:ext cx="7723200" cy="51780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1000"/>
              </a:spcBef>
              <a:spcAft>
                <a:spcPts val="0"/>
              </a:spcAft>
              <a:buSzPts val="2250"/>
              <a:buNone/>
            </a:pPr>
            <a:r>
              <a:rPr lang="en-US">
                <a:solidFill>
                  <a:srgbClr val="000000"/>
                </a:solidFill>
              </a:rPr>
              <a:t>Data Exploration</a:t>
            </a:r>
            <a:endParaRPr>
              <a:solidFill>
                <a:srgbClr val="000000"/>
              </a:solidFill>
            </a:endParaRPr>
          </a:p>
        </p:txBody>
      </p:sp>
      <p:pic>
        <p:nvPicPr>
          <p:cNvPr id="266" name="Google Shape;266;g6ba7f2b72b_0_0"/>
          <p:cNvPicPr preferRelativeResize="0"/>
          <p:nvPr/>
        </p:nvPicPr>
        <p:blipFill rotWithShape="1">
          <a:blip r:embed="rId3">
            <a:alphaModFix/>
          </a:blip>
          <a:srcRect/>
          <a:stretch/>
        </p:blipFill>
        <p:spPr>
          <a:xfrm>
            <a:off x="2679436" y="2018888"/>
            <a:ext cx="4536450" cy="419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70"/>
        <p:cNvGrpSpPr/>
        <p:nvPr/>
      </p:nvGrpSpPr>
      <p:grpSpPr>
        <a:xfrm>
          <a:off x="0" y="0"/>
          <a:ext cx="0" cy="0"/>
          <a:chOff x="0" y="0"/>
          <a:chExt cx="0" cy="0"/>
        </a:xfrm>
      </p:grpSpPr>
      <p:sp>
        <p:nvSpPr>
          <p:cNvPr id="271" name="Google Shape;271;g6ba7f2b72b_0_5"/>
          <p:cNvSpPr txBox="1">
            <a:spLocks noGrp="1"/>
          </p:cNvSpPr>
          <p:nvPr>
            <p:ph type="body" idx="1"/>
          </p:nvPr>
        </p:nvSpPr>
        <p:spPr>
          <a:xfrm>
            <a:off x="916950" y="702351"/>
            <a:ext cx="7310100" cy="5309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2250"/>
              <a:buNone/>
            </a:pPr>
            <a:r>
              <a:rPr lang="en-US" b="1">
                <a:solidFill>
                  <a:schemeClr val="dk1"/>
                </a:solidFill>
              </a:rPr>
              <a:t>Time Density Plot</a:t>
            </a:r>
            <a:endParaRPr b="1">
              <a:solidFill>
                <a:schemeClr val="dk1"/>
              </a:solidFill>
            </a:endParaRPr>
          </a:p>
          <a:p>
            <a:pPr marL="0" lvl="0" indent="0" algn="l" rtl="0">
              <a:lnSpc>
                <a:spcPct val="115000"/>
              </a:lnSpc>
              <a:spcBef>
                <a:spcPts val="0"/>
              </a:spcBef>
              <a:spcAft>
                <a:spcPts val="0"/>
              </a:spcAft>
              <a:buSzPts val="2250"/>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endParaRPr>
          </a:p>
        </p:txBody>
      </p:sp>
      <p:pic>
        <p:nvPicPr>
          <p:cNvPr id="272" name="Google Shape;272;g6ba7f2b72b_0_5"/>
          <p:cNvPicPr preferRelativeResize="0"/>
          <p:nvPr/>
        </p:nvPicPr>
        <p:blipFill rotWithShape="1">
          <a:blip r:embed="rId3">
            <a:alphaModFix/>
          </a:blip>
          <a:srcRect/>
          <a:stretch/>
        </p:blipFill>
        <p:spPr>
          <a:xfrm>
            <a:off x="981213" y="1674075"/>
            <a:ext cx="7181575" cy="370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76"/>
        <p:cNvGrpSpPr/>
        <p:nvPr/>
      </p:nvGrpSpPr>
      <p:grpSpPr>
        <a:xfrm>
          <a:off x="0" y="0"/>
          <a:ext cx="0" cy="0"/>
          <a:chOff x="0" y="0"/>
          <a:chExt cx="0" cy="0"/>
        </a:xfrm>
      </p:grpSpPr>
      <p:sp>
        <p:nvSpPr>
          <p:cNvPr id="277" name="Google Shape;277;g6ba7f2b72b_0_10"/>
          <p:cNvSpPr txBox="1">
            <a:spLocks noGrp="1"/>
          </p:cNvSpPr>
          <p:nvPr>
            <p:ph type="title"/>
          </p:nvPr>
        </p:nvSpPr>
        <p:spPr>
          <a:xfrm>
            <a:off x="856060" y="618518"/>
            <a:ext cx="7429500" cy="1478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a:p>
        </p:txBody>
      </p:sp>
      <p:sp>
        <p:nvSpPr>
          <p:cNvPr id="278" name="Google Shape;278;g6ba7f2b72b_0_10"/>
          <p:cNvSpPr txBox="1">
            <a:spLocks noGrp="1"/>
          </p:cNvSpPr>
          <p:nvPr>
            <p:ph type="body" idx="1"/>
          </p:nvPr>
        </p:nvSpPr>
        <p:spPr>
          <a:xfrm>
            <a:off x="856050" y="544819"/>
            <a:ext cx="7429500" cy="5246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2250"/>
              <a:buNone/>
            </a:pPr>
            <a:r>
              <a:rPr lang="en-US" b="1">
                <a:solidFill>
                  <a:schemeClr val="dk1"/>
                </a:solidFill>
                <a:highlight>
                  <a:srgbClr val="FFFFFF"/>
                </a:highlight>
                <a:latin typeface="Times New Roman"/>
                <a:ea typeface="Times New Roman"/>
                <a:cs typeface="Times New Roman"/>
                <a:sym typeface="Times New Roman"/>
              </a:rPr>
              <a:t>Transaction amount Vs Transaction time</a:t>
            </a:r>
            <a:endParaRPr b="1">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b="1">
              <a:solidFill>
                <a:schemeClr val="dk1"/>
              </a:solidFill>
              <a:highlight>
                <a:srgbClr val="FFFFFF"/>
              </a:highlight>
              <a:latin typeface="Times New Roman"/>
              <a:ea typeface="Times New Roman"/>
              <a:cs typeface="Times New Roman"/>
              <a:sym typeface="Times New Roman"/>
            </a:endParaRPr>
          </a:p>
        </p:txBody>
      </p:sp>
      <p:pic>
        <p:nvPicPr>
          <p:cNvPr id="279" name="Google Shape;279;g6ba7f2b72b_0_10"/>
          <p:cNvPicPr preferRelativeResize="0"/>
          <p:nvPr/>
        </p:nvPicPr>
        <p:blipFill rotWithShape="1">
          <a:blip r:embed="rId3">
            <a:alphaModFix/>
          </a:blip>
          <a:srcRect/>
          <a:stretch/>
        </p:blipFill>
        <p:spPr>
          <a:xfrm>
            <a:off x="539325" y="1322925"/>
            <a:ext cx="4536400" cy="2196425"/>
          </a:xfrm>
          <a:prstGeom prst="rect">
            <a:avLst/>
          </a:prstGeom>
          <a:noFill/>
          <a:ln>
            <a:noFill/>
          </a:ln>
        </p:spPr>
      </p:pic>
      <p:pic>
        <p:nvPicPr>
          <p:cNvPr id="280" name="Google Shape;280;g6ba7f2b72b_0_10"/>
          <p:cNvPicPr preferRelativeResize="0"/>
          <p:nvPr/>
        </p:nvPicPr>
        <p:blipFill rotWithShape="1">
          <a:blip r:embed="rId4">
            <a:alphaModFix/>
          </a:blip>
          <a:srcRect/>
          <a:stretch/>
        </p:blipFill>
        <p:spPr>
          <a:xfrm>
            <a:off x="3236200" y="3858825"/>
            <a:ext cx="5258950" cy="262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4"/>
        <p:cNvGrpSpPr/>
        <p:nvPr/>
      </p:nvGrpSpPr>
      <p:grpSpPr>
        <a:xfrm>
          <a:off x="0" y="0"/>
          <a:ext cx="0" cy="0"/>
          <a:chOff x="0" y="0"/>
          <a:chExt cx="0" cy="0"/>
        </a:xfrm>
      </p:grpSpPr>
      <p:sp>
        <p:nvSpPr>
          <p:cNvPr id="285" name="Google Shape;285;g6ba7f2b72b_0_38"/>
          <p:cNvSpPr txBox="1">
            <a:spLocks noGrp="1"/>
          </p:cNvSpPr>
          <p:nvPr>
            <p:ph type="title"/>
          </p:nvPr>
        </p:nvSpPr>
        <p:spPr>
          <a:xfrm>
            <a:off x="856060" y="618518"/>
            <a:ext cx="7429500" cy="1478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a:p>
        </p:txBody>
      </p:sp>
      <p:sp>
        <p:nvSpPr>
          <p:cNvPr id="286" name="Google Shape;286;g6ba7f2b72b_0_38"/>
          <p:cNvSpPr txBox="1">
            <a:spLocks noGrp="1"/>
          </p:cNvSpPr>
          <p:nvPr>
            <p:ph type="body" idx="1"/>
          </p:nvPr>
        </p:nvSpPr>
        <p:spPr>
          <a:xfrm>
            <a:off x="856050" y="544819"/>
            <a:ext cx="7429500" cy="5246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2250"/>
              <a:buNone/>
            </a:pPr>
            <a:r>
              <a:rPr lang="en-US" b="1">
                <a:solidFill>
                  <a:schemeClr val="dk1"/>
                </a:solidFill>
                <a:highlight>
                  <a:srgbClr val="FFFFFF"/>
                </a:highlight>
              </a:rPr>
              <a:t>BoxPlots showing fraudulent transactions</a:t>
            </a:r>
            <a:endParaRPr b="1">
              <a:solidFill>
                <a:schemeClr val="dk1"/>
              </a:solidFill>
              <a:highlight>
                <a:srgbClr val="FFFFFF"/>
              </a:highlight>
            </a:endParaRPr>
          </a:p>
          <a:p>
            <a:pPr marL="0" lvl="0" indent="0" algn="l" rtl="0">
              <a:lnSpc>
                <a:spcPct val="115000"/>
              </a:lnSpc>
              <a:spcBef>
                <a:spcPts val="0"/>
              </a:spcBef>
              <a:spcAft>
                <a:spcPts val="0"/>
              </a:spcAft>
              <a:buSzPts val="2250"/>
              <a:buNone/>
            </a:pPr>
            <a:endParaRPr sz="1200" b="1">
              <a:solidFill>
                <a:schemeClr val="dk1"/>
              </a:solidFill>
              <a:highlight>
                <a:srgbClr val="FFFFFF"/>
              </a:highlight>
              <a:latin typeface="Times New Roman"/>
              <a:ea typeface="Times New Roman"/>
              <a:cs typeface="Times New Roman"/>
              <a:sym typeface="Times New Roman"/>
            </a:endParaRPr>
          </a:p>
        </p:txBody>
      </p:sp>
      <p:pic>
        <p:nvPicPr>
          <p:cNvPr id="287" name="Google Shape;287;g6ba7f2b72b_0_38"/>
          <p:cNvPicPr preferRelativeResize="0"/>
          <p:nvPr/>
        </p:nvPicPr>
        <p:blipFill rotWithShape="1">
          <a:blip r:embed="rId3">
            <a:alphaModFix/>
          </a:blip>
          <a:srcRect/>
          <a:stretch/>
        </p:blipFill>
        <p:spPr>
          <a:xfrm>
            <a:off x="2024350" y="1515725"/>
            <a:ext cx="5591050" cy="4369750"/>
          </a:xfrm>
          <a:prstGeom prst="rect">
            <a:avLst/>
          </a:prstGeom>
          <a:noFill/>
          <a:ln>
            <a:noFill/>
          </a:ln>
        </p:spPr>
      </p:pic>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1686</Words>
  <Application>Microsoft Office PowerPoint</Application>
  <PresentationFormat>On-screen Show (4:3)</PresentationFormat>
  <Paragraphs>238</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Noto Sans Symbols</vt:lpstr>
      <vt:lpstr>Times New Roman</vt:lpstr>
      <vt:lpstr>Twentieth Century</vt:lpstr>
      <vt:lpstr>Circuit</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CONFUSION MATRIX COMPARISON</vt:lpstr>
      <vt:lpstr>ROC-AUC CURVES</vt:lpstr>
      <vt:lpstr>PRECISION &amp; RECALL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Chaitanya Yadav</dc:creator>
  <cp:lastModifiedBy>Sagar Kanandandi</cp:lastModifiedBy>
  <cp:revision>1</cp:revision>
  <dcterms:created xsi:type="dcterms:W3CDTF">2019-11-26T07:27:44Z</dcterms:created>
  <dcterms:modified xsi:type="dcterms:W3CDTF">2019-11-26T16:27:29Z</dcterms:modified>
</cp:coreProperties>
</file>