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258" r:id="rId3"/>
    <p:sldId id="259" r:id="rId4"/>
    <p:sldId id="270" r:id="rId5"/>
    <p:sldId id="271" r:id="rId6"/>
    <p:sldId id="260" r:id="rId7"/>
    <p:sldId id="272" r:id="rId8"/>
    <p:sldId id="268" r:id="rId9"/>
    <p:sldId id="269" r:id="rId10"/>
    <p:sldId id="262" r:id="rId11"/>
    <p:sldId id="273" r:id="rId12"/>
    <p:sldId id="27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40" d="100"/>
          <a:sy n="40" d="100"/>
        </p:scale>
        <p:origin x="1684"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oogle Sans" panose="020B0604020202020204"/>
              </a:defRPr>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oogle Sans" panose="020B0604020202020204"/>
              </a:defRPr>
            </a:lvl1pPr>
          </a:lstStyle>
          <a:p>
            <a:fld id="{298CEA81-7815-426D-8117-0F78A54D08F6}" type="datetimeFigureOut">
              <a:rPr lang="en-IN" smtClean="0"/>
              <a:pPr/>
              <a:t>20-09-2025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oogle Sans" panose="020B0604020202020204"/>
              </a:defRPr>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oogle Sans" panose="020B0604020202020204"/>
              </a:defRPr>
            </a:lvl1pPr>
          </a:lstStyle>
          <a:p>
            <a:fld id="{9BAF02AA-D055-485D-BD7A-B47385E4CCF1}" type="slidenum">
              <a:rPr lang="en-IN" smtClean="0"/>
              <a:pPr/>
              <a:t>‹#›</a:t>
            </a:fld>
            <a:endParaRPr lang="en-IN" dirty="0"/>
          </a:p>
        </p:txBody>
      </p:sp>
    </p:spTree>
    <p:extLst>
      <p:ext uri="{BB962C8B-B14F-4D97-AF65-F5344CB8AC3E}">
        <p14:creationId xmlns:p14="http://schemas.microsoft.com/office/powerpoint/2010/main" val="672518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oogle Sans" panose="020B0604020202020204"/>
        <a:ea typeface="+mn-ea"/>
        <a:cs typeface="+mn-cs"/>
      </a:defRPr>
    </a:lvl1pPr>
    <a:lvl2pPr marL="457200" algn="l" defTabSz="914400" rtl="0" eaLnBrk="1" latinLnBrk="0" hangingPunct="1">
      <a:defRPr sz="1200" kern="1200">
        <a:solidFill>
          <a:schemeClr val="tx1"/>
        </a:solidFill>
        <a:latin typeface="Google Sans" panose="020B0604020202020204"/>
        <a:ea typeface="+mn-ea"/>
        <a:cs typeface="+mn-cs"/>
      </a:defRPr>
    </a:lvl2pPr>
    <a:lvl3pPr marL="914400" algn="l" defTabSz="914400" rtl="0" eaLnBrk="1" latinLnBrk="0" hangingPunct="1">
      <a:defRPr sz="1200" kern="1200">
        <a:solidFill>
          <a:schemeClr val="tx1"/>
        </a:solidFill>
        <a:latin typeface="Google Sans" panose="020B0604020202020204"/>
        <a:ea typeface="+mn-ea"/>
        <a:cs typeface="+mn-cs"/>
      </a:defRPr>
    </a:lvl3pPr>
    <a:lvl4pPr marL="1371600" algn="l" defTabSz="914400" rtl="0" eaLnBrk="1" latinLnBrk="0" hangingPunct="1">
      <a:defRPr sz="1200" kern="1200">
        <a:solidFill>
          <a:schemeClr val="tx1"/>
        </a:solidFill>
        <a:latin typeface="Google Sans" panose="020B0604020202020204"/>
        <a:ea typeface="+mn-ea"/>
        <a:cs typeface="+mn-cs"/>
      </a:defRPr>
    </a:lvl4pPr>
    <a:lvl5pPr marL="1828800" algn="l" defTabSz="914400" rtl="0" eaLnBrk="1" latinLnBrk="0" hangingPunct="1">
      <a:defRPr sz="1200" kern="1200">
        <a:solidFill>
          <a:schemeClr val="tx1"/>
        </a:solidFill>
        <a:latin typeface="Google Sans" panose="020B0604020202020204"/>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2b7494ca5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2b7494ca5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B460039A-D2B9-BBC6-D6E1-E134EE543E65}"/>
            </a:ext>
          </a:extLst>
        </p:cNvPr>
        <p:cNvGrpSpPr/>
        <p:nvPr/>
      </p:nvGrpSpPr>
      <p:grpSpPr>
        <a:xfrm>
          <a:off x="0" y="0"/>
          <a:ext cx="0" cy="0"/>
          <a:chOff x="0" y="0"/>
          <a:chExt cx="0" cy="0"/>
        </a:xfrm>
      </p:grpSpPr>
      <p:sp>
        <p:nvSpPr>
          <p:cNvPr id="72" name="Google Shape;72;g22b7494ca56_0_16:notes">
            <a:extLst>
              <a:ext uri="{FF2B5EF4-FFF2-40B4-BE49-F238E27FC236}">
                <a16:creationId xmlns:a16="http://schemas.microsoft.com/office/drawing/2014/main" id="{09A1437F-F6A7-DBE8-B87B-3557F7CFBE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b7494ca56_0_16:notes">
            <a:extLst>
              <a:ext uri="{FF2B5EF4-FFF2-40B4-BE49-F238E27FC236}">
                <a16:creationId xmlns:a16="http://schemas.microsoft.com/office/drawing/2014/main" id="{2B4C2F54-B6FF-75A0-22C7-3A744CB0CC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8493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573D8A47-025B-1269-A58B-B95C1D3CE493}"/>
            </a:ext>
          </a:extLst>
        </p:cNvPr>
        <p:cNvGrpSpPr/>
        <p:nvPr/>
      </p:nvGrpSpPr>
      <p:grpSpPr>
        <a:xfrm>
          <a:off x="0" y="0"/>
          <a:ext cx="0" cy="0"/>
          <a:chOff x="0" y="0"/>
          <a:chExt cx="0" cy="0"/>
        </a:xfrm>
      </p:grpSpPr>
      <p:sp>
        <p:nvSpPr>
          <p:cNvPr id="72" name="Google Shape;72;g22b7494ca56_0_16:notes">
            <a:extLst>
              <a:ext uri="{FF2B5EF4-FFF2-40B4-BE49-F238E27FC236}">
                <a16:creationId xmlns:a16="http://schemas.microsoft.com/office/drawing/2014/main" id="{39534525-BD90-F76D-4395-DFFA86FA20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b7494ca56_0_16:notes">
            <a:extLst>
              <a:ext uri="{FF2B5EF4-FFF2-40B4-BE49-F238E27FC236}">
                <a16:creationId xmlns:a16="http://schemas.microsoft.com/office/drawing/2014/main" id="{E5B5A0CF-D0D8-59FD-8AC0-3884D91517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7945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5" name="Google Shape;115;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098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2b7494ca5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b7494ca5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818A1726-15AD-7EB2-65C0-37A595702628}"/>
            </a:ext>
          </a:extLst>
        </p:cNvPr>
        <p:cNvGrpSpPr/>
        <p:nvPr/>
      </p:nvGrpSpPr>
      <p:grpSpPr>
        <a:xfrm>
          <a:off x="0" y="0"/>
          <a:ext cx="0" cy="0"/>
          <a:chOff x="0" y="0"/>
          <a:chExt cx="0" cy="0"/>
        </a:xfrm>
      </p:grpSpPr>
      <p:sp>
        <p:nvSpPr>
          <p:cNvPr id="66" name="Google Shape;66;g22b7494ca56_0_11:notes">
            <a:extLst>
              <a:ext uri="{FF2B5EF4-FFF2-40B4-BE49-F238E27FC236}">
                <a16:creationId xmlns:a16="http://schemas.microsoft.com/office/drawing/2014/main" id="{76EF1E42-A136-A7F5-7110-41C234AE21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b7494ca56_0_11:notes">
            <a:extLst>
              <a:ext uri="{FF2B5EF4-FFF2-40B4-BE49-F238E27FC236}">
                <a16:creationId xmlns:a16="http://schemas.microsoft.com/office/drawing/2014/main" id="{AD15EE66-E811-3D89-217D-BB1C8F7908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3639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a:extLst>
            <a:ext uri="{FF2B5EF4-FFF2-40B4-BE49-F238E27FC236}">
              <a16:creationId xmlns:a16="http://schemas.microsoft.com/office/drawing/2014/main" id="{5A013D81-53AF-C5D3-A5FF-94A985253083}"/>
            </a:ext>
          </a:extLst>
        </p:cNvPr>
        <p:cNvGrpSpPr/>
        <p:nvPr/>
      </p:nvGrpSpPr>
      <p:grpSpPr>
        <a:xfrm>
          <a:off x="0" y="0"/>
          <a:ext cx="0" cy="0"/>
          <a:chOff x="0" y="0"/>
          <a:chExt cx="0" cy="0"/>
        </a:xfrm>
      </p:grpSpPr>
      <p:sp>
        <p:nvSpPr>
          <p:cNvPr id="66" name="Google Shape;66;g22b7494ca56_0_11:notes">
            <a:extLst>
              <a:ext uri="{FF2B5EF4-FFF2-40B4-BE49-F238E27FC236}">
                <a16:creationId xmlns:a16="http://schemas.microsoft.com/office/drawing/2014/main" id="{BB4C0C8D-04AC-F8BA-61F8-99E62AA998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2b7494ca56_0_11:notes">
            <a:extLst>
              <a:ext uri="{FF2B5EF4-FFF2-40B4-BE49-F238E27FC236}">
                <a16:creationId xmlns:a16="http://schemas.microsoft.com/office/drawing/2014/main" id="{DE9A29AB-CF19-C46A-F59C-1C949C96E3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711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2b7494ca5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b7494ca5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387F9C97-4F8F-0BA6-8F03-DA3FA7ADFDCC}"/>
            </a:ext>
          </a:extLst>
        </p:cNvPr>
        <p:cNvGrpSpPr/>
        <p:nvPr/>
      </p:nvGrpSpPr>
      <p:grpSpPr>
        <a:xfrm>
          <a:off x="0" y="0"/>
          <a:ext cx="0" cy="0"/>
          <a:chOff x="0" y="0"/>
          <a:chExt cx="0" cy="0"/>
        </a:xfrm>
      </p:grpSpPr>
      <p:sp>
        <p:nvSpPr>
          <p:cNvPr id="72" name="Google Shape;72;g22b7494ca56_0_16:notes">
            <a:extLst>
              <a:ext uri="{FF2B5EF4-FFF2-40B4-BE49-F238E27FC236}">
                <a16:creationId xmlns:a16="http://schemas.microsoft.com/office/drawing/2014/main" id="{595AEB00-9498-6EB8-11E7-36D58DB176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b7494ca56_0_16:notes">
            <a:extLst>
              <a:ext uri="{FF2B5EF4-FFF2-40B4-BE49-F238E27FC236}">
                <a16:creationId xmlns:a16="http://schemas.microsoft.com/office/drawing/2014/main" id="{A412D19F-E1D9-AB51-EE75-DD1C7DEC9F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8852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2B57134F-7F1C-166D-60CD-4CF42BAD70F9}"/>
            </a:ext>
          </a:extLst>
        </p:cNvPr>
        <p:cNvGrpSpPr/>
        <p:nvPr/>
      </p:nvGrpSpPr>
      <p:grpSpPr>
        <a:xfrm>
          <a:off x="0" y="0"/>
          <a:ext cx="0" cy="0"/>
          <a:chOff x="0" y="0"/>
          <a:chExt cx="0" cy="0"/>
        </a:xfrm>
      </p:grpSpPr>
      <p:sp>
        <p:nvSpPr>
          <p:cNvPr id="72" name="Google Shape;72;g22b7494ca56_0_16:notes">
            <a:extLst>
              <a:ext uri="{FF2B5EF4-FFF2-40B4-BE49-F238E27FC236}">
                <a16:creationId xmlns:a16="http://schemas.microsoft.com/office/drawing/2014/main" id="{06F29A19-1C10-4E38-EBE4-FEEF1378F6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2b7494ca56_0_16:notes">
            <a:extLst>
              <a:ext uri="{FF2B5EF4-FFF2-40B4-BE49-F238E27FC236}">
                <a16:creationId xmlns:a16="http://schemas.microsoft.com/office/drawing/2014/main" id="{4E03217E-B4F3-0F31-B9D2-3EA4E40504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9938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b7494ca56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2b7494ca5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E13B5-4FD1-0F30-55B3-988304BD21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959396-1F72-639F-8107-7F7D13F31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EF4270-E181-3063-9AEB-86D4C045BA02}"/>
              </a:ext>
            </a:extLst>
          </p:cNvPr>
          <p:cNvSpPr>
            <a:spLocks noGrp="1"/>
          </p:cNvSpPr>
          <p:nvPr>
            <p:ph type="dt" sz="half" idx="10"/>
          </p:nvPr>
        </p:nvSpPr>
        <p:spPr/>
        <p:txBody>
          <a:bodyPr/>
          <a:lstStyle/>
          <a:p>
            <a:fld id="{87064BA0-DA8E-4143-A3AC-813F0BCC18B4}" type="datetimeFigureOut">
              <a:rPr lang="en-IN" smtClean="0"/>
              <a:t>20-09-2025</a:t>
            </a:fld>
            <a:endParaRPr lang="en-IN"/>
          </a:p>
        </p:txBody>
      </p:sp>
      <p:sp>
        <p:nvSpPr>
          <p:cNvPr id="5" name="Footer Placeholder 4">
            <a:extLst>
              <a:ext uri="{FF2B5EF4-FFF2-40B4-BE49-F238E27FC236}">
                <a16:creationId xmlns:a16="http://schemas.microsoft.com/office/drawing/2014/main" id="{604F0D22-E537-73A2-20E5-191DAF6C2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FE994C-852A-723D-72A4-319E615879F3}"/>
              </a:ext>
            </a:extLst>
          </p:cNvPr>
          <p:cNvSpPr>
            <a:spLocks noGrp="1"/>
          </p:cNvSpPr>
          <p:nvPr>
            <p:ph type="sldNum" sz="quarter" idx="12"/>
          </p:nvPr>
        </p:nvSpPr>
        <p:spPr/>
        <p:txBody>
          <a:bodyPr/>
          <a:lstStyle/>
          <a:p>
            <a:fld id="{B516F12C-8BEC-4021-8C16-C7B4F8FC02FB}" type="slidenum">
              <a:rPr lang="en-IN" smtClean="0"/>
              <a:t>‹#›</a:t>
            </a:fld>
            <a:endParaRPr lang="en-IN"/>
          </a:p>
        </p:txBody>
      </p:sp>
    </p:spTree>
    <p:extLst>
      <p:ext uri="{BB962C8B-B14F-4D97-AF65-F5344CB8AC3E}">
        <p14:creationId xmlns:p14="http://schemas.microsoft.com/office/powerpoint/2010/main" val="3610545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BBEB-A400-9518-2641-6A233703990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3B1FD4-A608-D2CB-08CB-89895C9709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EB10AD-EAB6-1665-68AF-E3E19339F5F0}"/>
              </a:ext>
            </a:extLst>
          </p:cNvPr>
          <p:cNvSpPr>
            <a:spLocks noGrp="1"/>
          </p:cNvSpPr>
          <p:nvPr>
            <p:ph type="dt" sz="half" idx="10"/>
          </p:nvPr>
        </p:nvSpPr>
        <p:spPr/>
        <p:txBody>
          <a:bodyPr/>
          <a:lstStyle/>
          <a:p>
            <a:fld id="{87064BA0-DA8E-4143-A3AC-813F0BCC18B4}" type="datetimeFigureOut">
              <a:rPr lang="en-IN" smtClean="0"/>
              <a:t>20-09-2025</a:t>
            </a:fld>
            <a:endParaRPr lang="en-IN"/>
          </a:p>
        </p:txBody>
      </p:sp>
      <p:sp>
        <p:nvSpPr>
          <p:cNvPr id="5" name="Footer Placeholder 4">
            <a:extLst>
              <a:ext uri="{FF2B5EF4-FFF2-40B4-BE49-F238E27FC236}">
                <a16:creationId xmlns:a16="http://schemas.microsoft.com/office/drawing/2014/main" id="{3918A119-8305-B30C-83A3-8C74C688BE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A8ACF8-944D-BC45-B95F-AC328ABFFB8E}"/>
              </a:ext>
            </a:extLst>
          </p:cNvPr>
          <p:cNvSpPr>
            <a:spLocks noGrp="1"/>
          </p:cNvSpPr>
          <p:nvPr>
            <p:ph type="sldNum" sz="quarter" idx="12"/>
          </p:nvPr>
        </p:nvSpPr>
        <p:spPr/>
        <p:txBody>
          <a:bodyPr/>
          <a:lstStyle/>
          <a:p>
            <a:fld id="{B516F12C-8BEC-4021-8C16-C7B4F8FC02FB}" type="slidenum">
              <a:rPr lang="en-IN" smtClean="0"/>
              <a:t>‹#›</a:t>
            </a:fld>
            <a:endParaRPr lang="en-IN"/>
          </a:p>
        </p:txBody>
      </p:sp>
    </p:spTree>
    <p:extLst>
      <p:ext uri="{BB962C8B-B14F-4D97-AF65-F5344CB8AC3E}">
        <p14:creationId xmlns:p14="http://schemas.microsoft.com/office/powerpoint/2010/main" val="255300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6D46BB-6E26-D360-526C-914025DD757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F3E80D-6832-7E32-CC12-9983F45582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4DF42F-3429-21D5-FFB7-C5E69DC5996A}"/>
              </a:ext>
            </a:extLst>
          </p:cNvPr>
          <p:cNvSpPr>
            <a:spLocks noGrp="1"/>
          </p:cNvSpPr>
          <p:nvPr>
            <p:ph type="dt" sz="half" idx="10"/>
          </p:nvPr>
        </p:nvSpPr>
        <p:spPr/>
        <p:txBody>
          <a:bodyPr/>
          <a:lstStyle/>
          <a:p>
            <a:fld id="{87064BA0-DA8E-4143-A3AC-813F0BCC18B4}" type="datetimeFigureOut">
              <a:rPr lang="en-IN" smtClean="0"/>
              <a:t>20-09-2025</a:t>
            </a:fld>
            <a:endParaRPr lang="en-IN"/>
          </a:p>
        </p:txBody>
      </p:sp>
      <p:sp>
        <p:nvSpPr>
          <p:cNvPr id="5" name="Footer Placeholder 4">
            <a:extLst>
              <a:ext uri="{FF2B5EF4-FFF2-40B4-BE49-F238E27FC236}">
                <a16:creationId xmlns:a16="http://schemas.microsoft.com/office/drawing/2014/main" id="{C5BD9525-9FD2-AF28-A797-0270CBCCAB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5436C4-DE8D-12C8-2018-7042AB9B609B}"/>
              </a:ext>
            </a:extLst>
          </p:cNvPr>
          <p:cNvSpPr>
            <a:spLocks noGrp="1"/>
          </p:cNvSpPr>
          <p:nvPr>
            <p:ph type="sldNum" sz="quarter" idx="12"/>
          </p:nvPr>
        </p:nvSpPr>
        <p:spPr/>
        <p:txBody>
          <a:bodyPr/>
          <a:lstStyle/>
          <a:p>
            <a:fld id="{B516F12C-8BEC-4021-8C16-C7B4F8FC02FB}" type="slidenum">
              <a:rPr lang="en-IN" smtClean="0"/>
              <a:t>‹#›</a:t>
            </a:fld>
            <a:endParaRPr lang="en-IN"/>
          </a:p>
        </p:txBody>
      </p:sp>
    </p:spTree>
    <p:extLst>
      <p:ext uri="{BB962C8B-B14F-4D97-AF65-F5344CB8AC3E}">
        <p14:creationId xmlns:p14="http://schemas.microsoft.com/office/powerpoint/2010/main" val="28727889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663801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42A93-6401-78BA-A4A6-BB8B3DACF2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4AEA3F-0687-D37C-72FF-CA11FCE0B6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69BF0E-5FB4-AC32-D309-D3DE583A537D}"/>
              </a:ext>
            </a:extLst>
          </p:cNvPr>
          <p:cNvSpPr>
            <a:spLocks noGrp="1"/>
          </p:cNvSpPr>
          <p:nvPr>
            <p:ph type="dt" sz="half" idx="10"/>
          </p:nvPr>
        </p:nvSpPr>
        <p:spPr/>
        <p:txBody>
          <a:bodyPr/>
          <a:lstStyle/>
          <a:p>
            <a:fld id="{87064BA0-DA8E-4143-A3AC-813F0BCC18B4}" type="datetimeFigureOut">
              <a:rPr lang="en-IN" smtClean="0"/>
              <a:t>20-09-2025</a:t>
            </a:fld>
            <a:endParaRPr lang="en-IN"/>
          </a:p>
        </p:txBody>
      </p:sp>
      <p:sp>
        <p:nvSpPr>
          <p:cNvPr id="5" name="Footer Placeholder 4">
            <a:extLst>
              <a:ext uri="{FF2B5EF4-FFF2-40B4-BE49-F238E27FC236}">
                <a16:creationId xmlns:a16="http://schemas.microsoft.com/office/drawing/2014/main" id="{25E705D3-60B9-F995-C541-5D1AF5BD56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223EF3-0234-B802-DA7D-F23E7055290D}"/>
              </a:ext>
            </a:extLst>
          </p:cNvPr>
          <p:cNvSpPr>
            <a:spLocks noGrp="1"/>
          </p:cNvSpPr>
          <p:nvPr>
            <p:ph type="sldNum" sz="quarter" idx="12"/>
          </p:nvPr>
        </p:nvSpPr>
        <p:spPr/>
        <p:txBody>
          <a:bodyPr/>
          <a:lstStyle/>
          <a:p>
            <a:fld id="{B516F12C-8BEC-4021-8C16-C7B4F8FC02FB}" type="slidenum">
              <a:rPr lang="en-IN" smtClean="0"/>
              <a:t>‹#›</a:t>
            </a:fld>
            <a:endParaRPr lang="en-IN"/>
          </a:p>
        </p:txBody>
      </p:sp>
    </p:spTree>
    <p:extLst>
      <p:ext uri="{BB962C8B-B14F-4D97-AF65-F5344CB8AC3E}">
        <p14:creationId xmlns:p14="http://schemas.microsoft.com/office/powerpoint/2010/main" val="427217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A05A0-CBFD-37F1-B8DC-DD03AE57FB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E5BC1E-8C5D-F2BA-58A0-3EACB598F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A4D8B7-224F-0010-561F-143AB825FCDC}"/>
              </a:ext>
            </a:extLst>
          </p:cNvPr>
          <p:cNvSpPr>
            <a:spLocks noGrp="1"/>
          </p:cNvSpPr>
          <p:nvPr>
            <p:ph type="dt" sz="half" idx="10"/>
          </p:nvPr>
        </p:nvSpPr>
        <p:spPr/>
        <p:txBody>
          <a:bodyPr/>
          <a:lstStyle/>
          <a:p>
            <a:fld id="{87064BA0-DA8E-4143-A3AC-813F0BCC18B4}" type="datetimeFigureOut">
              <a:rPr lang="en-IN" smtClean="0"/>
              <a:t>20-09-2025</a:t>
            </a:fld>
            <a:endParaRPr lang="en-IN"/>
          </a:p>
        </p:txBody>
      </p:sp>
      <p:sp>
        <p:nvSpPr>
          <p:cNvPr id="5" name="Footer Placeholder 4">
            <a:extLst>
              <a:ext uri="{FF2B5EF4-FFF2-40B4-BE49-F238E27FC236}">
                <a16:creationId xmlns:a16="http://schemas.microsoft.com/office/drawing/2014/main" id="{CADBE48B-BE07-E3AA-35FB-98D37A3BA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190E92-72C2-0F24-9CEC-4C7328BEA4C6}"/>
              </a:ext>
            </a:extLst>
          </p:cNvPr>
          <p:cNvSpPr>
            <a:spLocks noGrp="1"/>
          </p:cNvSpPr>
          <p:nvPr>
            <p:ph type="sldNum" sz="quarter" idx="12"/>
          </p:nvPr>
        </p:nvSpPr>
        <p:spPr/>
        <p:txBody>
          <a:bodyPr/>
          <a:lstStyle/>
          <a:p>
            <a:fld id="{B516F12C-8BEC-4021-8C16-C7B4F8FC02FB}" type="slidenum">
              <a:rPr lang="en-IN" smtClean="0"/>
              <a:t>‹#›</a:t>
            </a:fld>
            <a:endParaRPr lang="en-IN"/>
          </a:p>
        </p:txBody>
      </p:sp>
    </p:spTree>
    <p:extLst>
      <p:ext uri="{BB962C8B-B14F-4D97-AF65-F5344CB8AC3E}">
        <p14:creationId xmlns:p14="http://schemas.microsoft.com/office/powerpoint/2010/main" val="96569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A9384-F219-FEC2-8898-601F5F73D6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B50256-53DB-D9FE-ED7A-5B4B64E9A1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92C03D-8714-5ED8-CB2B-E041EF05C9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C4BB16-60C9-6ECB-ECA7-43456410BFFA}"/>
              </a:ext>
            </a:extLst>
          </p:cNvPr>
          <p:cNvSpPr>
            <a:spLocks noGrp="1"/>
          </p:cNvSpPr>
          <p:nvPr>
            <p:ph type="dt" sz="half" idx="10"/>
          </p:nvPr>
        </p:nvSpPr>
        <p:spPr/>
        <p:txBody>
          <a:bodyPr/>
          <a:lstStyle/>
          <a:p>
            <a:fld id="{87064BA0-DA8E-4143-A3AC-813F0BCC18B4}" type="datetimeFigureOut">
              <a:rPr lang="en-IN" smtClean="0"/>
              <a:t>20-09-2025</a:t>
            </a:fld>
            <a:endParaRPr lang="en-IN"/>
          </a:p>
        </p:txBody>
      </p:sp>
      <p:sp>
        <p:nvSpPr>
          <p:cNvPr id="6" name="Footer Placeholder 5">
            <a:extLst>
              <a:ext uri="{FF2B5EF4-FFF2-40B4-BE49-F238E27FC236}">
                <a16:creationId xmlns:a16="http://schemas.microsoft.com/office/drawing/2014/main" id="{5BB9E379-6198-DA0D-4179-2AB9BBDEE9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53B999-26AC-965D-A43B-686EA4E34284}"/>
              </a:ext>
            </a:extLst>
          </p:cNvPr>
          <p:cNvSpPr>
            <a:spLocks noGrp="1"/>
          </p:cNvSpPr>
          <p:nvPr>
            <p:ph type="sldNum" sz="quarter" idx="12"/>
          </p:nvPr>
        </p:nvSpPr>
        <p:spPr/>
        <p:txBody>
          <a:bodyPr/>
          <a:lstStyle/>
          <a:p>
            <a:fld id="{B516F12C-8BEC-4021-8C16-C7B4F8FC02FB}" type="slidenum">
              <a:rPr lang="en-IN" smtClean="0"/>
              <a:t>‹#›</a:t>
            </a:fld>
            <a:endParaRPr lang="en-IN"/>
          </a:p>
        </p:txBody>
      </p:sp>
    </p:spTree>
    <p:extLst>
      <p:ext uri="{BB962C8B-B14F-4D97-AF65-F5344CB8AC3E}">
        <p14:creationId xmlns:p14="http://schemas.microsoft.com/office/powerpoint/2010/main" val="155281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FC6B6-687A-7AB0-7F4C-C9E15ECFC30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05C142-8F04-852B-E58F-F0E5935D3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0DC8CE-47E8-3410-D9B4-915C64117A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CC56E1-4E73-72A2-5E47-7E8B9986B1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CD8073-017A-F8D3-5D03-9582DF9ED9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CAF820-CAB6-F94D-6108-CCE38BAEBE18}"/>
              </a:ext>
            </a:extLst>
          </p:cNvPr>
          <p:cNvSpPr>
            <a:spLocks noGrp="1"/>
          </p:cNvSpPr>
          <p:nvPr>
            <p:ph type="dt" sz="half" idx="10"/>
          </p:nvPr>
        </p:nvSpPr>
        <p:spPr/>
        <p:txBody>
          <a:bodyPr/>
          <a:lstStyle/>
          <a:p>
            <a:fld id="{87064BA0-DA8E-4143-A3AC-813F0BCC18B4}" type="datetimeFigureOut">
              <a:rPr lang="en-IN" smtClean="0"/>
              <a:t>20-09-2025</a:t>
            </a:fld>
            <a:endParaRPr lang="en-IN"/>
          </a:p>
        </p:txBody>
      </p:sp>
      <p:sp>
        <p:nvSpPr>
          <p:cNvPr id="8" name="Footer Placeholder 7">
            <a:extLst>
              <a:ext uri="{FF2B5EF4-FFF2-40B4-BE49-F238E27FC236}">
                <a16:creationId xmlns:a16="http://schemas.microsoft.com/office/drawing/2014/main" id="{43B276F7-6AB1-3493-17BF-56AD03C5E5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8EFD27-027F-1314-266F-9A1DA06D4097}"/>
              </a:ext>
            </a:extLst>
          </p:cNvPr>
          <p:cNvSpPr>
            <a:spLocks noGrp="1"/>
          </p:cNvSpPr>
          <p:nvPr>
            <p:ph type="sldNum" sz="quarter" idx="12"/>
          </p:nvPr>
        </p:nvSpPr>
        <p:spPr/>
        <p:txBody>
          <a:bodyPr/>
          <a:lstStyle/>
          <a:p>
            <a:fld id="{B516F12C-8BEC-4021-8C16-C7B4F8FC02FB}" type="slidenum">
              <a:rPr lang="en-IN" smtClean="0"/>
              <a:t>‹#›</a:t>
            </a:fld>
            <a:endParaRPr lang="en-IN"/>
          </a:p>
        </p:txBody>
      </p:sp>
    </p:spTree>
    <p:extLst>
      <p:ext uri="{BB962C8B-B14F-4D97-AF65-F5344CB8AC3E}">
        <p14:creationId xmlns:p14="http://schemas.microsoft.com/office/powerpoint/2010/main" val="2264784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3B19-8BB9-2DBD-10D3-020128E113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6016C1-B24E-797B-9B5C-633B4ECC88BD}"/>
              </a:ext>
            </a:extLst>
          </p:cNvPr>
          <p:cNvSpPr>
            <a:spLocks noGrp="1"/>
          </p:cNvSpPr>
          <p:nvPr>
            <p:ph type="dt" sz="half" idx="10"/>
          </p:nvPr>
        </p:nvSpPr>
        <p:spPr/>
        <p:txBody>
          <a:bodyPr/>
          <a:lstStyle/>
          <a:p>
            <a:fld id="{87064BA0-DA8E-4143-A3AC-813F0BCC18B4}" type="datetimeFigureOut">
              <a:rPr lang="en-IN" smtClean="0"/>
              <a:t>20-09-2025</a:t>
            </a:fld>
            <a:endParaRPr lang="en-IN"/>
          </a:p>
        </p:txBody>
      </p:sp>
      <p:sp>
        <p:nvSpPr>
          <p:cNvPr id="4" name="Footer Placeholder 3">
            <a:extLst>
              <a:ext uri="{FF2B5EF4-FFF2-40B4-BE49-F238E27FC236}">
                <a16:creationId xmlns:a16="http://schemas.microsoft.com/office/drawing/2014/main" id="{8C4F9FCA-C75F-851D-0E35-D310C86E27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530DE9D-ECE1-58EB-2AEB-742B5CE1108F}"/>
              </a:ext>
            </a:extLst>
          </p:cNvPr>
          <p:cNvSpPr>
            <a:spLocks noGrp="1"/>
          </p:cNvSpPr>
          <p:nvPr>
            <p:ph type="sldNum" sz="quarter" idx="12"/>
          </p:nvPr>
        </p:nvSpPr>
        <p:spPr/>
        <p:txBody>
          <a:bodyPr/>
          <a:lstStyle/>
          <a:p>
            <a:fld id="{B516F12C-8BEC-4021-8C16-C7B4F8FC02FB}" type="slidenum">
              <a:rPr lang="en-IN" smtClean="0"/>
              <a:t>‹#›</a:t>
            </a:fld>
            <a:endParaRPr lang="en-IN"/>
          </a:p>
        </p:txBody>
      </p:sp>
    </p:spTree>
    <p:extLst>
      <p:ext uri="{BB962C8B-B14F-4D97-AF65-F5344CB8AC3E}">
        <p14:creationId xmlns:p14="http://schemas.microsoft.com/office/powerpoint/2010/main" val="563201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1588AA-F4C9-2E51-D2DF-8E8082B68323}"/>
              </a:ext>
            </a:extLst>
          </p:cNvPr>
          <p:cNvSpPr>
            <a:spLocks noGrp="1"/>
          </p:cNvSpPr>
          <p:nvPr>
            <p:ph type="dt" sz="half" idx="10"/>
          </p:nvPr>
        </p:nvSpPr>
        <p:spPr/>
        <p:txBody>
          <a:bodyPr/>
          <a:lstStyle/>
          <a:p>
            <a:fld id="{87064BA0-DA8E-4143-A3AC-813F0BCC18B4}" type="datetimeFigureOut">
              <a:rPr lang="en-IN" smtClean="0"/>
              <a:t>20-09-2025</a:t>
            </a:fld>
            <a:endParaRPr lang="en-IN"/>
          </a:p>
        </p:txBody>
      </p:sp>
      <p:sp>
        <p:nvSpPr>
          <p:cNvPr id="3" name="Footer Placeholder 2">
            <a:extLst>
              <a:ext uri="{FF2B5EF4-FFF2-40B4-BE49-F238E27FC236}">
                <a16:creationId xmlns:a16="http://schemas.microsoft.com/office/drawing/2014/main" id="{C173D7DD-1166-E277-90F7-5CF7B9DE1D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8F73D10-1958-C1E9-84BA-53063A5ACE66}"/>
              </a:ext>
            </a:extLst>
          </p:cNvPr>
          <p:cNvSpPr>
            <a:spLocks noGrp="1"/>
          </p:cNvSpPr>
          <p:nvPr>
            <p:ph type="sldNum" sz="quarter" idx="12"/>
          </p:nvPr>
        </p:nvSpPr>
        <p:spPr/>
        <p:txBody>
          <a:bodyPr/>
          <a:lstStyle/>
          <a:p>
            <a:fld id="{B516F12C-8BEC-4021-8C16-C7B4F8FC02FB}" type="slidenum">
              <a:rPr lang="en-IN" smtClean="0"/>
              <a:t>‹#›</a:t>
            </a:fld>
            <a:endParaRPr lang="en-IN"/>
          </a:p>
        </p:txBody>
      </p:sp>
    </p:spTree>
    <p:extLst>
      <p:ext uri="{BB962C8B-B14F-4D97-AF65-F5344CB8AC3E}">
        <p14:creationId xmlns:p14="http://schemas.microsoft.com/office/powerpoint/2010/main" val="1873291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415AB-EFCD-71B8-A5CB-8C0B25815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940989-94EF-5919-2F8B-BEF9074DF5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3463905-3103-4C13-1E24-B7D868B20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838326-A979-8827-86D8-0CE772C9E6A5}"/>
              </a:ext>
            </a:extLst>
          </p:cNvPr>
          <p:cNvSpPr>
            <a:spLocks noGrp="1"/>
          </p:cNvSpPr>
          <p:nvPr>
            <p:ph type="dt" sz="half" idx="10"/>
          </p:nvPr>
        </p:nvSpPr>
        <p:spPr/>
        <p:txBody>
          <a:bodyPr/>
          <a:lstStyle/>
          <a:p>
            <a:fld id="{87064BA0-DA8E-4143-A3AC-813F0BCC18B4}" type="datetimeFigureOut">
              <a:rPr lang="en-IN" smtClean="0"/>
              <a:t>20-09-2025</a:t>
            </a:fld>
            <a:endParaRPr lang="en-IN"/>
          </a:p>
        </p:txBody>
      </p:sp>
      <p:sp>
        <p:nvSpPr>
          <p:cNvPr id="6" name="Footer Placeholder 5">
            <a:extLst>
              <a:ext uri="{FF2B5EF4-FFF2-40B4-BE49-F238E27FC236}">
                <a16:creationId xmlns:a16="http://schemas.microsoft.com/office/drawing/2014/main" id="{17F5AD29-1A80-DB7C-58BB-41CF9836D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30AC8C-15BB-61E4-80C4-4C910DEC61D9}"/>
              </a:ext>
            </a:extLst>
          </p:cNvPr>
          <p:cNvSpPr>
            <a:spLocks noGrp="1"/>
          </p:cNvSpPr>
          <p:nvPr>
            <p:ph type="sldNum" sz="quarter" idx="12"/>
          </p:nvPr>
        </p:nvSpPr>
        <p:spPr/>
        <p:txBody>
          <a:bodyPr/>
          <a:lstStyle/>
          <a:p>
            <a:fld id="{B516F12C-8BEC-4021-8C16-C7B4F8FC02FB}" type="slidenum">
              <a:rPr lang="en-IN" smtClean="0"/>
              <a:t>‹#›</a:t>
            </a:fld>
            <a:endParaRPr lang="en-IN"/>
          </a:p>
        </p:txBody>
      </p:sp>
    </p:spTree>
    <p:extLst>
      <p:ext uri="{BB962C8B-B14F-4D97-AF65-F5344CB8AC3E}">
        <p14:creationId xmlns:p14="http://schemas.microsoft.com/office/powerpoint/2010/main" val="101223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BA3E-9A7E-9909-9B2B-DE3B9CDD17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956FC6-B1A3-DE12-B1EA-4266A029A1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BD7E13-DDA8-396F-C959-DF057027F9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28ED97-F672-A577-3618-DC7ADBB55C2F}"/>
              </a:ext>
            </a:extLst>
          </p:cNvPr>
          <p:cNvSpPr>
            <a:spLocks noGrp="1"/>
          </p:cNvSpPr>
          <p:nvPr>
            <p:ph type="dt" sz="half" idx="10"/>
          </p:nvPr>
        </p:nvSpPr>
        <p:spPr/>
        <p:txBody>
          <a:bodyPr/>
          <a:lstStyle/>
          <a:p>
            <a:fld id="{87064BA0-DA8E-4143-A3AC-813F0BCC18B4}" type="datetimeFigureOut">
              <a:rPr lang="en-IN" smtClean="0"/>
              <a:t>20-09-2025</a:t>
            </a:fld>
            <a:endParaRPr lang="en-IN"/>
          </a:p>
        </p:txBody>
      </p:sp>
      <p:sp>
        <p:nvSpPr>
          <p:cNvPr id="6" name="Footer Placeholder 5">
            <a:extLst>
              <a:ext uri="{FF2B5EF4-FFF2-40B4-BE49-F238E27FC236}">
                <a16:creationId xmlns:a16="http://schemas.microsoft.com/office/drawing/2014/main" id="{459784E7-2B29-1EBA-45F8-B190FAB454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243331-7E68-71D4-04B9-6EC0B4EDB575}"/>
              </a:ext>
            </a:extLst>
          </p:cNvPr>
          <p:cNvSpPr>
            <a:spLocks noGrp="1"/>
          </p:cNvSpPr>
          <p:nvPr>
            <p:ph type="sldNum" sz="quarter" idx="12"/>
          </p:nvPr>
        </p:nvSpPr>
        <p:spPr/>
        <p:txBody>
          <a:bodyPr/>
          <a:lstStyle/>
          <a:p>
            <a:fld id="{B516F12C-8BEC-4021-8C16-C7B4F8FC02FB}" type="slidenum">
              <a:rPr lang="en-IN" smtClean="0"/>
              <a:t>‹#›</a:t>
            </a:fld>
            <a:endParaRPr lang="en-IN"/>
          </a:p>
        </p:txBody>
      </p:sp>
    </p:spTree>
    <p:extLst>
      <p:ext uri="{BB962C8B-B14F-4D97-AF65-F5344CB8AC3E}">
        <p14:creationId xmlns:p14="http://schemas.microsoft.com/office/powerpoint/2010/main" val="48143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6C8653-105A-DAEA-B221-D1879A1C6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8B371392-456C-5788-5978-B8097E31D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14B9C5F0-617F-BE42-FFA5-C091CB19A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Google Sans" panose="020B0604020202020204"/>
              </a:defRPr>
            </a:lvl1pPr>
          </a:lstStyle>
          <a:p>
            <a:fld id="{87064BA0-DA8E-4143-A3AC-813F0BCC18B4}" type="datetimeFigureOut">
              <a:rPr lang="en-IN" smtClean="0"/>
              <a:pPr/>
              <a:t>20-09-2025</a:t>
            </a:fld>
            <a:endParaRPr lang="en-IN" dirty="0"/>
          </a:p>
        </p:txBody>
      </p:sp>
      <p:sp>
        <p:nvSpPr>
          <p:cNvPr id="5" name="Footer Placeholder 4">
            <a:extLst>
              <a:ext uri="{FF2B5EF4-FFF2-40B4-BE49-F238E27FC236}">
                <a16:creationId xmlns:a16="http://schemas.microsoft.com/office/drawing/2014/main" id="{A36327AC-24A0-3182-534D-24EE0C1608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Google Sans" panose="020B0604020202020204"/>
              </a:defRPr>
            </a:lvl1pPr>
          </a:lstStyle>
          <a:p>
            <a:endParaRPr lang="en-IN" dirty="0"/>
          </a:p>
        </p:txBody>
      </p:sp>
      <p:sp>
        <p:nvSpPr>
          <p:cNvPr id="6" name="Slide Number Placeholder 5">
            <a:extLst>
              <a:ext uri="{FF2B5EF4-FFF2-40B4-BE49-F238E27FC236}">
                <a16:creationId xmlns:a16="http://schemas.microsoft.com/office/drawing/2014/main" id="{8A25B232-2C78-C53D-BC86-57313E8601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Google Sans" panose="020B0604020202020204"/>
              </a:defRPr>
            </a:lvl1pPr>
          </a:lstStyle>
          <a:p>
            <a:fld id="{B516F12C-8BEC-4021-8C16-C7B4F8FC02FB}" type="slidenum">
              <a:rPr lang="en-IN" smtClean="0"/>
              <a:pPr/>
              <a:t>‹#›</a:t>
            </a:fld>
            <a:endParaRPr lang="en-IN" dirty="0"/>
          </a:p>
        </p:txBody>
      </p:sp>
    </p:spTree>
    <p:extLst>
      <p:ext uri="{BB962C8B-B14F-4D97-AF65-F5344CB8AC3E}">
        <p14:creationId xmlns:p14="http://schemas.microsoft.com/office/powerpoint/2010/main" val="4227819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Google Sans" panose="020B0604020202020204"/>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oogle Sans" panose="020B0604020202020204"/>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oogle Sans" panose="020B0604020202020204"/>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oogle Sans" panose="020B0604020202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604020202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oogle Sans" panose="020B0604020202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s://gen-ai-hackathon-472505.web.ap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pic>
        <p:nvPicPr>
          <p:cNvPr id="55" name="Google Shape;55;p14" title="hackathon 5.png"/>
          <p:cNvPicPr preferRelativeResize="0"/>
          <p:nvPr/>
        </p:nvPicPr>
        <p:blipFill rotWithShape="1">
          <a:blip r:embed="rId3">
            <a:alphaModFix/>
          </a:blip>
          <a:srcRect/>
          <a:stretch/>
        </p:blipFill>
        <p:spPr>
          <a:xfrm>
            <a:off x="1" y="0"/>
            <a:ext cx="12192004" cy="6858005"/>
          </a:xfrm>
          <a:prstGeom prst="rect">
            <a:avLst/>
          </a:prstGeom>
          <a:noFill/>
          <a:ln>
            <a:noFill/>
          </a:ln>
        </p:spPr>
      </p:pic>
      <p:sp>
        <p:nvSpPr>
          <p:cNvPr id="56" name="Google Shape;56;p14"/>
          <p:cNvSpPr txBox="1"/>
          <p:nvPr/>
        </p:nvSpPr>
        <p:spPr>
          <a:xfrm>
            <a:off x="619328" y="3801794"/>
            <a:ext cx="11360800" cy="591600"/>
          </a:xfrm>
          <a:prstGeom prst="rect">
            <a:avLst/>
          </a:prstGeom>
          <a:noFill/>
          <a:ln>
            <a:noFill/>
          </a:ln>
        </p:spPr>
        <p:txBody>
          <a:bodyPr spcFirstLastPara="1" wrap="square" lIns="121900" tIns="121900" rIns="121900" bIns="121900" anchor="t" anchorCtr="0">
            <a:normAutofit/>
          </a:bodyPr>
          <a:lstStyle/>
          <a:p>
            <a:pPr>
              <a:lnSpc>
                <a:spcPct val="80000"/>
              </a:lnSpc>
            </a:pPr>
            <a:r>
              <a:rPr lang="en-GB" sz="2270" dirty="0">
                <a:solidFill>
                  <a:srgbClr val="202729"/>
                </a:solidFill>
                <a:latin typeface="Google Sans SemiBold"/>
                <a:ea typeface="Google Sans SemiBold"/>
                <a:cs typeface="Google Sans SemiBold"/>
                <a:sym typeface="Google Sans SemiBold"/>
              </a:rPr>
              <a:t>Team Name : </a:t>
            </a:r>
            <a:r>
              <a:rPr lang="en-IN" sz="2270" dirty="0">
                <a:latin typeface="Google Sans SemiBold"/>
              </a:rPr>
              <a:t>The </a:t>
            </a:r>
            <a:r>
              <a:rPr lang="en-IN" sz="2270" dirty="0" err="1">
                <a:latin typeface="Google Sans SemiBold"/>
              </a:rPr>
              <a:t>Amazinators</a:t>
            </a:r>
            <a:endParaRPr sz="2270" dirty="0">
              <a:solidFill>
                <a:srgbClr val="202729"/>
              </a:solidFill>
              <a:latin typeface="Google Sans SemiBold"/>
              <a:ea typeface="Google Sans SemiBold"/>
              <a:cs typeface="Google Sans SemiBold"/>
              <a:sym typeface="Google Sans SemiBold"/>
            </a:endParaRPr>
          </a:p>
        </p:txBody>
      </p:sp>
      <p:sp>
        <p:nvSpPr>
          <p:cNvPr id="57" name="Google Shape;57;p14"/>
          <p:cNvSpPr txBox="1"/>
          <p:nvPr/>
        </p:nvSpPr>
        <p:spPr>
          <a:xfrm>
            <a:off x="621184" y="4859245"/>
            <a:ext cx="11360800" cy="544800"/>
          </a:xfrm>
          <a:prstGeom prst="rect">
            <a:avLst/>
          </a:prstGeom>
          <a:noFill/>
          <a:ln>
            <a:noFill/>
          </a:ln>
        </p:spPr>
        <p:txBody>
          <a:bodyPr spcFirstLastPara="1" wrap="square" lIns="121900" tIns="121900" rIns="121900" bIns="121900" anchor="t" anchorCtr="0">
            <a:noAutofit/>
          </a:bodyPr>
          <a:lstStyle/>
          <a:p>
            <a:pPr>
              <a:lnSpc>
                <a:spcPct val="70000"/>
              </a:lnSpc>
            </a:pPr>
            <a:r>
              <a:rPr lang="en-GB" sz="2270" dirty="0">
                <a:solidFill>
                  <a:srgbClr val="202729"/>
                </a:solidFill>
                <a:latin typeface="Google Sans SemiBold"/>
                <a:ea typeface="Google Sans SemiBold"/>
                <a:cs typeface="Google Sans SemiBold"/>
                <a:sym typeface="Google Sans SemiBold"/>
              </a:rPr>
              <a:t>Problem Statement : </a:t>
            </a:r>
            <a:r>
              <a:rPr lang="en-US" sz="2270" dirty="0">
                <a:latin typeface="Google Sans SemiBold"/>
              </a:rPr>
              <a:t>AI-Powered Marketplace Assistant for Local Artisans</a:t>
            </a:r>
            <a:endParaRPr sz="2270" dirty="0">
              <a:solidFill>
                <a:srgbClr val="202729"/>
              </a:solidFill>
              <a:latin typeface="Google Sans SemiBold"/>
              <a:ea typeface="Google Sans SemiBold"/>
              <a:cs typeface="Google Sans SemiBold"/>
              <a:sym typeface="Google Sans SemiBold"/>
            </a:endParaRPr>
          </a:p>
        </p:txBody>
      </p:sp>
      <p:sp>
        <p:nvSpPr>
          <p:cNvPr id="58" name="Google Shape;58;p14"/>
          <p:cNvSpPr txBox="1"/>
          <p:nvPr/>
        </p:nvSpPr>
        <p:spPr>
          <a:xfrm>
            <a:off x="622561" y="4347724"/>
            <a:ext cx="11360800" cy="591600"/>
          </a:xfrm>
          <a:prstGeom prst="rect">
            <a:avLst/>
          </a:prstGeom>
          <a:noFill/>
          <a:ln>
            <a:noFill/>
          </a:ln>
        </p:spPr>
        <p:txBody>
          <a:bodyPr spcFirstLastPara="1" wrap="square" lIns="121900" tIns="121900" rIns="121900" bIns="121900" anchor="t" anchorCtr="0">
            <a:normAutofit/>
          </a:bodyPr>
          <a:lstStyle/>
          <a:p>
            <a:pPr>
              <a:lnSpc>
                <a:spcPct val="80000"/>
              </a:lnSpc>
            </a:pPr>
            <a:r>
              <a:rPr lang="en-GB" sz="2270" dirty="0">
                <a:solidFill>
                  <a:srgbClr val="202729"/>
                </a:solidFill>
                <a:latin typeface="Google Sans SemiBold"/>
                <a:ea typeface="Google Sans SemiBold"/>
                <a:cs typeface="Google Sans SemiBold"/>
                <a:sym typeface="Google Sans SemiBold"/>
              </a:rPr>
              <a:t>Team Leader Name : Sai Chandhan Reddy Annapureddy</a:t>
            </a:r>
            <a:endParaRPr sz="2270" dirty="0">
              <a:solidFill>
                <a:srgbClr val="202729"/>
              </a:solidFill>
              <a:latin typeface="Google Sans SemiBold"/>
              <a:ea typeface="Google Sans SemiBold"/>
              <a:cs typeface="Google Sans SemiBold"/>
              <a:sym typeface="Google Sans SemiBold"/>
            </a:endParaRPr>
          </a:p>
        </p:txBody>
      </p:sp>
      <p:sp>
        <p:nvSpPr>
          <p:cNvPr id="3" name="TextBox 2">
            <a:extLst>
              <a:ext uri="{FF2B5EF4-FFF2-40B4-BE49-F238E27FC236}">
                <a16:creationId xmlns:a16="http://schemas.microsoft.com/office/drawing/2014/main" id="{C296B277-3D3A-B9AC-E066-9E030206870A}"/>
              </a:ext>
            </a:extLst>
          </p:cNvPr>
          <p:cNvSpPr txBox="1"/>
          <p:nvPr/>
        </p:nvSpPr>
        <p:spPr>
          <a:xfrm>
            <a:off x="627014" y="5414964"/>
            <a:ext cx="8177356" cy="441659"/>
          </a:xfrm>
          <a:prstGeom prst="rect">
            <a:avLst/>
          </a:prstGeom>
          <a:noFill/>
        </p:spPr>
        <p:txBody>
          <a:bodyPr wrap="square">
            <a:spAutoFit/>
          </a:bodyPr>
          <a:lstStyle/>
          <a:p>
            <a:r>
              <a:rPr lang="en-US" sz="2270" dirty="0">
                <a:latin typeface="Google Sans SemiBold"/>
              </a:rPr>
              <a:t>Live Demo: </a:t>
            </a:r>
            <a:r>
              <a:rPr lang="en-US" sz="2270" dirty="0">
                <a:latin typeface="Google Sans SemiBold"/>
                <a:hlinkClick r:id="rId4"/>
              </a:rPr>
              <a:t>https://gen-ai-hackathon-472505.web.app</a:t>
            </a:r>
            <a:endParaRPr lang="en-IN" sz="2270" dirty="0">
              <a:latin typeface="Google Sans SemiBold"/>
            </a:endParaRPr>
          </a:p>
        </p:txBody>
      </p:sp>
      <p:sp>
        <p:nvSpPr>
          <p:cNvPr id="5" name="TextBox 4">
            <a:extLst>
              <a:ext uri="{FF2B5EF4-FFF2-40B4-BE49-F238E27FC236}">
                <a16:creationId xmlns:a16="http://schemas.microsoft.com/office/drawing/2014/main" id="{EB2472C2-624E-BDE7-4C9D-B280F34219FB}"/>
              </a:ext>
            </a:extLst>
          </p:cNvPr>
          <p:cNvSpPr txBox="1"/>
          <p:nvPr/>
        </p:nvSpPr>
        <p:spPr>
          <a:xfrm>
            <a:off x="618296" y="5963600"/>
            <a:ext cx="10258705" cy="441659"/>
          </a:xfrm>
          <a:prstGeom prst="rect">
            <a:avLst/>
          </a:prstGeom>
          <a:noFill/>
        </p:spPr>
        <p:txBody>
          <a:bodyPr wrap="square">
            <a:spAutoFit/>
          </a:bodyPr>
          <a:lstStyle/>
          <a:p>
            <a:r>
              <a:rPr lang="en-IN" sz="2270" dirty="0">
                <a:latin typeface="Google Sans SemiBold"/>
              </a:rPr>
              <a:t>Video Demo: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20" title="hackathon 5 – 2.png"/>
          <p:cNvPicPr preferRelativeResize="0"/>
          <p:nvPr/>
        </p:nvPicPr>
        <p:blipFill rotWithShape="1">
          <a:blip r:embed="rId3">
            <a:alphaModFix/>
          </a:blip>
          <a:srcRect/>
          <a:stretch/>
        </p:blipFill>
        <p:spPr>
          <a:xfrm>
            <a:off x="1" y="0"/>
            <a:ext cx="12192004" cy="6858005"/>
          </a:xfrm>
          <a:prstGeom prst="rect">
            <a:avLst/>
          </a:prstGeom>
          <a:noFill/>
          <a:ln>
            <a:noFill/>
          </a:ln>
        </p:spPr>
      </p:pic>
      <p:sp>
        <p:nvSpPr>
          <p:cNvPr id="94" name="Google Shape;94;p20"/>
          <p:cNvSpPr txBox="1"/>
          <p:nvPr/>
        </p:nvSpPr>
        <p:spPr>
          <a:xfrm>
            <a:off x="351432" y="670652"/>
            <a:ext cx="11360800" cy="5858127"/>
          </a:xfrm>
          <a:prstGeom prst="rect">
            <a:avLst/>
          </a:prstGeom>
          <a:noFill/>
          <a:ln>
            <a:noFill/>
          </a:ln>
        </p:spPr>
        <p:txBody>
          <a:bodyPr spcFirstLastPara="1" wrap="square" lIns="121900" tIns="121900" rIns="121900" bIns="121900" anchor="t" anchorCtr="0">
            <a:normAutofit/>
          </a:bodyPr>
          <a:lstStyle/>
          <a:p>
            <a:pPr>
              <a:lnSpc>
                <a:spcPct val="115000"/>
              </a:lnSpc>
              <a:spcAft>
                <a:spcPts val="1600"/>
              </a:spcAft>
            </a:pPr>
            <a:r>
              <a:rPr lang="en-GB" sz="2900" b="1" dirty="0">
                <a:solidFill>
                  <a:schemeClr val="dk1"/>
                </a:solidFill>
                <a:latin typeface="Google Sans" panose="020B0604020202020204"/>
                <a:ea typeface="Google Sans Medium"/>
                <a:cs typeface="Google Sans Medium"/>
                <a:sym typeface="Google Sans Medium"/>
              </a:rPr>
              <a:t>Architecture Diagram</a:t>
            </a:r>
          </a:p>
          <a:p>
            <a:pPr>
              <a:lnSpc>
                <a:spcPct val="115000"/>
              </a:lnSpc>
              <a:spcAft>
                <a:spcPts val="1600"/>
              </a:spcAft>
            </a:pPr>
            <a:endParaRPr sz="2133" dirty="0">
              <a:solidFill>
                <a:schemeClr val="dk1"/>
              </a:solidFill>
              <a:latin typeface="Google Sans" panose="020B0604020202020204"/>
              <a:ea typeface="Google Sans Medium"/>
              <a:cs typeface="Google Sans Medium"/>
              <a:sym typeface="Google Sans Medium"/>
            </a:endParaRPr>
          </a:p>
        </p:txBody>
      </p:sp>
      <p:pic>
        <p:nvPicPr>
          <p:cNvPr id="5" name="Picture 4">
            <a:extLst>
              <a:ext uri="{FF2B5EF4-FFF2-40B4-BE49-F238E27FC236}">
                <a16:creationId xmlns:a16="http://schemas.microsoft.com/office/drawing/2014/main" id="{E9D4B000-8779-5BBC-75C1-0434CFE2C4B7}"/>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130004" y="1302178"/>
            <a:ext cx="7931995" cy="52879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5132A420-6C27-3BB3-5F33-87CB69E90116}"/>
            </a:ext>
          </a:extLst>
        </p:cNvPr>
        <p:cNvGrpSpPr/>
        <p:nvPr/>
      </p:nvGrpSpPr>
      <p:grpSpPr>
        <a:xfrm>
          <a:off x="0" y="0"/>
          <a:ext cx="0" cy="0"/>
          <a:chOff x="0" y="0"/>
          <a:chExt cx="0" cy="0"/>
        </a:xfrm>
      </p:grpSpPr>
      <p:pic>
        <p:nvPicPr>
          <p:cNvPr id="75" name="Google Shape;75;p17" title="hackathon 5 – 2.png">
            <a:extLst>
              <a:ext uri="{FF2B5EF4-FFF2-40B4-BE49-F238E27FC236}">
                <a16:creationId xmlns:a16="http://schemas.microsoft.com/office/drawing/2014/main" id="{FE29F998-7DF5-5FDF-4619-D268A3374854}"/>
              </a:ext>
            </a:extLst>
          </p:cNvPr>
          <p:cNvPicPr preferRelativeResize="0"/>
          <p:nvPr/>
        </p:nvPicPr>
        <p:blipFill rotWithShape="1">
          <a:blip r:embed="rId3">
            <a:alphaModFix/>
          </a:blip>
          <a:srcRect/>
          <a:stretch/>
        </p:blipFill>
        <p:spPr>
          <a:xfrm>
            <a:off x="1" y="0"/>
            <a:ext cx="12192004" cy="6858005"/>
          </a:xfrm>
          <a:prstGeom prst="rect">
            <a:avLst/>
          </a:prstGeom>
          <a:noFill/>
          <a:ln>
            <a:noFill/>
          </a:ln>
        </p:spPr>
      </p:pic>
      <p:sp>
        <p:nvSpPr>
          <p:cNvPr id="76" name="Google Shape;76;p17">
            <a:extLst>
              <a:ext uri="{FF2B5EF4-FFF2-40B4-BE49-F238E27FC236}">
                <a16:creationId xmlns:a16="http://schemas.microsoft.com/office/drawing/2014/main" id="{570729F7-16D0-3E33-47CB-72A7D8D5AE04}"/>
              </a:ext>
            </a:extLst>
          </p:cNvPr>
          <p:cNvSpPr txBox="1"/>
          <p:nvPr/>
        </p:nvSpPr>
        <p:spPr>
          <a:xfrm>
            <a:off x="351432" y="666589"/>
            <a:ext cx="11355381" cy="5330000"/>
          </a:xfrm>
          <a:prstGeom prst="rect">
            <a:avLst/>
          </a:prstGeom>
          <a:noFill/>
          <a:ln>
            <a:noFill/>
          </a:ln>
        </p:spPr>
        <p:txBody>
          <a:bodyPr spcFirstLastPara="1" wrap="square" lIns="121900" tIns="121900" rIns="121900" bIns="121900" anchor="t" anchorCtr="0">
            <a:normAutofit/>
          </a:bodyPr>
          <a:lstStyle/>
          <a:p>
            <a:r>
              <a:rPr lang="en-US" sz="2900" b="1" dirty="0">
                <a:latin typeface="Google Sans" panose="020B0604020202020204" charset="0"/>
                <a:ea typeface="Google Sans" panose="020B0604020202020204" charset="0"/>
                <a:cs typeface="Google Sans" panose="020B0604020202020204" charset="0"/>
              </a:rPr>
              <a:t>Technology Stack</a:t>
            </a:r>
          </a:p>
          <a:p>
            <a:endParaRPr lang="en-US" sz="2130" dirty="0">
              <a:latin typeface="Google Sans" panose="020B0604020202020204" charset="0"/>
              <a:ea typeface="Google Sans" panose="020B0604020202020204" charset="0"/>
              <a:cs typeface="Google Sans" panose="020B0604020202020204" charset="0"/>
            </a:endParaRPr>
          </a:p>
          <a:p>
            <a:pPr algn="just">
              <a:lnSpc>
                <a:spcPct val="115000"/>
              </a:lnSpc>
            </a:pPr>
            <a:r>
              <a:rPr lang="en-US" sz="2130" dirty="0">
                <a:solidFill>
                  <a:schemeClr val="dk1"/>
                </a:solidFill>
                <a:latin typeface="Google Sans SemiBold"/>
                <a:ea typeface="Google Sans Medium"/>
                <a:cs typeface="Google Sans Medium"/>
                <a:sym typeface="Google Sans Medium"/>
              </a:rPr>
              <a:t>FRONTEND:</a:t>
            </a:r>
            <a:r>
              <a:rPr lang="en-US" sz="2130" dirty="0">
                <a:solidFill>
                  <a:schemeClr val="dk1"/>
                </a:solidFill>
                <a:latin typeface="Google Sans" panose="020B0604020202020204"/>
                <a:ea typeface="Google Sans Medium"/>
                <a:cs typeface="Google Sans Medium"/>
                <a:sym typeface="Google Sans Medium"/>
              </a:rPr>
              <a:t> HTML, CSS, JavaScript</a:t>
            </a:r>
          </a:p>
          <a:p>
            <a:pPr algn="just">
              <a:lnSpc>
                <a:spcPct val="115000"/>
              </a:lnSpc>
            </a:pPr>
            <a:r>
              <a:rPr lang="en-US" sz="2130" dirty="0">
                <a:solidFill>
                  <a:schemeClr val="dk1"/>
                </a:solidFill>
                <a:latin typeface="Google Sans SemiBold"/>
                <a:ea typeface="Google Sans Medium"/>
                <a:cs typeface="Google Sans Medium"/>
                <a:sym typeface="Google Sans Medium"/>
              </a:rPr>
              <a:t>BACKEND:</a:t>
            </a:r>
            <a:r>
              <a:rPr lang="en-US" sz="2130" dirty="0">
                <a:solidFill>
                  <a:schemeClr val="dk1"/>
                </a:solidFill>
                <a:latin typeface="Google Sans" panose="020B0604020202020204"/>
                <a:ea typeface="Google Sans Medium"/>
                <a:cs typeface="Google Sans Medium"/>
                <a:sym typeface="Google Sans Medium"/>
              </a:rPr>
              <a:t> Node.js, Express.js, Multer</a:t>
            </a:r>
          </a:p>
          <a:p>
            <a:pPr algn="just">
              <a:lnSpc>
                <a:spcPct val="115000"/>
              </a:lnSpc>
            </a:pPr>
            <a:r>
              <a:rPr lang="en-US" sz="2130" dirty="0">
                <a:solidFill>
                  <a:schemeClr val="dk1"/>
                </a:solidFill>
                <a:latin typeface="Google Sans SemiBold"/>
                <a:ea typeface="Google Sans Medium"/>
                <a:cs typeface="Google Sans Medium"/>
                <a:sym typeface="Google Sans Medium"/>
              </a:rPr>
              <a:t>AI/ML:</a:t>
            </a:r>
            <a:r>
              <a:rPr lang="en-US" sz="2130" dirty="0">
                <a:solidFill>
                  <a:schemeClr val="dk1"/>
                </a:solidFill>
                <a:latin typeface="Google Sans" panose="020B0604020202020204"/>
                <a:ea typeface="Google Sans Medium"/>
                <a:cs typeface="Google Sans Medium"/>
                <a:sym typeface="Google Sans Medium"/>
              </a:rPr>
              <a:t> Google Vision API, Gemini AI</a:t>
            </a:r>
          </a:p>
          <a:p>
            <a:pPr algn="just">
              <a:lnSpc>
                <a:spcPct val="115000"/>
              </a:lnSpc>
            </a:pPr>
            <a:r>
              <a:rPr lang="en-US" sz="2130" dirty="0">
                <a:solidFill>
                  <a:schemeClr val="dk1"/>
                </a:solidFill>
                <a:latin typeface="Google Sans SemiBold"/>
                <a:ea typeface="Google Sans Medium"/>
                <a:cs typeface="Google Sans Medium"/>
                <a:sym typeface="Google Sans Medium"/>
              </a:rPr>
              <a:t>HOSTING:</a:t>
            </a:r>
            <a:r>
              <a:rPr lang="en-US" sz="2130" dirty="0">
                <a:solidFill>
                  <a:schemeClr val="dk1"/>
                </a:solidFill>
                <a:latin typeface="Google Sans" panose="020B0604020202020204"/>
                <a:ea typeface="Google Sans Medium"/>
                <a:cs typeface="Google Sans Medium"/>
                <a:sym typeface="Google Sans Medium"/>
              </a:rPr>
              <a:t> Google App Engine, Firebase</a:t>
            </a:r>
          </a:p>
          <a:p>
            <a:pPr algn="just">
              <a:lnSpc>
                <a:spcPct val="115000"/>
              </a:lnSpc>
            </a:pPr>
            <a:r>
              <a:rPr lang="en-US" sz="2130" dirty="0">
                <a:solidFill>
                  <a:schemeClr val="dk1"/>
                </a:solidFill>
                <a:latin typeface="Google Sans SemiBold"/>
                <a:ea typeface="Google Sans Medium"/>
                <a:cs typeface="Google Sans Medium"/>
                <a:sym typeface="Google Sans Medium"/>
              </a:rPr>
              <a:t>SECURITY:</a:t>
            </a:r>
            <a:r>
              <a:rPr lang="en-US" sz="2130" dirty="0">
                <a:solidFill>
                  <a:schemeClr val="dk1"/>
                </a:solidFill>
                <a:latin typeface="Google Sans" panose="020B0604020202020204"/>
                <a:ea typeface="Google Sans Medium"/>
                <a:cs typeface="Google Sans Medium"/>
                <a:sym typeface="Google Sans Medium"/>
              </a:rPr>
              <a:t> CORS, Helmet, Rate Limiting</a:t>
            </a:r>
          </a:p>
        </p:txBody>
      </p:sp>
    </p:spTree>
    <p:extLst>
      <p:ext uri="{BB962C8B-B14F-4D97-AF65-F5344CB8AC3E}">
        <p14:creationId xmlns:p14="http://schemas.microsoft.com/office/powerpoint/2010/main" val="1081131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FD4D3F0C-3972-87C8-FD11-41DF16AED46A}"/>
            </a:ext>
          </a:extLst>
        </p:cNvPr>
        <p:cNvGrpSpPr/>
        <p:nvPr/>
      </p:nvGrpSpPr>
      <p:grpSpPr>
        <a:xfrm>
          <a:off x="0" y="0"/>
          <a:ext cx="0" cy="0"/>
          <a:chOff x="0" y="0"/>
          <a:chExt cx="0" cy="0"/>
        </a:xfrm>
      </p:grpSpPr>
      <p:pic>
        <p:nvPicPr>
          <p:cNvPr id="75" name="Google Shape;75;p17" title="hackathon 5 – 2.png">
            <a:extLst>
              <a:ext uri="{FF2B5EF4-FFF2-40B4-BE49-F238E27FC236}">
                <a16:creationId xmlns:a16="http://schemas.microsoft.com/office/drawing/2014/main" id="{427EAF94-6CD5-1887-A0D2-6C7827C3688A}"/>
              </a:ext>
            </a:extLst>
          </p:cNvPr>
          <p:cNvPicPr preferRelativeResize="0"/>
          <p:nvPr/>
        </p:nvPicPr>
        <p:blipFill rotWithShape="1">
          <a:blip r:embed="rId3">
            <a:alphaModFix/>
          </a:blip>
          <a:srcRect/>
          <a:stretch/>
        </p:blipFill>
        <p:spPr>
          <a:xfrm>
            <a:off x="1" y="0"/>
            <a:ext cx="12192004" cy="6858005"/>
          </a:xfrm>
          <a:prstGeom prst="rect">
            <a:avLst/>
          </a:prstGeom>
          <a:noFill/>
          <a:ln>
            <a:noFill/>
          </a:ln>
        </p:spPr>
      </p:pic>
      <p:sp>
        <p:nvSpPr>
          <p:cNvPr id="76" name="Google Shape;76;p17">
            <a:extLst>
              <a:ext uri="{FF2B5EF4-FFF2-40B4-BE49-F238E27FC236}">
                <a16:creationId xmlns:a16="http://schemas.microsoft.com/office/drawing/2014/main" id="{F8593534-34C0-604A-E6E2-2A069E8301DD}"/>
              </a:ext>
            </a:extLst>
          </p:cNvPr>
          <p:cNvSpPr txBox="1"/>
          <p:nvPr/>
        </p:nvSpPr>
        <p:spPr>
          <a:xfrm>
            <a:off x="351432" y="666589"/>
            <a:ext cx="11355381" cy="5878590"/>
          </a:xfrm>
          <a:prstGeom prst="rect">
            <a:avLst/>
          </a:prstGeom>
          <a:noFill/>
          <a:ln>
            <a:noFill/>
          </a:ln>
        </p:spPr>
        <p:txBody>
          <a:bodyPr spcFirstLastPara="1" wrap="square" lIns="121900" tIns="121900" rIns="121900" bIns="121900" anchor="t" anchorCtr="0">
            <a:noAutofit/>
          </a:bodyPr>
          <a:lstStyle/>
          <a:p>
            <a:r>
              <a:rPr lang="en-IN" sz="2900" b="1" dirty="0">
                <a:latin typeface="Google Sans" panose="020B0604020202020204"/>
              </a:rPr>
              <a:t>Impact and Scalability</a:t>
            </a:r>
            <a:endParaRPr lang="en-US" sz="2900" b="1" dirty="0">
              <a:latin typeface="Google Sans" panose="020B0604020202020204"/>
              <a:ea typeface="Google Sans" panose="020B0604020202020204" charset="0"/>
              <a:cs typeface="Google Sans" panose="020B0604020202020204" charset="0"/>
            </a:endParaRPr>
          </a:p>
          <a:p>
            <a:endParaRPr lang="en-US" sz="2130" dirty="0">
              <a:latin typeface="Google Sans" panose="020B0604020202020204" charset="0"/>
              <a:ea typeface="Google Sans" panose="020B0604020202020204" charset="0"/>
              <a:cs typeface="Google Sans" panose="020B0604020202020204" charset="0"/>
            </a:endParaRPr>
          </a:p>
          <a:p>
            <a:pPr>
              <a:lnSpc>
                <a:spcPct val="115000"/>
              </a:lnSpc>
            </a:pPr>
            <a:r>
              <a:rPr lang="en-US" sz="2400" b="1" dirty="0">
                <a:solidFill>
                  <a:schemeClr val="dk1"/>
                </a:solidFill>
                <a:latin typeface="Google Sans" panose="020B0604020202020204"/>
                <a:ea typeface="Google Sans Medium"/>
                <a:cs typeface="Google Sans Medium"/>
                <a:sym typeface="Google Sans Medium"/>
              </a:rPr>
              <a:t>Social Impact:</a:t>
            </a:r>
          </a:p>
          <a:p>
            <a:pPr>
              <a:lnSpc>
                <a:spcPct val="115000"/>
              </a:lnSpc>
            </a:pPr>
            <a:endParaRPr lang="en-US" sz="2130" b="1" dirty="0">
              <a:solidFill>
                <a:schemeClr val="dk1"/>
              </a:solidFill>
              <a:latin typeface="Google Sans" panose="020B0604020202020204"/>
              <a:ea typeface="Google Sans Medium"/>
              <a:cs typeface="Google Sans Medium"/>
              <a:sym typeface="Google Sans Medium"/>
            </a:endParaRPr>
          </a:p>
          <a:p>
            <a:pPr algn="just">
              <a:lnSpc>
                <a:spcPct val="115000"/>
              </a:lnSpc>
            </a:pPr>
            <a:r>
              <a:rPr lang="en-US" sz="2130" dirty="0">
                <a:solidFill>
                  <a:schemeClr val="dk1"/>
                </a:solidFill>
                <a:latin typeface="Google Sans" panose="020B0604020202020204"/>
                <a:ea typeface="Google Sans Medium"/>
                <a:cs typeface="Google Sans Medium"/>
                <a:sym typeface="Google Sans Medium"/>
              </a:rPr>
              <a:t>- Empowers 10,000+ artisans with digital marketing</a:t>
            </a:r>
          </a:p>
          <a:p>
            <a:pPr algn="just">
              <a:lnSpc>
                <a:spcPct val="115000"/>
              </a:lnSpc>
            </a:pPr>
            <a:r>
              <a:rPr lang="en-US" sz="2130" dirty="0">
                <a:solidFill>
                  <a:schemeClr val="dk1"/>
                </a:solidFill>
                <a:latin typeface="Google Sans" panose="020B0604020202020204"/>
                <a:ea typeface="Google Sans Medium"/>
                <a:cs typeface="Google Sans Medium"/>
                <a:sym typeface="Google Sans Medium"/>
              </a:rPr>
              <a:t>- Preserves traditional craft knowledge digitally</a:t>
            </a:r>
          </a:p>
          <a:p>
            <a:pPr algn="just">
              <a:lnSpc>
                <a:spcPct val="115000"/>
              </a:lnSpc>
            </a:pPr>
            <a:r>
              <a:rPr lang="en-US" sz="2130" dirty="0">
                <a:solidFill>
                  <a:schemeClr val="dk1"/>
                </a:solidFill>
                <a:latin typeface="Google Sans" panose="020B0604020202020204"/>
                <a:ea typeface="Google Sans Medium"/>
                <a:cs typeface="Google Sans Medium"/>
                <a:sym typeface="Google Sans Medium"/>
              </a:rPr>
              <a:t>- Promotes cultural heritage globally</a:t>
            </a:r>
          </a:p>
          <a:p>
            <a:pPr>
              <a:lnSpc>
                <a:spcPct val="115000"/>
              </a:lnSpc>
            </a:pPr>
            <a:endParaRPr lang="en-US" sz="2130" dirty="0">
              <a:solidFill>
                <a:schemeClr val="dk1"/>
              </a:solidFill>
              <a:latin typeface="Google Sans" panose="020B0604020202020204"/>
              <a:ea typeface="Google Sans Medium"/>
              <a:cs typeface="Google Sans Medium"/>
              <a:sym typeface="Google Sans Medium"/>
            </a:endParaRPr>
          </a:p>
          <a:p>
            <a:pPr>
              <a:lnSpc>
                <a:spcPct val="115000"/>
              </a:lnSpc>
            </a:pPr>
            <a:r>
              <a:rPr lang="en-US" sz="2400" b="1" dirty="0">
                <a:solidFill>
                  <a:schemeClr val="dk1"/>
                </a:solidFill>
                <a:latin typeface="Google Sans" panose="020B0604020202020204"/>
                <a:ea typeface="Google Sans Medium"/>
                <a:cs typeface="Google Sans Medium"/>
                <a:sym typeface="Google Sans Medium"/>
              </a:rPr>
              <a:t>Scalability Plan:</a:t>
            </a:r>
          </a:p>
          <a:p>
            <a:pPr>
              <a:lnSpc>
                <a:spcPct val="115000"/>
              </a:lnSpc>
            </a:pPr>
            <a:endParaRPr lang="en-US" sz="2130" b="1" dirty="0">
              <a:solidFill>
                <a:schemeClr val="dk1"/>
              </a:solidFill>
              <a:latin typeface="Google Sans" panose="020B0604020202020204"/>
              <a:ea typeface="Google Sans Medium"/>
              <a:cs typeface="Google Sans Medium"/>
              <a:sym typeface="Google Sans Medium"/>
            </a:endParaRPr>
          </a:p>
          <a:p>
            <a:pPr algn="just">
              <a:lnSpc>
                <a:spcPct val="115000"/>
              </a:lnSpc>
            </a:pPr>
            <a:r>
              <a:rPr lang="en-US" sz="2130" dirty="0">
                <a:solidFill>
                  <a:schemeClr val="dk1"/>
                </a:solidFill>
                <a:latin typeface="Google Sans" panose="020B0604020202020204"/>
                <a:ea typeface="Google Sans Medium"/>
                <a:cs typeface="Google Sans Medium"/>
                <a:sym typeface="Google Sans Medium"/>
              </a:rPr>
              <a:t>Phase 1: Pan-India deployment</a:t>
            </a:r>
          </a:p>
          <a:p>
            <a:pPr algn="just">
              <a:lnSpc>
                <a:spcPct val="115000"/>
              </a:lnSpc>
            </a:pPr>
            <a:r>
              <a:rPr lang="en-US" sz="2130" dirty="0">
                <a:solidFill>
                  <a:schemeClr val="dk1"/>
                </a:solidFill>
                <a:latin typeface="Google Sans" panose="020B0604020202020204"/>
                <a:ea typeface="Google Sans Medium"/>
                <a:cs typeface="Google Sans Medium"/>
                <a:sym typeface="Google Sans Medium"/>
              </a:rPr>
              <a:t>Phase 2: Regional language support </a:t>
            </a:r>
          </a:p>
          <a:p>
            <a:pPr algn="just">
              <a:lnSpc>
                <a:spcPct val="115000"/>
              </a:lnSpc>
            </a:pPr>
            <a:r>
              <a:rPr lang="en-US" sz="2130" dirty="0">
                <a:solidFill>
                  <a:schemeClr val="dk1"/>
                </a:solidFill>
                <a:latin typeface="Google Sans" panose="020B0604020202020204"/>
                <a:ea typeface="Google Sans Medium"/>
                <a:cs typeface="Google Sans Medium"/>
                <a:sym typeface="Google Sans Medium"/>
              </a:rPr>
              <a:t>Phase 3: International markets</a:t>
            </a:r>
          </a:p>
          <a:p>
            <a:pPr algn="just">
              <a:lnSpc>
                <a:spcPct val="115000"/>
              </a:lnSpc>
            </a:pPr>
            <a:r>
              <a:rPr lang="en-US" sz="2130" dirty="0">
                <a:solidFill>
                  <a:schemeClr val="dk1"/>
                </a:solidFill>
                <a:latin typeface="Google Sans" panose="020B0604020202020204"/>
                <a:ea typeface="Google Sans Medium"/>
                <a:cs typeface="Google Sans Medium"/>
                <a:sym typeface="Google Sans Medium"/>
              </a:rPr>
              <a:t>Phase 4: B2B solutions for organizations</a:t>
            </a:r>
          </a:p>
          <a:p>
            <a:pPr>
              <a:lnSpc>
                <a:spcPct val="115000"/>
              </a:lnSpc>
            </a:pPr>
            <a:endParaRPr lang="en-US" sz="2130" dirty="0">
              <a:solidFill>
                <a:schemeClr val="dk1"/>
              </a:solidFill>
              <a:latin typeface="Google Sans" panose="020B0604020202020204"/>
              <a:ea typeface="Google Sans Medium"/>
              <a:cs typeface="Google Sans Medium"/>
              <a:sym typeface="Google Sans Medium"/>
            </a:endParaRPr>
          </a:p>
        </p:txBody>
      </p:sp>
    </p:spTree>
    <p:extLst>
      <p:ext uri="{BB962C8B-B14F-4D97-AF65-F5344CB8AC3E}">
        <p14:creationId xmlns:p14="http://schemas.microsoft.com/office/powerpoint/2010/main" val="134645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pic>
        <p:nvPicPr>
          <p:cNvPr id="117" name="Google Shape;117;p24" title="hackathon 5 – 3.png"/>
          <p:cNvPicPr preferRelativeResize="0"/>
          <p:nvPr/>
        </p:nvPicPr>
        <p:blipFill rotWithShape="1">
          <a:blip r:embed="rId3">
            <a:alphaModFix/>
          </a:blip>
          <a:srcRect/>
          <a:stretch/>
        </p:blipFill>
        <p:spPr>
          <a:xfrm>
            <a:off x="0" y="1"/>
            <a:ext cx="12192024" cy="6858001"/>
          </a:xfrm>
          <a:prstGeom prst="rect">
            <a:avLst/>
          </a:prstGeom>
          <a:noFill/>
          <a:ln>
            <a:noFill/>
          </a:ln>
        </p:spPr>
      </p:pic>
    </p:spTree>
    <p:extLst>
      <p:ext uri="{BB962C8B-B14F-4D97-AF65-F5344CB8AC3E}">
        <p14:creationId xmlns:p14="http://schemas.microsoft.com/office/powerpoint/2010/main" val="784178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15" title="hackathon 5 – 2.png"/>
          <p:cNvPicPr preferRelativeResize="0"/>
          <p:nvPr/>
        </p:nvPicPr>
        <p:blipFill rotWithShape="1">
          <a:blip r:embed="rId3">
            <a:alphaModFix/>
          </a:blip>
          <a:srcRect/>
          <a:stretch/>
        </p:blipFill>
        <p:spPr>
          <a:xfrm>
            <a:off x="1" y="0"/>
            <a:ext cx="12192004" cy="6858005"/>
          </a:xfrm>
          <a:prstGeom prst="rect">
            <a:avLst/>
          </a:prstGeom>
          <a:noFill/>
          <a:ln>
            <a:noFill/>
          </a:ln>
        </p:spPr>
      </p:pic>
      <p:sp>
        <p:nvSpPr>
          <p:cNvPr id="64" name="Google Shape;64;p15"/>
          <p:cNvSpPr txBox="1"/>
          <p:nvPr/>
        </p:nvSpPr>
        <p:spPr>
          <a:xfrm>
            <a:off x="351432" y="686181"/>
            <a:ext cx="11302753" cy="3356430"/>
          </a:xfrm>
          <a:prstGeom prst="rect">
            <a:avLst/>
          </a:prstGeom>
          <a:noFill/>
          <a:ln>
            <a:noFill/>
          </a:ln>
        </p:spPr>
        <p:txBody>
          <a:bodyPr spcFirstLastPara="1" wrap="square" lIns="121900" tIns="121900" rIns="121900" bIns="121900" anchor="t" anchorCtr="0">
            <a:normAutofit fontScale="25000" lnSpcReduction="20000"/>
          </a:bodyPr>
          <a:lstStyle/>
          <a:p>
            <a:pPr algn="ctr">
              <a:lnSpc>
                <a:spcPct val="115000"/>
              </a:lnSpc>
              <a:spcAft>
                <a:spcPts val="1600"/>
              </a:spcAft>
              <a:buSzPts val="935"/>
            </a:pPr>
            <a:r>
              <a:rPr lang="en-GB" sz="11733" b="1" dirty="0">
                <a:solidFill>
                  <a:schemeClr val="dk1"/>
                </a:solidFill>
                <a:latin typeface="Google Sans" panose="020B0604020202020204"/>
                <a:ea typeface="Google Sans Medium"/>
                <a:cs typeface="Google Sans Medium"/>
                <a:sym typeface="Google Sans Medium"/>
              </a:rPr>
              <a:t>Brief about the prototype:</a:t>
            </a:r>
          </a:p>
          <a:p>
            <a:pPr algn="just">
              <a:lnSpc>
                <a:spcPct val="115000"/>
              </a:lnSpc>
              <a:spcAft>
                <a:spcPts val="1600"/>
              </a:spcAft>
              <a:buSzPts val="935"/>
            </a:pPr>
            <a:r>
              <a:rPr lang="en-US" sz="9600" dirty="0" err="1">
                <a:solidFill>
                  <a:schemeClr val="dk1"/>
                </a:solidFill>
                <a:latin typeface="Google Sans" panose="020B0604020202020204"/>
                <a:ea typeface="Google Sans Medium"/>
                <a:cs typeface="Google Sans Medium"/>
                <a:sym typeface="Google Sans Medium"/>
              </a:rPr>
              <a:t>KraftAI</a:t>
            </a:r>
            <a:r>
              <a:rPr lang="en-US" sz="9600" dirty="0">
                <a:solidFill>
                  <a:schemeClr val="dk1"/>
                </a:solidFill>
                <a:latin typeface="Google Sans" panose="020B0604020202020204"/>
                <a:ea typeface="Google Sans Medium"/>
                <a:cs typeface="Google Sans Medium"/>
                <a:sym typeface="Google Sans Medium"/>
              </a:rPr>
              <a:t> is an innovative AI-powered platform that transforms craft images into compelling product descriptions and marketing content. Our solution bridges the gap between talented artisans and effective digital marketing by leveraging advanced computer vision and natural language processing technologies.</a:t>
            </a:r>
            <a:endParaRPr lang="en-GB" sz="9600" dirty="0">
              <a:solidFill>
                <a:schemeClr val="dk1"/>
              </a:solidFill>
              <a:latin typeface="Google Sans" panose="020B0604020202020204"/>
              <a:ea typeface="Google Sans Medium"/>
              <a:cs typeface="Google Sans Medium"/>
              <a:sym typeface="Google Sans Medium"/>
            </a:endParaRPr>
          </a:p>
          <a:p>
            <a:pPr>
              <a:lnSpc>
                <a:spcPct val="115000"/>
              </a:lnSpc>
              <a:spcAft>
                <a:spcPts val="1600"/>
              </a:spcAft>
              <a:buSzPts val="935"/>
            </a:pPr>
            <a:endParaRPr sz="2133" dirty="0">
              <a:solidFill>
                <a:schemeClr val="dk1"/>
              </a:solidFill>
              <a:latin typeface="Google Sans" panose="020B0604020202020204"/>
              <a:ea typeface="Google Sans Medium"/>
              <a:cs typeface="Google Sans Medium"/>
              <a:sym typeface="Google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6" title="hackathon 5 – 2.png"/>
          <p:cNvPicPr preferRelativeResize="0"/>
          <p:nvPr/>
        </p:nvPicPr>
        <p:blipFill rotWithShape="1">
          <a:blip r:embed="rId3">
            <a:alphaModFix/>
          </a:blip>
          <a:srcRect/>
          <a:stretch/>
        </p:blipFill>
        <p:spPr>
          <a:xfrm>
            <a:off x="1" y="0"/>
            <a:ext cx="12192004" cy="6858005"/>
          </a:xfrm>
          <a:prstGeom prst="rect">
            <a:avLst/>
          </a:prstGeom>
          <a:noFill/>
          <a:ln>
            <a:noFill/>
          </a:ln>
        </p:spPr>
      </p:pic>
      <p:sp>
        <p:nvSpPr>
          <p:cNvPr id="70" name="Google Shape;70;p16"/>
          <p:cNvSpPr txBox="1"/>
          <p:nvPr/>
        </p:nvSpPr>
        <p:spPr>
          <a:xfrm>
            <a:off x="351432" y="671809"/>
            <a:ext cx="11360800" cy="5677709"/>
          </a:xfrm>
          <a:prstGeom prst="rect">
            <a:avLst/>
          </a:prstGeom>
          <a:noFill/>
          <a:ln>
            <a:noFill/>
          </a:ln>
        </p:spPr>
        <p:txBody>
          <a:bodyPr spcFirstLastPara="1" wrap="square" lIns="121900" tIns="121900" rIns="121900" bIns="121900" anchor="t" anchorCtr="0">
            <a:normAutofit/>
          </a:bodyPr>
          <a:lstStyle/>
          <a:p>
            <a:r>
              <a:rPr lang="en-US" sz="2900" b="1" dirty="0">
                <a:latin typeface="Google Sans" panose="020B0604020202020204" charset="0"/>
                <a:ea typeface="Google Sans" panose="020B0604020202020204" charset="0"/>
                <a:cs typeface="Google Sans" panose="020B0604020202020204" charset="0"/>
              </a:rPr>
              <a:t>Problem </a:t>
            </a:r>
            <a:r>
              <a:rPr lang="en-IN" sz="2900" b="1" dirty="0">
                <a:latin typeface="Google Sans" panose="020B0604020202020204"/>
              </a:rPr>
              <a:t>Analysis and Solution</a:t>
            </a:r>
            <a:endParaRPr lang="en-US" sz="2900" b="1" dirty="0">
              <a:latin typeface="Google Sans" panose="020B0604020202020204"/>
              <a:ea typeface="Google Sans" panose="020B0604020202020204" charset="0"/>
              <a:cs typeface="Google Sans" panose="020B0604020202020204" charset="0"/>
            </a:endParaRPr>
          </a:p>
          <a:p>
            <a:endParaRPr lang="en-US" sz="2133" b="1" dirty="0">
              <a:latin typeface="Google Sans" panose="020B0604020202020204" charset="0"/>
              <a:ea typeface="Google Sans" panose="020B0604020202020204" charset="0"/>
              <a:cs typeface="Google Sans" panose="020B0604020202020204" charset="0"/>
            </a:endParaRPr>
          </a:p>
          <a:p>
            <a:r>
              <a:rPr lang="en-US" sz="2400" b="1" dirty="0">
                <a:latin typeface="Google Sans" panose="020B0604020202020204"/>
              </a:rPr>
              <a:t>PROBLEM IDENTIFIED: </a:t>
            </a:r>
          </a:p>
          <a:p>
            <a:endParaRPr lang="en-US" sz="2130" b="1" dirty="0">
              <a:latin typeface="Google Sans" panose="020B0604020202020204"/>
            </a:endParaRPr>
          </a:p>
          <a:p>
            <a:pPr marL="342900" indent="-342900" algn="just">
              <a:buFontTx/>
              <a:buChar char="-"/>
            </a:pPr>
            <a:r>
              <a:rPr lang="en-US" sz="2130" dirty="0">
                <a:latin typeface="Google Sans" panose="020B0604020202020204"/>
              </a:rPr>
              <a:t>68% of Indian artisans struggle with digital marketing (Source: FICCI Report 2023) </a:t>
            </a:r>
          </a:p>
          <a:p>
            <a:pPr marL="342900" indent="-342900" algn="just">
              <a:buFontTx/>
              <a:buChar char="-"/>
            </a:pPr>
            <a:r>
              <a:rPr lang="en-US" sz="2130" dirty="0">
                <a:latin typeface="Google Sans" panose="020B0604020202020204"/>
              </a:rPr>
              <a:t>Traditional crafts losing market share to mass-produced items </a:t>
            </a:r>
          </a:p>
          <a:p>
            <a:pPr marL="342900" indent="-342900" algn="just">
              <a:buFontTx/>
              <a:buChar char="-"/>
            </a:pPr>
            <a:r>
              <a:rPr lang="en-US" sz="2130" dirty="0">
                <a:latin typeface="Google Sans" panose="020B0604020202020204"/>
              </a:rPr>
              <a:t>Artisans spend 40% of time on marketing instead of crafting </a:t>
            </a:r>
          </a:p>
          <a:p>
            <a:pPr marL="342900" indent="-342900" algn="just">
              <a:buFontTx/>
              <a:buChar char="-"/>
            </a:pPr>
            <a:r>
              <a:rPr lang="en-US" sz="2130" dirty="0">
                <a:latin typeface="Google Sans" panose="020B0604020202020204"/>
              </a:rPr>
              <a:t>Generic AI tools lack cultural context and craft-specific knowledge</a:t>
            </a:r>
            <a:endParaRPr lang="en-US" sz="2130" dirty="0">
              <a:latin typeface="Google Sans" panose="020B0604020202020204"/>
              <a:ea typeface="Google Sans" panose="020B0604020202020204" charset="0"/>
              <a:cs typeface="Google Sans" panose="020B0604020202020204" charset="0"/>
            </a:endParaRPr>
          </a:p>
          <a:p>
            <a:endParaRPr lang="en-IN" sz="2133" b="1" dirty="0">
              <a:latin typeface="Google Sans" panose="020B0604020202020204" charset="0"/>
              <a:ea typeface="Google Sans" panose="020B0604020202020204" charset="0"/>
              <a:cs typeface="Google Sans" panose="020B0604020202020204" charset="0"/>
            </a:endParaRPr>
          </a:p>
          <a:p>
            <a:r>
              <a:rPr lang="en-IN" sz="2400" b="1" dirty="0">
                <a:latin typeface="Google Sans" panose="020B0604020202020204" charset="0"/>
                <a:ea typeface="Google Sans" panose="020B0604020202020204" charset="0"/>
                <a:cs typeface="Google Sans" panose="020B0604020202020204" charset="0"/>
              </a:rPr>
              <a:t>Our Solution:</a:t>
            </a:r>
          </a:p>
          <a:p>
            <a:endParaRPr lang="en-IN" sz="2133" b="1" dirty="0">
              <a:latin typeface="Google Sans" panose="020B0604020202020204" charset="0"/>
              <a:ea typeface="Google Sans" panose="020B0604020202020204" charset="0"/>
              <a:cs typeface="Google Sans" panose="020B0604020202020204" charset="0"/>
            </a:endParaRPr>
          </a:p>
          <a:p>
            <a:pPr marL="342900" indent="-342900" algn="just">
              <a:buFontTx/>
              <a:buChar char="-"/>
            </a:pPr>
            <a:r>
              <a:rPr lang="en-IN" sz="2133" dirty="0">
                <a:latin typeface="Google Sans SemiBold"/>
                <a:ea typeface="Google Sans" panose="020B0604020202020204" charset="0"/>
                <a:cs typeface="Google Sans" panose="020B0604020202020204" charset="0"/>
              </a:rPr>
              <a:t>Instant Content Generation:</a:t>
            </a:r>
            <a:r>
              <a:rPr lang="en-IN" sz="2133" dirty="0">
                <a:latin typeface="Google Sans" panose="020B0604020202020204" charset="0"/>
                <a:ea typeface="Google Sans" panose="020B0604020202020204" charset="0"/>
                <a:cs typeface="Google Sans" panose="020B0604020202020204" charset="0"/>
              </a:rPr>
              <a:t> Upload an image, get professional marketing content in seconds</a:t>
            </a:r>
          </a:p>
          <a:p>
            <a:pPr marL="342900" indent="-342900" algn="just">
              <a:buFontTx/>
              <a:buChar char="-"/>
            </a:pPr>
            <a:r>
              <a:rPr lang="en-IN" sz="2133" dirty="0">
                <a:latin typeface="Google Sans SemiBold"/>
                <a:ea typeface="Google Sans" panose="020B0604020202020204" charset="0"/>
                <a:cs typeface="Google Sans" panose="020B0604020202020204" charset="0"/>
              </a:rPr>
              <a:t>Craft-Specific Understanding:</a:t>
            </a:r>
            <a:r>
              <a:rPr lang="en-IN" sz="2133" dirty="0">
                <a:latin typeface="Google Sans" panose="020B0604020202020204" charset="0"/>
                <a:ea typeface="Google Sans" panose="020B0604020202020204" charset="0"/>
                <a:cs typeface="Google Sans" panose="020B0604020202020204" charset="0"/>
              </a:rPr>
              <a:t> AI prompted to recognize materials, techniques, and artistic elements</a:t>
            </a:r>
          </a:p>
          <a:p>
            <a:pPr marL="342900" indent="-342900" algn="just">
              <a:buFontTx/>
              <a:buChar char="-"/>
            </a:pPr>
            <a:r>
              <a:rPr lang="en-IN" sz="2133" dirty="0">
                <a:latin typeface="Google Sans SemiBold"/>
                <a:ea typeface="Google Sans" panose="020B0604020202020204" charset="0"/>
                <a:cs typeface="Google Sans" panose="020B0604020202020204" charset="0"/>
              </a:rPr>
              <a:t>Brand Voice Consistency:</a:t>
            </a:r>
            <a:r>
              <a:rPr lang="en-IN" sz="2133" dirty="0">
                <a:latin typeface="Google Sans" panose="020B0604020202020204" charset="0"/>
                <a:ea typeface="Google Sans" panose="020B0604020202020204" charset="0"/>
                <a:cs typeface="Google Sans" panose="020B0604020202020204" charset="0"/>
              </a:rPr>
              <a:t> Maintains authentic artisan storytelling while being market-ready</a:t>
            </a:r>
          </a:p>
          <a:p>
            <a:pPr marL="342900" indent="-342900" algn="just">
              <a:buFontTx/>
              <a:buChar char="-"/>
            </a:pPr>
            <a:r>
              <a:rPr lang="en-IN" sz="2133" dirty="0">
                <a:latin typeface="Google Sans SemiBold"/>
                <a:ea typeface="Google Sans" panose="020B0604020202020204" charset="0"/>
                <a:cs typeface="Google Sans" panose="020B0604020202020204" charset="0"/>
              </a:rPr>
              <a:t>Scalable Marketing:</a:t>
            </a:r>
            <a:r>
              <a:rPr lang="en-IN" sz="2133" dirty="0">
                <a:latin typeface="Google Sans" panose="020B0604020202020204" charset="0"/>
                <a:ea typeface="Google Sans" panose="020B0604020202020204" charset="0"/>
                <a:cs typeface="Google Sans" panose="020B0604020202020204" charset="0"/>
              </a:rPr>
              <a:t> Enables bulk content creation for entire product </a:t>
            </a:r>
            <a:r>
              <a:rPr lang="en-IN" sz="2133" dirty="0" err="1">
                <a:latin typeface="Google Sans" panose="020B0604020202020204" charset="0"/>
                <a:ea typeface="Google Sans" panose="020B0604020202020204" charset="0"/>
                <a:cs typeface="Google Sans" panose="020B0604020202020204" charset="0"/>
              </a:rPr>
              <a:t>catalogs</a:t>
            </a:r>
            <a:endParaRPr lang="en-IN" sz="2133" dirty="0">
              <a:latin typeface="Google Sans" panose="020B0604020202020204" charset="0"/>
              <a:ea typeface="Google Sans" panose="020B0604020202020204" charset="0"/>
              <a:cs typeface="Google Sans" panose="020B0604020202020204" charset="0"/>
            </a:endParaRPr>
          </a:p>
          <a:p>
            <a:endParaRPr lang="en-US" sz="2133" dirty="0">
              <a:latin typeface="Google Sans" panose="020B0604020202020204" charset="0"/>
              <a:ea typeface="Google Sans" panose="020B0604020202020204" charset="0"/>
              <a:cs typeface="Google Sans"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a:extLst>
            <a:ext uri="{FF2B5EF4-FFF2-40B4-BE49-F238E27FC236}">
              <a16:creationId xmlns:a16="http://schemas.microsoft.com/office/drawing/2014/main" id="{438D12E9-9843-91B0-59D8-04B2CD64DC87}"/>
            </a:ext>
          </a:extLst>
        </p:cNvPr>
        <p:cNvGrpSpPr/>
        <p:nvPr/>
      </p:nvGrpSpPr>
      <p:grpSpPr>
        <a:xfrm>
          <a:off x="0" y="0"/>
          <a:ext cx="0" cy="0"/>
          <a:chOff x="0" y="0"/>
          <a:chExt cx="0" cy="0"/>
        </a:xfrm>
      </p:grpSpPr>
      <p:pic>
        <p:nvPicPr>
          <p:cNvPr id="69" name="Google Shape;69;p16" title="hackathon 5 – 2.png">
            <a:extLst>
              <a:ext uri="{FF2B5EF4-FFF2-40B4-BE49-F238E27FC236}">
                <a16:creationId xmlns:a16="http://schemas.microsoft.com/office/drawing/2014/main" id="{AA6D4928-2FEC-CE62-B00E-96AC2059D18F}"/>
              </a:ext>
            </a:extLst>
          </p:cNvPr>
          <p:cNvPicPr preferRelativeResize="0"/>
          <p:nvPr/>
        </p:nvPicPr>
        <p:blipFill rotWithShape="1">
          <a:blip r:embed="rId3">
            <a:alphaModFix/>
          </a:blip>
          <a:srcRect/>
          <a:stretch/>
        </p:blipFill>
        <p:spPr>
          <a:xfrm>
            <a:off x="1" y="0"/>
            <a:ext cx="12192004" cy="6858005"/>
          </a:xfrm>
          <a:prstGeom prst="rect">
            <a:avLst/>
          </a:prstGeom>
          <a:noFill/>
          <a:ln>
            <a:noFill/>
          </a:ln>
        </p:spPr>
      </p:pic>
      <p:sp>
        <p:nvSpPr>
          <p:cNvPr id="70" name="Google Shape;70;p16">
            <a:extLst>
              <a:ext uri="{FF2B5EF4-FFF2-40B4-BE49-F238E27FC236}">
                <a16:creationId xmlns:a16="http://schemas.microsoft.com/office/drawing/2014/main" id="{695E8835-6D11-2D7E-8245-0FD070F60580}"/>
              </a:ext>
            </a:extLst>
          </p:cNvPr>
          <p:cNvSpPr txBox="1"/>
          <p:nvPr/>
        </p:nvSpPr>
        <p:spPr>
          <a:xfrm>
            <a:off x="351432" y="671808"/>
            <a:ext cx="11360800" cy="5677709"/>
          </a:xfrm>
          <a:prstGeom prst="rect">
            <a:avLst/>
          </a:prstGeom>
          <a:noFill/>
          <a:ln>
            <a:noFill/>
          </a:ln>
        </p:spPr>
        <p:txBody>
          <a:bodyPr spcFirstLastPara="1" wrap="square" lIns="121900" tIns="121900" rIns="121900" bIns="121900" anchor="t" anchorCtr="0">
            <a:normAutofit/>
          </a:bodyPr>
          <a:lstStyle/>
          <a:p>
            <a:r>
              <a:rPr lang="en-US" sz="2900" b="1" dirty="0">
                <a:latin typeface="Google Sans" panose="020B0604020202020204" charset="0"/>
                <a:ea typeface="Google Sans" panose="020B0604020202020204" charset="0"/>
                <a:cs typeface="Google Sans" panose="020B0604020202020204" charset="0"/>
              </a:rPr>
              <a:t>Competitive Analysis</a:t>
            </a:r>
            <a:endParaRPr lang="en-US" sz="2900" b="1" dirty="0">
              <a:latin typeface="Google Sans" panose="020B0604020202020204"/>
              <a:ea typeface="Google Sans" panose="020B0604020202020204" charset="0"/>
              <a:cs typeface="Google Sans" panose="020B0604020202020204" charset="0"/>
            </a:endParaRPr>
          </a:p>
          <a:p>
            <a:endParaRPr lang="en-US" sz="2133" b="1" dirty="0">
              <a:latin typeface="Google Sans" panose="020B0604020202020204" charset="0"/>
              <a:ea typeface="Google Sans" panose="020B0604020202020204" charset="0"/>
              <a:cs typeface="Google Sans" panose="020B0604020202020204" charset="0"/>
            </a:endParaRPr>
          </a:p>
          <a:p>
            <a:r>
              <a:rPr lang="en-IN" sz="2400" b="1" dirty="0">
                <a:latin typeface="Google Sans" panose="020B0604020202020204"/>
              </a:rPr>
              <a:t>VS. EXISTING SOLUTIONS:</a:t>
            </a:r>
          </a:p>
          <a:p>
            <a:endParaRPr lang="en-US" sz="2130" b="1" dirty="0">
              <a:latin typeface="Google Sans" panose="020B0604020202020204"/>
            </a:endParaRPr>
          </a:p>
          <a:p>
            <a:r>
              <a:rPr lang="en-IN" sz="2400" b="1" dirty="0">
                <a:latin typeface="Google Sans" panose="020B0604020202020204"/>
              </a:rPr>
              <a:t>Generic AI Tools (ChatGPT, Copy.ai): </a:t>
            </a:r>
          </a:p>
          <a:p>
            <a:pPr algn="just"/>
            <a:r>
              <a:rPr lang="en-IN" sz="2130" dirty="0">
                <a:latin typeface="Google Sans" panose="020B0604020202020204"/>
              </a:rPr>
              <a:t>❌ No craft-specific knowledge </a:t>
            </a:r>
          </a:p>
          <a:p>
            <a:pPr algn="just"/>
            <a:r>
              <a:rPr lang="en-IN" sz="2130" dirty="0">
                <a:latin typeface="Google Sans" panose="020B0604020202020204"/>
              </a:rPr>
              <a:t>❌ Cannot </a:t>
            </a:r>
            <a:r>
              <a:rPr lang="en-IN" sz="2130" dirty="0" err="1">
                <a:latin typeface="Google Sans" panose="020B0604020202020204"/>
              </a:rPr>
              <a:t>analyze</a:t>
            </a:r>
            <a:r>
              <a:rPr lang="en-IN" sz="2130" dirty="0">
                <a:latin typeface="Google Sans" panose="020B0604020202020204"/>
              </a:rPr>
              <a:t> images for materials/techniques </a:t>
            </a:r>
          </a:p>
          <a:p>
            <a:pPr algn="just"/>
            <a:r>
              <a:rPr lang="en-IN" sz="2130" dirty="0">
                <a:latin typeface="Google Sans" panose="020B0604020202020204"/>
              </a:rPr>
              <a:t>❌ Lacks cultural context integration </a:t>
            </a:r>
          </a:p>
          <a:p>
            <a:pPr algn="just"/>
            <a:r>
              <a:rPr lang="en-IN" sz="2400" dirty="0">
                <a:latin typeface="Google Sans" panose="020B0604020202020204"/>
              </a:rPr>
              <a:t>✅ </a:t>
            </a:r>
            <a:r>
              <a:rPr lang="en-IN" sz="2400" dirty="0" err="1">
                <a:latin typeface="Google Sans" panose="020B0604020202020204"/>
              </a:rPr>
              <a:t>KraftAI</a:t>
            </a:r>
            <a:r>
              <a:rPr lang="en-IN" sz="2400" dirty="0">
                <a:latin typeface="Google Sans" panose="020B0604020202020204"/>
              </a:rPr>
              <a:t>: Deep craft understanding with heritage context </a:t>
            </a:r>
            <a:endParaRPr lang="en-IN" sz="2400" b="1" dirty="0">
              <a:latin typeface="Google Sans" panose="020B0604020202020204"/>
              <a:ea typeface="Google Sans" panose="020B0604020202020204" charset="0"/>
              <a:cs typeface="Google Sans" panose="020B0604020202020204" charset="0"/>
            </a:endParaRPr>
          </a:p>
          <a:p>
            <a:endParaRPr lang="en-IN" sz="2130" dirty="0">
              <a:latin typeface="Google Sans" panose="020B0604020202020204"/>
            </a:endParaRPr>
          </a:p>
          <a:p>
            <a:r>
              <a:rPr lang="en-IN" sz="2400" b="1" dirty="0">
                <a:latin typeface="Google Sans" panose="020B0604020202020204"/>
              </a:rPr>
              <a:t>E-commerce Tools (Shopify, Etsy): </a:t>
            </a:r>
            <a:endParaRPr lang="en-IN" sz="2400" dirty="0">
              <a:latin typeface="Google Sans" panose="020B0604020202020204"/>
            </a:endParaRPr>
          </a:p>
          <a:p>
            <a:pPr algn="just"/>
            <a:r>
              <a:rPr lang="en-IN" sz="2130" dirty="0">
                <a:latin typeface="Google Sans" panose="020B0604020202020204"/>
              </a:rPr>
              <a:t>❌ Basic listing features only </a:t>
            </a:r>
          </a:p>
          <a:p>
            <a:pPr algn="just"/>
            <a:r>
              <a:rPr lang="en-IN" sz="2130" dirty="0">
                <a:latin typeface="Google Sans" panose="020B0604020202020204"/>
              </a:rPr>
              <a:t>❌ No intelligent pricing suggestions </a:t>
            </a:r>
          </a:p>
          <a:p>
            <a:pPr algn="just"/>
            <a:r>
              <a:rPr lang="en-IN" sz="2130" dirty="0">
                <a:latin typeface="Google Sans" panose="020B0604020202020204"/>
              </a:rPr>
              <a:t>❌ Limited storytelling capabilities </a:t>
            </a:r>
          </a:p>
          <a:p>
            <a:pPr algn="just"/>
            <a:r>
              <a:rPr lang="en-IN" sz="2400" dirty="0">
                <a:latin typeface="Google Sans" panose="020B0604020202020204"/>
              </a:rPr>
              <a:t>✅ </a:t>
            </a:r>
            <a:r>
              <a:rPr lang="en-IN" sz="2400" dirty="0" err="1">
                <a:latin typeface="Google Sans" panose="020B0604020202020204"/>
              </a:rPr>
              <a:t>KraftAI</a:t>
            </a:r>
            <a:r>
              <a:rPr lang="en-IN" sz="2400" dirty="0">
                <a:latin typeface="Google Sans" panose="020B0604020202020204"/>
              </a:rPr>
              <a:t>: Comprehensive marketing suite with cultural storytelling</a:t>
            </a:r>
            <a:endParaRPr lang="en-US" sz="2133" dirty="0">
              <a:latin typeface="Google Sans" panose="020B0604020202020204"/>
              <a:ea typeface="Google Sans" panose="020B0604020202020204" charset="0"/>
              <a:cs typeface="Google Sans" panose="020B0604020202020204" charset="0"/>
            </a:endParaRPr>
          </a:p>
        </p:txBody>
      </p:sp>
    </p:spTree>
    <p:extLst>
      <p:ext uri="{BB962C8B-B14F-4D97-AF65-F5344CB8AC3E}">
        <p14:creationId xmlns:p14="http://schemas.microsoft.com/office/powerpoint/2010/main" val="3673463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a:extLst>
            <a:ext uri="{FF2B5EF4-FFF2-40B4-BE49-F238E27FC236}">
              <a16:creationId xmlns:a16="http://schemas.microsoft.com/office/drawing/2014/main" id="{1EA4815A-D748-5D3D-9729-D5FB0AB6A286}"/>
            </a:ext>
          </a:extLst>
        </p:cNvPr>
        <p:cNvGrpSpPr/>
        <p:nvPr/>
      </p:nvGrpSpPr>
      <p:grpSpPr>
        <a:xfrm>
          <a:off x="0" y="0"/>
          <a:ext cx="0" cy="0"/>
          <a:chOff x="0" y="0"/>
          <a:chExt cx="0" cy="0"/>
        </a:xfrm>
      </p:grpSpPr>
      <p:pic>
        <p:nvPicPr>
          <p:cNvPr id="69" name="Google Shape;69;p16" title="hackathon 5 – 2.png">
            <a:extLst>
              <a:ext uri="{FF2B5EF4-FFF2-40B4-BE49-F238E27FC236}">
                <a16:creationId xmlns:a16="http://schemas.microsoft.com/office/drawing/2014/main" id="{E8713D7C-6C28-201D-4072-FDB3E3B4E9E7}"/>
              </a:ext>
            </a:extLst>
          </p:cNvPr>
          <p:cNvPicPr preferRelativeResize="0"/>
          <p:nvPr/>
        </p:nvPicPr>
        <p:blipFill rotWithShape="1">
          <a:blip r:embed="rId3">
            <a:alphaModFix/>
          </a:blip>
          <a:srcRect/>
          <a:stretch/>
        </p:blipFill>
        <p:spPr>
          <a:xfrm>
            <a:off x="1" y="0"/>
            <a:ext cx="12192004" cy="6858005"/>
          </a:xfrm>
          <a:prstGeom prst="rect">
            <a:avLst/>
          </a:prstGeom>
          <a:noFill/>
          <a:ln>
            <a:noFill/>
          </a:ln>
        </p:spPr>
      </p:pic>
      <p:sp>
        <p:nvSpPr>
          <p:cNvPr id="70" name="Google Shape;70;p16">
            <a:extLst>
              <a:ext uri="{FF2B5EF4-FFF2-40B4-BE49-F238E27FC236}">
                <a16:creationId xmlns:a16="http://schemas.microsoft.com/office/drawing/2014/main" id="{C7F02488-E578-6254-4EA8-567EBE2DDE69}"/>
              </a:ext>
            </a:extLst>
          </p:cNvPr>
          <p:cNvSpPr txBox="1"/>
          <p:nvPr/>
        </p:nvSpPr>
        <p:spPr>
          <a:xfrm>
            <a:off x="351432" y="671809"/>
            <a:ext cx="11360800" cy="5677709"/>
          </a:xfrm>
          <a:prstGeom prst="rect">
            <a:avLst/>
          </a:prstGeom>
          <a:noFill/>
          <a:ln>
            <a:noFill/>
          </a:ln>
        </p:spPr>
        <p:txBody>
          <a:bodyPr spcFirstLastPara="1" wrap="square" lIns="121900" tIns="121900" rIns="121900" bIns="121900" anchor="t" anchorCtr="0">
            <a:normAutofit/>
          </a:bodyPr>
          <a:lstStyle/>
          <a:p>
            <a:r>
              <a:rPr lang="en-IN" sz="2900" b="1" dirty="0">
                <a:latin typeface="Google Sans" panose="020B0604020202020204"/>
              </a:rPr>
              <a:t>Unique Selling Propositions</a:t>
            </a:r>
          </a:p>
          <a:p>
            <a:pPr algn="just"/>
            <a:endParaRPr lang="en-US" sz="2130" b="1" dirty="0">
              <a:latin typeface="Google Sans" panose="020B0604020202020204"/>
              <a:ea typeface="Google Sans" panose="020B0604020202020204" charset="0"/>
              <a:cs typeface="Google Sans" panose="020B0604020202020204" charset="0"/>
            </a:endParaRPr>
          </a:p>
          <a:p>
            <a:pPr marL="457200" indent="-457200" algn="just">
              <a:buAutoNum type="arabicPeriod"/>
            </a:pPr>
            <a:r>
              <a:rPr lang="en-US" sz="2130" dirty="0">
                <a:latin typeface="Google Sans SemiBold"/>
              </a:rPr>
              <a:t>CULTURAL HERITAGE INTELLIGENCE:</a:t>
            </a:r>
            <a:r>
              <a:rPr lang="en-US" sz="2130" dirty="0">
                <a:latin typeface="Google Sans" panose="020B0604020202020204"/>
              </a:rPr>
              <a:t> AI platform trained specifically on Indian traditional crafts </a:t>
            </a:r>
          </a:p>
          <a:p>
            <a:pPr marL="457200" indent="-457200" algn="just">
              <a:buAutoNum type="arabicPeriod"/>
            </a:pPr>
            <a:endParaRPr lang="en-US" sz="2130" dirty="0">
              <a:latin typeface="Google Sans" panose="020B0604020202020204"/>
            </a:endParaRPr>
          </a:p>
          <a:p>
            <a:pPr marL="457200" indent="-457200" algn="just">
              <a:buAutoNum type="arabicPeriod"/>
            </a:pPr>
            <a:r>
              <a:rPr lang="en-US" sz="2130" dirty="0">
                <a:latin typeface="Google Sans SemiBold"/>
              </a:rPr>
              <a:t>VISUAL ANALYSIS PRICING: </a:t>
            </a:r>
            <a:r>
              <a:rPr lang="en-US" sz="2130" dirty="0">
                <a:latin typeface="Google Sans" panose="020B0604020202020204"/>
              </a:rPr>
              <a:t>Advanced computer vision determines complexity and suggests market pricing </a:t>
            </a:r>
          </a:p>
          <a:p>
            <a:pPr marL="457200" indent="-457200" algn="just">
              <a:buAutoNum type="arabicPeriod"/>
            </a:pPr>
            <a:endParaRPr lang="en-US" sz="2130" dirty="0">
              <a:latin typeface="Google Sans" panose="020B0604020202020204"/>
            </a:endParaRPr>
          </a:p>
          <a:p>
            <a:pPr marL="457200" indent="-457200" algn="just">
              <a:buAutoNum type="arabicPeriod"/>
            </a:pPr>
            <a:r>
              <a:rPr lang="en-US" sz="2130" dirty="0">
                <a:latin typeface="Google Sans SemiBold"/>
              </a:rPr>
              <a:t>ARTISAN-CENTRIC DESIGN:</a:t>
            </a:r>
            <a:r>
              <a:rPr lang="en-US" sz="2130" dirty="0">
                <a:latin typeface="Google Sans" panose="020B0604020202020204"/>
              </a:rPr>
              <a:t> Interface designed specifically for traditional craftspeople </a:t>
            </a:r>
          </a:p>
          <a:p>
            <a:pPr marL="457200" indent="-457200" algn="just">
              <a:buAutoNum type="arabicPeriod"/>
            </a:pPr>
            <a:endParaRPr lang="en-US" sz="2130" dirty="0">
              <a:latin typeface="Google Sans" panose="020B0604020202020204"/>
            </a:endParaRPr>
          </a:p>
          <a:p>
            <a:pPr marL="457200" indent="-457200" algn="just">
              <a:buAutoNum type="arabicPeriod"/>
            </a:pPr>
            <a:r>
              <a:rPr lang="en-US" sz="2130" dirty="0">
                <a:latin typeface="Google Sans SemiBold"/>
              </a:rPr>
              <a:t>MULTI-CULTURAL BRIDGE:</a:t>
            </a:r>
            <a:r>
              <a:rPr lang="en-US" sz="2130" dirty="0">
                <a:latin typeface="Google Sans" panose="020B0604020202020204"/>
              </a:rPr>
              <a:t> Content that connects traditional values with modern marketing needs</a:t>
            </a:r>
            <a:endParaRPr lang="en-US" sz="2130" dirty="0">
              <a:latin typeface="Google Sans" panose="020B0604020202020204"/>
              <a:ea typeface="Google Sans" panose="020B0604020202020204" charset="0"/>
              <a:cs typeface="Google Sans" panose="020B0604020202020204" charset="0"/>
            </a:endParaRPr>
          </a:p>
        </p:txBody>
      </p:sp>
    </p:spTree>
    <p:extLst>
      <p:ext uri="{BB962C8B-B14F-4D97-AF65-F5344CB8AC3E}">
        <p14:creationId xmlns:p14="http://schemas.microsoft.com/office/powerpoint/2010/main" val="3220500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7" title="hackathon 5 – 2.png"/>
          <p:cNvPicPr preferRelativeResize="0"/>
          <p:nvPr/>
        </p:nvPicPr>
        <p:blipFill rotWithShape="1">
          <a:blip r:embed="rId3">
            <a:alphaModFix/>
          </a:blip>
          <a:srcRect/>
          <a:stretch/>
        </p:blipFill>
        <p:spPr>
          <a:xfrm>
            <a:off x="1" y="0"/>
            <a:ext cx="12192004" cy="6858005"/>
          </a:xfrm>
          <a:prstGeom prst="rect">
            <a:avLst/>
          </a:prstGeom>
          <a:noFill/>
          <a:ln>
            <a:noFill/>
          </a:ln>
        </p:spPr>
      </p:pic>
      <p:sp>
        <p:nvSpPr>
          <p:cNvPr id="76" name="Google Shape;76;p17"/>
          <p:cNvSpPr txBox="1"/>
          <p:nvPr/>
        </p:nvSpPr>
        <p:spPr>
          <a:xfrm>
            <a:off x="351432" y="666587"/>
            <a:ext cx="11355381" cy="5330000"/>
          </a:xfrm>
          <a:prstGeom prst="rect">
            <a:avLst/>
          </a:prstGeom>
          <a:noFill/>
          <a:ln>
            <a:noFill/>
          </a:ln>
        </p:spPr>
        <p:txBody>
          <a:bodyPr spcFirstLastPara="1" wrap="square" lIns="121900" tIns="121900" rIns="121900" bIns="121900" anchor="t" anchorCtr="0">
            <a:normAutofit/>
          </a:bodyPr>
          <a:lstStyle/>
          <a:p>
            <a:pPr>
              <a:lnSpc>
                <a:spcPct val="115000"/>
              </a:lnSpc>
            </a:pPr>
            <a:r>
              <a:rPr lang="en-IN" sz="2900" b="1" dirty="0">
                <a:latin typeface="Google Sans" panose="020B0604020202020204"/>
              </a:rPr>
              <a:t>Features</a:t>
            </a:r>
          </a:p>
          <a:p>
            <a:pPr>
              <a:lnSpc>
                <a:spcPct val="115000"/>
              </a:lnSpc>
            </a:pPr>
            <a:endParaRPr lang="en-IN" sz="2130" b="1" dirty="0">
              <a:latin typeface="Google Sans" panose="020B0604020202020204"/>
            </a:endParaRPr>
          </a:p>
          <a:p>
            <a:pPr>
              <a:lnSpc>
                <a:spcPct val="115000"/>
              </a:lnSpc>
            </a:pPr>
            <a:r>
              <a:rPr lang="en-US" sz="2400" b="1" dirty="0">
                <a:latin typeface="Google Sans" panose="020B0604020202020204" charset="0"/>
                <a:ea typeface="Google Sans" panose="020B0604020202020204" charset="0"/>
                <a:cs typeface="Google Sans" panose="020B0604020202020204" charset="0"/>
              </a:rPr>
              <a:t>Image Processing &amp; Analysis:</a:t>
            </a:r>
          </a:p>
          <a:p>
            <a:pPr>
              <a:lnSpc>
                <a:spcPct val="115000"/>
              </a:lnSpc>
            </a:pPr>
            <a:endParaRPr lang="en-US" sz="2130" b="1" dirty="0">
              <a:latin typeface="Google Sans" panose="020B0604020202020204" charset="0"/>
              <a:ea typeface="Google Sans" panose="020B0604020202020204" charset="0"/>
              <a:cs typeface="Google Sans" panose="020B0604020202020204" charset="0"/>
            </a:endParaRPr>
          </a:p>
          <a:p>
            <a:pPr marL="342900" indent="-342900" algn="just">
              <a:buFontTx/>
              <a:buChar char="-"/>
            </a:pPr>
            <a:r>
              <a:rPr lang="en-US" sz="2130" dirty="0">
                <a:latin typeface="Google Sans" panose="020B0604020202020204" charset="0"/>
                <a:ea typeface="Google Sans" panose="020B0604020202020204" charset="0"/>
                <a:cs typeface="Google Sans" panose="020B0604020202020204" charset="0"/>
              </a:rPr>
              <a:t>High-resolution image upload (up to 5MB)</a:t>
            </a:r>
          </a:p>
          <a:p>
            <a:pPr marL="342900" indent="-342900" algn="just">
              <a:buFontTx/>
              <a:buChar char="-"/>
            </a:pPr>
            <a:r>
              <a:rPr lang="en-US" sz="2130" dirty="0">
                <a:latin typeface="Google Sans" panose="020B0604020202020204" charset="0"/>
                <a:ea typeface="Google Sans" panose="020B0604020202020204" charset="0"/>
                <a:cs typeface="Google Sans" panose="020B0604020202020204" charset="0"/>
              </a:rPr>
              <a:t>Multi-format support (JPG, PNG)</a:t>
            </a:r>
          </a:p>
          <a:p>
            <a:pPr marL="342900" indent="-342900" algn="just">
              <a:buFontTx/>
              <a:buChar char="-"/>
            </a:pPr>
            <a:r>
              <a:rPr lang="en-US" sz="2130" dirty="0">
                <a:latin typeface="Google Sans" panose="020B0604020202020204" charset="0"/>
                <a:ea typeface="Google Sans" panose="020B0604020202020204" charset="0"/>
                <a:cs typeface="Google Sans" panose="020B0604020202020204" charset="0"/>
              </a:rPr>
              <a:t>Advanced computer vision for craft recognition</a:t>
            </a:r>
          </a:p>
          <a:p>
            <a:pPr marL="342900" indent="-342900" algn="just">
              <a:buFontTx/>
              <a:buChar char="-"/>
            </a:pPr>
            <a:r>
              <a:rPr lang="en-US" sz="2130" dirty="0">
                <a:latin typeface="Google Sans" panose="020B0604020202020204" charset="0"/>
                <a:ea typeface="Google Sans" panose="020B0604020202020204" charset="0"/>
                <a:cs typeface="Google Sans" panose="020B0604020202020204" charset="0"/>
              </a:rPr>
              <a:t>Material and technique identification</a:t>
            </a:r>
          </a:p>
          <a:p>
            <a:pPr>
              <a:lnSpc>
                <a:spcPct val="115000"/>
              </a:lnSpc>
            </a:pPr>
            <a:endParaRPr lang="en-US" sz="2130" dirty="0">
              <a:solidFill>
                <a:schemeClr val="dk1"/>
              </a:solidFill>
              <a:latin typeface="Google Sans" panose="020B0604020202020204" charset="0"/>
              <a:ea typeface="Google Sans" panose="020B0604020202020204" charset="0"/>
              <a:cs typeface="Google Sans" panose="020B0604020202020204" charset="0"/>
              <a:sym typeface="Google Sans Medium"/>
            </a:endParaRPr>
          </a:p>
          <a:p>
            <a:r>
              <a:rPr lang="en-IN" sz="2400" b="1" dirty="0">
                <a:latin typeface="Google Sans" panose="020B0604020202020204" charset="0"/>
                <a:ea typeface="Google Sans" panose="020B0604020202020204" charset="0"/>
                <a:cs typeface="Google Sans" panose="020B0604020202020204" charset="0"/>
              </a:rPr>
              <a:t>Content Generation:</a:t>
            </a:r>
          </a:p>
          <a:p>
            <a:endParaRPr lang="en-IN" sz="2133" b="1" dirty="0">
              <a:latin typeface="Google Sans" panose="020B0604020202020204" charset="0"/>
              <a:ea typeface="Google Sans" panose="020B0604020202020204" charset="0"/>
              <a:cs typeface="Google Sans" panose="020B0604020202020204" charset="0"/>
            </a:endParaRPr>
          </a:p>
          <a:p>
            <a:pPr marL="342900" indent="-342900" algn="just">
              <a:buFontTx/>
              <a:buChar char="-"/>
            </a:pPr>
            <a:r>
              <a:rPr lang="en-IN" sz="2130" dirty="0">
                <a:latin typeface="Google Sans" panose="020B0604020202020204" charset="0"/>
                <a:ea typeface="Google Sans" panose="020B0604020202020204" charset="0"/>
                <a:cs typeface="Google Sans" panose="020B0604020202020204" charset="0"/>
              </a:rPr>
              <a:t>Product descriptions with emotional storytelling</a:t>
            </a:r>
          </a:p>
          <a:p>
            <a:pPr marL="342900" indent="-342900" algn="just">
              <a:buFontTx/>
              <a:buChar char="-"/>
            </a:pPr>
            <a:r>
              <a:rPr lang="en-IN" sz="2130" dirty="0">
                <a:latin typeface="Google Sans" panose="020B0604020202020204" charset="0"/>
                <a:ea typeface="Google Sans" panose="020B0604020202020204" charset="0"/>
                <a:cs typeface="Google Sans" panose="020B0604020202020204" charset="0"/>
              </a:rPr>
              <a:t>SEO-optimized content for better online visibility</a:t>
            </a:r>
          </a:p>
          <a:p>
            <a:pPr marL="342900" indent="-342900" algn="just">
              <a:buFontTx/>
              <a:buChar char="-"/>
            </a:pPr>
            <a:r>
              <a:rPr lang="en-IN" sz="2130" dirty="0">
                <a:latin typeface="Google Sans" panose="020B0604020202020204" charset="0"/>
                <a:ea typeface="Google Sans" panose="020B0604020202020204" charset="0"/>
                <a:cs typeface="Google Sans" panose="020B0604020202020204" charset="0"/>
              </a:rPr>
              <a:t>Suggested pricing</a:t>
            </a:r>
          </a:p>
          <a:p>
            <a:pPr>
              <a:lnSpc>
                <a:spcPct val="115000"/>
              </a:lnSpc>
            </a:pPr>
            <a:endParaRPr sz="2400" dirty="0">
              <a:solidFill>
                <a:schemeClr val="dk1"/>
              </a:solidFill>
              <a:latin typeface="Google Sans" panose="020B0604020202020204"/>
              <a:ea typeface="Google Sans Medium"/>
              <a:cs typeface="Google Sans Medium"/>
              <a:sym typeface="Google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589866B9-22A5-9659-4FE6-6196320F437C}"/>
            </a:ext>
          </a:extLst>
        </p:cNvPr>
        <p:cNvGrpSpPr/>
        <p:nvPr/>
      </p:nvGrpSpPr>
      <p:grpSpPr>
        <a:xfrm>
          <a:off x="0" y="0"/>
          <a:ext cx="0" cy="0"/>
          <a:chOff x="0" y="0"/>
          <a:chExt cx="0" cy="0"/>
        </a:xfrm>
      </p:grpSpPr>
      <p:pic>
        <p:nvPicPr>
          <p:cNvPr id="75" name="Google Shape;75;p17" title="hackathon 5 – 2.png">
            <a:extLst>
              <a:ext uri="{FF2B5EF4-FFF2-40B4-BE49-F238E27FC236}">
                <a16:creationId xmlns:a16="http://schemas.microsoft.com/office/drawing/2014/main" id="{502F4FBB-67D8-292B-BA81-D14132481BB6}"/>
              </a:ext>
            </a:extLst>
          </p:cNvPr>
          <p:cNvPicPr preferRelativeResize="0"/>
          <p:nvPr/>
        </p:nvPicPr>
        <p:blipFill rotWithShape="1">
          <a:blip r:embed="rId3">
            <a:alphaModFix/>
          </a:blip>
          <a:srcRect/>
          <a:stretch/>
        </p:blipFill>
        <p:spPr>
          <a:xfrm>
            <a:off x="1" y="0"/>
            <a:ext cx="12192004" cy="6858005"/>
          </a:xfrm>
          <a:prstGeom prst="rect">
            <a:avLst/>
          </a:prstGeom>
          <a:noFill/>
          <a:ln>
            <a:noFill/>
          </a:ln>
        </p:spPr>
      </p:pic>
      <p:sp>
        <p:nvSpPr>
          <p:cNvPr id="76" name="Google Shape;76;p17">
            <a:extLst>
              <a:ext uri="{FF2B5EF4-FFF2-40B4-BE49-F238E27FC236}">
                <a16:creationId xmlns:a16="http://schemas.microsoft.com/office/drawing/2014/main" id="{097E202A-B314-6F38-EBCF-E23E3BA2B20B}"/>
              </a:ext>
            </a:extLst>
          </p:cNvPr>
          <p:cNvSpPr txBox="1"/>
          <p:nvPr/>
        </p:nvSpPr>
        <p:spPr>
          <a:xfrm>
            <a:off x="351432" y="666588"/>
            <a:ext cx="11355381" cy="5330000"/>
          </a:xfrm>
          <a:prstGeom prst="rect">
            <a:avLst/>
          </a:prstGeom>
          <a:noFill/>
          <a:ln>
            <a:noFill/>
          </a:ln>
        </p:spPr>
        <p:txBody>
          <a:bodyPr spcFirstLastPara="1" wrap="square" lIns="121900" tIns="121900" rIns="121900" bIns="121900" anchor="t" anchorCtr="0">
            <a:normAutofit/>
          </a:bodyPr>
          <a:lstStyle/>
          <a:p>
            <a:pPr>
              <a:lnSpc>
                <a:spcPct val="115000"/>
              </a:lnSpc>
            </a:pPr>
            <a:r>
              <a:rPr lang="en-IN" sz="2900" b="1" dirty="0">
                <a:latin typeface="Google Sans" panose="020B0604020202020204"/>
              </a:rPr>
              <a:t>Features</a:t>
            </a:r>
          </a:p>
          <a:p>
            <a:pPr>
              <a:lnSpc>
                <a:spcPct val="115000"/>
              </a:lnSpc>
            </a:pPr>
            <a:endParaRPr lang="en-IN" sz="2130" b="1" dirty="0">
              <a:latin typeface="Google Sans" panose="020B0604020202020204"/>
            </a:endParaRPr>
          </a:p>
          <a:p>
            <a:pPr>
              <a:lnSpc>
                <a:spcPct val="115000"/>
              </a:lnSpc>
            </a:pPr>
            <a:r>
              <a:rPr lang="en-IN" sz="2400" b="1" dirty="0">
                <a:latin typeface="Google Sans" panose="020B0604020202020204"/>
              </a:rPr>
              <a:t>Social Media Suite:</a:t>
            </a:r>
            <a:endParaRPr lang="en-US" sz="2400" b="1" dirty="0">
              <a:latin typeface="Google Sans" panose="020B0604020202020204"/>
              <a:ea typeface="Google Sans" panose="020B0604020202020204" charset="0"/>
              <a:cs typeface="Google Sans" panose="020B0604020202020204" charset="0"/>
            </a:endParaRPr>
          </a:p>
          <a:p>
            <a:pPr>
              <a:lnSpc>
                <a:spcPct val="115000"/>
              </a:lnSpc>
            </a:pPr>
            <a:endParaRPr lang="en-US" sz="2130" b="1" dirty="0">
              <a:latin typeface="Google Sans" panose="020B0604020202020204" charset="0"/>
              <a:ea typeface="Google Sans" panose="020B0604020202020204" charset="0"/>
              <a:cs typeface="Google Sans" panose="020B0604020202020204" charset="0"/>
            </a:endParaRPr>
          </a:p>
          <a:p>
            <a:pPr marL="342900" indent="-342900" algn="just">
              <a:lnSpc>
                <a:spcPct val="115000"/>
              </a:lnSpc>
              <a:buFontTx/>
              <a:buChar char="-"/>
            </a:pPr>
            <a:r>
              <a:rPr lang="en-IN" sz="2130" dirty="0">
                <a:latin typeface="Google Sans" panose="020B0604020202020204"/>
              </a:rPr>
              <a:t>Platform-specific content </a:t>
            </a:r>
          </a:p>
          <a:p>
            <a:pPr marL="342900" indent="-342900" algn="just">
              <a:lnSpc>
                <a:spcPct val="115000"/>
              </a:lnSpc>
              <a:buFontTx/>
              <a:buChar char="-"/>
            </a:pPr>
            <a:r>
              <a:rPr lang="en-IN" sz="2130" dirty="0">
                <a:latin typeface="Google Sans" panose="020B0604020202020204"/>
              </a:rPr>
              <a:t>Trending hashtag suggestions </a:t>
            </a:r>
          </a:p>
          <a:p>
            <a:pPr marL="342900" indent="-342900" algn="just">
              <a:lnSpc>
                <a:spcPct val="115000"/>
              </a:lnSpc>
              <a:buFontTx/>
              <a:buChar char="-"/>
            </a:pPr>
            <a:r>
              <a:rPr lang="en-IN" sz="2130" dirty="0">
                <a:latin typeface="Google Sans" panose="020B0604020202020204"/>
              </a:rPr>
              <a:t>Cultural context integration</a:t>
            </a:r>
          </a:p>
          <a:p>
            <a:pPr marL="342900" indent="-342900">
              <a:lnSpc>
                <a:spcPct val="115000"/>
              </a:lnSpc>
              <a:buFontTx/>
              <a:buChar char="-"/>
            </a:pPr>
            <a:endParaRPr lang="en-US" sz="2130" dirty="0">
              <a:solidFill>
                <a:schemeClr val="dk1"/>
              </a:solidFill>
              <a:latin typeface="Google Sans" panose="020B0604020202020204"/>
              <a:ea typeface="Google Sans" panose="020B0604020202020204" charset="0"/>
              <a:cs typeface="Google Sans" panose="020B0604020202020204" charset="0"/>
              <a:sym typeface="Google Sans Medium"/>
            </a:endParaRPr>
          </a:p>
          <a:p>
            <a:r>
              <a:rPr lang="en-IN" sz="2400" b="1" dirty="0">
                <a:latin typeface="Google Sans" panose="020B0604020202020204"/>
              </a:rPr>
              <a:t>Market Intelligence:</a:t>
            </a:r>
            <a:endParaRPr lang="en-IN" sz="2400" b="1" dirty="0">
              <a:latin typeface="Google Sans" panose="020B0604020202020204"/>
              <a:ea typeface="Google Sans" panose="020B0604020202020204" charset="0"/>
              <a:cs typeface="Google Sans" panose="020B0604020202020204" charset="0"/>
            </a:endParaRPr>
          </a:p>
          <a:p>
            <a:endParaRPr lang="en-IN" sz="2133" b="1" dirty="0">
              <a:latin typeface="Google Sans" panose="020B0604020202020204" charset="0"/>
              <a:ea typeface="Google Sans" panose="020B0604020202020204" charset="0"/>
              <a:cs typeface="Google Sans" panose="020B0604020202020204" charset="0"/>
            </a:endParaRPr>
          </a:p>
          <a:p>
            <a:pPr marL="342900" indent="-342900" algn="just">
              <a:buFontTx/>
              <a:buChar char="-"/>
            </a:pPr>
            <a:r>
              <a:rPr lang="en-IN" sz="2130" dirty="0">
                <a:latin typeface="Google Sans" panose="020B0604020202020204" charset="0"/>
                <a:ea typeface="Google Sans" panose="020B0604020202020204" charset="0"/>
                <a:cs typeface="Google Sans" panose="020B0604020202020204" charset="0"/>
              </a:rPr>
              <a:t>Product descriptions with emotional storytelling</a:t>
            </a:r>
          </a:p>
          <a:p>
            <a:pPr marL="342900" indent="-342900" algn="just">
              <a:buFontTx/>
              <a:buChar char="-"/>
            </a:pPr>
            <a:r>
              <a:rPr lang="en-IN" sz="2130" dirty="0">
                <a:latin typeface="Google Sans" panose="020B0604020202020204" charset="0"/>
                <a:ea typeface="Google Sans" panose="020B0604020202020204" charset="0"/>
                <a:cs typeface="Google Sans" panose="020B0604020202020204" charset="0"/>
              </a:rPr>
              <a:t>SEO-optimized content for better online visibility</a:t>
            </a:r>
          </a:p>
          <a:p>
            <a:pPr marL="342900" indent="-342900" algn="just">
              <a:buFontTx/>
              <a:buChar char="-"/>
            </a:pPr>
            <a:r>
              <a:rPr lang="en-IN" sz="2130" dirty="0">
                <a:latin typeface="Google Sans" panose="020B0604020202020204" charset="0"/>
                <a:ea typeface="Google Sans" panose="020B0604020202020204" charset="0"/>
                <a:cs typeface="Google Sans" panose="020B0604020202020204" charset="0"/>
              </a:rPr>
              <a:t>Suggested pricing</a:t>
            </a:r>
          </a:p>
          <a:p>
            <a:pPr>
              <a:lnSpc>
                <a:spcPct val="115000"/>
              </a:lnSpc>
            </a:pPr>
            <a:endParaRPr sz="2400" dirty="0">
              <a:solidFill>
                <a:schemeClr val="dk1"/>
              </a:solidFill>
              <a:latin typeface="Google Sans" panose="020B0604020202020204"/>
              <a:ea typeface="Google Sans Medium"/>
              <a:cs typeface="Google Sans Medium"/>
              <a:sym typeface="Google Sans Medium"/>
            </a:endParaRPr>
          </a:p>
        </p:txBody>
      </p:sp>
    </p:spTree>
    <p:extLst>
      <p:ext uri="{BB962C8B-B14F-4D97-AF65-F5344CB8AC3E}">
        <p14:creationId xmlns:p14="http://schemas.microsoft.com/office/powerpoint/2010/main" val="484435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a:extLst>
            <a:ext uri="{FF2B5EF4-FFF2-40B4-BE49-F238E27FC236}">
              <a16:creationId xmlns:a16="http://schemas.microsoft.com/office/drawing/2014/main" id="{8FE37DE2-B949-93E8-522C-5142CE3B3F70}"/>
            </a:ext>
          </a:extLst>
        </p:cNvPr>
        <p:cNvGrpSpPr/>
        <p:nvPr/>
      </p:nvGrpSpPr>
      <p:grpSpPr>
        <a:xfrm>
          <a:off x="0" y="0"/>
          <a:ext cx="0" cy="0"/>
          <a:chOff x="0" y="0"/>
          <a:chExt cx="0" cy="0"/>
        </a:xfrm>
      </p:grpSpPr>
      <p:pic>
        <p:nvPicPr>
          <p:cNvPr id="75" name="Google Shape;75;p17" title="hackathon 5 – 2.png">
            <a:extLst>
              <a:ext uri="{FF2B5EF4-FFF2-40B4-BE49-F238E27FC236}">
                <a16:creationId xmlns:a16="http://schemas.microsoft.com/office/drawing/2014/main" id="{8CE49F4D-4C79-500C-8B30-57694C3C2134}"/>
              </a:ext>
            </a:extLst>
          </p:cNvPr>
          <p:cNvPicPr preferRelativeResize="0"/>
          <p:nvPr/>
        </p:nvPicPr>
        <p:blipFill rotWithShape="1">
          <a:blip r:embed="rId3">
            <a:alphaModFix/>
          </a:blip>
          <a:srcRect/>
          <a:stretch/>
        </p:blipFill>
        <p:spPr>
          <a:xfrm>
            <a:off x="1" y="0"/>
            <a:ext cx="12192004" cy="6858005"/>
          </a:xfrm>
          <a:prstGeom prst="rect">
            <a:avLst/>
          </a:prstGeom>
          <a:noFill/>
          <a:ln>
            <a:noFill/>
          </a:ln>
        </p:spPr>
      </p:pic>
      <p:sp>
        <p:nvSpPr>
          <p:cNvPr id="76" name="Google Shape;76;p17">
            <a:extLst>
              <a:ext uri="{FF2B5EF4-FFF2-40B4-BE49-F238E27FC236}">
                <a16:creationId xmlns:a16="http://schemas.microsoft.com/office/drawing/2014/main" id="{7CD2413B-73E9-794C-DCFA-8F17280EF983}"/>
              </a:ext>
            </a:extLst>
          </p:cNvPr>
          <p:cNvSpPr txBox="1"/>
          <p:nvPr/>
        </p:nvSpPr>
        <p:spPr>
          <a:xfrm>
            <a:off x="351432" y="666589"/>
            <a:ext cx="11355381" cy="5330000"/>
          </a:xfrm>
          <a:prstGeom prst="rect">
            <a:avLst/>
          </a:prstGeom>
          <a:noFill/>
          <a:ln>
            <a:noFill/>
          </a:ln>
        </p:spPr>
        <p:txBody>
          <a:bodyPr spcFirstLastPara="1" wrap="square" lIns="121900" tIns="121900" rIns="121900" bIns="121900" anchor="t" anchorCtr="0">
            <a:normAutofit/>
          </a:bodyPr>
          <a:lstStyle/>
          <a:p>
            <a:r>
              <a:rPr lang="en-US" sz="2900" b="1" dirty="0">
                <a:latin typeface="Google Sans" panose="020B0604020202020204" charset="0"/>
                <a:ea typeface="Google Sans" panose="020B0604020202020204" charset="0"/>
                <a:cs typeface="Google Sans" panose="020B0604020202020204" charset="0"/>
              </a:rPr>
              <a:t>User Experience</a:t>
            </a:r>
          </a:p>
          <a:p>
            <a:endParaRPr lang="en-US" sz="2130" dirty="0">
              <a:latin typeface="Google Sans" panose="020B0604020202020204" charset="0"/>
              <a:ea typeface="Google Sans" panose="020B0604020202020204" charset="0"/>
              <a:cs typeface="Google Sans" panose="020B0604020202020204" charset="0"/>
            </a:endParaRPr>
          </a:p>
          <a:p>
            <a:pPr marL="342900" indent="-342900" algn="just">
              <a:buFontTx/>
              <a:buChar char="-"/>
            </a:pPr>
            <a:r>
              <a:rPr lang="en-US" sz="2130" dirty="0">
                <a:latin typeface="Google Sans" panose="020B0604020202020204" charset="0"/>
                <a:ea typeface="Google Sans" panose="020B0604020202020204" charset="0"/>
                <a:cs typeface="Google Sans" panose="020B0604020202020204" charset="0"/>
              </a:rPr>
              <a:t>Intuitive drag-and-drop interface</a:t>
            </a:r>
          </a:p>
          <a:p>
            <a:pPr marL="342900" indent="-342900" algn="just">
              <a:buFontTx/>
              <a:buChar char="-"/>
            </a:pPr>
            <a:r>
              <a:rPr lang="en-US" sz="2130" dirty="0">
                <a:latin typeface="Google Sans" panose="020B0604020202020204" charset="0"/>
                <a:ea typeface="Google Sans" panose="020B0604020202020204" charset="0"/>
                <a:cs typeface="Google Sans" panose="020B0604020202020204" charset="0"/>
              </a:rPr>
              <a:t>Real-time content preview</a:t>
            </a:r>
          </a:p>
          <a:p>
            <a:pPr marL="342900" indent="-342900" algn="just">
              <a:buFontTx/>
              <a:buChar char="-"/>
            </a:pPr>
            <a:r>
              <a:rPr lang="en-US" sz="2130" dirty="0">
                <a:latin typeface="Google Sans" panose="020B0604020202020204" charset="0"/>
                <a:ea typeface="Google Sans" panose="020B0604020202020204" charset="0"/>
                <a:cs typeface="Google Sans" panose="020B0604020202020204" charset="0"/>
              </a:rPr>
              <a:t>One-click copy functionality</a:t>
            </a:r>
          </a:p>
          <a:p>
            <a:pPr marL="342900" indent="-342900" algn="just">
              <a:buFontTx/>
              <a:buChar char="-"/>
            </a:pPr>
            <a:r>
              <a:rPr lang="en-US" sz="2130" dirty="0">
                <a:latin typeface="Google Sans" panose="020B0604020202020204" charset="0"/>
                <a:ea typeface="Google Sans" panose="020B0604020202020204" charset="0"/>
                <a:cs typeface="Google Sans" panose="020B0604020202020204" charset="0"/>
              </a:rPr>
              <a:t>Mobile-responsive design</a:t>
            </a:r>
          </a:p>
          <a:p>
            <a:pPr marL="342900" indent="-342900" algn="just">
              <a:buFontTx/>
              <a:buChar char="-"/>
            </a:pPr>
            <a:r>
              <a:rPr lang="en-US" sz="2130" dirty="0">
                <a:latin typeface="Google Sans" panose="020B0604020202020204" charset="0"/>
                <a:ea typeface="Google Sans" panose="020B0604020202020204" charset="0"/>
                <a:cs typeface="Google Sans" panose="020B0604020202020204" charset="0"/>
              </a:rPr>
              <a:t>Batch processing capabilities</a:t>
            </a:r>
          </a:p>
          <a:p>
            <a:endParaRPr lang="en-US" sz="2400" dirty="0">
              <a:latin typeface="Google Sans" panose="020B0604020202020204" charset="0"/>
              <a:ea typeface="Google Sans" panose="020B0604020202020204" charset="0"/>
              <a:cs typeface="Google Sans" panose="020B0604020202020204" charset="0"/>
            </a:endParaRPr>
          </a:p>
          <a:p>
            <a:pPr>
              <a:lnSpc>
                <a:spcPct val="115000"/>
              </a:lnSpc>
            </a:pPr>
            <a:endParaRPr sz="2400" dirty="0">
              <a:solidFill>
                <a:schemeClr val="dk1"/>
              </a:solidFill>
              <a:latin typeface="Google Sans" panose="020B0604020202020204"/>
              <a:ea typeface="Google Sans Medium"/>
              <a:cs typeface="Google Sans Medium"/>
              <a:sym typeface="Google Sans Medium"/>
            </a:endParaRPr>
          </a:p>
        </p:txBody>
      </p:sp>
    </p:spTree>
    <p:extLst>
      <p:ext uri="{BB962C8B-B14F-4D97-AF65-F5344CB8AC3E}">
        <p14:creationId xmlns:p14="http://schemas.microsoft.com/office/powerpoint/2010/main" val="717648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8" title="hackathon 5 – 2.png"/>
          <p:cNvPicPr preferRelativeResize="0"/>
          <p:nvPr/>
        </p:nvPicPr>
        <p:blipFill rotWithShape="1">
          <a:blip r:embed="rId3">
            <a:alphaModFix/>
          </a:blip>
          <a:srcRect/>
          <a:stretch/>
        </p:blipFill>
        <p:spPr>
          <a:xfrm>
            <a:off x="1" y="0"/>
            <a:ext cx="12192004" cy="6858005"/>
          </a:xfrm>
          <a:prstGeom prst="rect">
            <a:avLst/>
          </a:prstGeom>
          <a:noFill/>
          <a:ln>
            <a:noFill/>
          </a:ln>
        </p:spPr>
      </p:pic>
      <p:sp>
        <p:nvSpPr>
          <p:cNvPr id="82" name="Google Shape;82;p18"/>
          <p:cNvSpPr txBox="1"/>
          <p:nvPr/>
        </p:nvSpPr>
        <p:spPr>
          <a:xfrm>
            <a:off x="351432" y="652535"/>
            <a:ext cx="11360800" cy="5632811"/>
          </a:xfrm>
          <a:prstGeom prst="rect">
            <a:avLst/>
          </a:prstGeom>
          <a:noFill/>
          <a:ln>
            <a:noFill/>
          </a:ln>
        </p:spPr>
        <p:txBody>
          <a:bodyPr spcFirstLastPara="1" wrap="square" lIns="121900" tIns="121900" rIns="121900" bIns="121900" anchor="t" anchorCtr="0">
            <a:normAutofit/>
          </a:bodyPr>
          <a:lstStyle/>
          <a:p>
            <a:pPr>
              <a:lnSpc>
                <a:spcPct val="115000"/>
              </a:lnSpc>
            </a:pPr>
            <a:r>
              <a:rPr lang="en-GB" sz="2900" b="1" dirty="0">
                <a:solidFill>
                  <a:schemeClr val="dk1"/>
                </a:solidFill>
                <a:latin typeface="Google Sans" panose="020B0604020202020204"/>
                <a:ea typeface="Google Sans Medium"/>
                <a:cs typeface="Google Sans Medium"/>
                <a:sym typeface="Google Sans Medium"/>
              </a:rPr>
              <a:t>Process Flow Diagram</a:t>
            </a:r>
            <a:endParaRPr sz="2900" b="1" dirty="0">
              <a:solidFill>
                <a:schemeClr val="dk1"/>
              </a:solidFill>
              <a:latin typeface="Google Sans" panose="020B0604020202020204"/>
              <a:ea typeface="Google Sans Medium"/>
              <a:cs typeface="Google Sans Medium"/>
              <a:sym typeface="Google Sans Medium"/>
            </a:endParaRPr>
          </a:p>
          <a:p>
            <a:pPr>
              <a:lnSpc>
                <a:spcPct val="115000"/>
              </a:lnSpc>
              <a:spcBef>
                <a:spcPts val="1600"/>
              </a:spcBef>
            </a:pPr>
            <a:endParaRPr sz="2133" dirty="0">
              <a:solidFill>
                <a:schemeClr val="dk2"/>
              </a:solidFill>
              <a:latin typeface="Google Sans"/>
              <a:ea typeface="Google Sans"/>
              <a:cs typeface="Google Sans"/>
              <a:sym typeface="Google Sans"/>
            </a:endParaRPr>
          </a:p>
          <a:p>
            <a:pPr>
              <a:lnSpc>
                <a:spcPct val="115000"/>
              </a:lnSpc>
              <a:spcBef>
                <a:spcPts val="1600"/>
              </a:spcBef>
              <a:spcAft>
                <a:spcPts val="1600"/>
              </a:spcAft>
            </a:pPr>
            <a:endParaRPr sz="2133" dirty="0">
              <a:solidFill>
                <a:schemeClr val="dk1"/>
              </a:solidFill>
              <a:latin typeface="Google Sans" panose="020B0604020202020204"/>
              <a:ea typeface="Google Sans Medium"/>
              <a:cs typeface="Google Sans Medium"/>
              <a:sym typeface="Google Sans Medium"/>
            </a:endParaRPr>
          </a:p>
        </p:txBody>
      </p:sp>
      <p:pic>
        <p:nvPicPr>
          <p:cNvPr id="3" name="Picture 2">
            <a:extLst>
              <a:ext uri="{FF2B5EF4-FFF2-40B4-BE49-F238E27FC236}">
                <a16:creationId xmlns:a16="http://schemas.microsoft.com/office/drawing/2014/main" id="{C4CD2AE0-595F-1532-2586-4F1EDB0F3F6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67659" y="1517421"/>
            <a:ext cx="6656682" cy="499251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500</Words>
  <Application>Microsoft Office PowerPoint</Application>
  <PresentationFormat>Widescreen</PresentationFormat>
  <Paragraphs>103</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Google Sans</vt:lpstr>
      <vt:lpstr>Google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chandhan reddy</dc:creator>
  <cp:lastModifiedBy>sai chandhan reddy</cp:lastModifiedBy>
  <cp:revision>1</cp:revision>
  <dcterms:created xsi:type="dcterms:W3CDTF">2025-09-20T16:12:02Z</dcterms:created>
  <dcterms:modified xsi:type="dcterms:W3CDTF">2025-09-20T17:19:32Z</dcterms:modified>
</cp:coreProperties>
</file>