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9" r:id="rId3"/>
    <p:sldId id="257" r:id="rId4"/>
    <p:sldId id="258" r:id="rId5"/>
    <p:sldId id="260" r:id="rId6"/>
    <p:sldId id="261" r:id="rId7"/>
    <p:sldId id="263" r:id="rId8"/>
    <p:sldId id="264" r:id="rId9"/>
    <p:sldId id="265" r:id="rId10"/>
    <p:sldId id="294" r:id="rId11"/>
    <p:sldId id="295" r:id="rId12"/>
    <p:sldId id="296" r:id="rId13"/>
  </p:sldIdLst>
  <p:sldSz cx="9144000" cy="5143500" type="screen16x9"/>
  <p:notesSz cx="6858000" cy="9144000"/>
  <p:embeddedFontLst>
    <p:embeddedFont>
      <p:font typeface="Titillium Web SemiBold" charset="0"/>
      <p:regular r:id="rId15"/>
      <p:bold r:id="rId16"/>
      <p:italic r:id="rId17"/>
      <p:boldItalic r:id="rId18"/>
    </p:embeddedFont>
    <p:embeddedFont>
      <p:font typeface="Titillium Web" charset="0"/>
      <p:regular r:id="rId19"/>
      <p:bold r:id="rId20"/>
      <p:italic r:id="rId21"/>
      <p:boldItalic r:id="rId22"/>
    </p:embeddedFont>
    <p:embeddedFont>
      <p:font typeface="Arial Black" pitchFamily="34" charset="0"/>
      <p:bold r:id="rId23"/>
    </p:embeddedFont>
    <p:embeddedFont>
      <p:font typeface="Titillium Web Light" charset="0"/>
      <p:regular r:id="rId24"/>
      <p:bold r:id="rId25"/>
      <p:italic r:id="rId26"/>
      <p:boldItalic r:id="rId27"/>
    </p:embeddedFont>
    <p:embeddedFont>
      <p:font typeface="Calibri"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F2D9952-A10D-4D55-9DEC-9E26A92BCCDD}">
  <a:tblStyle styleId="{BF2D9952-A10D-4D55-9DEC-9E26A92BCC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67EAC1-20D5-496E-A8D6-1ACDD8FE3D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 name="Google Shape;27;p4"/>
          <p:cNvSpPr txBox="1">
            <a:spLocks noGrp="1"/>
          </p:cNvSpPr>
          <p:nvPr>
            <p:ph type="body" idx="1"/>
          </p:nvPr>
        </p:nvSpPr>
        <p:spPr>
          <a:xfrm>
            <a:off x="1552750" y="906351"/>
            <a:ext cx="6038400" cy="819900"/>
          </a:xfrm>
          <a:prstGeom prst="rect">
            <a:avLst/>
          </a:prstGeom>
        </p:spPr>
        <p:txBody>
          <a:bodyPr spcFirstLastPara="1" wrap="square" lIns="0" tIns="0" rIns="0" bIns="0" anchor="t" anchorCtr="0">
            <a:noAutofit/>
          </a:bodyPr>
          <a:lstStyle>
            <a:lvl1pPr marL="457200" lvl="0" indent="-444500" rtl="0">
              <a:spcBef>
                <a:spcPts val="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1pPr>
            <a:lvl2pPr marL="914400" lvl="1"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2pPr>
            <a:lvl3pPr marL="1371600" lvl="2"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3pPr>
            <a:lvl4pPr marL="1828800" lvl="3"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4pPr>
            <a:lvl5pPr marL="2286000" lvl="4"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5pPr>
            <a:lvl6pPr marL="2743200" lvl="5"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6pPr>
            <a:lvl7pPr marL="3200400" lvl="6"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7pPr>
            <a:lvl8pPr marL="3657600" lvl="7"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8pPr>
            <a:lvl9pPr marL="4114800" lvl="8" indent="-444500" rtl="0">
              <a:spcBef>
                <a:spcPts val="1000"/>
              </a:spcBef>
              <a:spcAft>
                <a:spcPts val="100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9pPr>
          </a:lstStyle>
          <a:p>
            <a:endParaRPr/>
          </a:p>
        </p:txBody>
      </p:sp>
      <p:sp>
        <p:nvSpPr>
          <p:cNvPr id="28" name="Google Shape;28;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9" name="Google Shape;29;p4"/>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37;p5"/>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 name="Google Shape;38;p5"/>
          <p:cNvSpPr txBox="1">
            <a:spLocks noGrp="1"/>
          </p:cNvSpPr>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a:endParaRPr/>
          </a:p>
        </p:txBody>
      </p:sp>
      <p:sp>
        <p:nvSpPr>
          <p:cNvPr id="39" name="Google Shape;39;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6"/>
          <p:cNvSpPr txBox="1">
            <a:spLocks noGrp="1"/>
          </p:cNvSpPr>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49" name="Google Shape;49;p6"/>
          <p:cNvSpPr txBox="1">
            <a:spLocks noGrp="1"/>
          </p:cNvSpPr>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50" name="Google Shape;5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7"/>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58;p7"/>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9" name="Google Shape;59;p7"/>
          <p:cNvSpPr txBox="1">
            <a:spLocks noGrp="1"/>
          </p:cNvSpPr>
          <p:nvPr>
            <p:ph type="body" idx="1"/>
          </p:nvPr>
        </p:nvSpPr>
        <p:spPr>
          <a:xfrm>
            <a:off x="855300"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0" name="Google Shape;60;p7"/>
          <p:cNvSpPr txBox="1">
            <a:spLocks noGrp="1"/>
          </p:cNvSpPr>
          <p:nvPr>
            <p:ph type="body" idx="2"/>
          </p:nvPr>
        </p:nvSpPr>
        <p:spPr>
          <a:xfrm>
            <a:off x="3414199"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1" name="Google Shape;61;p7"/>
          <p:cNvSpPr txBox="1">
            <a:spLocks noGrp="1"/>
          </p:cNvSpPr>
          <p:nvPr>
            <p:ph type="body" idx="3"/>
          </p:nvPr>
        </p:nvSpPr>
        <p:spPr>
          <a:xfrm>
            <a:off x="5973097"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2" name="Google Shape;62;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9"/>
          <p:cNvSpPr txBox="1">
            <a:spLocks noGrp="1"/>
          </p:cNvSpPr>
          <p:nvPr>
            <p:ph type="body" idx="1"/>
          </p:nvPr>
        </p:nvSpPr>
        <p:spPr>
          <a:xfrm>
            <a:off x="855300" y="4406300"/>
            <a:ext cx="7433400" cy="343500"/>
          </a:xfrm>
          <a:prstGeom prst="rect">
            <a:avLst/>
          </a:prstGeom>
        </p:spPr>
        <p:txBody>
          <a:bodyPr spcFirstLastPara="1" wrap="square" lIns="0" tIns="0" rIns="0" bIns="0" anchor="t" anchorCtr="0">
            <a:noAutofit/>
          </a:bodyPr>
          <a:lstStyle>
            <a:lvl1pPr marL="457200" lvl="0" indent="-228600" rtl="0">
              <a:spcBef>
                <a:spcPts val="0"/>
              </a:spcBef>
              <a:spcAft>
                <a:spcPts val="1000"/>
              </a:spcAft>
              <a:buSzPts val="1800"/>
              <a:buNone/>
              <a:defRPr sz="1800"/>
            </a:lvl1pPr>
          </a:lstStyle>
          <a:p>
            <a:endParaRPr/>
          </a:p>
        </p:txBody>
      </p:sp>
      <p:sp>
        <p:nvSpPr>
          <p:cNvPr id="77" name="Google Shape;7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marL="914400" lvl="1" indent="-381000" rtl="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marL="1371600" lvl="2" indent="-381000" rtl="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marL="1828800" lvl="3" indent="-381000" rtl="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marL="2286000" lvl="4"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marL="2743200" lvl="5"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marL="3200400" lvl="6"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marL="3657600" lvl="7"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marL="4114800" lvl="8" indent="-381000" rtl="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pPr marL="0" lvl="0" indent="0" algn="r" rtl="0">
                <a:spcBef>
                  <a:spcPts val="0"/>
                </a:spcBef>
                <a:spcAft>
                  <a:spcPts val="0"/>
                </a:spcAft>
                <a:buClr>
                  <a:schemeClr val="lt1"/>
                </a:buClr>
                <a:buSzPts val="1200"/>
                <a:buFont typeface="Titillium Web"/>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ceur-ws.org/Vol-2087/paper5.pdf" TargetMode="External"/><Relationship Id="rId2" Type="http://schemas.openxmlformats.org/officeDocument/2006/relationships/hyperlink" Target="https://docs.opencv.org/master/" TargetMode="External"/><Relationship Id="rId1" Type="http://schemas.openxmlformats.org/officeDocument/2006/relationships/slideLayout" Target="../slideLayouts/slideLayout4.xml"/><Relationship Id="rId4" Type="http://schemas.openxmlformats.org/officeDocument/2006/relationships/hyperlink" Target="https://easychair.org/publications/open/2STV"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1676400" y="2800350"/>
            <a:ext cx="5969100" cy="1162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500" dirty="0" smtClean="0">
                <a:solidFill>
                  <a:schemeClr val="tx1"/>
                </a:solidFill>
                <a:latin typeface="Titillium Web SemiBold" charset="0"/>
              </a:rPr>
              <a:t>PARKING LOT SPACE DETECTION USING OPEN CV</a:t>
            </a:r>
            <a:endParaRPr sz="3500">
              <a:solidFill>
                <a:schemeClr val="tx1"/>
              </a:solidFill>
              <a:latin typeface="Titillium Web SemiBold" charset="0"/>
            </a:endParaRPr>
          </a:p>
        </p:txBody>
      </p:sp>
      <p:sp>
        <p:nvSpPr>
          <p:cNvPr id="5" name="TextBox 4"/>
          <p:cNvSpPr txBox="1"/>
          <p:nvPr/>
        </p:nvSpPr>
        <p:spPr>
          <a:xfrm>
            <a:off x="5638800" y="4248150"/>
            <a:ext cx="3352800" cy="738664"/>
          </a:xfrm>
          <a:prstGeom prst="rect">
            <a:avLst/>
          </a:prstGeom>
          <a:noFill/>
        </p:spPr>
        <p:txBody>
          <a:bodyPr wrap="square" rtlCol="0">
            <a:spAutoFit/>
          </a:bodyPr>
          <a:lstStyle/>
          <a:p>
            <a:r>
              <a:rPr lang="en-US" b="1" dirty="0" smtClean="0">
                <a:solidFill>
                  <a:schemeClr val="bg1"/>
                </a:solidFill>
                <a:latin typeface="Arial Black" pitchFamily="34" charset="0"/>
              </a:rPr>
              <a:t>By:</a:t>
            </a:r>
          </a:p>
          <a:p>
            <a:r>
              <a:rPr lang="en-US" b="1" dirty="0" err="1" smtClean="0">
                <a:solidFill>
                  <a:schemeClr val="bg1"/>
                </a:solidFill>
                <a:latin typeface="Arial Black" pitchFamily="34" charset="0"/>
              </a:rPr>
              <a:t>J.Sai</a:t>
            </a:r>
            <a:r>
              <a:rPr lang="en-US" b="1" dirty="0" smtClean="0">
                <a:solidFill>
                  <a:schemeClr val="bg1"/>
                </a:solidFill>
                <a:latin typeface="Arial Black" pitchFamily="34" charset="0"/>
              </a:rPr>
              <a:t> </a:t>
            </a:r>
            <a:r>
              <a:rPr lang="en-US" b="1" dirty="0" err="1" smtClean="0">
                <a:solidFill>
                  <a:schemeClr val="bg1"/>
                </a:solidFill>
                <a:latin typeface="Arial Black" pitchFamily="34" charset="0"/>
              </a:rPr>
              <a:t>Charan</a:t>
            </a:r>
            <a:r>
              <a:rPr lang="en-US" b="1" dirty="0" smtClean="0">
                <a:solidFill>
                  <a:schemeClr val="bg1"/>
                </a:solidFill>
                <a:latin typeface="Arial Black" pitchFamily="34" charset="0"/>
              </a:rPr>
              <a:t> – 17011U0507</a:t>
            </a:r>
          </a:p>
          <a:p>
            <a:r>
              <a:rPr lang="en-US" b="1" dirty="0" err="1" smtClean="0">
                <a:solidFill>
                  <a:schemeClr val="bg1"/>
                </a:solidFill>
                <a:latin typeface="Arial Black" pitchFamily="34" charset="0"/>
              </a:rPr>
              <a:t>Mudassir</a:t>
            </a:r>
            <a:r>
              <a:rPr lang="en-US" b="1" dirty="0" smtClean="0">
                <a:solidFill>
                  <a:schemeClr val="bg1"/>
                </a:solidFill>
                <a:latin typeface="Arial Black" pitchFamily="34" charset="0"/>
              </a:rPr>
              <a:t> Ahmed – 17011U0503</a:t>
            </a:r>
            <a:endParaRPr lang="en-US" b="1" dirty="0">
              <a:solidFill>
                <a:schemeClr val="bg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38150"/>
            <a:ext cx="7433400" cy="497100"/>
          </a:xfrm>
        </p:spPr>
        <p:txBody>
          <a:bodyPr/>
          <a:lstStyle/>
          <a:p>
            <a:r>
              <a:rPr lang="en-US" dirty="0" smtClean="0"/>
              <a:t>Conclusion:</a:t>
            </a:r>
            <a:endParaRPr lang="en-US" dirty="0"/>
          </a:p>
        </p:txBody>
      </p:sp>
      <p:sp>
        <p:nvSpPr>
          <p:cNvPr id="4" name="Text Placeholder 3"/>
          <p:cNvSpPr>
            <a:spLocks noGrp="1"/>
          </p:cNvSpPr>
          <p:nvPr>
            <p:ph type="body" idx="1"/>
          </p:nvPr>
        </p:nvSpPr>
        <p:spPr>
          <a:xfrm>
            <a:off x="855300" y="1123950"/>
            <a:ext cx="7433400" cy="3733800"/>
          </a:xfrm>
        </p:spPr>
        <p:txBody>
          <a:bodyPr/>
          <a:lstStyle/>
          <a:p>
            <a:pPr>
              <a:buClrTx/>
              <a:buFont typeface="Wingdings" pitchFamily="2" charset="2"/>
              <a:buChar char="Ø"/>
            </a:pPr>
            <a:r>
              <a:rPr lang="en-US" sz="2000" dirty="0" smtClean="0"/>
              <a:t>The idea of implementing openCV to visual the image and spot is pretty easy and cost effective when compared to using sensors and human monitoring</a:t>
            </a:r>
          </a:p>
          <a:p>
            <a:pPr>
              <a:buClrTx/>
              <a:buFont typeface="Wingdings" pitchFamily="2" charset="2"/>
              <a:buChar char="Ø"/>
            </a:pPr>
            <a:r>
              <a:rPr lang="en-US" sz="2000" dirty="0" smtClean="0"/>
              <a:t>This process can save huge amount of time and money when compared to traditional techniques</a:t>
            </a:r>
          </a:p>
          <a:p>
            <a:pPr>
              <a:buClrTx/>
              <a:buFont typeface="Wingdings" pitchFamily="2" charset="2"/>
              <a:buChar char="Ø"/>
            </a:pPr>
            <a:r>
              <a:rPr lang="en-US" sz="2000" dirty="0" smtClean="0"/>
              <a:t>However, there are a few challenges limiting the performance in transfer learning including the shadows of the buildings on the parking spaces, strong solar reflection from the vehicles, vehicles parked outside or in between the designated bays by the drivers and the bias of the training data used</a:t>
            </a:r>
            <a:endParaRPr lang="en-US" sz="2000" dirty="0" smtClean="0"/>
          </a:p>
          <a:p>
            <a:pPr>
              <a:buClrTx/>
              <a:buFont typeface="Wingdings" pitchFamily="2" charset="2"/>
              <a:buChar char="Ø"/>
            </a:pPr>
            <a:endParaRPr lang="en-US" sz="2000" dirty="0" smtClean="0"/>
          </a:p>
          <a:p>
            <a:pPr>
              <a:buClrTx/>
              <a:buFont typeface="Wingdings" pitchFamily="2" charset="2"/>
              <a:buChar char="Ø"/>
            </a:pPr>
            <a:endParaRPr lang="en-US" sz="2000" dirty="0" smtClean="0"/>
          </a:p>
          <a:p>
            <a:pPr>
              <a:buClrTx/>
              <a:buFont typeface="Wingdings" pitchFamily="2" charset="2"/>
              <a:buChar char="Ø"/>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8150"/>
            <a:ext cx="7433400" cy="497100"/>
          </a:xfrm>
        </p:spPr>
        <p:txBody>
          <a:bodyPr/>
          <a:lstStyle/>
          <a:p>
            <a:r>
              <a:rPr lang="en-US" dirty="0" smtClean="0"/>
              <a:t>References</a:t>
            </a:r>
            <a:br>
              <a:rPr lang="en-US" dirty="0" smtClean="0"/>
            </a:br>
            <a:endParaRPr lang="en-US" dirty="0"/>
          </a:p>
        </p:txBody>
      </p:sp>
      <p:sp>
        <p:nvSpPr>
          <p:cNvPr id="3" name="Text Placeholder 2"/>
          <p:cNvSpPr>
            <a:spLocks noGrp="1"/>
          </p:cNvSpPr>
          <p:nvPr>
            <p:ph type="body" idx="1"/>
          </p:nvPr>
        </p:nvSpPr>
        <p:spPr>
          <a:xfrm>
            <a:off x="762000" y="1276350"/>
            <a:ext cx="8077200" cy="2760000"/>
          </a:xfrm>
        </p:spPr>
        <p:txBody>
          <a:bodyPr/>
          <a:lstStyle/>
          <a:p>
            <a:pPr>
              <a:buClrTx/>
              <a:buFont typeface="Wingdings" pitchFamily="2" charset="2"/>
              <a:buChar char="Ø"/>
            </a:pPr>
            <a:r>
              <a:rPr lang="en-US" sz="2000" dirty="0" smtClean="0">
                <a:hlinkClick r:id="rId2"/>
              </a:rPr>
              <a:t>https://docs.opencv.org/master</a:t>
            </a:r>
            <a:r>
              <a:rPr lang="en-US" sz="2000" dirty="0" smtClean="0">
                <a:hlinkClick r:id="rId2"/>
              </a:rPr>
              <a:t>/</a:t>
            </a:r>
            <a:endParaRPr lang="en-US" sz="2000" dirty="0" smtClean="0"/>
          </a:p>
          <a:p>
            <a:pPr>
              <a:buClrTx/>
              <a:buFont typeface="Wingdings" pitchFamily="2" charset="2"/>
              <a:buChar char="Ø"/>
            </a:pPr>
            <a:r>
              <a:rPr lang="en-US" sz="2000" dirty="0" smtClean="0">
                <a:hlinkClick r:id="rId3"/>
              </a:rPr>
              <a:t>http://</a:t>
            </a:r>
            <a:r>
              <a:rPr lang="en-US" sz="2000" dirty="0" smtClean="0">
                <a:hlinkClick r:id="rId3"/>
              </a:rPr>
              <a:t>ceur-ws.org/Vol-2087/paper5.pdf</a:t>
            </a:r>
            <a:endParaRPr lang="en-US" sz="2000" dirty="0" smtClean="0"/>
          </a:p>
          <a:p>
            <a:pPr>
              <a:buClrTx/>
              <a:buFont typeface="Wingdings" pitchFamily="2" charset="2"/>
              <a:buChar char="Ø"/>
            </a:pPr>
            <a:r>
              <a:rPr lang="en-US" sz="2000" dirty="0" smtClean="0">
                <a:hlinkClick r:id="rId4"/>
              </a:rPr>
              <a:t>https://</a:t>
            </a:r>
            <a:r>
              <a:rPr lang="en-US" sz="2000" dirty="0" smtClean="0">
                <a:hlinkClick r:id="rId4"/>
              </a:rPr>
              <a:t>easychair.org/publications/open/2STV</a:t>
            </a:r>
            <a:endParaRPr lang="en-US" sz="2000" dirty="0" smtClean="0"/>
          </a:p>
          <a:p>
            <a:pPr>
              <a:buClrTx/>
              <a:buFont typeface="Wingdings" pitchFamily="2" charset="2"/>
              <a:buChar char="Ø"/>
            </a:pPr>
            <a:r>
              <a:rPr lang="en-US" sz="2000" dirty="0" smtClean="0"/>
              <a:t>Fabian, T. (2008). An algorithm for parking lot occupation </a:t>
            </a:r>
            <a:r>
              <a:rPr lang="en-US" sz="2000" dirty="0" err="1" smtClean="0"/>
              <a:t>detetction</a:t>
            </a:r>
            <a:r>
              <a:rPr lang="en-US" sz="2000" dirty="0" smtClean="0"/>
              <a:t>. Computer Information Systems and Industrial Management Applications (pp. 165-170). </a:t>
            </a:r>
            <a:r>
              <a:rPr lang="en-US" sz="2000" dirty="0" smtClean="0"/>
              <a:t>IEEE</a:t>
            </a:r>
          </a:p>
          <a:p>
            <a:pPr>
              <a:buClrTx/>
              <a:buFont typeface="Wingdings" pitchFamily="2" charset="2"/>
              <a:buChar char="Ø"/>
            </a:pPr>
            <a:r>
              <a:rPr lang="en-US" sz="2000" dirty="0" smtClean="0"/>
              <a:t>Fabian, T. (2008). An algorithm for parking lot occupation </a:t>
            </a:r>
            <a:r>
              <a:rPr lang="en-US" sz="2000" dirty="0" err="1" smtClean="0"/>
              <a:t>detetction</a:t>
            </a:r>
            <a:r>
              <a:rPr lang="en-US" sz="2000" dirty="0" smtClean="0"/>
              <a:t>. Computer Information Systems and Industrial Management Applications (pp. 165-170). IEEE</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657350"/>
            <a:ext cx="5969100" cy="1159800"/>
          </a:xfrm>
        </p:spPr>
        <p:txBody>
          <a:bodyPr/>
          <a:lstStyle/>
          <a:p>
            <a:r>
              <a:rPr lang="en-US" dirty="0" smtClean="0"/>
              <a:t>Thank you</a:t>
            </a:r>
            <a:endParaRPr lang="en-US" dirty="0"/>
          </a:p>
        </p:txBody>
      </p:sp>
      <p:sp>
        <p:nvSpPr>
          <p:cNvPr id="6" name="Subtitle 5"/>
          <p:cNvSpPr>
            <a:spLocks noGrp="1"/>
          </p:cNvSpPr>
          <p:nvPr>
            <p:ph type="subTitle" idx="1"/>
          </p:nvPr>
        </p:nvSpPr>
        <p:spPr>
          <a:xfrm>
            <a:off x="685800" y="2876550"/>
            <a:ext cx="5969100" cy="428100"/>
          </a:xfrm>
        </p:spPr>
        <p:txBody>
          <a:bodyPr/>
          <a:lstStyle/>
          <a:p>
            <a:r>
              <a:rPr lang="en-US" dirty="0" smtClean="0"/>
              <a:t>Any queries??</a:t>
            </a:r>
            <a:endParaRPr lang="en-US" dirty="0"/>
          </a:p>
        </p:txBody>
      </p:sp>
      <p:sp>
        <p:nvSpPr>
          <p:cNvPr id="4" name="Slide Number Placeholder 3"/>
          <p:cNvSpPr>
            <a:spLocks noGrp="1"/>
          </p:cNvSpPr>
          <p:nvPr>
            <p:ph type="sldNum" idx="4294967295"/>
          </p:nvPr>
        </p:nvSpPr>
        <p:spPr>
          <a:xfrm>
            <a:off x="8594725" y="4749800"/>
            <a:ext cx="549275" cy="3937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5" name="TextBox 4"/>
          <p:cNvSpPr txBox="1"/>
          <p:nvPr/>
        </p:nvSpPr>
        <p:spPr>
          <a:xfrm>
            <a:off x="685800" y="590550"/>
            <a:ext cx="2514600" cy="461665"/>
          </a:xfrm>
          <a:prstGeom prst="rect">
            <a:avLst/>
          </a:prstGeom>
          <a:noFill/>
        </p:spPr>
        <p:txBody>
          <a:bodyPr wrap="square" rtlCol="0">
            <a:spAutoFit/>
          </a:bodyPr>
          <a:lstStyle/>
          <a:p>
            <a:r>
              <a:rPr lang="en-US" sz="2400" b="1" dirty="0" smtClean="0">
                <a:latin typeface="Titillium Web" charset="0"/>
              </a:rPr>
              <a:t>CONTENT</a:t>
            </a:r>
            <a:r>
              <a:rPr lang="en-US" sz="2400" b="1" dirty="0" smtClean="0"/>
              <a:t>:</a:t>
            </a:r>
            <a:endParaRPr lang="en-US" sz="2400" b="1" dirty="0"/>
          </a:p>
        </p:txBody>
      </p:sp>
      <p:sp>
        <p:nvSpPr>
          <p:cNvPr id="7" name="TextBox 6"/>
          <p:cNvSpPr txBox="1"/>
          <p:nvPr/>
        </p:nvSpPr>
        <p:spPr>
          <a:xfrm>
            <a:off x="838200" y="1200150"/>
            <a:ext cx="3962400" cy="3477875"/>
          </a:xfrm>
          <a:prstGeom prst="rect">
            <a:avLst/>
          </a:prstGeom>
          <a:noFill/>
        </p:spPr>
        <p:txBody>
          <a:bodyPr wrap="square" rtlCol="0">
            <a:spAutoFit/>
          </a:bodyPr>
          <a:lstStyle/>
          <a:p>
            <a:pPr>
              <a:buFont typeface="Arial" pitchFamily="34" charset="0"/>
              <a:buChar char="•"/>
            </a:pPr>
            <a:r>
              <a:rPr lang="en-US" sz="2000" dirty="0" smtClean="0">
                <a:latin typeface="Titillium Web" charset="0"/>
              </a:rPr>
              <a:t>Introduction</a:t>
            </a:r>
          </a:p>
          <a:p>
            <a:pPr>
              <a:buFont typeface="Arial" pitchFamily="34" charset="0"/>
              <a:buChar char="•"/>
            </a:pPr>
            <a:r>
              <a:rPr lang="en-US" sz="2000" dirty="0" smtClean="0">
                <a:latin typeface="Titillium Web" charset="0"/>
              </a:rPr>
              <a:t>What parking really cost</a:t>
            </a:r>
          </a:p>
          <a:p>
            <a:pPr>
              <a:buFont typeface="Arial" pitchFamily="34" charset="0"/>
              <a:buChar char="•"/>
            </a:pPr>
            <a:r>
              <a:rPr lang="en-US" sz="2000" dirty="0" smtClean="0">
                <a:latin typeface="Titillium Web" charset="0"/>
              </a:rPr>
              <a:t>Proposed solution</a:t>
            </a:r>
          </a:p>
          <a:p>
            <a:pPr>
              <a:buFont typeface="Arial" pitchFamily="34" charset="0"/>
              <a:buChar char="•"/>
            </a:pPr>
            <a:r>
              <a:rPr lang="en-US" sz="2000" dirty="0" smtClean="0">
                <a:latin typeface="Titillium Web" charset="0"/>
              </a:rPr>
              <a:t>Hough transform</a:t>
            </a:r>
          </a:p>
          <a:p>
            <a:pPr>
              <a:buFont typeface="Arial" pitchFamily="34" charset="0"/>
              <a:buChar char="•"/>
            </a:pPr>
            <a:r>
              <a:rPr lang="en-US" sz="2000" dirty="0" err="1" smtClean="0">
                <a:latin typeface="Titillium Web" charset="0"/>
              </a:rPr>
              <a:t>openCv</a:t>
            </a:r>
            <a:r>
              <a:rPr lang="en-US" sz="2000" dirty="0" smtClean="0">
                <a:latin typeface="Titillium Web" charset="0"/>
              </a:rPr>
              <a:t> as Paint Brush</a:t>
            </a:r>
          </a:p>
          <a:p>
            <a:pPr>
              <a:buFont typeface="Arial" pitchFamily="34" charset="0"/>
              <a:buChar char="•"/>
            </a:pPr>
            <a:r>
              <a:rPr lang="en-US" sz="2000" dirty="0" smtClean="0">
                <a:latin typeface="Titillium Web" charset="0"/>
              </a:rPr>
              <a:t>Program flow</a:t>
            </a:r>
          </a:p>
          <a:p>
            <a:pPr>
              <a:buFont typeface="Arial" pitchFamily="34" charset="0"/>
              <a:buChar char="•"/>
            </a:pPr>
            <a:r>
              <a:rPr lang="en-US" sz="2000" dirty="0" smtClean="0">
                <a:latin typeface="Titillium Web" charset="0"/>
              </a:rPr>
              <a:t>Conclusion</a:t>
            </a:r>
          </a:p>
          <a:p>
            <a:pPr>
              <a:buFont typeface="Arial" pitchFamily="34" charset="0"/>
              <a:buChar char="•"/>
            </a:pPr>
            <a:r>
              <a:rPr lang="en-US" sz="2000" dirty="0" smtClean="0">
                <a:latin typeface="Titillium Web" charset="0"/>
              </a:rPr>
              <a:t>References</a:t>
            </a:r>
          </a:p>
          <a:p>
            <a:pPr>
              <a:buFont typeface="Arial" pitchFamily="34" charset="0"/>
              <a:buChar char="•"/>
            </a:pPr>
            <a:endParaRPr lang="en-US" sz="2000" dirty="0" smtClean="0">
              <a:latin typeface="Titillium Web" charset="0"/>
            </a:endParaRPr>
          </a:p>
          <a:p>
            <a:pPr>
              <a:buFont typeface="Arial" pitchFamily="34" charset="0"/>
              <a:buChar char="•"/>
            </a:pPr>
            <a:endParaRPr lang="en-US" sz="2000" dirty="0" smtClean="0">
              <a:latin typeface="Titillium Web" charset="0"/>
            </a:endParaRPr>
          </a:p>
          <a:p>
            <a:pPr>
              <a:buFont typeface="Arial" pitchFamily="34" charset="0"/>
              <a:buChar char="•"/>
            </a:pPr>
            <a:endParaRPr lang="en-US" sz="2000" dirty="0">
              <a:latin typeface="Titillium Web"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600" dirty="0" smtClean="0"/>
              <a:t>Introduction</a:t>
            </a:r>
            <a:endParaRPr sz="2600"/>
          </a:p>
        </p:txBody>
      </p:sp>
      <p:sp>
        <p:nvSpPr>
          <p:cNvPr id="102" name="Google Shape;102;p13"/>
          <p:cNvSpPr txBox="1">
            <a:spLocks noGrp="1"/>
          </p:cNvSpPr>
          <p:nvPr>
            <p:ph type="body" idx="1"/>
          </p:nvPr>
        </p:nvSpPr>
        <p:spPr>
          <a:xfrm>
            <a:off x="855274" y="1627900"/>
            <a:ext cx="7831525" cy="3001250"/>
          </a:xfrm>
          <a:prstGeom prst="rect">
            <a:avLst/>
          </a:prstGeom>
        </p:spPr>
        <p:txBody>
          <a:bodyPr spcFirstLastPara="1" wrap="square" lIns="0" tIns="0" rIns="0" bIns="0" anchor="t" anchorCtr="0">
            <a:noAutofit/>
          </a:bodyPr>
          <a:lstStyle/>
          <a:p>
            <a:pPr marL="0" lvl="0" indent="0" algn="just">
              <a:buClr>
                <a:schemeClr val="dk1"/>
              </a:buClr>
              <a:buSzPts val="1100"/>
              <a:buFont typeface="Wingdings" pitchFamily="2" charset="2"/>
              <a:buChar char="Ø"/>
            </a:pPr>
            <a:r>
              <a:rPr lang="en-US" dirty="0" smtClean="0"/>
              <a:t> A </a:t>
            </a:r>
            <a:r>
              <a:rPr lang="en-US" dirty="0" smtClean="0"/>
              <a:t>problem faced in major metropolitan areas is the search for parking </a:t>
            </a:r>
            <a:r>
              <a:rPr lang="en-US" dirty="0" smtClean="0"/>
              <a:t>                 space</a:t>
            </a:r>
            <a:r>
              <a:rPr lang="en-US" dirty="0" smtClean="0"/>
              <a:t>. </a:t>
            </a:r>
            <a:r>
              <a:rPr lang="en-US" dirty="0" smtClean="0"/>
              <a:t>Looking </a:t>
            </a:r>
            <a:r>
              <a:rPr lang="en-US" dirty="0" smtClean="0"/>
              <a:t>for parking space always wastes travelling </a:t>
            </a:r>
            <a:r>
              <a:rPr lang="en-US" dirty="0" smtClean="0"/>
              <a:t>time</a:t>
            </a:r>
          </a:p>
          <a:p>
            <a:pPr marL="0" lvl="0" indent="0" algn="just">
              <a:buClr>
                <a:schemeClr val="dk1"/>
              </a:buClr>
              <a:buSzPts val="1100"/>
              <a:buFont typeface="Wingdings" pitchFamily="2" charset="2"/>
              <a:buChar char="Ø"/>
            </a:pPr>
            <a:endParaRPr lang="en-US" dirty="0" smtClean="0"/>
          </a:p>
          <a:p>
            <a:pPr marL="0" indent="0" algn="just">
              <a:buClr>
                <a:schemeClr val="dk1"/>
              </a:buClr>
              <a:buSzPts val="1100"/>
              <a:buFont typeface="Wingdings" pitchFamily="2" charset="2"/>
              <a:buChar char="Ø"/>
            </a:pPr>
            <a:r>
              <a:rPr lang="en-US" dirty="0" smtClean="0"/>
              <a:t> </a:t>
            </a:r>
            <a:r>
              <a:rPr lang="en-US" dirty="0" smtClean="0"/>
              <a:t> </a:t>
            </a:r>
            <a:r>
              <a:rPr lang="en-US" dirty="0" smtClean="0"/>
              <a:t>Therefore, unsupervised parking lots detection has been currently employed in many systems for counting the number of parking spaces, identifying the location, monitoring the changes of space status over the time.</a:t>
            </a:r>
          </a:p>
          <a:p>
            <a:pPr marL="0" lvl="0" indent="0" algn="just">
              <a:buClr>
                <a:schemeClr val="dk1"/>
              </a:buClr>
              <a:buSzPts val="1100"/>
              <a:buFont typeface="Wingdings" pitchFamily="2" charset="2"/>
              <a:buChar char="Ø"/>
            </a:pPr>
            <a:endParaRPr/>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2" name="Google Shape;112;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6" name="TextBox 5"/>
          <p:cNvSpPr txBox="1"/>
          <p:nvPr/>
        </p:nvSpPr>
        <p:spPr>
          <a:xfrm>
            <a:off x="1524000" y="361950"/>
            <a:ext cx="5867400" cy="461665"/>
          </a:xfrm>
          <a:prstGeom prst="rect">
            <a:avLst/>
          </a:prstGeom>
          <a:noFill/>
        </p:spPr>
        <p:txBody>
          <a:bodyPr wrap="square" rtlCol="0">
            <a:spAutoFit/>
          </a:bodyPr>
          <a:lstStyle/>
          <a:p>
            <a:pPr algn="ctr"/>
            <a:r>
              <a:rPr lang="en-US" sz="2400" b="1" dirty="0" smtClean="0">
                <a:latin typeface="Titillium Web" charset="0"/>
                <a:cs typeface="Times New Roman" pitchFamily="18" charset="0"/>
              </a:rPr>
              <a:t>What  parking  really cost:</a:t>
            </a:r>
          </a:p>
        </p:txBody>
      </p:sp>
      <p:pic>
        <p:nvPicPr>
          <p:cNvPr id="8" name="Picture 7" descr="parking_cost.jpeg"/>
          <p:cNvPicPr>
            <a:picLocks noChangeAspect="1"/>
          </p:cNvPicPr>
          <p:nvPr/>
        </p:nvPicPr>
        <p:blipFill>
          <a:blip r:embed="rId3"/>
          <a:stretch>
            <a:fillRect/>
          </a:stretch>
        </p:blipFill>
        <p:spPr>
          <a:xfrm>
            <a:off x="228600" y="895350"/>
            <a:ext cx="4114800" cy="3309937"/>
          </a:xfrm>
          <a:prstGeom prst="rect">
            <a:avLst/>
          </a:prstGeom>
        </p:spPr>
      </p:pic>
      <p:pic>
        <p:nvPicPr>
          <p:cNvPr id="9" name="Picture 8" descr="parking_problems.png"/>
          <p:cNvPicPr>
            <a:picLocks noChangeAspect="1"/>
          </p:cNvPicPr>
          <p:nvPr/>
        </p:nvPicPr>
        <p:blipFill>
          <a:blip r:embed="rId4"/>
          <a:srcRect r="68333" b="2953"/>
          <a:stretch>
            <a:fillRect/>
          </a:stretch>
        </p:blipFill>
        <p:spPr>
          <a:xfrm>
            <a:off x="4724400" y="971550"/>
            <a:ext cx="2057400" cy="2121954"/>
          </a:xfrm>
          <a:prstGeom prst="rect">
            <a:avLst/>
          </a:prstGeom>
        </p:spPr>
      </p:pic>
      <p:pic>
        <p:nvPicPr>
          <p:cNvPr id="10" name="Picture 9" descr="parking_problems.png"/>
          <p:cNvPicPr>
            <a:picLocks noChangeAspect="1"/>
          </p:cNvPicPr>
          <p:nvPr/>
        </p:nvPicPr>
        <p:blipFill>
          <a:blip r:embed="rId4"/>
          <a:srcRect l="35000" r="35000" b="5429"/>
          <a:stretch>
            <a:fillRect/>
          </a:stretch>
        </p:blipFill>
        <p:spPr>
          <a:xfrm>
            <a:off x="7061047" y="971550"/>
            <a:ext cx="2082953" cy="2209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body" idx="1"/>
          </p:nvPr>
        </p:nvSpPr>
        <p:spPr>
          <a:xfrm>
            <a:off x="1552750" y="906351"/>
            <a:ext cx="6038400" cy="819900"/>
          </a:xfrm>
          <a:prstGeom prst="rect">
            <a:avLst/>
          </a:prstGeom>
        </p:spPr>
        <p:txBody>
          <a:bodyPr spcFirstLastPara="1" wrap="square" lIns="0" tIns="0" rIns="0" bIns="0" anchor="t" anchorCtr="0">
            <a:noAutofit/>
          </a:bodyPr>
          <a:lstStyle/>
          <a:p>
            <a:pPr marL="0" lvl="0" indent="0" algn="l" rtl="0">
              <a:spcBef>
                <a:spcPts val="0"/>
              </a:spcBef>
              <a:spcAft>
                <a:spcPts val="1000"/>
              </a:spcAft>
              <a:buNone/>
            </a:pPr>
            <a:r>
              <a:rPr lang="en-US" dirty="0" smtClean="0"/>
              <a:t>T</a:t>
            </a:r>
            <a:r>
              <a:rPr lang="en" dirty="0" smtClean="0"/>
              <a:t>he real question ?</a:t>
            </a:r>
            <a:endParaRPr/>
          </a:p>
        </p:txBody>
      </p:sp>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4" name="TextBox 3"/>
          <p:cNvSpPr txBox="1"/>
          <p:nvPr/>
        </p:nvSpPr>
        <p:spPr>
          <a:xfrm>
            <a:off x="1219200" y="2190750"/>
            <a:ext cx="7315200" cy="523220"/>
          </a:xfrm>
          <a:prstGeom prst="rect">
            <a:avLst/>
          </a:prstGeom>
          <a:noFill/>
        </p:spPr>
        <p:txBody>
          <a:bodyPr wrap="square" rtlCol="0">
            <a:spAutoFit/>
          </a:bodyPr>
          <a:lstStyle/>
          <a:p>
            <a:r>
              <a:rPr lang="en-US" sz="2800" dirty="0" smtClean="0">
                <a:latin typeface="Titillium Web" charset="0"/>
              </a:rPr>
              <a:t>What could be done to avoid all of this</a:t>
            </a:r>
            <a:endParaRPr lang="en-US" sz="2800" dirty="0">
              <a:latin typeface="Titillium Web"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Proposed Solution:</a:t>
            </a:r>
            <a:endParaRPr/>
          </a:p>
        </p:txBody>
      </p:sp>
      <p:sp>
        <p:nvSpPr>
          <p:cNvPr id="132" name="Google Shape;13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5" name="TextBox 4"/>
          <p:cNvSpPr txBox="1"/>
          <p:nvPr/>
        </p:nvSpPr>
        <p:spPr>
          <a:xfrm>
            <a:off x="838200" y="1657350"/>
            <a:ext cx="4267200" cy="2862322"/>
          </a:xfrm>
          <a:prstGeom prst="rect">
            <a:avLst/>
          </a:prstGeom>
          <a:noFill/>
        </p:spPr>
        <p:txBody>
          <a:bodyPr wrap="square" rtlCol="0">
            <a:spAutoFit/>
          </a:bodyPr>
          <a:lstStyle/>
          <a:p>
            <a:pPr>
              <a:buFont typeface="Wingdings" pitchFamily="2" charset="2"/>
              <a:buChar char="Ø"/>
            </a:pPr>
            <a:r>
              <a:rPr lang="en-US" sz="2000" dirty="0" smtClean="0">
                <a:solidFill>
                  <a:schemeClr val="bg2"/>
                </a:solidFill>
                <a:latin typeface="Titillium Web Light" charset="0"/>
              </a:rPr>
              <a:t>In our approach we use openCV to automatically detect </a:t>
            </a:r>
            <a:r>
              <a:rPr lang="en-US" sz="2000" dirty="0" smtClean="0">
                <a:solidFill>
                  <a:schemeClr val="bg2"/>
                </a:solidFill>
                <a:latin typeface="Titillium Web Light" charset="0"/>
              </a:rPr>
              <a:t>whenever a parking space was available or occupied</a:t>
            </a:r>
            <a:r>
              <a:rPr lang="en-US" sz="2000" dirty="0" smtClean="0">
                <a:solidFill>
                  <a:schemeClr val="bg2"/>
                </a:solidFill>
                <a:latin typeface="Titillium Web Light" charset="0"/>
              </a:rPr>
              <a:t>.</a:t>
            </a:r>
          </a:p>
          <a:p>
            <a:pPr>
              <a:buFont typeface="Wingdings" pitchFamily="2" charset="2"/>
              <a:buChar char="Ø"/>
            </a:pPr>
            <a:r>
              <a:rPr lang="en-US" sz="2000" dirty="0" smtClean="0">
                <a:solidFill>
                  <a:schemeClr val="bg2"/>
                </a:solidFill>
                <a:latin typeface="Titillium Web Light" charset="0"/>
              </a:rPr>
              <a:t>Use of Hough Transform (feature extracting technique</a:t>
            </a:r>
            <a:r>
              <a:rPr lang="en-US" sz="2000" dirty="0" smtClean="0">
                <a:solidFill>
                  <a:schemeClr val="bg2"/>
                </a:solidFill>
                <a:latin typeface="Titillium Web Light" charset="0"/>
              </a:rPr>
              <a:t>)</a:t>
            </a:r>
          </a:p>
          <a:p>
            <a:pPr>
              <a:buFont typeface="Wingdings" pitchFamily="2" charset="2"/>
              <a:buChar char="Ø"/>
            </a:pPr>
            <a:r>
              <a:rPr lang="en-US" sz="2000" dirty="0" smtClean="0">
                <a:solidFill>
                  <a:schemeClr val="bg2"/>
                </a:solidFill>
                <a:latin typeface="Titillium Web Light" charset="0"/>
              </a:rPr>
              <a:t>Use of </a:t>
            </a:r>
            <a:r>
              <a:rPr lang="en-US" sz="2000" dirty="0" smtClean="0">
                <a:solidFill>
                  <a:schemeClr val="bg2"/>
                </a:solidFill>
                <a:latin typeface="Titillium Web Light" charset="0"/>
              </a:rPr>
              <a:t>Guassian </a:t>
            </a:r>
            <a:r>
              <a:rPr lang="en-US" sz="2000" dirty="0" smtClean="0">
                <a:solidFill>
                  <a:schemeClr val="bg2"/>
                </a:solidFill>
                <a:latin typeface="Titillium Web Light" charset="0"/>
              </a:rPr>
              <a:t>Blur and Canny edge detection </a:t>
            </a:r>
          </a:p>
          <a:p>
            <a:r>
              <a:rPr lang="en-US" sz="2000" dirty="0" smtClean="0">
                <a:solidFill>
                  <a:schemeClr val="bg2"/>
                </a:solidFill>
                <a:latin typeface="Titillium Web Light" charset="0"/>
              </a:rPr>
              <a:t> 	</a:t>
            </a:r>
            <a:endParaRPr lang="en-US" sz="2000" dirty="0">
              <a:solidFill>
                <a:schemeClr val="bg2"/>
              </a:solidFill>
              <a:latin typeface="Titillium Web Light" charset="0"/>
            </a:endParaRPr>
          </a:p>
        </p:txBody>
      </p:sp>
      <p:pic>
        <p:nvPicPr>
          <p:cNvPr id="6" name="Picture 5" descr="opencv_cursor.png"/>
          <p:cNvPicPr>
            <a:picLocks noChangeAspect="1"/>
          </p:cNvPicPr>
          <p:nvPr/>
        </p:nvPicPr>
        <p:blipFill>
          <a:blip r:embed="rId3"/>
          <a:stretch>
            <a:fillRect/>
          </a:stretch>
        </p:blipFill>
        <p:spPr>
          <a:xfrm>
            <a:off x="5181600" y="1657350"/>
            <a:ext cx="3686175" cy="1162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55274" y="1627900"/>
            <a:ext cx="7907725" cy="2870400"/>
          </a:xfrm>
          <a:prstGeom prst="rect">
            <a:avLst/>
          </a:prstGeom>
        </p:spPr>
        <p:txBody>
          <a:bodyPr spcFirstLastPara="1" wrap="square" lIns="0" tIns="0" rIns="0" bIns="0" anchor="t" anchorCtr="0">
            <a:noAutofit/>
          </a:bodyPr>
          <a:lstStyle/>
          <a:p>
            <a:pPr marL="0" indent="0">
              <a:buClrTx/>
              <a:buFont typeface="Wingdings" pitchFamily="2" charset="2"/>
              <a:buChar char="Ø"/>
            </a:pPr>
            <a:r>
              <a:rPr lang="en-US" dirty="0" smtClean="0"/>
              <a:t>The </a:t>
            </a:r>
            <a:r>
              <a:rPr lang="en-US" b="1" dirty="0" smtClean="0"/>
              <a:t>Hough transform</a:t>
            </a:r>
            <a:r>
              <a:rPr lang="en-US" dirty="0" smtClean="0"/>
              <a:t> is a feature extraction technique used in image analysis, computer vision, and digital image processing</a:t>
            </a:r>
            <a:r>
              <a:rPr lang="en-US" dirty="0" smtClean="0"/>
              <a:t>.</a:t>
            </a:r>
          </a:p>
          <a:p>
            <a:pPr marL="0" indent="0">
              <a:buClrTx/>
              <a:buFont typeface="Wingdings" pitchFamily="2" charset="2"/>
              <a:buChar char="Ø"/>
            </a:pPr>
            <a:r>
              <a:rPr lang="en-US" dirty="0" smtClean="0"/>
              <a:t>OpenCV </a:t>
            </a:r>
            <a:r>
              <a:rPr lang="en-US" dirty="0" smtClean="0"/>
              <a:t>encapsulates the math of the Hough Transform into HoughLines method</a:t>
            </a:r>
            <a:r>
              <a:rPr lang="en-US" dirty="0" smtClean="0"/>
              <a:t>.</a:t>
            </a:r>
          </a:p>
          <a:p>
            <a:pPr marL="0" indent="0">
              <a:buClrTx/>
              <a:buFont typeface="Wingdings" pitchFamily="2" charset="2"/>
              <a:buChar char="Ø"/>
            </a:pPr>
            <a:r>
              <a:rPr lang="en-US" dirty="0" smtClean="0"/>
              <a:t> </a:t>
            </a:r>
            <a:r>
              <a:rPr lang="en-US" dirty="0" smtClean="0"/>
              <a:t>Further abstraction is captured in HoughLinesP method, which is the probabilistic model of creating lines with the points that HoughLines method returns. </a:t>
            </a:r>
          </a:p>
          <a:p>
            <a:pPr marL="0" indent="0">
              <a:buClrTx/>
              <a:buFont typeface="Wingdings" pitchFamily="2" charset="2"/>
              <a:buChar char="Ø"/>
            </a:pPr>
            <a:endParaRPr/>
          </a:p>
        </p:txBody>
      </p:sp>
      <p:sp>
        <p:nvSpPr>
          <p:cNvPr id="157" name="Google Shape;157;p19"/>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Hough Transform</a:t>
            </a:r>
            <a:endParaRPr/>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0"/>
          <p:cNvSpPr txBox="1">
            <a:spLocks noGrp="1"/>
          </p:cNvSpPr>
          <p:nvPr>
            <p:ph type="body" idx="1"/>
          </p:nvPr>
        </p:nvSpPr>
        <p:spPr>
          <a:xfrm>
            <a:off x="855300" y="1627900"/>
            <a:ext cx="4097700" cy="2870400"/>
          </a:xfrm>
          <a:prstGeom prst="rect">
            <a:avLst/>
          </a:prstGeom>
        </p:spPr>
        <p:txBody>
          <a:bodyPr spcFirstLastPara="1" wrap="square" lIns="0" tIns="0" rIns="0" bIns="0" anchor="t" anchorCtr="0">
            <a:noAutofit/>
          </a:bodyPr>
          <a:lstStyle/>
          <a:p>
            <a:pPr marL="0" lvl="0" indent="0" algn="just">
              <a:buClrTx/>
              <a:buFont typeface="Wingdings" pitchFamily="2" charset="2"/>
              <a:buChar char="Ø"/>
            </a:pPr>
            <a:r>
              <a:rPr lang="en-US" dirty="0" smtClean="0"/>
              <a:t>You can </a:t>
            </a:r>
            <a:r>
              <a:rPr lang="en-US" dirty="0" smtClean="0"/>
              <a:t>easily </a:t>
            </a:r>
            <a:r>
              <a:rPr lang="en-US" dirty="0" smtClean="0"/>
              <a:t>paint on OpenCV images. For this you need to call the </a:t>
            </a:r>
            <a:r>
              <a:rPr lang="en-US" b="1" dirty="0" err="1" smtClean="0">
                <a:solidFill>
                  <a:schemeClr val="tx1"/>
                </a:solidFill>
              </a:rPr>
              <a:t>setMouseCallback</a:t>
            </a:r>
            <a:r>
              <a:rPr lang="en-US" b="1" dirty="0" smtClean="0">
                <a:solidFill>
                  <a:schemeClr val="tx1"/>
                </a:solidFill>
              </a:rPr>
              <a:t>(‘</a:t>
            </a:r>
            <a:r>
              <a:rPr lang="en-US" b="1" dirty="0" err="1" smtClean="0">
                <a:solidFill>
                  <a:schemeClr val="tx1"/>
                </a:solidFill>
              </a:rPr>
              <a:t>window_name’,image_name</a:t>
            </a:r>
            <a:r>
              <a:rPr lang="en-US" b="1" dirty="0" smtClean="0">
                <a:solidFill>
                  <a:schemeClr val="tx1"/>
                </a:solidFill>
              </a:rPr>
              <a:t>)</a:t>
            </a:r>
            <a:r>
              <a:rPr lang="en-US" b="1" dirty="0" smtClean="0"/>
              <a:t> </a:t>
            </a:r>
            <a:r>
              <a:rPr lang="en-US" dirty="0" smtClean="0"/>
              <a:t>function on </a:t>
            </a:r>
            <a:r>
              <a:rPr lang="en-US" dirty="0" err="1" smtClean="0"/>
              <a:t>opencv</a:t>
            </a:r>
            <a:r>
              <a:rPr lang="en-US" dirty="0" smtClean="0"/>
              <a:t>.</a:t>
            </a:r>
          </a:p>
          <a:p>
            <a:pPr marL="0" lvl="0" indent="0" algn="just">
              <a:buClrTx/>
              <a:buNone/>
            </a:pPr>
            <a:endParaRPr/>
          </a:p>
        </p:txBody>
      </p:sp>
      <p:sp>
        <p:nvSpPr>
          <p:cNvPr id="168" name="Google Shape;168;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7" name="Title 6"/>
          <p:cNvSpPr>
            <a:spLocks noGrp="1"/>
          </p:cNvSpPr>
          <p:nvPr>
            <p:ph type="title"/>
          </p:nvPr>
        </p:nvSpPr>
        <p:spPr/>
        <p:txBody>
          <a:bodyPr/>
          <a:lstStyle/>
          <a:p>
            <a:r>
              <a:rPr lang="en-US" sz="2800" dirty="0" smtClean="0"/>
              <a:t>Opencv as Paint Brush</a:t>
            </a:r>
            <a:endParaRPr lang="en-US" sz="2800" dirty="0"/>
          </a:p>
        </p:txBody>
      </p:sp>
      <p:pic>
        <p:nvPicPr>
          <p:cNvPr id="10" name="Picture 9" descr="parking space.png"/>
          <p:cNvPicPr>
            <a:picLocks noChangeAspect="1"/>
          </p:cNvPicPr>
          <p:nvPr/>
        </p:nvPicPr>
        <p:blipFill>
          <a:blip r:embed="rId3"/>
          <a:srcRect l="40000" t="2693" r="4166" b="9605"/>
          <a:stretch>
            <a:fillRect/>
          </a:stretch>
        </p:blipFill>
        <p:spPr>
          <a:xfrm>
            <a:off x="5867400" y="285750"/>
            <a:ext cx="2776621" cy="2362200"/>
          </a:xfrm>
          <a:prstGeom prst="rect">
            <a:avLst/>
          </a:prstGeom>
        </p:spPr>
      </p:pic>
      <p:pic>
        <p:nvPicPr>
          <p:cNvPr id="11" name="Picture 10" descr="canny.png"/>
          <p:cNvPicPr>
            <a:picLocks noChangeAspect="1"/>
          </p:cNvPicPr>
          <p:nvPr/>
        </p:nvPicPr>
        <p:blipFill>
          <a:blip r:embed="rId4"/>
          <a:stretch>
            <a:fillRect/>
          </a:stretch>
        </p:blipFill>
        <p:spPr>
          <a:xfrm>
            <a:off x="5867400" y="2876550"/>
            <a:ext cx="2819400" cy="20574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4" name="Google Shape;174;p21"/>
          <p:cNvGrpSpPr/>
          <p:nvPr/>
        </p:nvGrpSpPr>
        <p:grpSpPr>
          <a:xfrm>
            <a:off x="6976152" y="3891825"/>
            <a:ext cx="2167839" cy="1251620"/>
            <a:chOff x="6975702" y="3891625"/>
            <a:chExt cx="2167839" cy="1251620"/>
          </a:xfrm>
        </p:grpSpPr>
        <p:sp>
          <p:nvSpPr>
            <p:cNvPr id="175" name="Google Shape;175;p2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rgbClr val="00226D">
                <a:alpha val="17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1"/>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7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7" name="Google Shape;177;p21"/>
          <p:cNvSpPr txBox="1">
            <a:spLocks noGrp="1"/>
          </p:cNvSpPr>
          <p:nvPr>
            <p:ph type="title"/>
          </p:nvPr>
        </p:nvSpPr>
        <p:spPr>
          <a:xfrm>
            <a:off x="838200" y="590550"/>
            <a:ext cx="3403500" cy="53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dirty="0" smtClean="0"/>
              <a:t>Program Flow</a:t>
            </a:r>
            <a:endParaRPr sz="2800"/>
          </a:p>
        </p:txBody>
      </p:sp>
      <p:sp>
        <p:nvSpPr>
          <p:cNvPr id="178" name="Google Shape;178;p21"/>
          <p:cNvSpPr txBox="1">
            <a:spLocks noGrp="1"/>
          </p:cNvSpPr>
          <p:nvPr>
            <p:ph type="body" idx="1"/>
          </p:nvPr>
        </p:nvSpPr>
        <p:spPr>
          <a:xfrm>
            <a:off x="990600" y="1276350"/>
            <a:ext cx="7924800" cy="3276600"/>
          </a:xfrm>
          <a:prstGeom prst="rect">
            <a:avLst/>
          </a:prstGeom>
        </p:spPr>
        <p:txBody>
          <a:bodyPr spcFirstLastPara="1" wrap="square" lIns="0" tIns="0" rIns="0" bIns="0" anchor="t" anchorCtr="0">
            <a:noAutofit/>
          </a:bodyPr>
          <a:lstStyle/>
          <a:p>
            <a:pPr lvl="0">
              <a:buClrTx/>
              <a:buFont typeface="Wingdings" pitchFamily="2" charset="2"/>
              <a:buChar char="Ø"/>
            </a:pPr>
            <a:r>
              <a:rPr lang="en-US" sz="2000" dirty="0" smtClean="0"/>
              <a:t>User inputs file name for a video, a still image from the video, and a path for the output file of parking space coordinates.</a:t>
            </a:r>
          </a:p>
          <a:p>
            <a:pPr lvl="0">
              <a:buClrTx/>
              <a:buFont typeface="Wingdings" pitchFamily="2" charset="2"/>
              <a:buChar char="Ø"/>
            </a:pPr>
            <a:r>
              <a:rPr lang="en-US" sz="2000" dirty="0" smtClean="0"/>
              <a:t>User clicks 4 corners for each spot they want tracked. Presses 'q' when all desired spots are marked.</a:t>
            </a:r>
          </a:p>
          <a:p>
            <a:pPr lvl="0">
              <a:buClrTx/>
              <a:buFont typeface="Wingdings" pitchFamily="2" charset="2"/>
              <a:buChar char="Ø"/>
            </a:pPr>
            <a:r>
              <a:rPr lang="en-US" sz="2000" dirty="0" smtClean="0"/>
              <a:t>Video begins with the user provided boxes over the video. Occupied spots initialized with red boxes, available spots with green.</a:t>
            </a:r>
          </a:p>
          <a:p>
            <a:pPr lvl="1">
              <a:buClrTx/>
              <a:buFont typeface="Wingdings" pitchFamily="2" charset="2"/>
              <a:buChar char="ü"/>
            </a:pPr>
            <a:r>
              <a:rPr lang="en-US" sz="2000" dirty="0" smtClean="0"/>
              <a:t>Car leaves a space, the red box turns green.</a:t>
            </a:r>
          </a:p>
          <a:p>
            <a:pPr lvl="1">
              <a:buClrTx/>
              <a:buFont typeface="Wingdings" pitchFamily="2" charset="2"/>
              <a:buChar char="ü"/>
            </a:pPr>
            <a:r>
              <a:rPr lang="en-US" sz="2000" dirty="0" smtClean="0"/>
              <a:t>Car drives into a free space, the green box turns red.</a:t>
            </a:r>
          </a:p>
          <a:p>
            <a:pPr>
              <a:buClrTx/>
              <a:buNone/>
            </a:pPr>
            <a:endParaRPr lang="en-US" sz="2000" dirty="0"/>
          </a:p>
        </p:txBody>
      </p:sp>
      <p:sp>
        <p:nvSpPr>
          <p:cNvPr id="179" name="Google Shape;17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447</Words>
  <PresentationFormat>On-screen Show (16:9)</PresentationFormat>
  <Paragraphs>60</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Titillium Web SemiBold</vt:lpstr>
      <vt:lpstr>Titillium Web</vt:lpstr>
      <vt:lpstr>Arial Black</vt:lpstr>
      <vt:lpstr>Titillium Web Light</vt:lpstr>
      <vt:lpstr>Wingdings</vt:lpstr>
      <vt:lpstr>Times New Roman</vt:lpstr>
      <vt:lpstr>Calibri</vt:lpstr>
      <vt:lpstr>Donalbain template</vt:lpstr>
      <vt:lpstr>PARKING LOT SPACE DETECTION USING OPEN CV</vt:lpstr>
      <vt:lpstr>Slide 2</vt:lpstr>
      <vt:lpstr>Introduction</vt:lpstr>
      <vt:lpstr>Slide 4</vt:lpstr>
      <vt:lpstr>Slide 5</vt:lpstr>
      <vt:lpstr>Proposed Solution:</vt:lpstr>
      <vt:lpstr>Hough Transform</vt:lpstr>
      <vt:lpstr>Opencv as Paint Brush</vt:lpstr>
      <vt:lpstr>Program Flow</vt:lpstr>
      <vt:lpstr>Conclusion:</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17</cp:revision>
  <dcterms:modified xsi:type="dcterms:W3CDTF">2021-02-14T12:43:51Z</dcterms:modified>
</cp:coreProperties>
</file>