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6" r:id="rId2"/>
    <p:sldId id="257" r:id="rId3"/>
    <p:sldId id="258" r:id="rId4"/>
    <p:sldId id="301" r:id="rId5"/>
    <p:sldId id="304" r:id="rId6"/>
    <p:sldId id="261" r:id="rId7"/>
    <p:sldId id="297" r:id="rId8"/>
    <p:sldId id="298" r:id="rId9"/>
    <p:sldId id="309" r:id="rId10"/>
    <p:sldId id="262" r:id="rId11"/>
    <p:sldId id="263" r:id="rId12"/>
    <p:sldId id="266" r:id="rId13"/>
    <p:sldId id="302" r:id="rId14"/>
    <p:sldId id="267" r:id="rId15"/>
    <p:sldId id="307" r:id="rId16"/>
    <p:sldId id="308" r:id="rId17"/>
    <p:sldId id="300" r:id="rId18"/>
    <p:sldId id="305" r:id="rId19"/>
    <p:sldId id="306" r:id="rId20"/>
    <p:sldId id="293"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jSbhedNfCx3Iki5JZrUlNbGLRR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60D9745-7C38-4BDD-B7B4-6FD5B6A216A6}">
  <a:tblStyle styleId="{960D9745-7C38-4BDD-B7B4-6FD5B6A216A6}"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60" autoAdjust="0"/>
    <p:restoredTop sz="94660"/>
  </p:normalViewPr>
  <p:slideViewPr>
    <p:cSldViewPr snapToGrid="0">
      <p:cViewPr>
        <p:scale>
          <a:sx n="82" d="100"/>
          <a:sy n="82" d="100"/>
        </p:scale>
        <p:origin x="874" y="1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47"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46"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45" Type="http://customschemas.google.com/relationships/presentationmetadata" Target="metadata" /><Relationship Id="rId5" Type="http://schemas.openxmlformats.org/officeDocument/2006/relationships/slide" Target="slides/slide4.xml" /><Relationship Id="rId15" Type="http://schemas.openxmlformats.org/officeDocument/2006/relationships/slide" Target="slides/slide14.xml" /><Relationship Id="rId49"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4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271868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 name="Google Shape;3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 name="Google Shape;3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4495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6092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3182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 name="Google Shape;5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376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imes New Roman"/>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8"/>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imes New Roman"/>
              <a:buNone/>
              <a:defRPr sz="4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00" b="1" i="0" u="none" strike="noStrike" cap="none">
                <a:solidFill>
                  <a:srgbClr val="C77327"/>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7"/>
          <p:cNvPicPr preferRelativeResize="0"/>
          <p:nvPr/>
        </p:nvPicPr>
        <p:blipFill rotWithShape="1">
          <a:blip r:embed="rId4">
            <a:alphaModFix/>
          </a:blip>
          <a:srcRect/>
          <a:stretch/>
        </p:blipFill>
        <p:spPr>
          <a:xfrm>
            <a:off x="317151" y="318062"/>
            <a:ext cx="1175746" cy="1270065"/>
          </a:xfrm>
          <a:prstGeom prst="rect">
            <a:avLst/>
          </a:prstGeom>
          <a:noFill/>
          <a:ln>
            <a:noFill/>
          </a:ln>
        </p:spPr>
      </p:pic>
      <p:sp>
        <p:nvSpPr>
          <p:cNvPr id="16" name="Google Shape;16;p7"/>
          <p:cNvSpPr/>
          <p:nvPr/>
        </p:nvSpPr>
        <p:spPr>
          <a:xfrm>
            <a:off x="1492898" y="1548882"/>
            <a:ext cx="9860901" cy="141805"/>
          </a:xfrm>
          <a:prstGeom prst="roundRect">
            <a:avLst>
              <a:gd name="adj" fmla="val 16667"/>
            </a:avLst>
          </a:prstGeom>
          <a:solidFill>
            <a:srgbClr val="DA7214"/>
          </a:solidFill>
          <a:ln w="12700" cap="flat" cmpd="sng">
            <a:solidFill>
              <a:srgbClr val="FFC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7" name="Google Shape;17;p7"/>
          <p:cNvSpPr/>
          <p:nvPr/>
        </p:nvSpPr>
        <p:spPr>
          <a:xfrm>
            <a:off x="317150" y="1541064"/>
            <a:ext cx="1175749" cy="182000"/>
          </a:xfrm>
          <a:prstGeom prst="chevron">
            <a:avLst>
              <a:gd name="adj" fmla="val 50000"/>
            </a:avLst>
          </a:prstGeom>
          <a:solidFill>
            <a:srgbClr val="00B0F0"/>
          </a:solidFill>
          <a:ln w="12700" cap="flat" cmpd="sng">
            <a:solidFill>
              <a:srgbClr val="DA721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ctrTitle"/>
          </p:nvPr>
        </p:nvSpPr>
        <p:spPr>
          <a:xfrm>
            <a:off x="1763720" y="2104791"/>
            <a:ext cx="8850492" cy="1661585"/>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ct val="166666"/>
              <a:buFont typeface="Times New Roman"/>
              <a:buNone/>
            </a:pPr>
            <a:r>
              <a:rPr lang="en-US" sz="3600" b="1" dirty="0"/>
              <a:t>SMART ID ENTRY SYSTEM USING RFID TECHNOLOGY</a:t>
            </a:r>
            <a:endParaRPr sz="3600" b="1" dirty="0">
              <a:latin typeface="Times New Roman"/>
              <a:ea typeface="Times New Roman"/>
              <a:cs typeface="Times New Roman"/>
              <a:sym typeface="Times New Roman"/>
            </a:endParaRPr>
          </a:p>
        </p:txBody>
      </p:sp>
      <p:sp>
        <p:nvSpPr>
          <p:cNvPr id="36" name="Google Shape;36;p1"/>
          <p:cNvSpPr txBox="1">
            <a:spLocks noGrp="1"/>
          </p:cNvSpPr>
          <p:nvPr>
            <p:ph type="subTitle" idx="1"/>
          </p:nvPr>
        </p:nvSpPr>
        <p:spPr>
          <a:xfrm>
            <a:off x="6960037" y="3973666"/>
            <a:ext cx="4568573" cy="2101017"/>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1000"/>
              </a:spcBef>
              <a:spcAft>
                <a:spcPts val="0"/>
              </a:spcAft>
              <a:buClr>
                <a:schemeClr val="dk1"/>
              </a:buClr>
              <a:buSzPts val="2400"/>
              <a:buNone/>
            </a:pPr>
            <a:r>
              <a:rPr lang="en-US" sz="1800" b="1" dirty="0">
                <a:solidFill>
                  <a:schemeClr val="dk1"/>
                </a:solidFill>
                <a:latin typeface="Times New Roman"/>
                <a:ea typeface="Times New Roman"/>
                <a:cs typeface="Times New Roman"/>
                <a:sym typeface="Times New Roman"/>
              </a:rPr>
              <a:t>By : Team-17 AI-B</a:t>
            </a:r>
            <a:endParaRPr lang="en-US" sz="1800" b="1" dirty="0">
              <a:latin typeface="Times New Roman"/>
              <a:ea typeface="Times New Roman"/>
              <a:cs typeface="Times New Roman"/>
              <a:sym typeface="Times New Roman"/>
            </a:endParaRPr>
          </a:p>
          <a:p>
            <a:pPr marL="0" lvl="0" indent="0" algn="just" rtl="0">
              <a:lnSpc>
                <a:spcPct val="90000"/>
              </a:lnSpc>
              <a:spcBef>
                <a:spcPts val="1000"/>
              </a:spcBef>
              <a:spcAft>
                <a:spcPts val="0"/>
              </a:spcAft>
              <a:buClr>
                <a:schemeClr val="dk1"/>
              </a:buClr>
              <a:buSzPts val="2400"/>
              <a:buNone/>
            </a:pPr>
            <a:r>
              <a:rPr lang="en-IN" sz="1800" b="1" dirty="0"/>
              <a:t>22911A35A7 - P. </a:t>
            </a:r>
            <a:r>
              <a:rPr lang="en-IN" sz="1800" b="1" dirty="0" err="1"/>
              <a:t>Varshith</a:t>
            </a:r>
            <a:r>
              <a:rPr lang="en-IN" sz="1800" b="1" dirty="0"/>
              <a:t> Naidu</a:t>
            </a:r>
          </a:p>
          <a:p>
            <a:pPr marL="0" lvl="0" indent="0" algn="just" rtl="0">
              <a:lnSpc>
                <a:spcPct val="90000"/>
              </a:lnSpc>
              <a:spcBef>
                <a:spcPts val="1000"/>
              </a:spcBef>
              <a:spcAft>
                <a:spcPts val="0"/>
              </a:spcAft>
              <a:buClr>
                <a:schemeClr val="dk1"/>
              </a:buClr>
              <a:buSzPts val="2400"/>
              <a:buNone/>
            </a:pPr>
            <a:r>
              <a:rPr lang="en-IN" sz="1800" b="1" dirty="0"/>
              <a:t>22911A35C1 – V. Sai Charan</a:t>
            </a:r>
            <a:endParaRPr lang="en-US" sz="1800" b="1" dirty="0">
              <a:latin typeface="Times New Roman"/>
              <a:cs typeface="Times New Roman"/>
              <a:sym typeface="Times New Roman"/>
            </a:endParaRPr>
          </a:p>
          <a:p>
            <a:pPr marL="0" indent="0" algn="just"/>
            <a:r>
              <a:rPr lang="en-IN" sz="1800" b="1" dirty="0"/>
              <a:t>22911A3565 - A. Sri Ram</a:t>
            </a:r>
          </a:p>
          <a:p>
            <a:pPr marL="0" lvl="0" indent="0" algn="just" rtl="0">
              <a:lnSpc>
                <a:spcPct val="90000"/>
              </a:lnSpc>
              <a:spcBef>
                <a:spcPts val="1000"/>
              </a:spcBef>
              <a:spcAft>
                <a:spcPts val="0"/>
              </a:spcAft>
              <a:buClr>
                <a:schemeClr val="dk1"/>
              </a:buClr>
              <a:buSzPts val="2400"/>
              <a:buNone/>
            </a:pPr>
            <a:endParaRPr dirty="0"/>
          </a:p>
        </p:txBody>
      </p:sp>
      <p:sp>
        <p:nvSpPr>
          <p:cNvPr id="37" name="Google Shape;37;p1"/>
          <p:cNvSpPr txBox="1"/>
          <p:nvPr/>
        </p:nvSpPr>
        <p:spPr>
          <a:xfrm>
            <a:off x="1500290" y="319145"/>
            <a:ext cx="9853510" cy="1371543"/>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2060"/>
              </a:buClr>
              <a:buSzPts val="3600"/>
              <a:buFont typeface="Times New Roman"/>
              <a:buNone/>
            </a:pPr>
            <a:r>
              <a:rPr lang="en-US" sz="3500" b="0" i="0" u="none" strike="noStrike" cap="none" dirty="0">
                <a:solidFill>
                  <a:srgbClr val="002060"/>
                </a:solidFill>
                <a:latin typeface="Times New Roman"/>
                <a:ea typeface="Times New Roman"/>
                <a:cs typeface="Times New Roman"/>
                <a:sym typeface="Times New Roman"/>
              </a:rPr>
              <a:t>VIDYA JYOTHI INSTITUTE OF TECHNOLOGY </a:t>
            </a:r>
            <a:r>
              <a:rPr lang="en-US" sz="4300" b="0" i="0" u="none" strike="noStrike" cap="none" dirty="0">
                <a:solidFill>
                  <a:srgbClr val="002060"/>
                </a:solidFill>
                <a:latin typeface="Times New Roman"/>
                <a:ea typeface="Times New Roman"/>
                <a:cs typeface="Times New Roman"/>
                <a:sym typeface="Times New Roman"/>
              </a:rPr>
              <a:t>(Autonomous)</a:t>
            </a:r>
            <a:endParaRPr sz="4300" b="0" i="0" u="none" strike="noStrike" cap="none" dirty="0">
              <a:solidFill>
                <a:srgbClr val="002060"/>
              </a:solidFill>
              <a:latin typeface="Times New Roman"/>
              <a:ea typeface="Times New Roman"/>
              <a:cs typeface="Times New Roman"/>
              <a:sym typeface="Times New Roman"/>
            </a:endParaRPr>
          </a:p>
        </p:txBody>
      </p:sp>
      <p:sp>
        <p:nvSpPr>
          <p:cNvPr id="38" name="Google Shape;38;p1"/>
          <p:cNvSpPr txBox="1"/>
          <p:nvPr/>
        </p:nvSpPr>
        <p:spPr>
          <a:xfrm>
            <a:off x="1228165" y="3989854"/>
            <a:ext cx="4007225" cy="1902273"/>
          </a:xfrm>
          <a:prstGeom prst="rect">
            <a:avLst/>
          </a:prstGeom>
          <a:noFill/>
          <a:ln>
            <a:noFill/>
          </a:ln>
        </p:spPr>
        <p:txBody>
          <a:bodyPr spcFirstLastPara="1" wrap="square" lIns="91425" tIns="45700" rIns="91425" bIns="45700" anchor="t" anchorCtr="0">
            <a:normAutofit/>
          </a:bodyPr>
          <a:lstStyle/>
          <a:p>
            <a:pPr marL="0" marR="0" lvl="0" indent="0" algn="just" rtl="0">
              <a:lnSpc>
                <a:spcPct val="90000"/>
              </a:lnSpc>
              <a:spcBef>
                <a:spcPts val="1000"/>
              </a:spcBef>
              <a:spcAft>
                <a:spcPts val="0"/>
              </a:spcAft>
              <a:buClr>
                <a:schemeClr val="dk1"/>
              </a:buClr>
              <a:buSzPts val="2400"/>
              <a:buFont typeface="Arial"/>
              <a:buNone/>
            </a:pPr>
            <a:r>
              <a:rPr lang="en-US" sz="1800" b="1" i="0" u="none" strike="noStrike" cap="none" dirty="0">
                <a:solidFill>
                  <a:schemeClr val="dk1"/>
                </a:solidFill>
                <a:latin typeface="Times New Roman"/>
                <a:ea typeface="Times New Roman"/>
                <a:cs typeface="Times New Roman"/>
                <a:sym typeface="Times New Roman"/>
              </a:rPr>
              <a:t>Under the guidance of:</a:t>
            </a:r>
          </a:p>
          <a:p>
            <a:pPr marL="0" marR="0" lvl="0" indent="0" algn="just" rtl="0">
              <a:lnSpc>
                <a:spcPct val="90000"/>
              </a:lnSpc>
              <a:spcBef>
                <a:spcPts val="1000"/>
              </a:spcBef>
              <a:spcAft>
                <a:spcPts val="0"/>
              </a:spcAft>
              <a:buClr>
                <a:schemeClr val="dk1"/>
              </a:buClr>
              <a:buSzPts val="2400"/>
              <a:buFont typeface="Arial"/>
              <a:buNone/>
            </a:pPr>
            <a:r>
              <a:rPr lang="en-US" sz="1800" b="1" dirty="0">
                <a:solidFill>
                  <a:schemeClr val="dk1"/>
                </a:solidFill>
                <a:latin typeface="Times New Roman"/>
                <a:cs typeface="Times New Roman"/>
                <a:sym typeface="Times New Roman"/>
              </a:rPr>
              <a:t>Faculty name: </a:t>
            </a:r>
            <a:r>
              <a:rPr lang="en-IN" sz="1800" b="1" dirty="0" err="1"/>
              <a:t>Dr.</a:t>
            </a:r>
            <a:r>
              <a:rPr lang="en-IN" sz="1800" b="1" dirty="0"/>
              <a:t> A. Anusha</a:t>
            </a:r>
            <a:endParaRPr lang="en-US" sz="1800" b="1" dirty="0">
              <a:solidFill>
                <a:schemeClr val="dk1"/>
              </a:solidFill>
              <a:latin typeface="Times New Roman"/>
              <a:cs typeface="Times New Roman"/>
              <a:sym typeface="Times New Roman"/>
            </a:endParaRPr>
          </a:p>
          <a:p>
            <a:pPr marL="0" marR="0" lvl="0" indent="0" algn="just" rtl="0">
              <a:lnSpc>
                <a:spcPct val="90000"/>
              </a:lnSpc>
              <a:spcBef>
                <a:spcPts val="1000"/>
              </a:spcBef>
              <a:spcAft>
                <a:spcPts val="0"/>
              </a:spcAft>
              <a:buClr>
                <a:schemeClr val="dk1"/>
              </a:buClr>
              <a:buSzPts val="2400"/>
              <a:buFont typeface="Arial"/>
              <a:buNone/>
            </a:pPr>
            <a:r>
              <a:rPr lang="en-US" sz="1800" b="1" dirty="0">
                <a:solidFill>
                  <a:schemeClr val="dk1"/>
                </a:solidFill>
                <a:latin typeface="Times New Roman"/>
                <a:cs typeface="Times New Roman"/>
                <a:sym typeface="Times New Roman"/>
              </a:rPr>
              <a:t>Designation: Associate Professor</a:t>
            </a:r>
            <a:endParaRPr sz="1800" b="1" dirty="0"/>
          </a:p>
        </p:txBody>
      </p:sp>
      <p:sp>
        <p:nvSpPr>
          <p:cNvPr id="39" name="Google Shape;39;p1"/>
          <p:cNvSpPr txBox="1">
            <a:spLocks noGrp="1"/>
          </p:cNvSpPr>
          <p:nvPr>
            <p:ph type="ftr" idx="11"/>
          </p:nvPr>
        </p:nvSpPr>
        <p:spPr>
          <a:xfrm>
            <a:off x="4041684" y="6343686"/>
            <a:ext cx="4111716" cy="377790"/>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Existing System</a:t>
            </a:r>
            <a:endParaRPr dirty="0"/>
          </a:p>
        </p:txBody>
      </p:sp>
      <p:sp>
        <p:nvSpPr>
          <p:cNvPr id="84" name="Google Shape;84;p15"/>
          <p:cNvSpPr txBox="1">
            <a:spLocks noGrp="1"/>
          </p:cNvSpPr>
          <p:nvPr>
            <p:ph type="body" idx="1"/>
          </p:nvPr>
        </p:nvSpPr>
        <p:spPr>
          <a:xfrm>
            <a:off x="412376" y="1868129"/>
            <a:ext cx="10941424" cy="4488220"/>
          </a:xfrm>
          <a:prstGeom prst="rect">
            <a:avLst/>
          </a:prstGeom>
          <a:noFill/>
          <a:ln>
            <a:noFill/>
          </a:ln>
        </p:spPr>
        <p:txBody>
          <a:bodyPr spcFirstLastPara="1" wrap="square" lIns="91425" tIns="45700" rIns="91425" bIns="45700" anchor="t" anchorCtr="0">
            <a:normAutofit/>
          </a:bodyPr>
          <a:lstStyle/>
          <a:p>
            <a:pPr marL="114300" lvl="0" indent="0" algn="just" rtl="0">
              <a:lnSpc>
                <a:spcPct val="150000"/>
              </a:lnSpc>
              <a:spcBef>
                <a:spcPts val="1000"/>
              </a:spcBef>
              <a:spcAft>
                <a:spcPts val="0"/>
              </a:spcAft>
              <a:buSzPts val="1800"/>
              <a:buNone/>
            </a:pPr>
            <a:r>
              <a:rPr lang="en-US" sz="2200" dirty="0">
                <a:latin typeface="Times New Roman" pitchFamily="18" charset="0"/>
                <a:cs typeface="Times New Roman" pitchFamily="18" charset="0"/>
              </a:rPr>
              <a:t>The existing access control system relies on barcode reader tags , limiting flexibility and security. Each application requires a distinct tag , complicating management and increasing costs. Unlike our Smart ID Entry System , there's no single tag capable of accessing multiple areas. This lack of integration results in inefficiencies and compromises security. By contrast, our system streamlines access control, utilizing RFID technology and IoT connectivity to provide seamless, secure, and versatile solutions for modern environments.</a:t>
            </a:r>
            <a:endParaRPr sz="2200" dirty="0">
              <a:latin typeface="Times New Roman" pitchFamily="18" charset="0"/>
              <a:cs typeface="Times New Roman" pitchFamily="18" charset="0"/>
            </a:endParaRPr>
          </a:p>
          <a:p>
            <a:pPr marL="114300" lvl="0" indent="0" algn="l" rtl="0">
              <a:lnSpc>
                <a:spcPct val="90000"/>
              </a:lnSpc>
              <a:spcBef>
                <a:spcPts val="1000"/>
              </a:spcBef>
              <a:spcAft>
                <a:spcPts val="0"/>
              </a:spcAft>
              <a:buSzPts val="1800"/>
              <a:buNone/>
            </a:pPr>
            <a:endParaRPr dirty="0"/>
          </a:p>
        </p:txBody>
      </p:sp>
      <p:sp>
        <p:nvSpPr>
          <p:cNvPr id="85" name="Google Shape;8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87" name="Google Shape;87;p15"/>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Limitations</a:t>
            </a:r>
            <a:endParaRPr/>
          </a:p>
        </p:txBody>
      </p:sp>
      <p:sp>
        <p:nvSpPr>
          <p:cNvPr id="93" name="Google Shape;93;p16"/>
          <p:cNvSpPr txBox="1">
            <a:spLocks noGrp="1"/>
          </p:cNvSpPr>
          <p:nvPr>
            <p:ph type="body" idx="1"/>
          </p:nvPr>
        </p:nvSpPr>
        <p:spPr>
          <a:xfrm>
            <a:off x="838200" y="1690688"/>
            <a:ext cx="10515600" cy="5588944"/>
          </a:xfrm>
          <a:prstGeom prst="rect">
            <a:avLst/>
          </a:prstGeom>
          <a:noFill/>
          <a:ln>
            <a:noFill/>
          </a:ln>
        </p:spPr>
        <p:txBody>
          <a:bodyPr spcFirstLastPara="1" wrap="square" lIns="91425" tIns="45700" rIns="91425" bIns="45700" anchor="t" anchorCtr="0">
            <a:normAutofit/>
          </a:bodyPr>
          <a:lstStyle/>
          <a:p>
            <a:pPr algn="just">
              <a:lnSpc>
                <a:spcPct val="100000"/>
              </a:lnSpc>
            </a:pPr>
            <a:r>
              <a:rPr lang="en-US" sz="2200" b="1" dirty="0">
                <a:latin typeface="Times New Roman" pitchFamily="18" charset="0"/>
                <a:cs typeface="Times New Roman" pitchFamily="18" charset="0"/>
              </a:rPr>
              <a:t>Accuracy Limitations:</a:t>
            </a:r>
          </a:p>
          <a:p>
            <a:pPr marL="114300" indent="0" algn="just">
              <a:lnSpc>
                <a:spcPct val="150000"/>
              </a:lnSpc>
              <a:buNone/>
            </a:pPr>
            <a:r>
              <a:rPr lang="en-US" sz="2200" dirty="0">
                <a:latin typeface="Times New Roman" pitchFamily="18" charset="0"/>
                <a:cs typeface="Times New Roman" pitchFamily="18" charset="0"/>
              </a:rPr>
              <a:t> Read Range : RFID tags may have a limited read range, especially passive tags, affecting the system's accuracy.</a:t>
            </a:r>
          </a:p>
          <a:p>
            <a:pPr algn="just">
              <a:lnSpc>
                <a:spcPct val="100000"/>
              </a:lnSpc>
            </a:pPr>
            <a:r>
              <a:rPr lang="en-US" sz="2200" b="1" dirty="0">
                <a:latin typeface="Times New Roman" pitchFamily="18" charset="0"/>
                <a:cs typeface="Times New Roman" pitchFamily="18" charset="0"/>
              </a:rPr>
              <a:t>System Reliability Limitations:</a:t>
            </a:r>
          </a:p>
          <a:p>
            <a:pPr marL="114300" indent="0" algn="just">
              <a:lnSpc>
                <a:spcPct val="150000"/>
              </a:lnSpc>
              <a:buNone/>
            </a:pPr>
            <a:r>
              <a:rPr lang="en-US" sz="2200" dirty="0">
                <a:latin typeface="Times New Roman" pitchFamily="18" charset="0"/>
                <a:cs typeface="Times New Roman" pitchFamily="18" charset="0"/>
              </a:rPr>
              <a:t>System Uptime : System failures, maintenance, or technical issues may lead to downtime, affecting the reliability of the system.</a:t>
            </a:r>
          </a:p>
          <a:p>
            <a:pPr algn="just">
              <a:lnSpc>
                <a:spcPct val="100000"/>
              </a:lnSpc>
            </a:pPr>
            <a:r>
              <a:rPr lang="en-US" sz="2200" b="1" dirty="0">
                <a:latin typeface="Times New Roman" pitchFamily="18" charset="0"/>
                <a:cs typeface="Times New Roman" pitchFamily="18" charset="0"/>
              </a:rPr>
              <a:t>Tagging and Tag Placement:</a:t>
            </a:r>
            <a:endParaRPr lang="en-US" sz="2200" dirty="0">
              <a:latin typeface="Times New Roman" pitchFamily="18" charset="0"/>
              <a:cs typeface="Times New Roman" pitchFamily="18" charset="0"/>
            </a:endParaRPr>
          </a:p>
          <a:p>
            <a:pPr marL="114300" indent="0" algn="just">
              <a:lnSpc>
                <a:spcPct val="150000"/>
              </a:lnSpc>
              <a:buNone/>
            </a:pPr>
            <a:r>
              <a:rPr lang="en-US" sz="2200" dirty="0">
                <a:latin typeface="Times New Roman" pitchFamily="18" charset="0"/>
                <a:cs typeface="Times New Roman" pitchFamily="18" charset="0"/>
              </a:rPr>
              <a:t>Difficulty in Attachment : Difficulty in attaching tags to certain materials or products, or to maintain integrity of tags</a:t>
            </a:r>
          </a:p>
          <a:p>
            <a:pPr marL="457200" lvl="0" indent="-342900" algn="just" rtl="0">
              <a:lnSpc>
                <a:spcPct val="90000"/>
              </a:lnSpc>
              <a:spcBef>
                <a:spcPts val="1000"/>
              </a:spcBef>
              <a:spcAft>
                <a:spcPts val="0"/>
              </a:spcAft>
              <a:buClr>
                <a:schemeClr val="dk1"/>
              </a:buClr>
              <a:buSzPts val="1800"/>
              <a:buChar char="•"/>
            </a:pPr>
            <a:endParaRPr sz="2000" dirty="0">
              <a:latin typeface="Times New Roman" panose="02020603050405020304" pitchFamily="18" charset="0"/>
              <a:cs typeface="Times New Roman" panose="02020603050405020304" pitchFamily="18" charset="0"/>
            </a:endParaRPr>
          </a:p>
        </p:txBody>
      </p:sp>
      <p:sp>
        <p:nvSpPr>
          <p:cNvPr id="94" name="Google Shape;9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dirty="0"/>
          </a:p>
        </p:txBody>
      </p:sp>
      <p:sp>
        <p:nvSpPr>
          <p:cNvPr id="95" name="Google Shape;95;p16"/>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Proposed System / Innovation</a:t>
            </a:r>
            <a:endParaRPr/>
          </a:p>
        </p:txBody>
      </p:sp>
      <p:sp>
        <p:nvSpPr>
          <p:cNvPr id="117" name="Google Shape;117;p19"/>
          <p:cNvSpPr txBox="1">
            <a:spLocks noGrp="1"/>
          </p:cNvSpPr>
          <p:nvPr>
            <p:ph type="body" idx="1"/>
          </p:nvPr>
        </p:nvSpPr>
        <p:spPr>
          <a:xfrm>
            <a:off x="786581" y="1599482"/>
            <a:ext cx="10515600" cy="5032376"/>
          </a:xfrm>
          <a:prstGeom prst="rect">
            <a:avLst/>
          </a:prstGeom>
          <a:noFill/>
          <a:ln>
            <a:noFill/>
          </a:ln>
        </p:spPr>
        <p:txBody>
          <a:bodyPr spcFirstLastPara="1" wrap="square" lIns="91425" tIns="45700" rIns="91425" bIns="45700" anchor="t" anchorCtr="0">
            <a:normAutofit/>
          </a:bodyPr>
          <a:lstStyle/>
          <a:p>
            <a:pPr marL="114300" indent="0" algn="just">
              <a:lnSpc>
                <a:spcPct val="160000"/>
              </a:lnSpc>
              <a:buNone/>
            </a:pPr>
            <a:r>
              <a:rPr lang="en-IN" sz="2000" b="1" dirty="0">
                <a:effectLst/>
              </a:rPr>
              <a:t>   </a:t>
            </a:r>
            <a:r>
              <a:rPr lang="en-IN" sz="2000" b="1" dirty="0">
                <a:latin typeface="Times New Roman" pitchFamily="18" charset="0"/>
                <a:cs typeface="Times New Roman" pitchFamily="18" charset="0"/>
              </a:rPr>
              <a:t>System Architecture Design:</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RFID Tags: Attached to user IDs or cards.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RFID Readers: Placed at entry points to read RFID tags.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Data Management: Stores and processes RFID data.</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Maintenance: Maintaining data in Google sheets</a:t>
            </a:r>
          </a:p>
          <a:p>
            <a:pPr marL="114300" indent="0" algn="just">
              <a:lnSpc>
                <a:spcPct val="160000"/>
              </a:lnSpc>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RFID Tagging Strategy:</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Attach RFID tags to user IDs or cards.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Ensure proper attachment to avoid tag loss or damage.</a:t>
            </a:r>
          </a:p>
        </p:txBody>
      </p:sp>
      <p:sp>
        <p:nvSpPr>
          <p:cNvPr id="118" name="Google Shape;1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119" name="Google Shape;119;p1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Proposed System / Innovation</a:t>
            </a:r>
            <a:endParaRPr/>
          </a:p>
        </p:txBody>
      </p:sp>
      <p:sp>
        <p:nvSpPr>
          <p:cNvPr id="117" name="Google Shape;117;p19"/>
          <p:cNvSpPr txBox="1">
            <a:spLocks noGrp="1"/>
          </p:cNvSpPr>
          <p:nvPr>
            <p:ph type="body" idx="1"/>
          </p:nvPr>
        </p:nvSpPr>
        <p:spPr>
          <a:xfrm>
            <a:off x="838200" y="1825624"/>
            <a:ext cx="10515600" cy="5032376"/>
          </a:xfrm>
          <a:prstGeom prst="rect">
            <a:avLst/>
          </a:prstGeom>
          <a:noFill/>
          <a:ln>
            <a:noFill/>
          </a:ln>
        </p:spPr>
        <p:txBody>
          <a:bodyPr spcFirstLastPara="1" wrap="square" lIns="91425" tIns="45700" rIns="91425" bIns="45700" anchor="t" anchorCtr="0">
            <a:normAutofit/>
          </a:bodyPr>
          <a:lstStyle/>
          <a:p>
            <a:pPr marL="457200" lvl="1" indent="0" algn="just">
              <a:lnSpc>
                <a:spcPct val="160000"/>
              </a:lnSpc>
              <a:buNone/>
            </a:pPr>
            <a:r>
              <a:rPr lang="en-US" sz="2000" b="1" dirty="0">
                <a:latin typeface="Times New Roman" pitchFamily="18" charset="0"/>
                <a:cs typeface="Times New Roman" pitchFamily="18" charset="0"/>
              </a:rPr>
              <a:t>System Evaluation and Optimization:</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Continuously evaluate the system's performance and address any emerging limitations through iterative improvements.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Gather feedback from users to identify areas for optimization.</a:t>
            </a:r>
          </a:p>
        </p:txBody>
      </p:sp>
      <p:sp>
        <p:nvSpPr>
          <p:cNvPr id="118" name="Google Shape;11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119" name="Google Shape;119;p19"/>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extLst>
      <p:ext uri="{BB962C8B-B14F-4D97-AF65-F5344CB8AC3E}">
        <p14:creationId xmlns:p14="http://schemas.microsoft.com/office/powerpoint/2010/main" val="3351691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Modules</a:t>
            </a:r>
            <a:endParaRPr dirty="0"/>
          </a:p>
        </p:txBody>
      </p:sp>
      <p:sp>
        <p:nvSpPr>
          <p:cNvPr id="125" name="Google Shape;125;p20"/>
          <p:cNvSpPr txBox="1">
            <a:spLocks noGrp="1"/>
          </p:cNvSpPr>
          <p:nvPr>
            <p:ph type="body" idx="1"/>
          </p:nvPr>
        </p:nvSpPr>
        <p:spPr>
          <a:xfrm>
            <a:off x="149086" y="1847851"/>
            <a:ext cx="12042913" cy="4383268"/>
          </a:xfrm>
          <a:prstGeom prst="rect">
            <a:avLst/>
          </a:prstGeom>
          <a:noFill/>
          <a:ln>
            <a:noFill/>
          </a:ln>
        </p:spPr>
        <p:txBody>
          <a:bodyPr spcFirstLastPara="1" wrap="square" lIns="91425" tIns="45700" rIns="91425" bIns="45700" anchor="t" anchorCtr="0">
            <a:noAutofit/>
          </a:bodyPr>
          <a:lstStyle/>
          <a:p>
            <a:pPr marL="114300" indent="0" algn="just">
              <a:buNone/>
            </a:pPr>
            <a:r>
              <a:rPr lang="en-US" sz="2000" b="1" dirty="0">
                <a:latin typeface="Times New Roman" pitchFamily="18" charset="0"/>
                <a:cs typeface="Times New Roman" pitchFamily="18" charset="0"/>
              </a:rPr>
              <a:t>MODULE-1: </a:t>
            </a:r>
            <a:r>
              <a:rPr lang="en-IN" sz="2000" b="1" dirty="0">
                <a:latin typeface="Times New Roman" pitchFamily="18" charset="0"/>
                <a:cs typeface="Times New Roman" pitchFamily="18" charset="0"/>
              </a:rPr>
              <a:t>Node MCU (ESP8266) </a:t>
            </a:r>
          </a:p>
          <a:p>
            <a:pPr marL="457200" lvl="1" indent="0" algn="just">
              <a:lnSpc>
                <a:spcPct val="160000"/>
              </a:lnSpc>
              <a:buNone/>
            </a:pPr>
            <a:r>
              <a:rPr lang="en-IN" sz="2000" dirty="0">
                <a:latin typeface="Times New Roman" pitchFamily="18" charset="0"/>
                <a:cs typeface="Times New Roman" pitchFamily="18" charset="0"/>
              </a:rPr>
              <a:t>Node MCU (ESP8266) serves several functions crucial for IoT applications: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Wi-Fi Connectivity: Enables devices to connect to the internet.</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GPIO Pins: Supports digital input/output for interfacing with sensors and actuators.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ADC: Analog-to-digital conversion for reading </a:t>
            </a:r>
            <a:r>
              <a:rPr lang="en-IN" sz="2000" dirty="0" err="1">
                <a:latin typeface="Times New Roman" pitchFamily="18" charset="0"/>
                <a:cs typeface="Times New Roman" pitchFamily="18" charset="0"/>
              </a:rPr>
              <a:t>analog</a:t>
            </a:r>
            <a:r>
              <a:rPr lang="en-IN" sz="2000" dirty="0">
                <a:latin typeface="Times New Roman" pitchFamily="18" charset="0"/>
                <a:cs typeface="Times New Roman" pitchFamily="18" charset="0"/>
              </a:rPr>
              <a:t> sensors.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SPI, I2C, UART: Communication interfaces for connecting with other devices.</a:t>
            </a:r>
          </a:p>
          <a:p>
            <a:pPr marL="742950" lvl="1" indent="-285750" algn="just">
              <a:lnSpc>
                <a:spcPct val="160000"/>
              </a:lnSpc>
              <a:buFont typeface="Arial" panose="020B0604020202020204" pitchFamily="34" charset="0"/>
              <a:buChar char="•"/>
            </a:pPr>
            <a:r>
              <a:rPr lang="en-IN" sz="2000" dirty="0">
                <a:latin typeface="Times New Roman" pitchFamily="18" charset="0"/>
                <a:cs typeface="Times New Roman" pitchFamily="18" charset="0"/>
              </a:rPr>
              <a:t>Programming: Supports programming in Lua, Arduino IDE, and </a:t>
            </a:r>
            <a:r>
              <a:rPr lang="en-IN" sz="2000" dirty="0" err="1">
                <a:latin typeface="Times New Roman" pitchFamily="18" charset="0"/>
                <a:cs typeface="Times New Roman" pitchFamily="18" charset="0"/>
              </a:rPr>
              <a:t>MicroPython</a:t>
            </a:r>
            <a:r>
              <a:rPr lang="en-IN" sz="2000" dirty="0">
                <a:latin typeface="Times New Roman" pitchFamily="18" charset="0"/>
                <a:cs typeface="Times New Roman" pitchFamily="18" charset="0"/>
              </a:rPr>
              <a:t>.</a:t>
            </a:r>
          </a:p>
          <a:p>
            <a:pPr marL="114300" indent="0" algn="l">
              <a:buNone/>
            </a:pPr>
            <a:br>
              <a:rPr lang="en-US" sz="1800" dirty="0"/>
            </a:br>
            <a:endParaRPr sz="1800" dirty="0">
              <a:latin typeface="Times New Roman" pitchFamily="18" charset="0"/>
              <a:cs typeface="Times New Roman" pitchFamily="18" charset="0"/>
            </a:endParaRPr>
          </a:p>
        </p:txBody>
      </p:sp>
      <p:sp>
        <p:nvSpPr>
          <p:cNvPr id="126" name="Google Shape;1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128" name="Google Shape;128;p20"/>
          <p:cNvSpPr txBox="1">
            <a:spLocks noGrp="1"/>
          </p:cNvSpPr>
          <p:nvPr>
            <p:ph type="ftr" idx="11"/>
          </p:nvPr>
        </p:nvSpPr>
        <p:spPr>
          <a:xfrm>
            <a:off x="3655142" y="6173787"/>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Modules</a:t>
            </a:r>
            <a:endParaRPr dirty="0"/>
          </a:p>
        </p:txBody>
      </p:sp>
      <p:sp>
        <p:nvSpPr>
          <p:cNvPr id="125" name="Google Shape;125;p20"/>
          <p:cNvSpPr txBox="1">
            <a:spLocks noGrp="1"/>
          </p:cNvSpPr>
          <p:nvPr>
            <p:ph type="body" idx="1"/>
          </p:nvPr>
        </p:nvSpPr>
        <p:spPr>
          <a:xfrm>
            <a:off x="149086" y="1847851"/>
            <a:ext cx="12042913" cy="4383268"/>
          </a:xfrm>
          <a:prstGeom prst="rect">
            <a:avLst/>
          </a:prstGeom>
          <a:noFill/>
          <a:ln>
            <a:noFill/>
          </a:ln>
        </p:spPr>
        <p:txBody>
          <a:bodyPr spcFirstLastPara="1" wrap="square" lIns="91425" tIns="45700" rIns="91425" bIns="45700" anchor="t" anchorCtr="0">
            <a:noAutofit/>
          </a:bodyPr>
          <a:lstStyle/>
          <a:p>
            <a:pPr marL="114300" indent="0">
              <a:buNone/>
            </a:pPr>
            <a:r>
              <a:rPr lang="en-IN" sz="2000" b="1" dirty="0">
                <a:latin typeface="Times New Roman" pitchFamily="18" charset="0"/>
                <a:cs typeface="Times New Roman" pitchFamily="18" charset="0"/>
              </a:rPr>
              <a:t>MODULE-2: RFID Reader Module (MFRC522) </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RFID Tag Detection: Identifies and reads RFID tags in its proximity.</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Communication Interface: Uses SPI for data exchange with microcontrollers.</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Data Processing: Manages protocol and timing for RFID tag communication.</a:t>
            </a:r>
          </a:p>
          <a:p>
            <a:pPr marL="114300" indent="0">
              <a:buNone/>
            </a:pPr>
            <a:r>
              <a:rPr lang="en-IN" sz="2000" b="1" dirty="0">
                <a:latin typeface="Times New Roman" pitchFamily="18" charset="0"/>
                <a:cs typeface="Times New Roman" pitchFamily="18" charset="0"/>
              </a:rPr>
              <a:t>MODULE-3: Arduino IDE</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Code Editor: Provides a text editor for writing and editing Arduino sketches (programs).</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Compiler: Translates Arduino sketches into machine code that microcontrollers can execute.</a:t>
            </a:r>
          </a:p>
          <a:p>
            <a:pPr marL="742950" lvl="1" indent="-285750">
              <a:lnSpc>
                <a:spcPct val="160000"/>
              </a:lnSpc>
              <a:buFont typeface="Arial" panose="020B0604020202020204" pitchFamily="34" charset="0"/>
              <a:buChar char="•"/>
            </a:pPr>
            <a:r>
              <a:rPr lang="en-IN" sz="2000" dirty="0">
                <a:latin typeface="Times New Roman" pitchFamily="18" charset="0"/>
                <a:cs typeface="Times New Roman" pitchFamily="18" charset="0"/>
              </a:rPr>
              <a:t>Uploader: Transfers compiled code from IDE to Arduino boards for execution.</a:t>
            </a:r>
            <a:endParaRPr sz="2000" dirty="0">
              <a:latin typeface="Times New Roman" pitchFamily="18" charset="0"/>
              <a:cs typeface="Times New Roman" pitchFamily="18" charset="0"/>
            </a:endParaRPr>
          </a:p>
        </p:txBody>
      </p:sp>
      <p:sp>
        <p:nvSpPr>
          <p:cNvPr id="126" name="Google Shape;1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128" name="Google Shape;128;p20"/>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extLst>
      <p:ext uri="{BB962C8B-B14F-4D97-AF65-F5344CB8AC3E}">
        <p14:creationId xmlns:p14="http://schemas.microsoft.com/office/powerpoint/2010/main" val="3638687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0"/>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Modules</a:t>
            </a:r>
            <a:endParaRPr dirty="0"/>
          </a:p>
        </p:txBody>
      </p:sp>
      <p:sp>
        <p:nvSpPr>
          <p:cNvPr id="125" name="Google Shape;125;p20"/>
          <p:cNvSpPr txBox="1">
            <a:spLocks noGrp="1"/>
          </p:cNvSpPr>
          <p:nvPr>
            <p:ph type="body" idx="1"/>
          </p:nvPr>
        </p:nvSpPr>
        <p:spPr>
          <a:xfrm>
            <a:off x="149087" y="1808866"/>
            <a:ext cx="12042913" cy="4383268"/>
          </a:xfrm>
          <a:prstGeom prst="rect">
            <a:avLst/>
          </a:prstGeom>
          <a:noFill/>
          <a:ln>
            <a:noFill/>
          </a:ln>
        </p:spPr>
        <p:txBody>
          <a:bodyPr spcFirstLastPara="1" wrap="square" lIns="91425" tIns="45700" rIns="91425" bIns="45700" anchor="t" anchorCtr="0">
            <a:noAutofit/>
          </a:bodyPr>
          <a:lstStyle/>
          <a:p>
            <a:pPr marL="114300" indent="0" algn="just">
              <a:buNone/>
            </a:pPr>
            <a:r>
              <a:rPr lang="en-IN" sz="2000" b="1" dirty="0">
                <a:latin typeface="Times New Roman" pitchFamily="18" charset="0"/>
                <a:cs typeface="Times New Roman" pitchFamily="18" charset="0"/>
              </a:rPr>
              <a:t>MODULE-4:Google Sheets API</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Data Manipulation: Allows reading, writing, and modifying Google Sheets data programmatically.</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Automation: Enables automating tasks such as updating sheets, and managing data with scripts.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Integration: Facilitates integrating Google Sheets with other applications and services via API calls.</a:t>
            </a:r>
            <a:endParaRPr lang="en-IN" sz="2000" dirty="0">
              <a:latin typeface="Times New Roman" pitchFamily="18" charset="0"/>
              <a:cs typeface="Times New Roman" pitchFamily="18" charset="0"/>
            </a:endParaRPr>
          </a:p>
          <a:p>
            <a:pPr marL="114300" indent="0" algn="just">
              <a:buNone/>
            </a:pPr>
            <a:r>
              <a:rPr lang="en-IN" sz="2000" b="1" dirty="0">
                <a:latin typeface="Times New Roman" pitchFamily="18" charset="0"/>
                <a:cs typeface="Times New Roman" pitchFamily="18" charset="0"/>
              </a:rPr>
              <a:t>MODULE-5: RFID Tags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Identification: RFID tags uniquely identify objects or individuals.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Tracking: Enables real-time tracking of items or assets.</a:t>
            </a:r>
          </a:p>
          <a:p>
            <a:pPr marL="742950" lvl="1" indent="-285750" algn="just">
              <a:lnSpc>
                <a:spcPct val="160000"/>
              </a:lnSpc>
              <a:buFont typeface="Arial" panose="020B0604020202020204" pitchFamily="34" charset="0"/>
              <a:buChar char="•"/>
            </a:pPr>
            <a:r>
              <a:rPr lang="en-US" sz="2000" dirty="0">
                <a:latin typeface="Times New Roman" pitchFamily="18" charset="0"/>
                <a:cs typeface="Times New Roman" pitchFamily="18" charset="0"/>
              </a:rPr>
              <a:t>Authentication: Supports access control and authentication processes.</a:t>
            </a:r>
            <a:endParaRPr lang="en-IN" sz="2000" dirty="0">
              <a:latin typeface="Times New Roman" pitchFamily="18" charset="0"/>
              <a:cs typeface="Times New Roman" pitchFamily="18" charset="0"/>
            </a:endParaRPr>
          </a:p>
        </p:txBody>
      </p:sp>
      <p:sp>
        <p:nvSpPr>
          <p:cNvPr id="126" name="Google Shape;1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128" name="Google Shape;128;p20"/>
          <p:cNvSpPr txBox="1">
            <a:spLocks noGrp="1"/>
          </p:cNvSpPr>
          <p:nvPr>
            <p:ph type="ftr" idx="11"/>
          </p:nvPr>
        </p:nvSpPr>
        <p:spPr>
          <a:xfrm>
            <a:off x="3900948" y="6310312"/>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extLst>
      <p:ext uri="{BB962C8B-B14F-4D97-AF65-F5344CB8AC3E}">
        <p14:creationId xmlns:p14="http://schemas.microsoft.com/office/powerpoint/2010/main" val="1968105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6" name="TextBox 5">
            <a:extLst>
              <a:ext uri="{FF2B5EF4-FFF2-40B4-BE49-F238E27FC236}">
                <a16:creationId xmlns:a16="http://schemas.microsoft.com/office/drawing/2014/main" id="{40D7A826-DA0E-1C81-ABBC-4C2557F36B2E}"/>
              </a:ext>
            </a:extLst>
          </p:cNvPr>
          <p:cNvSpPr txBox="1"/>
          <p:nvPr/>
        </p:nvSpPr>
        <p:spPr>
          <a:xfrm>
            <a:off x="838199" y="1975942"/>
            <a:ext cx="8245840" cy="369332"/>
          </a:xfrm>
          <a:prstGeom prst="rect">
            <a:avLst/>
          </a:prstGeom>
          <a:noFill/>
        </p:spPr>
        <p:txBody>
          <a:bodyPr wrap="square" rtlCol="0">
            <a:spAutoFit/>
          </a:bodyPr>
          <a:lstStyle/>
          <a:p>
            <a:pPr marL="285750" indent="-285750">
              <a:buFont typeface="Wingdings" panose="05000000000000000000" pitchFamily="2" charset="2"/>
              <a:buChar char="v"/>
            </a:pPr>
            <a:r>
              <a:rPr lang="en-IN" sz="1800" b="1" dirty="0"/>
              <a:t>Block Diagram for </a:t>
            </a:r>
            <a:r>
              <a:rPr lang="en-US" sz="1800" b="1" dirty="0"/>
              <a:t>Smart ID entry system using RFID technology</a:t>
            </a:r>
            <a:endParaRPr lang="en-IN" sz="1800" b="1" dirty="0"/>
          </a:p>
        </p:txBody>
      </p:sp>
      <p:sp>
        <p:nvSpPr>
          <p:cNvPr id="8" name="TextBox 7">
            <a:extLst>
              <a:ext uri="{FF2B5EF4-FFF2-40B4-BE49-F238E27FC236}">
                <a16:creationId xmlns:a16="http://schemas.microsoft.com/office/drawing/2014/main" id="{A1338D6B-5AC1-157A-B62F-AAC959CA6B0D}"/>
              </a:ext>
            </a:extLst>
          </p:cNvPr>
          <p:cNvSpPr txBox="1"/>
          <p:nvPr/>
        </p:nvSpPr>
        <p:spPr>
          <a:xfrm>
            <a:off x="3581401" y="6404889"/>
            <a:ext cx="4365522" cy="3693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SzPts val="1400"/>
              <a:buNone/>
              <a:defRPr sz="1800" b="1">
                <a:solidFill>
                  <a:srgbClr val="C77327"/>
                </a:solidFill>
              </a:defRPr>
            </a:lvl1pPr>
            <a:lvl2pPr>
              <a:buSzPts val="1400"/>
              <a:buNone/>
              <a:defRPr sz="1800">
                <a:solidFill>
                  <a:schemeClr val="dk1"/>
                </a:solidFill>
              </a:defRPr>
            </a:lvl2pPr>
            <a:lvl3pPr>
              <a:buSzPts val="1400"/>
              <a:buNone/>
              <a:defRPr sz="1800">
                <a:solidFill>
                  <a:schemeClr val="dk1"/>
                </a:solidFill>
              </a:defRPr>
            </a:lvl3pPr>
            <a:lvl4pPr>
              <a:buSzPts val="1400"/>
              <a:buNone/>
              <a:defRPr sz="1800">
                <a:solidFill>
                  <a:schemeClr val="dk1"/>
                </a:solidFill>
              </a:defRPr>
            </a:lvl4pPr>
            <a:lvl5pPr>
              <a:buSzPts val="1400"/>
              <a:buNone/>
              <a:defRPr sz="1800">
                <a:solidFill>
                  <a:schemeClr val="dk1"/>
                </a:solidFill>
              </a:defRPr>
            </a:lvl5pPr>
            <a:lvl6pPr>
              <a:buSzPts val="1400"/>
              <a:buNone/>
              <a:defRPr sz="1800">
                <a:solidFill>
                  <a:schemeClr val="dk1"/>
                </a:solidFill>
              </a:defRPr>
            </a:lvl6pPr>
            <a:lvl7pPr>
              <a:buSzPts val="1400"/>
              <a:buNone/>
              <a:defRPr sz="1800">
                <a:solidFill>
                  <a:schemeClr val="dk1"/>
                </a:solidFill>
              </a:defRPr>
            </a:lvl7pPr>
            <a:lvl8pPr>
              <a:buSzPts val="1400"/>
              <a:buNone/>
              <a:defRPr sz="1800">
                <a:solidFill>
                  <a:schemeClr val="dk1"/>
                </a:solidFill>
              </a:defRPr>
            </a:lvl8pPr>
            <a:lvl9pPr>
              <a:buSzPts val="1400"/>
              <a:buNone/>
              <a:defRPr sz="1800">
                <a:solidFill>
                  <a:schemeClr val="dk1"/>
                </a:solidFill>
              </a:defRPr>
            </a:lvl9pPr>
          </a:lstStyle>
          <a:p>
            <a:r>
              <a:rPr lang="en-US" dirty="0"/>
              <a:t>Department of Artificial Intelligence</a:t>
            </a:r>
          </a:p>
        </p:txBody>
      </p:sp>
      <p:pic>
        <p:nvPicPr>
          <p:cNvPr id="5" name="Picture 4">
            <a:extLst>
              <a:ext uri="{FF2B5EF4-FFF2-40B4-BE49-F238E27FC236}">
                <a16:creationId xmlns:a16="http://schemas.microsoft.com/office/drawing/2014/main" id="{5825C8FC-A3BF-F790-E663-CD670BE85508}"/>
              </a:ext>
            </a:extLst>
          </p:cNvPr>
          <p:cNvPicPr>
            <a:picLocks noChangeAspect="1"/>
          </p:cNvPicPr>
          <p:nvPr/>
        </p:nvPicPr>
        <p:blipFill>
          <a:blip r:embed="rId2"/>
          <a:stretch>
            <a:fillRect/>
          </a:stretch>
        </p:blipFill>
        <p:spPr>
          <a:xfrm>
            <a:off x="2124364" y="2457449"/>
            <a:ext cx="6761018" cy="3803073"/>
          </a:xfrm>
          <a:prstGeom prst="rect">
            <a:avLst/>
          </a:prstGeom>
        </p:spPr>
      </p:pic>
    </p:spTree>
    <p:extLst>
      <p:ext uri="{BB962C8B-B14F-4D97-AF65-F5344CB8AC3E}">
        <p14:creationId xmlns:p14="http://schemas.microsoft.com/office/powerpoint/2010/main" val="324405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104D-8C6E-167E-ABC2-648B98BDAE31}"/>
              </a:ext>
            </a:extLst>
          </p:cNvPr>
          <p:cNvSpPr>
            <a:spLocks noGrp="1"/>
          </p:cNvSpPr>
          <p:nvPr>
            <p:ph type="title"/>
          </p:nvPr>
        </p:nvSpPr>
        <p:spPr/>
        <p:txBody>
          <a:bodyPr/>
          <a:lstStyle/>
          <a:p>
            <a:pPr algn="ctr"/>
            <a:r>
              <a:rPr lang="en-US" dirty="0"/>
              <a:t>Result</a:t>
            </a:r>
            <a:endParaRPr lang="en-IN" dirty="0"/>
          </a:p>
        </p:txBody>
      </p:sp>
      <p:sp>
        <p:nvSpPr>
          <p:cNvPr id="4" name="Slide Number Placeholder 3">
            <a:extLst>
              <a:ext uri="{FF2B5EF4-FFF2-40B4-BE49-F238E27FC236}">
                <a16:creationId xmlns:a16="http://schemas.microsoft.com/office/drawing/2014/main" id="{23EF9766-C4E9-E1A0-4F83-504EA9B35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9" name="TextBox 8">
            <a:extLst>
              <a:ext uri="{FF2B5EF4-FFF2-40B4-BE49-F238E27FC236}">
                <a16:creationId xmlns:a16="http://schemas.microsoft.com/office/drawing/2014/main" id="{519396BD-556A-205E-FE0E-D5C3455FD31C}"/>
              </a:ext>
            </a:extLst>
          </p:cNvPr>
          <p:cNvSpPr txBox="1"/>
          <p:nvPr/>
        </p:nvSpPr>
        <p:spPr>
          <a:xfrm>
            <a:off x="3581401" y="6171684"/>
            <a:ext cx="4520381" cy="3693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SzPts val="1400"/>
              <a:buNone/>
              <a:defRPr sz="1800" b="1">
                <a:solidFill>
                  <a:srgbClr val="C77327"/>
                </a:solidFill>
              </a:defRPr>
            </a:lvl1pPr>
            <a:lvl2pPr>
              <a:buSzPts val="1400"/>
              <a:buNone/>
              <a:defRPr sz="1800">
                <a:solidFill>
                  <a:schemeClr val="dk1"/>
                </a:solidFill>
              </a:defRPr>
            </a:lvl2pPr>
            <a:lvl3pPr>
              <a:buSzPts val="1400"/>
              <a:buNone/>
              <a:defRPr sz="1800">
                <a:solidFill>
                  <a:schemeClr val="dk1"/>
                </a:solidFill>
              </a:defRPr>
            </a:lvl3pPr>
            <a:lvl4pPr>
              <a:buSzPts val="1400"/>
              <a:buNone/>
              <a:defRPr sz="1800">
                <a:solidFill>
                  <a:schemeClr val="dk1"/>
                </a:solidFill>
              </a:defRPr>
            </a:lvl4pPr>
            <a:lvl5pPr>
              <a:buSzPts val="1400"/>
              <a:buNone/>
              <a:defRPr sz="1800">
                <a:solidFill>
                  <a:schemeClr val="dk1"/>
                </a:solidFill>
              </a:defRPr>
            </a:lvl5pPr>
            <a:lvl6pPr>
              <a:buSzPts val="1400"/>
              <a:buNone/>
              <a:defRPr sz="1800">
                <a:solidFill>
                  <a:schemeClr val="dk1"/>
                </a:solidFill>
              </a:defRPr>
            </a:lvl6pPr>
            <a:lvl7pPr>
              <a:buSzPts val="1400"/>
              <a:buNone/>
              <a:defRPr sz="1800">
                <a:solidFill>
                  <a:schemeClr val="dk1"/>
                </a:solidFill>
              </a:defRPr>
            </a:lvl7pPr>
            <a:lvl8pPr>
              <a:buSzPts val="1400"/>
              <a:buNone/>
              <a:defRPr sz="1800">
                <a:solidFill>
                  <a:schemeClr val="dk1"/>
                </a:solidFill>
              </a:defRPr>
            </a:lvl8pPr>
            <a:lvl9pPr>
              <a:buSzPts val="1400"/>
              <a:buNone/>
              <a:defRPr sz="1800">
                <a:solidFill>
                  <a:schemeClr val="dk1"/>
                </a:solidFill>
              </a:defRPr>
            </a:lvl9pPr>
          </a:lstStyle>
          <a:p>
            <a:r>
              <a:rPr lang="en-US" dirty="0"/>
              <a:t>Department of Artificial Intelligence</a:t>
            </a:r>
          </a:p>
        </p:txBody>
      </p:sp>
      <p:sp>
        <p:nvSpPr>
          <p:cNvPr id="10" name="Rectangle 4">
            <a:extLst>
              <a:ext uri="{FF2B5EF4-FFF2-40B4-BE49-F238E27FC236}">
                <a16:creationId xmlns:a16="http://schemas.microsoft.com/office/drawing/2014/main" id="{2CD3C027-6B4D-E08E-F09E-375686B37479}"/>
              </a:ext>
            </a:extLst>
          </p:cNvPr>
          <p:cNvSpPr>
            <a:spLocks noGrp="1" noChangeArrowheads="1"/>
          </p:cNvSpPr>
          <p:nvPr>
            <p:ph type="body" idx="1"/>
          </p:nvPr>
        </p:nvSpPr>
        <p:spPr bwMode="auto">
          <a:xfrm>
            <a:off x="501650" y="2007159"/>
            <a:ext cx="11500264" cy="398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Wi-Fi Connection: Connects the Node MCU (ESP8266) to a Wi-Fi network using provided credentials.</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RFID Initialization: Initializes the MFRC522 RFID reader for tag scanning.</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RFID Scanning: Continuously scans for nearby RFID tags.</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ID Extraction: Extracts and identifies the unique ID of detected RFID tags.</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ID Printing: Outputs the unique RFID tag ID to the serial monitor.</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Google Sheets Logging: Logs the extracted RFID tag ID into a Google Sheets document.</a:t>
            </a:r>
          </a:p>
          <a:p>
            <a:pPr marL="742950" lvl="1" indent="-285750" algn="just" defTabSz="914400" eaLnBrk="0" fontAlgn="base" latinLnBrk="0" hangingPunct="0">
              <a:lnSpc>
                <a:spcPct val="160000"/>
              </a:lnSpc>
              <a:buFont typeface="Arial" panose="020B0604020202020204" pitchFamily="34" charset="0"/>
              <a:buChar char="•"/>
              <a:tabLst/>
            </a:pPr>
            <a:r>
              <a:rPr lang="en-US" altLang="en-US" sz="2000" dirty="0">
                <a:latin typeface="Times New Roman" pitchFamily="18" charset="0"/>
                <a:cs typeface="Times New Roman" pitchFamily="18" charset="0"/>
              </a:rPr>
              <a:t>IoT Application: Demonstrates a practical IoT solution for real-time data logging. </a:t>
            </a:r>
          </a:p>
        </p:txBody>
      </p:sp>
    </p:spTree>
    <p:extLst>
      <p:ext uri="{BB962C8B-B14F-4D97-AF65-F5344CB8AC3E}">
        <p14:creationId xmlns:p14="http://schemas.microsoft.com/office/powerpoint/2010/main" val="1227245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104D-8C6E-167E-ABC2-648B98BDAE31}"/>
              </a:ext>
            </a:extLst>
          </p:cNvPr>
          <p:cNvSpPr>
            <a:spLocks noGrp="1"/>
          </p:cNvSpPr>
          <p:nvPr>
            <p:ph type="title"/>
          </p:nvPr>
        </p:nvSpPr>
        <p:spPr/>
        <p:txBody>
          <a:bodyPr/>
          <a:lstStyle/>
          <a:p>
            <a:pPr algn="ctr"/>
            <a:r>
              <a:rPr lang="en-US" dirty="0"/>
              <a:t>Conclusion</a:t>
            </a:r>
            <a:endParaRPr lang="en-IN" dirty="0"/>
          </a:p>
        </p:txBody>
      </p:sp>
      <p:sp>
        <p:nvSpPr>
          <p:cNvPr id="4" name="Slide Number Placeholder 3">
            <a:extLst>
              <a:ext uri="{FF2B5EF4-FFF2-40B4-BE49-F238E27FC236}">
                <a16:creationId xmlns:a16="http://schemas.microsoft.com/office/drawing/2014/main" id="{23EF9766-C4E9-E1A0-4F83-504EA9B35F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7" name="Rectangle 3">
            <a:extLst>
              <a:ext uri="{FF2B5EF4-FFF2-40B4-BE49-F238E27FC236}">
                <a16:creationId xmlns:a16="http://schemas.microsoft.com/office/drawing/2014/main" id="{F6BFD317-8339-E15C-9EC6-BE139B6FEAFA}"/>
              </a:ext>
            </a:extLst>
          </p:cNvPr>
          <p:cNvSpPr>
            <a:spLocks noGrp="1" noChangeArrowheads="1"/>
          </p:cNvSpPr>
          <p:nvPr>
            <p:ph type="body" idx="1"/>
          </p:nvPr>
        </p:nvSpPr>
        <p:spPr bwMode="auto">
          <a:xfrm>
            <a:off x="501650" y="1859686"/>
            <a:ext cx="11100415" cy="428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just" eaLnBrk="0" fontAlgn="base" hangingPunct="0">
              <a:lnSpc>
                <a:spcPct val="150000"/>
              </a:lnSpc>
              <a:buNone/>
            </a:pPr>
            <a:r>
              <a:rPr lang="en-US" sz="2200" dirty="0">
                <a:latin typeface="Times New Roman" pitchFamily="18" charset="0"/>
                <a:cs typeface="Times New Roman" pitchFamily="18" charset="0"/>
              </a:rPr>
              <a:t>The code successfully integrates a Node MCU (ESP8266) with an RFID reader (MFRC522) and Google Sheets API to create a real-time RFID tag logging system. It establishes a Wi-Fi connection, initializes the RFID reader, continuously scans for RFID tags, and extracts and prints their unique IDs. Upon detecting an RFID tag, the unique ID is sent to a Google Sheets document for logging purposes. This setup provides an efficient and reliable method for tracking RFID tags, making it useful for applications such as attendance systems, inventory management, and access control. The integration demonstrates the potential of IoT solutions for automated data collection and management.</a:t>
            </a:r>
            <a:endParaRPr lang="en-US" altLang="en-US" sz="2200"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519396BD-556A-205E-FE0E-D5C3455FD31C}"/>
              </a:ext>
            </a:extLst>
          </p:cNvPr>
          <p:cNvSpPr txBox="1"/>
          <p:nvPr/>
        </p:nvSpPr>
        <p:spPr>
          <a:xfrm>
            <a:off x="4011561" y="6308209"/>
            <a:ext cx="4520381" cy="3693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SzPts val="1400"/>
              <a:buNone/>
              <a:defRPr sz="1800" b="1">
                <a:solidFill>
                  <a:srgbClr val="C77327"/>
                </a:solidFill>
              </a:defRPr>
            </a:lvl1pPr>
            <a:lvl2pPr>
              <a:buSzPts val="1400"/>
              <a:buNone/>
              <a:defRPr sz="1800">
                <a:solidFill>
                  <a:schemeClr val="dk1"/>
                </a:solidFill>
              </a:defRPr>
            </a:lvl2pPr>
            <a:lvl3pPr>
              <a:buSzPts val="1400"/>
              <a:buNone/>
              <a:defRPr sz="1800">
                <a:solidFill>
                  <a:schemeClr val="dk1"/>
                </a:solidFill>
              </a:defRPr>
            </a:lvl3pPr>
            <a:lvl4pPr>
              <a:buSzPts val="1400"/>
              <a:buNone/>
              <a:defRPr sz="1800">
                <a:solidFill>
                  <a:schemeClr val="dk1"/>
                </a:solidFill>
              </a:defRPr>
            </a:lvl4pPr>
            <a:lvl5pPr>
              <a:buSzPts val="1400"/>
              <a:buNone/>
              <a:defRPr sz="1800">
                <a:solidFill>
                  <a:schemeClr val="dk1"/>
                </a:solidFill>
              </a:defRPr>
            </a:lvl5pPr>
            <a:lvl6pPr>
              <a:buSzPts val="1400"/>
              <a:buNone/>
              <a:defRPr sz="1800">
                <a:solidFill>
                  <a:schemeClr val="dk1"/>
                </a:solidFill>
              </a:defRPr>
            </a:lvl6pPr>
            <a:lvl7pPr>
              <a:buSzPts val="1400"/>
              <a:buNone/>
              <a:defRPr sz="1800">
                <a:solidFill>
                  <a:schemeClr val="dk1"/>
                </a:solidFill>
              </a:defRPr>
            </a:lvl7pPr>
            <a:lvl8pPr>
              <a:buSzPts val="1400"/>
              <a:buNone/>
              <a:defRPr sz="1800">
                <a:solidFill>
                  <a:schemeClr val="dk1"/>
                </a:solidFill>
              </a:defRPr>
            </a:lvl8pPr>
            <a:lvl9pPr>
              <a:buSzPts val="1400"/>
              <a:buNone/>
              <a:defRPr sz="1800">
                <a:solidFill>
                  <a:schemeClr val="dk1"/>
                </a:solidFill>
              </a:defRPr>
            </a:lvl9pPr>
          </a:lstStyle>
          <a:p>
            <a:r>
              <a:rPr lang="en-US" dirty="0"/>
              <a:t>Department of Artificial Intelligence</a:t>
            </a:r>
          </a:p>
        </p:txBody>
      </p:sp>
    </p:spTree>
    <p:extLst>
      <p:ext uri="{BB962C8B-B14F-4D97-AF65-F5344CB8AC3E}">
        <p14:creationId xmlns:p14="http://schemas.microsoft.com/office/powerpoint/2010/main" val="824333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2"/>
          <p:cNvSpPr txBox="1">
            <a:spLocks noGrp="1"/>
          </p:cNvSpPr>
          <p:nvPr>
            <p:ph type="title"/>
          </p:nvPr>
        </p:nvSpPr>
        <p:spPr>
          <a:xfrm>
            <a:off x="1492898" y="338231"/>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Problem Statement</a:t>
            </a:r>
            <a:endParaRPr/>
          </a:p>
        </p:txBody>
      </p:sp>
      <p:sp>
        <p:nvSpPr>
          <p:cNvPr id="45" name="Google Shape;45;p2"/>
          <p:cNvSpPr txBox="1">
            <a:spLocks noGrp="1"/>
          </p:cNvSpPr>
          <p:nvPr>
            <p:ph type="body" idx="1"/>
          </p:nvPr>
        </p:nvSpPr>
        <p:spPr>
          <a:xfrm>
            <a:off x="770965" y="1873771"/>
            <a:ext cx="10784541" cy="4016042"/>
          </a:xfrm>
          <a:prstGeom prst="rect">
            <a:avLst/>
          </a:prstGeom>
          <a:noFill/>
          <a:ln>
            <a:noFill/>
          </a:ln>
        </p:spPr>
        <p:txBody>
          <a:bodyPr spcFirstLastPara="1" wrap="square" lIns="91425" tIns="45700" rIns="91425" bIns="45700" anchor="t" anchorCtr="0">
            <a:normAutofit/>
          </a:bodyPr>
          <a:lstStyle/>
          <a:p>
            <a:pPr marL="114300" lvl="0" indent="0" algn="just" rtl="0">
              <a:lnSpc>
                <a:spcPct val="150000"/>
              </a:lnSpc>
              <a:spcBef>
                <a:spcPts val="1000"/>
              </a:spcBef>
              <a:spcAft>
                <a:spcPts val="0"/>
              </a:spcAft>
              <a:buSzPct val="64864"/>
              <a:buNone/>
            </a:pPr>
            <a:r>
              <a:rPr lang="en-US" sz="2200" dirty="0">
                <a:solidFill>
                  <a:schemeClr val="dk1"/>
                </a:solidFill>
                <a:latin typeface="Times New Roman" pitchFamily="18" charset="0"/>
                <a:ea typeface="Times New Roman"/>
                <a:cs typeface="Times New Roman" pitchFamily="18" charset="0"/>
                <a:sym typeface="Times New Roman"/>
              </a:rPr>
              <a:t>Develop a smart ID entry system utilizing RFID technology to enhance access control, security, and user convenience. The system will automate identification processes, grant access in real-time, and log entry/exit records. It aims to replace traditional manual verification methods with an efficient and secure solution. </a:t>
            </a:r>
            <a:endParaRPr sz="2200" dirty="0">
              <a:solidFill>
                <a:schemeClr val="dk1"/>
              </a:solidFill>
              <a:latin typeface="Times New Roman" pitchFamily="18" charset="0"/>
              <a:ea typeface="Times New Roman"/>
              <a:cs typeface="Times New Roman" pitchFamily="18" charset="0"/>
              <a:sym typeface="Times New Roman"/>
            </a:endParaRPr>
          </a:p>
        </p:txBody>
      </p:sp>
      <p:sp>
        <p:nvSpPr>
          <p:cNvPr id="46" name="Google Shape;4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47" name="Google Shape;47;p2"/>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1672192" y="394447"/>
            <a:ext cx="9614373" cy="1601507"/>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sz="3500" i="0" u="none" strike="noStrike" cap="none">
                <a:solidFill>
                  <a:srgbClr val="002060"/>
                </a:solidFill>
                <a:latin typeface="Times New Roman"/>
                <a:ea typeface="Times New Roman"/>
                <a:cs typeface="Times New Roman"/>
                <a:sym typeface="Times New Roman"/>
              </a:rPr>
              <a:t>VIDYA JYOTHI INSTITUTE OF TECHNOLOGY (Autonomous)</a:t>
            </a:r>
            <a:br>
              <a:rPr lang="en-US" sz="3500" i="0" u="none" strike="noStrike" cap="none">
                <a:solidFill>
                  <a:srgbClr val="002060"/>
                </a:solidFill>
                <a:latin typeface="Times New Roman"/>
                <a:ea typeface="Times New Roman"/>
                <a:cs typeface="Times New Roman"/>
                <a:sym typeface="Times New Roman"/>
              </a:rPr>
            </a:br>
            <a:endParaRPr sz="3500">
              <a:solidFill>
                <a:srgbClr val="002060"/>
              </a:solidFill>
            </a:endParaRPr>
          </a:p>
        </p:txBody>
      </p:sp>
      <p:sp>
        <p:nvSpPr>
          <p:cNvPr id="348" name="Google Shape;348;p46"/>
          <p:cNvSpPr txBox="1">
            <a:spLocks noGrp="1"/>
          </p:cNvSpPr>
          <p:nvPr>
            <p:ph type="body" idx="1"/>
          </p:nvPr>
        </p:nvSpPr>
        <p:spPr>
          <a:xfrm>
            <a:off x="908797" y="2458989"/>
            <a:ext cx="10374406" cy="1940023"/>
          </a:xfrm>
          <a:prstGeom prst="rect">
            <a:avLst/>
          </a:prstGeom>
          <a:noFill/>
          <a:ln>
            <a:noFill/>
          </a:ln>
        </p:spPr>
        <p:txBody>
          <a:bodyPr spcFirstLastPara="1" wrap="square" lIns="91425" tIns="45700" rIns="91425" bIns="45700" anchor="ctr" anchorCtr="0">
            <a:noAutofit/>
          </a:bodyPr>
          <a:lstStyle/>
          <a:p>
            <a:pPr marL="114300" lvl="0" indent="0" algn="ctr" rtl="0">
              <a:lnSpc>
                <a:spcPct val="90000"/>
              </a:lnSpc>
              <a:spcBef>
                <a:spcPts val="1000"/>
              </a:spcBef>
              <a:spcAft>
                <a:spcPts val="0"/>
              </a:spcAft>
              <a:buSzPts val="1800"/>
              <a:buNone/>
            </a:pPr>
            <a:r>
              <a:rPr lang="en-US" sz="9000" b="1" cap="none" dirty="0">
                <a:solidFill>
                  <a:schemeClr val="dk1"/>
                </a:solidFill>
                <a:latin typeface="Times New Roman"/>
                <a:ea typeface="Times New Roman"/>
                <a:cs typeface="Times New Roman"/>
                <a:sym typeface="Times New Roman"/>
              </a:rPr>
              <a:t>THANK YOU </a:t>
            </a:r>
          </a:p>
          <a:p>
            <a:pPr marL="114300" lvl="0" indent="0" algn="ctr" rtl="0">
              <a:lnSpc>
                <a:spcPct val="90000"/>
              </a:lnSpc>
              <a:spcBef>
                <a:spcPts val="1000"/>
              </a:spcBef>
              <a:spcAft>
                <a:spcPts val="0"/>
              </a:spcAft>
              <a:buSzPts val="1800"/>
              <a:buNone/>
            </a:pPr>
            <a:endParaRPr sz="1800" b="1" cap="none" dirty="0">
              <a:solidFill>
                <a:schemeClr val="dk1"/>
              </a:solidFill>
              <a:latin typeface="Times New Roman"/>
              <a:ea typeface="Times New Roman"/>
              <a:cs typeface="Times New Roman"/>
              <a:sym typeface="Times New Roman"/>
            </a:endParaRPr>
          </a:p>
        </p:txBody>
      </p:sp>
      <p:sp>
        <p:nvSpPr>
          <p:cNvPr id="349" name="Google Shape;34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350" name="Google Shape;350;p46"/>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3"/>
          <p:cNvSpPr txBox="1">
            <a:spLocks noGrp="1"/>
          </p:cNvSpPr>
          <p:nvPr>
            <p:ph type="title"/>
          </p:nvPr>
        </p:nvSpPr>
        <p:spPr>
          <a:xfrm>
            <a:off x="857630" y="192500"/>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t>Abstract</a:t>
            </a:r>
            <a:endParaRPr/>
          </a:p>
        </p:txBody>
      </p:sp>
      <p:sp>
        <p:nvSpPr>
          <p:cNvPr id="53" name="Google Shape;53;p3"/>
          <p:cNvSpPr txBox="1">
            <a:spLocks noGrp="1"/>
          </p:cNvSpPr>
          <p:nvPr>
            <p:ph type="body" idx="1"/>
          </p:nvPr>
        </p:nvSpPr>
        <p:spPr>
          <a:xfrm>
            <a:off x="316029" y="1873770"/>
            <a:ext cx="11559941" cy="3282846"/>
          </a:xfrm>
          <a:prstGeom prst="rect">
            <a:avLst/>
          </a:prstGeom>
          <a:noFill/>
          <a:ln>
            <a:noFill/>
          </a:ln>
        </p:spPr>
        <p:txBody>
          <a:bodyPr spcFirstLastPara="1" wrap="square" lIns="91425" tIns="45700" rIns="91425" bIns="45700" anchor="ctr" anchorCtr="0">
            <a:noAutofit/>
          </a:bodyPr>
          <a:lstStyle/>
          <a:p>
            <a:pPr marL="457200" lvl="0" indent="-342900" algn="just" rtl="0">
              <a:lnSpc>
                <a:spcPct val="150000"/>
              </a:lnSpc>
              <a:spcBef>
                <a:spcPts val="1000"/>
              </a:spcBef>
              <a:spcAft>
                <a:spcPts val="800"/>
              </a:spcAft>
              <a:buSzPts val="1800"/>
              <a:buChar char="•"/>
            </a:pPr>
            <a:r>
              <a:rPr lang="en-US" sz="2200" dirty="0">
                <a:latin typeface="Times New Roman" pitchFamily="18" charset="0"/>
                <a:cs typeface="Times New Roman" pitchFamily="18" charset="0"/>
              </a:rPr>
              <a:t>The Smart ID Entry System revolutionizes access control by utilizing a single RFID card for multiple applications. Seamlessly integrated with IoT, it enables secure access to offices, laboratories, and restricted areas. Through real-time monitoring, it ensures efficient management of diverse access points, from doctor appointments to server room access. This innovative solution enhances convenience and security, streamlining operations while providing comprehensive access control across various environments. </a:t>
            </a:r>
            <a:endParaRPr sz="2200" dirty="0">
              <a:latin typeface="Times New Roman" pitchFamily="18" charset="0"/>
              <a:cs typeface="Times New Roman" pitchFamily="18" charset="0"/>
              <a:sym typeface="Calibri"/>
            </a:endParaRPr>
          </a:p>
        </p:txBody>
      </p:sp>
      <p:sp>
        <p:nvSpPr>
          <p:cNvPr id="55" name="Google Shape;5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
        <p:nvSpPr>
          <p:cNvPr id="6" name="Google Shape;310;p41"/>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12E4-5ABC-CDC5-7E5E-FC21A0E58C57}"/>
              </a:ext>
            </a:extLst>
          </p:cNvPr>
          <p:cNvSpPr>
            <a:spLocks noGrp="1"/>
          </p:cNvSpPr>
          <p:nvPr>
            <p:ph type="title"/>
          </p:nvPr>
        </p:nvSpPr>
        <p:spPr/>
        <p:txBody>
          <a:bodyPr/>
          <a:lstStyle/>
          <a:p>
            <a:r>
              <a:rPr lang="en-US" dirty="0"/>
              <a:t>          Literature Survey</a:t>
            </a:r>
            <a:endParaRPr lang="en-IN" dirty="0"/>
          </a:p>
        </p:txBody>
      </p:sp>
      <p:sp>
        <p:nvSpPr>
          <p:cNvPr id="3" name="Text Placeholder 2">
            <a:extLst>
              <a:ext uri="{FF2B5EF4-FFF2-40B4-BE49-F238E27FC236}">
                <a16:creationId xmlns:a16="http://schemas.microsoft.com/office/drawing/2014/main" id="{2CA63DCD-7572-DEED-A9A6-E3D536EFEBD1}"/>
              </a:ext>
            </a:extLst>
          </p:cNvPr>
          <p:cNvSpPr>
            <a:spLocks noGrp="1"/>
          </p:cNvSpPr>
          <p:nvPr>
            <p:ph type="body" idx="1"/>
          </p:nvPr>
        </p:nvSpPr>
        <p:spPr>
          <a:xfrm>
            <a:off x="448559" y="598177"/>
            <a:ext cx="10515600" cy="827500"/>
          </a:xfrm>
        </p:spPr>
        <p:txBody>
          <a:bodyPr/>
          <a:lstStyle/>
          <a:p>
            <a:pPr marL="114300" indent="0">
              <a:buNone/>
            </a:pPr>
            <a:r>
              <a:rPr lang="en-US" dirty="0"/>
              <a:t>  </a:t>
            </a:r>
            <a:endParaRPr lang="en-IN" dirty="0"/>
          </a:p>
        </p:txBody>
      </p:sp>
      <p:sp>
        <p:nvSpPr>
          <p:cNvPr id="4" name="Slide Number Placeholder 3">
            <a:extLst>
              <a:ext uri="{FF2B5EF4-FFF2-40B4-BE49-F238E27FC236}">
                <a16:creationId xmlns:a16="http://schemas.microsoft.com/office/drawing/2014/main" id="{FB914156-502E-30D6-BA40-4942B7375B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6" name="Table 5">
            <a:extLst>
              <a:ext uri="{FF2B5EF4-FFF2-40B4-BE49-F238E27FC236}">
                <a16:creationId xmlns:a16="http://schemas.microsoft.com/office/drawing/2014/main" id="{1A392890-C97F-572D-AB10-D1F05B053C83}"/>
              </a:ext>
            </a:extLst>
          </p:cNvPr>
          <p:cNvGraphicFramePr>
            <a:graphicFrameLocks noGrp="1"/>
          </p:cNvGraphicFramePr>
          <p:nvPr>
            <p:extLst>
              <p:ext uri="{D42A27DB-BD31-4B8C-83A1-F6EECF244321}">
                <p14:modId xmlns:p14="http://schemas.microsoft.com/office/powerpoint/2010/main" val="3574839490"/>
              </p:ext>
            </p:extLst>
          </p:nvPr>
        </p:nvGraphicFramePr>
        <p:xfrm>
          <a:off x="871838" y="2165621"/>
          <a:ext cx="10234462" cy="3925718"/>
        </p:xfrm>
        <a:graphic>
          <a:graphicData uri="http://schemas.openxmlformats.org/drawingml/2006/table">
            <a:tbl>
              <a:tblPr firstRow="1" bandRow="1">
                <a:tableStyleId>{960D9745-7C38-4BDD-B7B4-6FD5B6A216A6}</a:tableStyleId>
              </a:tblPr>
              <a:tblGrid>
                <a:gridCol w="667068">
                  <a:extLst>
                    <a:ext uri="{9D8B030D-6E8A-4147-A177-3AD203B41FA5}">
                      <a16:colId xmlns:a16="http://schemas.microsoft.com/office/drawing/2014/main" val="1996703228"/>
                    </a:ext>
                  </a:extLst>
                </a:gridCol>
                <a:gridCol w="3310133">
                  <a:extLst>
                    <a:ext uri="{9D8B030D-6E8A-4147-A177-3AD203B41FA5}">
                      <a16:colId xmlns:a16="http://schemas.microsoft.com/office/drawing/2014/main" val="26882"/>
                    </a:ext>
                  </a:extLst>
                </a:gridCol>
                <a:gridCol w="2057400">
                  <a:extLst>
                    <a:ext uri="{9D8B030D-6E8A-4147-A177-3AD203B41FA5}">
                      <a16:colId xmlns:a16="http://schemas.microsoft.com/office/drawing/2014/main" val="1778599271"/>
                    </a:ext>
                  </a:extLst>
                </a:gridCol>
                <a:gridCol w="2057400">
                  <a:extLst>
                    <a:ext uri="{9D8B030D-6E8A-4147-A177-3AD203B41FA5}">
                      <a16:colId xmlns:a16="http://schemas.microsoft.com/office/drawing/2014/main" val="2340891318"/>
                    </a:ext>
                  </a:extLst>
                </a:gridCol>
                <a:gridCol w="2142461">
                  <a:extLst>
                    <a:ext uri="{9D8B030D-6E8A-4147-A177-3AD203B41FA5}">
                      <a16:colId xmlns:a16="http://schemas.microsoft.com/office/drawing/2014/main" val="1271580408"/>
                    </a:ext>
                  </a:extLst>
                </a:gridCol>
              </a:tblGrid>
              <a:tr h="313146">
                <a:tc>
                  <a:txBody>
                    <a:bodyPr/>
                    <a:lstStyle/>
                    <a:p>
                      <a:r>
                        <a:rPr lang="en-US" dirty="0"/>
                        <a:t>S.NO</a:t>
                      </a:r>
                      <a:endParaRPr lang="en-IN" dirty="0"/>
                    </a:p>
                  </a:txBody>
                  <a:tcPr/>
                </a:tc>
                <a:tc>
                  <a:txBody>
                    <a:bodyPr/>
                    <a:lstStyle/>
                    <a:p>
                      <a:r>
                        <a:rPr lang="en-US" dirty="0"/>
                        <a:t>TITLE</a:t>
                      </a:r>
                      <a:endParaRPr lang="en-IN" dirty="0"/>
                    </a:p>
                  </a:txBody>
                  <a:tcPr/>
                </a:tc>
                <a:tc>
                  <a:txBody>
                    <a:bodyPr/>
                    <a:lstStyle/>
                    <a:p>
                      <a:r>
                        <a:rPr lang="en-US" dirty="0"/>
                        <a:t>METHODOLOGY</a:t>
                      </a:r>
                      <a:endParaRPr lang="en-IN" dirty="0"/>
                    </a:p>
                  </a:txBody>
                  <a:tcPr/>
                </a:tc>
                <a:tc>
                  <a:txBody>
                    <a:bodyPr/>
                    <a:lstStyle/>
                    <a:p>
                      <a:r>
                        <a:rPr lang="en-US" dirty="0"/>
                        <a:t>METRICS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1350497295"/>
                  </a:ext>
                </a:extLst>
              </a:tr>
              <a:tr h="1636157">
                <a:tc>
                  <a:txBody>
                    <a:bodyPr/>
                    <a:lstStyle/>
                    <a:p>
                      <a:endParaRPr lang="en-US" dirty="0"/>
                    </a:p>
                    <a:p>
                      <a:endParaRPr lang="en-US" dirty="0"/>
                    </a:p>
                    <a:p>
                      <a:r>
                        <a:rPr lang="en-US" dirty="0"/>
                        <a:t>  </a:t>
                      </a:r>
                    </a:p>
                    <a:p>
                      <a:r>
                        <a:rPr lang="en-US" dirty="0"/>
                        <a:t>  1</a:t>
                      </a:r>
                      <a:endParaRPr lang="en-IN" dirty="0"/>
                    </a:p>
                  </a:txBody>
                  <a:tcPr/>
                </a:tc>
                <a:tc>
                  <a:txBody>
                    <a:bodyPr/>
                    <a:lstStyle/>
                    <a:p>
                      <a:endParaRPr lang="en-US" dirty="0"/>
                    </a:p>
                    <a:p>
                      <a:r>
                        <a:rPr lang="en-US" dirty="0"/>
                        <a:t>RFID TECHNOLOGY AND ITS APPLICATIONS IN INTERNET OF THINGS (IOT)</a:t>
                      </a:r>
                      <a:endParaRPr lang="en-IN" dirty="0"/>
                    </a:p>
                  </a:txBody>
                  <a:tcPr/>
                </a:tc>
                <a:tc>
                  <a:txBody>
                    <a:bodyPr/>
                    <a:lstStyle/>
                    <a:p>
                      <a:r>
                        <a:rPr lang="en-US" dirty="0"/>
                        <a:t>Research, Requirements Gathering, System Design, System Design, System Design, Testing, Deployment , Evaluation</a:t>
                      </a:r>
                      <a:endParaRPr lang="en-IN" dirty="0"/>
                    </a:p>
                  </a:txBody>
                  <a:tcPr/>
                </a:tc>
                <a:tc>
                  <a:txBody>
                    <a:bodyPr/>
                    <a:lstStyle/>
                    <a:p>
                      <a:r>
                        <a:rPr lang="en-US" dirty="0"/>
                        <a:t>Read Range, Latency, Scalability, Cost per Tag</a:t>
                      </a:r>
                      <a:endParaRPr lang="en-IN" dirty="0"/>
                    </a:p>
                  </a:txBody>
                  <a:tcPr/>
                </a:tc>
                <a:tc>
                  <a:txBody>
                    <a:bodyPr/>
                    <a:lstStyle/>
                    <a:p>
                      <a:r>
                        <a:rPr lang="en-US" dirty="0"/>
                        <a:t>Tag Collision, Security and Privacy Concerns, Data Management</a:t>
                      </a:r>
                      <a:endParaRPr lang="en-IN" dirty="0"/>
                    </a:p>
                  </a:txBody>
                  <a:tcPr/>
                </a:tc>
                <a:extLst>
                  <a:ext uri="{0D108BD9-81ED-4DB2-BD59-A6C34878D82A}">
                    <a16:rowId xmlns:a16="http://schemas.microsoft.com/office/drawing/2014/main" val="2882184548"/>
                  </a:ext>
                </a:extLst>
              </a:tr>
              <a:tr h="1814252">
                <a:tc>
                  <a:txBody>
                    <a:bodyPr/>
                    <a:lstStyle/>
                    <a:p>
                      <a:endParaRPr lang="en-US" dirty="0"/>
                    </a:p>
                    <a:p>
                      <a:endParaRPr lang="en-IN" dirty="0"/>
                    </a:p>
                    <a:p>
                      <a:r>
                        <a:rPr lang="en-IN" dirty="0"/>
                        <a:t>    </a:t>
                      </a:r>
                    </a:p>
                    <a:p>
                      <a:r>
                        <a:rPr lang="en-IN" dirty="0"/>
                        <a:t>  2</a:t>
                      </a:r>
                    </a:p>
                  </a:txBody>
                  <a:tcPr/>
                </a:tc>
                <a:tc>
                  <a:txBody>
                    <a:bodyPr/>
                    <a:lstStyle/>
                    <a:p>
                      <a:endParaRPr lang="en-US" dirty="0"/>
                    </a:p>
                    <a:p>
                      <a:endParaRPr lang="en-IN" dirty="0"/>
                    </a:p>
                    <a:p>
                      <a:r>
                        <a:rPr lang="en-US" dirty="0"/>
                        <a:t>SMART ATTENDANCE MONITORING SYSTEM USING IOT AND RFID</a:t>
                      </a:r>
                      <a:endParaRPr lang="en-IN" dirty="0"/>
                    </a:p>
                  </a:txBody>
                  <a:tcPr/>
                </a:tc>
                <a:tc>
                  <a:txBody>
                    <a:bodyPr/>
                    <a:lstStyle/>
                    <a:p>
                      <a:r>
                        <a:rPr lang="en-US" dirty="0"/>
                        <a:t>Preliminary Assessment, System Design, Hardware and Software Selection System Implementation</a:t>
                      </a:r>
                      <a:endParaRPr lang="en-IN" dirty="0"/>
                    </a:p>
                  </a:txBody>
                  <a:tcPr/>
                </a:tc>
                <a:tc>
                  <a:txBody>
                    <a:bodyPr/>
                    <a:lstStyle/>
                    <a:p>
                      <a:r>
                        <a:rPr lang="en-US" dirty="0"/>
                        <a:t>Accuracy Metrics, Efficiency Metrics, System Reliability Metrics</a:t>
                      </a:r>
                      <a:endParaRPr lang="en-IN" dirty="0"/>
                    </a:p>
                  </a:txBody>
                  <a:tcPr/>
                </a:tc>
                <a:tc>
                  <a:txBody>
                    <a:bodyPr/>
                    <a:lstStyle/>
                    <a:p>
                      <a:r>
                        <a:rPr lang="en-US" dirty="0"/>
                        <a:t>System Reliability, Standards and Interoperability, Power Requirements</a:t>
                      </a:r>
                      <a:endParaRPr lang="en-IN" dirty="0"/>
                    </a:p>
                  </a:txBody>
                  <a:tcPr/>
                </a:tc>
                <a:extLst>
                  <a:ext uri="{0D108BD9-81ED-4DB2-BD59-A6C34878D82A}">
                    <a16:rowId xmlns:a16="http://schemas.microsoft.com/office/drawing/2014/main" val="2020358728"/>
                  </a:ext>
                </a:extLst>
              </a:tr>
            </a:tbl>
          </a:graphicData>
        </a:graphic>
      </p:graphicFrame>
      <p:sp>
        <p:nvSpPr>
          <p:cNvPr id="7" name="TextBox 6">
            <a:extLst>
              <a:ext uri="{FF2B5EF4-FFF2-40B4-BE49-F238E27FC236}">
                <a16:creationId xmlns:a16="http://schemas.microsoft.com/office/drawing/2014/main" id="{6BE231F4-D0ED-D4DB-F4DC-D6C459B804F0}"/>
              </a:ext>
            </a:extLst>
          </p:cNvPr>
          <p:cNvSpPr txBox="1"/>
          <p:nvPr/>
        </p:nvSpPr>
        <p:spPr>
          <a:xfrm>
            <a:off x="3581401" y="6356350"/>
            <a:ext cx="4237704" cy="3693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RPr/>
            </a:defPPr>
            <a:lvl1pPr marL="0" indent="0" algn="ctr">
              <a:buSzPts val="1400"/>
              <a:buNone/>
              <a:defRPr sz="1800" b="1">
                <a:solidFill>
                  <a:srgbClr val="C77327"/>
                </a:solidFill>
              </a:defRPr>
            </a:lvl1pPr>
            <a:lvl2pPr>
              <a:buSzPts val="1400"/>
              <a:buNone/>
              <a:defRPr sz="1800">
                <a:solidFill>
                  <a:schemeClr val="dk1"/>
                </a:solidFill>
              </a:defRPr>
            </a:lvl2pPr>
            <a:lvl3pPr>
              <a:buSzPts val="1400"/>
              <a:buNone/>
              <a:defRPr sz="1800">
                <a:solidFill>
                  <a:schemeClr val="dk1"/>
                </a:solidFill>
              </a:defRPr>
            </a:lvl3pPr>
            <a:lvl4pPr>
              <a:buSzPts val="1400"/>
              <a:buNone/>
              <a:defRPr sz="1800">
                <a:solidFill>
                  <a:schemeClr val="dk1"/>
                </a:solidFill>
              </a:defRPr>
            </a:lvl4pPr>
            <a:lvl5pPr>
              <a:buSzPts val="1400"/>
              <a:buNone/>
              <a:defRPr sz="1800">
                <a:solidFill>
                  <a:schemeClr val="dk1"/>
                </a:solidFill>
              </a:defRPr>
            </a:lvl5pPr>
            <a:lvl6pPr>
              <a:buSzPts val="1400"/>
              <a:buNone/>
              <a:defRPr sz="1800">
                <a:solidFill>
                  <a:schemeClr val="dk1"/>
                </a:solidFill>
              </a:defRPr>
            </a:lvl6pPr>
            <a:lvl7pPr>
              <a:buSzPts val="1400"/>
              <a:buNone/>
              <a:defRPr sz="1800">
                <a:solidFill>
                  <a:schemeClr val="dk1"/>
                </a:solidFill>
              </a:defRPr>
            </a:lvl7pPr>
            <a:lvl8pPr>
              <a:buSzPts val="1400"/>
              <a:buNone/>
              <a:defRPr sz="1800">
                <a:solidFill>
                  <a:schemeClr val="dk1"/>
                </a:solidFill>
              </a:defRPr>
            </a:lvl8pPr>
            <a:lvl9pPr>
              <a:buSzPts val="1400"/>
              <a:buNone/>
              <a:defRPr sz="1800">
                <a:solidFill>
                  <a:schemeClr val="dk1"/>
                </a:solidFill>
              </a:defRPr>
            </a:lvl9pPr>
          </a:lstStyle>
          <a:p>
            <a:r>
              <a:rPr lang="en-US" dirty="0"/>
              <a:t>Department of Artificial Intelligence</a:t>
            </a:r>
          </a:p>
        </p:txBody>
      </p:sp>
    </p:spTree>
    <p:extLst>
      <p:ext uri="{BB962C8B-B14F-4D97-AF65-F5344CB8AC3E}">
        <p14:creationId xmlns:p14="http://schemas.microsoft.com/office/powerpoint/2010/main" val="333483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131F4-65C3-FA48-A0C2-3A1E59AF0321}"/>
              </a:ext>
            </a:extLst>
          </p:cNvPr>
          <p:cNvSpPr>
            <a:spLocks noGrp="1"/>
          </p:cNvSpPr>
          <p:nvPr>
            <p:ph type="title"/>
          </p:nvPr>
        </p:nvSpPr>
        <p:spPr/>
        <p:txBody>
          <a:bodyPr/>
          <a:lstStyle/>
          <a:p>
            <a:pPr algn="ctr"/>
            <a:r>
              <a:rPr lang="en-US" dirty="0"/>
              <a:t>Literature Survey</a:t>
            </a:r>
            <a:endParaRPr lang="en-IN" dirty="0"/>
          </a:p>
        </p:txBody>
      </p:sp>
      <p:sp>
        <p:nvSpPr>
          <p:cNvPr id="4" name="Slide Number Placeholder 3">
            <a:extLst>
              <a:ext uri="{FF2B5EF4-FFF2-40B4-BE49-F238E27FC236}">
                <a16:creationId xmlns:a16="http://schemas.microsoft.com/office/drawing/2014/main" id="{C2B9EC95-0092-D972-1BE2-466D6D26DE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4">
            <a:extLst>
              <a:ext uri="{FF2B5EF4-FFF2-40B4-BE49-F238E27FC236}">
                <a16:creationId xmlns:a16="http://schemas.microsoft.com/office/drawing/2014/main" id="{BF8AA05B-7536-D05C-3087-BAD5728391E5}"/>
              </a:ext>
            </a:extLst>
          </p:cNvPr>
          <p:cNvGraphicFramePr>
            <a:graphicFrameLocks noGrp="1"/>
          </p:cNvGraphicFramePr>
          <p:nvPr>
            <p:extLst>
              <p:ext uri="{D42A27DB-BD31-4B8C-83A1-F6EECF244321}">
                <p14:modId xmlns:p14="http://schemas.microsoft.com/office/powerpoint/2010/main" val="3308530547"/>
              </p:ext>
            </p:extLst>
          </p:nvPr>
        </p:nvGraphicFramePr>
        <p:xfrm>
          <a:off x="658760" y="2139736"/>
          <a:ext cx="10695038" cy="3767565"/>
        </p:xfrm>
        <a:graphic>
          <a:graphicData uri="http://schemas.openxmlformats.org/drawingml/2006/table">
            <a:tbl>
              <a:tblPr firstRow="1" bandRow="1">
                <a:tableStyleId>{960D9745-7C38-4BDD-B7B4-6FD5B6A216A6}</a:tableStyleId>
              </a:tblPr>
              <a:tblGrid>
                <a:gridCol w="658763">
                  <a:extLst>
                    <a:ext uri="{9D8B030D-6E8A-4147-A177-3AD203B41FA5}">
                      <a16:colId xmlns:a16="http://schemas.microsoft.com/office/drawing/2014/main" val="1645016483"/>
                    </a:ext>
                  </a:extLst>
                </a:gridCol>
                <a:gridCol w="3429921">
                  <a:extLst>
                    <a:ext uri="{9D8B030D-6E8A-4147-A177-3AD203B41FA5}">
                      <a16:colId xmlns:a16="http://schemas.microsoft.com/office/drawing/2014/main" val="2185969211"/>
                    </a:ext>
                  </a:extLst>
                </a:gridCol>
                <a:gridCol w="2367507">
                  <a:extLst>
                    <a:ext uri="{9D8B030D-6E8A-4147-A177-3AD203B41FA5}">
                      <a16:colId xmlns:a16="http://schemas.microsoft.com/office/drawing/2014/main" val="1259145735"/>
                    </a:ext>
                  </a:extLst>
                </a:gridCol>
                <a:gridCol w="2186167">
                  <a:extLst>
                    <a:ext uri="{9D8B030D-6E8A-4147-A177-3AD203B41FA5}">
                      <a16:colId xmlns:a16="http://schemas.microsoft.com/office/drawing/2014/main" val="1643015295"/>
                    </a:ext>
                  </a:extLst>
                </a:gridCol>
                <a:gridCol w="2052680">
                  <a:extLst>
                    <a:ext uri="{9D8B030D-6E8A-4147-A177-3AD203B41FA5}">
                      <a16:colId xmlns:a16="http://schemas.microsoft.com/office/drawing/2014/main" val="1742995886"/>
                    </a:ext>
                  </a:extLst>
                </a:gridCol>
              </a:tblGrid>
              <a:tr h="37362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S.NO</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TITLE</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METHODOLOGY</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METRICS</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LIMITATIONS</a:t>
                      </a:r>
                      <a:endParaRPr lang="en-IN" sz="1400" b="0" i="0" u="none" strike="noStrike" cap="none" dirty="0">
                        <a:solidFill>
                          <a:srgbClr val="000000"/>
                        </a:solidFill>
                        <a:latin typeface="Arial"/>
                        <a:cs typeface="Arial"/>
                        <a:sym typeface="Arial"/>
                      </a:endParaRPr>
                    </a:p>
                  </a:txBody>
                  <a:tcPr/>
                </a:tc>
                <a:extLst>
                  <a:ext uri="{0D108BD9-81ED-4DB2-BD59-A6C34878D82A}">
                    <a16:rowId xmlns:a16="http://schemas.microsoft.com/office/drawing/2014/main" val="4168030317"/>
                  </a:ext>
                </a:extLst>
              </a:tr>
              <a:tr h="1592848">
                <a:tc>
                  <a:txBody>
                    <a:bodyPr/>
                    <a:lstStyle/>
                    <a:p>
                      <a:pPr marR="0" algn="l" rtl="0">
                        <a:lnSpc>
                          <a:spcPct val="100000"/>
                        </a:lnSpc>
                        <a:spcBef>
                          <a:spcPts val="0"/>
                        </a:spcBef>
                        <a:spcAft>
                          <a:spcPts val="0"/>
                        </a:spcAft>
                        <a:buClr>
                          <a:srgbClr val="000000"/>
                        </a:buClr>
                        <a:buFont typeface="Arial"/>
                      </a:pPr>
                      <a:endParaRPr lang="en-US"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US"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   3</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r>
                        <a:rPr lang="en-IN" sz="1400" b="0" i="0" u="none" strike="noStrike" cap="none" dirty="0">
                          <a:solidFill>
                            <a:srgbClr val="000000"/>
                          </a:solidFill>
                          <a:latin typeface="Arial"/>
                          <a:cs typeface="Arial"/>
                          <a:sym typeface="Arial"/>
                        </a:rPr>
                        <a:t>SMART TRANSPORTATION SYSTEM USING RFID</a:t>
                      </a: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Preliminary Evaluation, IoT Gateway Setup, Monitoring and Maintenance</a:t>
                      </a: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Efficiency, System Reliability, Operational Metrics</a:t>
                      </a: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Interference and Attenuation, System Reliability, Standards and Interoperability</a:t>
                      </a: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txBody>
                  <a:tcPr/>
                </a:tc>
                <a:extLst>
                  <a:ext uri="{0D108BD9-81ED-4DB2-BD59-A6C34878D82A}">
                    <a16:rowId xmlns:a16="http://schemas.microsoft.com/office/drawing/2014/main" val="739756952"/>
                  </a:ext>
                </a:extLst>
              </a:tr>
              <a:tr h="1801091">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  </a:t>
                      </a:r>
                    </a:p>
                    <a:p>
                      <a:pPr marR="0" algn="l" rtl="0">
                        <a:lnSpc>
                          <a:spcPct val="100000"/>
                        </a:lnSpc>
                        <a:spcBef>
                          <a:spcPts val="0"/>
                        </a:spcBef>
                        <a:spcAft>
                          <a:spcPts val="0"/>
                        </a:spcAft>
                        <a:buClr>
                          <a:srgbClr val="000000"/>
                        </a:buClr>
                        <a:buFont typeface="Arial"/>
                      </a:pPr>
                      <a:endParaRPr lang="en-US"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US"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   4</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endParaRPr lang="en-IN" sz="1400" b="0" i="0" u="none" strike="noStrike" cap="none" dirty="0">
                        <a:solidFill>
                          <a:srgbClr val="000000"/>
                        </a:solidFill>
                        <a:latin typeface="Arial"/>
                        <a:cs typeface="Arial"/>
                        <a:sym typeface="Arial"/>
                      </a:endParaRPr>
                    </a:p>
                    <a:p>
                      <a:pPr marR="0" algn="l" rtl="0">
                        <a:lnSpc>
                          <a:spcPct val="100000"/>
                        </a:lnSpc>
                        <a:spcBef>
                          <a:spcPts val="0"/>
                        </a:spcBef>
                        <a:spcAft>
                          <a:spcPts val="0"/>
                        </a:spcAft>
                        <a:buClr>
                          <a:srgbClr val="000000"/>
                        </a:buClr>
                        <a:buFont typeface="Arial"/>
                      </a:pPr>
                      <a:r>
                        <a:rPr lang="en-IN" sz="1400" b="0" i="0" u="none" strike="noStrike" cap="none" dirty="0">
                          <a:solidFill>
                            <a:srgbClr val="000000"/>
                          </a:solidFill>
                          <a:latin typeface="Arial"/>
                          <a:cs typeface="Arial"/>
                          <a:sym typeface="Arial"/>
                        </a:rPr>
                        <a:t>RFID-BASED ATTENDANCE SYSTEM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System </a:t>
                      </a:r>
                      <a:r>
                        <a:rPr lang="en-US" sz="1400" b="0" i="0" u="none" strike="noStrike" cap="none" dirty="0" err="1">
                          <a:solidFill>
                            <a:srgbClr val="000000"/>
                          </a:solidFill>
                          <a:latin typeface="Arial"/>
                          <a:cs typeface="Arial"/>
                          <a:sym typeface="Arial"/>
                        </a:rPr>
                        <a:t>Design,Software</a:t>
                      </a:r>
                      <a:r>
                        <a:rPr lang="en-US" sz="1400" b="0" i="0" u="none" strike="noStrike" cap="none" dirty="0">
                          <a:solidFill>
                            <a:srgbClr val="000000"/>
                          </a:solidFill>
                          <a:latin typeface="Arial"/>
                          <a:cs typeface="Arial"/>
                          <a:sym typeface="Arial"/>
                        </a:rPr>
                        <a:t> </a:t>
                      </a:r>
                      <a:r>
                        <a:rPr lang="en-US" sz="1400" b="0" i="0" u="none" strike="noStrike" cap="none" dirty="0" err="1">
                          <a:solidFill>
                            <a:srgbClr val="000000"/>
                          </a:solidFill>
                          <a:latin typeface="Arial"/>
                          <a:cs typeface="Arial"/>
                          <a:sym typeface="Arial"/>
                        </a:rPr>
                        <a:t>Development,Integration</a:t>
                      </a:r>
                      <a:r>
                        <a:rPr lang="en-US" sz="1400" b="0" i="0" u="none" strike="noStrike" cap="none" dirty="0">
                          <a:solidFill>
                            <a:srgbClr val="000000"/>
                          </a:solidFill>
                          <a:latin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Data Preprocessing,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Testing and Calibration</a:t>
                      </a:r>
                      <a:endParaRPr lang="en-IN" sz="1400" b="0" i="0" u="none" strike="noStrike" cap="none" dirty="0">
                        <a:solidFill>
                          <a:srgbClr val="000000"/>
                        </a:solidFill>
                        <a:latin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Accurate Rate,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System Uptime,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Read Rate,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Preprocessing Speed,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Data Security and</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rgbClr val="000000"/>
                          </a:solidFill>
                          <a:latin typeface="Arial"/>
                          <a:cs typeface="Arial"/>
                          <a:sym typeface="Arial"/>
                        </a:rPr>
                        <a:t>Maintenance Frequency</a:t>
                      </a:r>
                      <a:endParaRPr lang="en-IN" sz="1400" b="0" i="0" u="none" strike="noStrike" cap="none" dirty="0">
                        <a:solidFill>
                          <a:srgbClr val="000000"/>
                        </a:solidFill>
                        <a:latin typeface="Arial"/>
                        <a:cs typeface="Arial"/>
                        <a:sym typeface="Arial"/>
                      </a:endParaRP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Security Concerns,</a:t>
                      </a:r>
                    </a:p>
                    <a:p>
                      <a:pPr marR="0" algn="l" rtl="0">
                        <a:lnSpc>
                          <a:spcPct val="100000"/>
                        </a:lnSpc>
                        <a:spcBef>
                          <a:spcPts val="0"/>
                        </a:spcBef>
                        <a:spcAft>
                          <a:spcPts val="0"/>
                        </a:spcAft>
                        <a:buClr>
                          <a:srgbClr val="000000"/>
                        </a:buClr>
                        <a:buFont typeface="Arial"/>
                      </a:pPr>
                      <a:r>
                        <a:rPr lang="en-US" sz="1400" b="0" i="0" u="none" strike="noStrike" cap="none" dirty="0" err="1">
                          <a:solidFill>
                            <a:srgbClr val="000000"/>
                          </a:solidFill>
                          <a:latin typeface="Arial"/>
                          <a:cs typeface="Arial"/>
                          <a:sym typeface="Arial"/>
                        </a:rPr>
                        <a:t>Cost,Interference</a:t>
                      </a:r>
                      <a:r>
                        <a:rPr lang="en-US" sz="1400" b="0" i="0" u="none" strike="noStrike" cap="none" dirty="0">
                          <a:solidFill>
                            <a:srgbClr val="000000"/>
                          </a:solidFill>
                          <a:latin typeface="Arial"/>
                          <a:cs typeface="Arial"/>
                          <a:sym typeface="Arial"/>
                        </a:rPr>
                        <a:t>,</a:t>
                      </a:r>
                    </a:p>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Read range limitations,</a:t>
                      </a:r>
                    </a:p>
                    <a:p>
                      <a:pPr marR="0" algn="l" rtl="0">
                        <a:lnSpc>
                          <a:spcPct val="100000"/>
                        </a:lnSpc>
                        <a:spcBef>
                          <a:spcPts val="0"/>
                        </a:spcBef>
                        <a:spcAft>
                          <a:spcPts val="0"/>
                        </a:spcAft>
                        <a:buClr>
                          <a:srgbClr val="000000"/>
                        </a:buClr>
                        <a:buFont typeface="Arial"/>
                      </a:pPr>
                      <a:r>
                        <a:rPr lang="en-US" sz="1400" b="0" i="0" u="none" strike="noStrike" cap="none" dirty="0">
                          <a:solidFill>
                            <a:srgbClr val="000000"/>
                          </a:solidFill>
                          <a:latin typeface="Arial"/>
                          <a:cs typeface="Arial"/>
                          <a:sym typeface="Arial"/>
                        </a:rPr>
                        <a:t>Dependency on power supply</a:t>
                      </a:r>
                      <a:endParaRPr lang="en-IN" sz="1400" b="0" i="0" u="none" strike="noStrike" cap="none" dirty="0">
                        <a:solidFill>
                          <a:srgbClr val="000000"/>
                        </a:solidFill>
                        <a:latin typeface="Arial"/>
                        <a:cs typeface="Arial"/>
                        <a:sym typeface="Arial"/>
                      </a:endParaRPr>
                    </a:p>
                  </a:txBody>
                  <a:tcPr/>
                </a:tc>
                <a:extLst>
                  <a:ext uri="{0D108BD9-81ED-4DB2-BD59-A6C34878D82A}">
                    <a16:rowId xmlns:a16="http://schemas.microsoft.com/office/drawing/2014/main" val="2837955285"/>
                  </a:ext>
                </a:extLst>
              </a:tr>
            </a:tbl>
          </a:graphicData>
        </a:graphic>
      </p:graphicFrame>
      <p:sp>
        <p:nvSpPr>
          <p:cNvPr id="7" name="TextBox 6">
            <a:extLst>
              <a:ext uri="{FF2B5EF4-FFF2-40B4-BE49-F238E27FC236}">
                <a16:creationId xmlns:a16="http://schemas.microsoft.com/office/drawing/2014/main" id="{D8716F46-B8C4-B232-0D41-EDB1BF412E64}"/>
              </a:ext>
            </a:extLst>
          </p:cNvPr>
          <p:cNvSpPr txBox="1"/>
          <p:nvPr/>
        </p:nvSpPr>
        <p:spPr>
          <a:xfrm>
            <a:off x="4159045" y="6121340"/>
            <a:ext cx="4286865" cy="369332"/>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lgn="ctr">
              <a:buSzPts val="1400"/>
              <a:buNone/>
              <a:defRPr sz="1800" b="1">
                <a:solidFill>
                  <a:srgbClr val="C77327"/>
                </a:solidFill>
              </a:defRPr>
            </a:lvl1pPr>
            <a:lvl2pPr>
              <a:buSzPts val="1400"/>
              <a:buNone/>
              <a:defRPr sz="1800">
                <a:solidFill>
                  <a:schemeClr val="dk1"/>
                </a:solidFill>
              </a:defRPr>
            </a:lvl2pPr>
            <a:lvl3pPr>
              <a:buSzPts val="1400"/>
              <a:buNone/>
              <a:defRPr sz="1800">
                <a:solidFill>
                  <a:schemeClr val="dk1"/>
                </a:solidFill>
              </a:defRPr>
            </a:lvl3pPr>
            <a:lvl4pPr>
              <a:buSzPts val="1400"/>
              <a:buNone/>
              <a:defRPr sz="1800">
                <a:solidFill>
                  <a:schemeClr val="dk1"/>
                </a:solidFill>
              </a:defRPr>
            </a:lvl4pPr>
            <a:lvl5pPr>
              <a:buSzPts val="1400"/>
              <a:buNone/>
              <a:defRPr sz="1800">
                <a:solidFill>
                  <a:schemeClr val="dk1"/>
                </a:solidFill>
              </a:defRPr>
            </a:lvl5pPr>
            <a:lvl6pPr>
              <a:buSzPts val="1400"/>
              <a:buNone/>
              <a:defRPr sz="1800">
                <a:solidFill>
                  <a:schemeClr val="dk1"/>
                </a:solidFill>
              </a:defRPr>
            </a:lvl6pPr>
            <a:lvl7pPr>
              <a:buSzPts val="1400"/>
              <a:buNone/>
              <a:defRPr sz="1800">
                <a:solidFill>
                  <a:schemeClr val="dk1"/>
                </a:solidFill>
              </a:defRPr>
            </a:lvl7pPr>
            <a:lvl8pPr>
              <a:buSzPts val="1400"/>
              <a:buNone/>
              <a:defRPr sz="1800">
                <a:solidFill>
                  <a:schemeClr val="dk1"/>
                </a:solidFill>
              </a:defRPr>
            </a:lvl8pPr>
            <a:lvl9pPr>
              <a:buSzPts val="1400"/>
              <a:buNone/>
              <a:defRPr sz="1800">
                <a:solidFill>
                  <a:schemeClr val="dk1"/>
                </a:solidFill>
              </a:defRPr>
            </a:lvl9pPr>
          </a:lstStyle>
          <a:p>
            <a:r>
              <a:rPr lang="en-US" dirty="0"/>
              <a:t>Department of Artificial Intelligence</a:t>
            </a:r>
          </a:p>
        </p:txBody>
      </p:sp>
    </p:spTree>
    <p:extLst>
      <p:ext uri="{BB962C8B-B14F-4D97-AF65-F5344CB8AC3E}">
        <p14:creationId xmlns:p14="http://schemas.microsoft.com/office/powerpoint/2010/main" val="493453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18404" y="2300139"/>
            <a:ext cx="11502189" cy="4056211"/>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1000"/>
              </a:spcBef>
              <a:spcAft>
                <a:spcPts val="0"/>
              </a:spcAft>
              <a:buSzPts val="1800"/>
              <a:buFont typeface="Noto Sans Symbols"/>
              <a:buChar char="❑"/>
            </a:pPr>
            <a:r>
              <a:rPr lang="en-US" sz="2000" b="1" dirty="0"/>
              <a:t>Paper 1: </a:t>
            </a:r>
            <a:r>
              <a:rPr lang="en-US" sz="2000" dirty="0"/>
              <a:t>RFID TECHNOLOGY AND ITS APPLICATIONS IN INTERNET OF THINGS (IOT)</a:t>
            </a:r>
            <a:endParaRPr lang="en-US" sz="2000" dirty="0">
              <a:latin typeface="Times New Roman" pitchFamily="18" charset="0"/>
              <a:cs typeface="Times New Roman" pitchFamily="18" charset="0"/>
            </a:endParaRPr>
          </a:p>
          <a:p>
            <a:pPr marL="457200" lvl="0" indent="-342900" algn="just" rtl="0">
              <a:lnSpc>
                <a:spcPct val="150000"/>
              </a:lnSpc>
              <a:spcBef>
                <a:spcPts val="1000"/>
              </a:spcBef>
              <a:spcAft>
                <a:spcPts val="0"/>
              </a:spcAft>
              <a:buSzPts val="1800"/>
              <a:buFont typeface="Noto Sans Symbols"/>
              <a:buChar char="❑"/>
            </a:pPr>
            <a:r>
              <a:rPr lang="en-US" sz="2000" dirty="0">
                <a:latin typeface="Times New Roman" pitchFamily="18" charset="0"/>
                <a:cs typeface="Times New Roman" pitchFamily="18" charset="0"/>
              </a:rPr>
              <a:t>Published by &amp; Year</a:t>
            </a:r>
            <a:r>
              <a:rPr lang="en-US" sz="1400" dirty="0">
                <a:latin typeface="Times New Roman" pitchFamily="18" charset="0"/>
                <a:cs typeface="Times New Roman" pitchFamily="18" charset="0"/>
              </a:rPr>
              <a:t>: </a:t>
            </a:r>
            <a:r>
              <a:rPr lang="en-US" sz="2000" dirty="0">
                <a:latin typeface="Times New Roman" pitchFamily="18" charset="0"/>
                <a:cs typeface="Times New Roman" pitchFamily="18" charset="0"/>
              </a:rPr>
              <a:t>IEEE </a:t>
            </a:r>
            <a:r>
              <a:rPr lang="en-IN" sz="2000" b="0" i="0" dirty="0">
                <a:solidFill>
                  <a:srgbClr val="333333"/>
                </a:solidFill>
                <a:effectLst/>
                <a:highlight>
                  <a:srgbClr val="FFFFFF"/>
                </a:highlight>
                <a:latin typeface="HelveticaNeue Regular"/>
              </a:rPr>
              <a:t>17 May 2012</a:t>
            </a:r>
            <a:endParaRPr lang="en-US" sz="2000" dirty="0">
              <a:latin typeface="Times New Roman" pitchFamily="18" charset="0"/>
              <a:cs typeface="Times New Roman" pitchFamily="18" charset="0"/>
            </a:endParaRPr>
          </a:p>
          <a:p>
            <a:pPr marL="114300" indent="0" algn="just">
              <a:lnSpc>
                <a:spcPct val="150000"/>
              </a:lnSpc>
              <a:buNone/>
            </a:pPr>
            <a:r>
              <a:rPr lang="en-US" sz="2200" dirty="0">
                <a:latin typeface="Times New Roman" pitchFamily="18" charset="0"/>
                <a:cs typeface="Times New Roman" pitchFamily="18" charset="0"/>
              </a:rPr>
              <a:t>Radio frequency identification system (RFID)is an automatic technology and aids machines or computers to identify objects , record metadata or control individual target through radio waves. Connecting RFID reader to the terminal of Internet , the readers can identify , track and monitor the objects attached with tags globally, automatically, and in real time, if needed.</a:t>
            </a:r>
            <a:endParaRPr sz="2200" dirty="0">
              <a:latin typeface="Times New Roman" pitchFamily="18" charset="0"/>
              <a:cs typeface="Times New Roman"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Literature Survey </a:t>
            </a:r>
            <a:endParaRPr dirty="0"/>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Department of Artificial Intelligence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394083" y="2158584"/>
            <a:ext cx="11502189" cy="4194089"/>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1000"/>
              </a:spcBef>
              <a:spcAft>
                <a:spcPts val="0"/>
              </a:spcAft>
              <a:buSzPts val="1800"/>
              <a:buFont typeface="Noto Sans Symbols"/>
              <a:buChar char="❑"/>
            </a:pPr>
            <a:r>
              <a:rPr lang="en-US" sz="2000" b="1" dirty="0"/>
              <a:t>Paper 2</a:t>
            </a:r>
            <a:r>
              <a:rPr lang="en-US" sz="2000" b="1" dirty="0">
                <a:latin typeface="Times New Roman" pitchFamily="18" charset="0"/>
                <a:cs typeface="Times New Roman" pitchFamily="18" charset="0"/>
              </a:rPr>
              <a:t>: </a:t>
            </a:r>
            <a:r>
              <a:rPr lang="en-US" sz="2000" dirty="0"/>
              <a:t>SMART ATTENDANCE MONITORING SYSTEM USING IOT AND RFID</a:t>
            </a:r>
            <a:endParaRPr lang="en-US" sz="2000" dirty="0">
              <a:latin typeface="Times New Roman" pitchFamily="18" charset="0"/>
              <a:cs typeface="Times New Roman" pitchFamily="18" charset="0"/>
            </a:endParaRPr>
          </a:p>
          <a:p>
            <a:pPr marL="457200" lvl="0" indent="-342900" algn="just" rtl="0">
              <a:lnSpc>
                <a:spcPct val="150000"/>
              </a:lnSpc>
              <a:spcBef>
                <a:spcPts val="1000"/>
              </a:spcBef>
              <a:spcAft>
                <a:spcPts val="0"/>
              </a:spcAft>
              <a:buSzPts val="1800"/>
              <a:buFont typeface="Noto Sans Symbols"/>
              <a:buChar char="❑"/>
            </a:pPr>
            <a:r>
              <a:rPr lang="en-US" sz="2000" dirty="0">
                <a:latin typeface="Times New Roman" pitchFamily="18" charset="0"/>
                <a:cs typeface="Times New Roman" pitchFamily="18" charset="0"/>
              </a:rPr>
              <a:t>Published by &amp; Year: IEEE 2019</a:t>
            </a:r>
          </a:p>
          <a:p>
            <a:pPr marL="114300" indent="0" algn="just">
              <a:lnSpc>
                <a:spcPct val="150000"/>
              </a:lnSpc>
              <a:buNone/>
            </a:pPr>
            <a:r>
              <a:rPr lang="en-US" sz="2200" dirty="0">
                <a:latin typeface="Times New Roman" pitchFamily="18" charset="0"/>
                <a:cs typeface="Times New Roman" pitchFamily="18" charset="0"/>
              </a:rPr>
              <a:t>This work proposes an RFID-based attendance system using IoT to address irregular student attendance concerns in educational institutes, replacing time-consuming traditional methods. It combines IoT and RFID , two prominent technology trends , to offer a solution for efficient attendance monitoring.</a:t>
            </a:r>
            <a:endParaRPr sz="2200" dirty="0">
              <a:latin typeface="Times New Roman" pitchFamily="18" charset="0"/>
              <a:cs typeface="Times New Roman"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Literature Survey </a:t>
            </a:r>
            <a:endParaRPr dirty="0"/>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extLst>
      <p:ext uri="{BB962C8B-B14F-4D97-AF65-F5344CB8AC3E}">
        <p14:creationId xmlns:p14="http://schemas.microsoft.com/office/powerpoint/2010/main" val="459674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3" y="2173574"/>
            <a:ext cx="11502189" cy="4179099"/>
          </a:xfrm>
          <a:prstGeom prst="rect">
            <a:avLst/>
          </a:prstGeom>
          <a:noFill/>
          <a:ln>
            <a:noFill/>
          </a:ln>
        </p:spPr>
        <p:txBody>
          <a:bodyPr spcFirstLastPara="1" wrap="square" lIns="91425" tIns="45700" rIns="91425" bIns="45700" anchor="t" anchorCtr="0">
            <a:normAutofit/>
          </a:bodyPr>
          <a:lstStyle/>
          <a:p>
            <a:pPr marL="457200" lvl="0" indent="-342900" algn="just" rtl="0">
              <a:lnSpc>
                <a:spcPct val="150000"/>
              </a:lnSpc>
              <a:spcBef>
                <a:spcPts val="1000"/>
              </a:spcBef>
              <a:spcAft>
                <a:spcPts val="0"/>
              </a:spcAft>
              <a:buSzPts val="1800"/>
              <a:buFont typeface="Noto Sans Symbols"/>
              <a:buChar char="❑"/>
            </a:pPr>
            <a:r>
              <a:rPr lang="en-US" sz="2000" b="1" dirty="0"/>
              <a:t>Paper 3: </a:t>
            </a:r>
            <a:r>
              <a:rPr lang="en-IN" sz="2000" dirty="0"/>
              <a:t>SMART TRANSPORTATION SYSTEM USING RFID</a:t>
            </a:r>
            <a:endParaRPr lang="en-US" sz="2000" dirty="0">
              <a:latin typeface="Times New Roman" pitchFamily="18" charset="0"/>
              <a:cs typeface="Times New Roman" pitchFamily="18" charset="0"/>
            </a:endParaRPr>
          </a:p>
          <a:p>
            <a:pPr marL="457200" lvl="0" indent="-342900" algn="just" rtl="0">
              <a:lnSpc>
                <a:spcPct val="150000"/>
              </a:lnSpc>
              <a:spcBef>
                <a:spcPts val="1000"/>
              </a:spcBef>
              <a:spcAft>
                <a:spcPts val="0"/>
              </a:spcAft>
              <a:buSzPts val="1800"/>
              <a:buFont typeface="Noto Sans Symbols"/>
              <a:buChar char="❑"/>
            </a:pPr>
            <a:r>
              <a:rPr lang="en-US" sz="2000" dirty="0">
                <a:latin typeface="Times New Roman" pitchFamily="18" charset="0"/>
                <a:cs typeface="Times New Roman" pitchFamily="18" charset="0"/>
              </a:rPr>
              <a:t>Published by &amp; Year: </a:t>
            </a:r>
            <a:r>
              <a:rPr lang="en-US" sz="2000" dirty="0"/>
              <a:t>Association for Computing Machinery </a:t>
            </a:r>
            <a:r>
              <a:rPr lang="en-IN" sz="2000" dirty="0"/>
              <a:t>19 February 2019</a:t>
            </a:r>
          </a:p>
          <a:p>
            <a:pPr marL="114300" indent="0" algn="just">
              <a:lnSpc>
                <a:spcPct val="150000"/>
              </a:lnSpc>
              <a:buNone/>
            </a:pPr>
            <a:r>
              <a:rPr lang="en-US" sz="2200" dirty="0">
                <a:latin typeface="Times New Roman" pitchFamily="18" charset="0"/>
                <a:cs typeface="Times New Roman" pitchFamily="18" charset="0"/>
              </a:rPr>
              <a:t>This paper explores IoT and RFID technology integration in transportation, emphasizing smart parking and digitalized challan systems. It promises automation, cost-effectiveness, and improved user experiences for enhanced productivity and government transparency</a:t>
            </a:r>
            <a:r>
              <a:rPr lang="en-IN" sz="2200"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Literature Survey </a:t>
            </a:r>
            <a:endParaRPr dirty="0"/>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extLst>
      <p:ext uri="{BB962C8B-B14F-4D97-AF65-F5344CB8AC3E}">
        <p14:creationId xmlns:p14="http://schemas.microsoft.com/office/powerpoint/2010/main" val="45967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body" idx="1"/>
          </p:nvPr>
        </p:nvSpPr>
        <p:spPr>
          <a:xfrm>
            <a:off x="409073" y="2173574"/>
            <a:ext cx="11502189" cy="4179099"/>
          </a:xfrm>
          <a:prstGeom prst="rect">
            <a:avLst/>
          </a:prstGeom>
          <a:noFill/>
          <a:ln>
            <a:noFill/>
          </a:ln>
        </p:spPr>
        <p:txBody>
          <a:bodyPr spcFirstLastPara="1" wrap="square" lIns="91425" tIns="45700" rIns="91425" bIns="45700" anchor="t" anchorCtr="0">
            <a:normAutofit/>
          </a:bodyPr>
          <a:lstStyle/>
          <a:p>
            <a:pPr algn="just">
              <a:lnSpc>
                <a:spcPct val="150000"/>
              </a:lnSpc>
              <a:buFont typeface="Noto Sans Symbols"/>
              <a:buChar char="❑"/>
            </a:pPr>
            <a:r>
              <a:rPr lang="en-US" sz="2000" b="1" dirty="0"/>
              <a:t>Paper 4:</a:t>
            </a:r>
            <a:r>
              <a:rPr lang="en-IN" sz="2000" dirty="0"/>
              <a:t>RFID-BASED ATTENDANCE SYSTEM</a:t>
            </a:r>
            <a:endParaRPr lang="en-US" sz="2000" dirty="0"/>
          </a:p>
          <a:p>
            <a:pPr marL="457200" lvl="0" indent="-342900" algn="just" rtl="0">
              <a:lnSpc>
                <a:spcPct val="150000"/>
              </a:lnSpc>
              <a:spcBef>
                <a:spcPts val="1000"/>
              </a:spcBef>
              <a:spcAft>
                <a:spcPts val="0"/>
              </a:spcAft>
              <a:buSzPts val="1800"/>
              <a:buFont typeface="Noto Sans Symbols"/>
              <a:buChar char="❑"/>
            </a:pPr>
            <a:r>
              <a:rPr lang="en-US" sz="2000" dirty="0">
                <a:latin typeface="Times New Roman" pitchFamily="18" charset="0"/>
                <a:cs typeface="Times New Roman" pitchFamily="18" charset="0"/>
              </a:rPr>
              <a:t>Published by &amp; Year: IEEE 6 October 2009</a:t>
            </a:r>
          </a:p>
          <a:p>
            <a:pPr marL="114300" lvl="0" indent="0" algn="just">
              <a:lnSpc>
                <a:spcPct val="150000"/>
              </a:lnSpc>
              <a:buNone/>
            </a:pPr>
            <a:r>
              <a:rPr lang="en-US" sz="2200" dirty="0">
                <a:latin typeface="Times New Roman" pitchFamily="18" charset="0"/>
                <a:cs typeface="Times New Roman" pitchFamily="18" charset="0"/>
              </a:rPr>
              <a:t>An RFID-based attendance system leverages RFID technology to automate and streamline attendance tracking. It enhances accuracy, efficiency, and security by replacing manual sign-ins with electronic data capture, enabling real-time attendance recording, reducing errors, and preventing fraudulent entries.</a:t>
            </a:r>
          </a:p>
          <a:p>
            <a:pPr marL="457200" lvl="0" indent="-342900" algn="l" rtl="0">
              <a:lnSpc>
                <a:spcPct val="150000"/>
              </a:lnSpc>
              <a:spcBef>
                <a:spcPts val="1000"/>
              </a:spcBef>
              <a:spcAft>
                <a:spcPts val="0"/>
              </a:spcAft>
              <a:buSzPts val="1800"/>
              <a:buFont typeface="Noto Sans Symbols"/>
              <a:buChar char="❑"/>
            </a:pPr>
            <a:endParaRPr lang="en-IN" sz="2000" dirty="0"/>
          </a:p>
        </p:txBody>
      </p:sp>
      <p:sp>
        <p:nvSpPr>
          <p:cNvPr id="76" name="Google Shape;7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77" name="Google Shape;77;p14"/>
          <p:cNvSpPr txBox="1">
            <a:spLocks noGrp="1"/>
          </p:cNvSpPr>
          <p:nvPr>
            <p:ph type="title"/>
          </p:nvPr>
        </p:nvSpPr>
        <p:spPr>
          <a:xfrm>
            <a:off x="1492898" y="365125"/>
            <a:ext cx="986090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dirty="0"/>
              <a:t>Literature Survey </a:t>
            </a:r>
            <a:endParaRPr dirty="0"/>
          </a:p>
        </p:txBody>
      </p:sp>
      <p:sp>
        <p:nvSpPr>
          <p:cNvPr id="78" name="Google Shape;78;p14"/>
          <p:cNvSpPr txBox="1">
            <a:spLocks noGrp="1"/>
          </p:cNvSpPr>
          <p:nvPr>
            <p:ph type="ftr" idx="11"/>
          </p:nvPr>
        </p:nvSpPr>
        <p:spPr>
          <a:xfrm>
            <a:off x="4038600" y="6356350"/>
            <a:ext cx="4114800" cy="365125"/>
          </a:xfrm>
          <a:prstGeom prst="rect">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Department of Artificial Intelligence</a:t>
            </a:r>
            <a:endParaRPr/>
          </a:p>
        </p:txBody>
      </p:sp>
    </p:spTree>
    <p:extLst>
      <p:ext uri="{BB962C8B-B14F-4D97-AF65-F5344CB8AC3E}">
        <p14:creationId xmlns:p14="http://schemas.microsoft.com/office/powerpoint/2010/main" val="3556485881"/>
      </p:ext>
    </p:extLst>
  </p:cSld>
  <p:clrMapOvr>
    <a:masterClrMapping/>
  </p:clrMapOvr>
</p:sld>
</file>

<file path=ppt/theme/theme1.xml><?xml version="1.0" encoding="utf-8"?>
<a:theme xmlns:a="http://schemas.openxmlformats.org/drawingml/2006/main" name="R19-Mini-Projects">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TotalTime>
  <Words>1532</Words>
  <Application>Microsoft Office PowerPoint</Application>
  <PresentationFormat>Widescreen</PresentationFormat>
  <Paragraphs>193</Paragraphs>
  <Slides>20</Slides>
  <Notes>15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R19-Mini-Projects</vt:lpstr>
      <vt:lpstr>SMART ID ENTRY SYSTEM USING RFID TECHNOLOGY</vt:lpstr>
      <vt:lpstr>Problem Statement</vt:lpstr>
      <vt:lpstr>Abstract</vt:lpstr>
      <vt:lpstr>          Literature Survey</vt:lpstr>
      <vt:lpstr>Literature Survey</vt:lpstr>
      <vt:lpstr>Literature Survey </vt:lpstr>
      <vt:lpstr>Literature Survey </vt:lpstr>
      <vt:lpstr>Literature Survey </vt:lpstr>
      <vt:lpstr>Literature Survey </vt:lpstr>
      <vt:lpstr>Existing System</vt:lpstr>
      <vt:lpstr>Limitations</vt:lpstr>
      <vt:lpstr>Proposed System / Innovation</vt:lpstr>
      <vt:lpstr>Proposed System / Innovation</vt:lpstr>
      <vt:lpstr>Modules</vt:lpstr>
      <vt:lpstr>Modules</vt:lpstr>
      <vt:lpstr>Modules</vt:lpstr>
      <vt:lpstr>Block diagram</vt:lpstr>
      <vt:lpstr>Result</vt:lpstr>
      <vt:lpstr>Conclusion</vt:lpstr>
      <vt:lpstr>VIDYA JYOTHI INSTITUTE OF TECHNOLOGY (Autonomous)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Model: CNN-LSTM for Image Caption Generation</dc:title>
  <dc:creator>asus</dc:creator>
  <cp:lastModifiedBy>VENNU SAI CHARAN</cp:lastModifiedBy>
  <cp:revision>27</cp:revision>
  <dcterms:created xsi:type="dcterms:W3CDTF">2022-08-08T09:31:23Z</dcterms:created>
  <dcterms:modified xsi:type="dcterms:W3CDTF">2024-08-09T08:57:05Z</dcterms:modified>
</cp:coreProperties>
</file>