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Arial Rounded MT Bold" panose="020F0704030504030204" pitchFamily="34" charset="0"/>
      <p:regular r:id="rId14"/>
    </p:embeddedFont>
    <p:embeddedFont>
      <p:font typeface="Calibri" panose="020F0502020204030204" pitchFamily="34" charset="0"/>
      <p:regular r:id="rId15"/>
      <p:bold r:id="rId16"/>
      <p:italic r:id="rId17"/>
      <p:boldItalic r:id="rId18"/>
    </p:embeddedFont>
    <p:embeddedFont>
      <p:font typeface="Roboto" panose="02000000000000000000" pitchFamily="2" charset="0"/>
      <p:regular r:id="rId19"/>
      <p:bold r:id="rId20"/>
      <p:italic r:id="rId21"/>
      <p:boldItalic r:id="rId22"/>
    </p:embeddedFont>
    <p:embeddedFont>
      <p:font typeface="Roboto Light" panose="02000000000000000000" pitchFamily="2" charset="0"/>
      <p:regular r:id="rId23"/>
      <p:italic r:id="rId24"/>
    </p:embeddedFont>
    <p:embeddedFont>
      <p:font typeface="Roboto Medium" panose="02000000000000000000" pitchFamily="2" charset="0"/>
      <p:regular r:id="rId25"/>
      <p: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75" d="100"/>
          <a:sy n="75" d="100"/>
        </p:scale>
        <p:origin x="1267" y="58"/>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2/10/2023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a:extLst>
              <a:ext uri="{FF2B5EF4-FFF2-40B4-BE49-F238E27FC236}">
                <a16:creationId xmlns:a16="http://schemas.microsoft.com/office/drawing/2014/main" id="{5F0E7753-798B-962F-D548-9D2430172558}"/>
              </a:ext>
            </a:extLst>
          </p:cNvPr>
          <p:cNvPicPr>
            <a:picLocks noChangeAspect="1"/>
          </p:cNvPicPr>
          <p:nvPr/>
        </p:nvPicPr>
        <p:blipFill>
          <a:blip r:embed="rId3"/>
          <a:stretch>
            <a:fillRect/>
          </a:stretch>
        </p:blipFill>
        <p:spPr>
          <a:xfrm>
            <a:off x="6276604" y="196148"/>
            <a:ext cx="3957565" cy="3114408"/>
          </a:xfrm>
          <a:prstGeom prst="rect">
            <a:avLst/>
          </a:prstGeom>
        </p:spPr>
      </p:pic>
      <p:pic>
        <p:nvPicPr>
          <p:cNvPr id="7" name="Picture 6">
            <a:extLst>
              <a:ext uri="{FF2B5EF4-FFF2-40B4-BE49-F238E27FC236}">
                <a16:creationId xmlns:a16="http://schemas.microsoft.com/office/drawing/2014/main" id="{0839B9A2-D857-6478-BE8F-EB528614C0DE}"/>
              </a:ext>
            </a:extLst>
          </p:cNvPr>
          <p:cNvPicPr>
            <a:picLocks noChangeAspect="1"/>
          </p:cNvPicPr>
          <p:nvPr/>
        </p:nvPicPr>
        <p:blipFill>
          <a:blip r:embed="rId4"/>
          <a:stretch>
            <a:fillRect/>
          </a:stretch>
        </p:blipFill>
        <p:spPr>
          <a:xfrm>
            <a:off x="2945624" y="3369913"/>
            <a:ext cx="4085870" cy="3163767"/>
          </a:xfrm>
          <a:prstGeom prst="rect">
            <a:avLst/>
          </a:prstGeom>
        </p:spPr>
      </p:pic>
      <p:pic>
        <p:nvPicPr>
          <p:cNvPr id="9" name="Picture 8">
            <a:extLst>
              <a:ext uri="{FF2B5EF4-FFF2-40B4-BE49-F238E27FC236}">
                <a16:creationId xmlns:a16="http://schemas.microsoft.com/office/drawing/2014/main" id="{523184D4-74A0-644A-EAA2-2386457833EA}"/>
              </a:ext>
            </a:extLst>
          </p:cNvPr>
          <p:cNvPicPr>
            <a:picLocks noChangeAspect="1"/>
          </p:cNvPicPr>
          <p:nvPr/>
        </p:nvPicPr>
        <p:blipFill>
          <a:blip r:embed="rId5"/>
          <a:stretch>
            <a:fillRect/>
          </a:stretch>
        </p:blipFill>
        <p:spPr>
          <a:xfrm>
            <a:off x="1110490" y="286220"/>
            <a:ext cx="3878069" cy="2964979"/>
          </a:xfrm>
          <a:prstGeom prst="rect">
            <a:avLst/>
          </a:prstGeom>
        </p:spPr>
      </p:pic>
      <p:sp>
        <p:nvSpPr>
          <p:cNvPr id="10" name="TextBox 9">
            <a:extLst>
              <a:ext uri="{FF2B5EF4-FFF2-40B4-BE49-F238E27FC236}">
                <a16:creationId xmlns:a16="http://schemas.microsoft.com/office/drawing/2014/main" id="{5326D64F-6248-AD49-3D8F-1616F2DF4566}"/>
              </a:ext>
            </a:extLst>
          </p:cNvPr>
          <p:cNvSpPr txBox="1"/>
          <p:nvPr/>
        </p:nvSpPr>
        <p:spPr>
          <a:xfrm>
            <a:off x="7086987" y="5499900"/>
            <a:ext cx="1711573" cy="574040"/>
          </a:xfrm>
          <a:prstGeom prst="rect">
            <a:avLst/>
          </a:prstGeom>
          <a:noFill/>
        </p:spPr>
        <p:txBody>
          <a:bodyPr wrap="square" lIns="0" tIns="0" rIns="0" bIns="0" rtlCol="0" anchor="t">
            <a:noAutofit/>
          </a:bodyPr>
          <a:lstStyle/>
          <a:p>
            <a:pPr algn="l"/>
            <a:r>
              <a:rPr lang="en-IN" sz="1200" b="1" dirty="0">
                <a:solidFill>
                  <a:schemeClr val="accent6">
                    <a:lumMod val="75000"/>
                  </a:schemeClr>
                </a:solidFill>
                <a:latin typeface="Roboto Light" panose="02000000000000000000" pitchFamily="2" charset="0"/>
                <a:ea typeface="Roboto Light" panose="02000000000000000000" pitchFamily="2" charset="0"/>
              </a:rPr>
              <a:t>Trail store – 86</a:t>
            </a:r>
          </a:p>
          <a:p>
            <a:pPr algn="l"/>
            <a:r>
              <a:rPr lang="en-IN" sz="1200" b="1" dirty="0">
                <a:solidFill>
                  <a:schemeClr val="accent6">
                    <a:lumMod val="75000"/>
                  </a:schemeClr>
                </a:solidFill>
                <a:latin typeface="Roboto Light" panose="02000000000000000000" pitchFamily="2" charset="0"/>
                <a:ea typeface="Roboto Light" panose="02000000000000000000" pitchFamily="2" charset="0"/>
              </a:rPr>
              <a:t>Control store - 155</a:t>
            </a:r>
          </a:p>
        </p:txBody>
      </p:sp>
      <p:sp>
        <p:nvSpPr>
          <p:cNvPr id="11" name="TextBox 10">
            <a:extLst>
              <a:ext uri="{FF2B5EF4-FFF2-40B4-BE49-F238E27FC236}">
                <a16:creationId xmlns:a16="http://schemas.microsoft.com/office/drawing/2014/main" id="{F71BC665-0F04-D86E-C352-A871E2C4FF78}"/>
              </a:ext>
            </a:extLst>
          </p:cNvPr>
          <p:cNvSpPr txBox="1"/>
          <p:nvPr/>
        </p:nvSpPr>
        <p:spPr>
          <a:xfrm>
            <a:off x="4927600" y="2357120"/>
            <a:ext cx="2336800" cy="574040"/>
          </a:xfrm>
          <a:prstGeom prst="rect">
            <a:avLst/>
          </a:prstGeom>
          <a:noFill/>
        </p:spPr>
        <p:txBody>
          <a:bodyPr wrap="square" lIns="0" tIns="0" rIns="0" bIns="0" rtlCol="0" anchor="t">
            <a:noAutofit/>
          </a:bodyPr>
          <a:lstStyle/>
          <a:p>
            <a:pPr algn="l"/>
            <a:r>
              <a:rPr lang="en-IN" sz="1200" b="1" dirty="0">
                <a:solidFill>
                  <a:schemeClr val="accent6">
                    <a:lumMod val="75000"/>
                  </a:schemeClr>
                </a:solidFill>
                <a:latin typeface="Roboto Light" panose="02000000000000000000" pitchFamily="2" charset="0"/>
                <a:ea typeface="Roboto Light" panose="02000000000000000000" pitchFamily="2" charset="0"/>
              </a:rPr>
              <a:t>Trail store – 77</a:t>
            </a:r>
          </a:p>
          <a:p>
            <a:pPr algn="l"/>
            <a:r>
              <a:rPr lang="en-IN" sz="1200" b="1" dirty="0">
                <a:solidFill>
                  <a:schemeClr val="accent6">
                    <a:lumMod val="75000"/>
                  </a:schemeClr>
                </a:solidFill>
                <a:latin typeface="Roboto Light" panose="02000000000000000000" pitchFamily="2" charset="0"/>
                <a:ea typeface="Roboto Light" panose="02000000000000000000" pitchFamily="2" charset="0"/>
              </a:rPr>
              <a:t>Control store - 233</a:t>
            </a:r>
          </a:p>
        </p:txBody>
      </p:sp>
      <p:sp>
        <p:nvSpPr>
          <p:cNvPr id="12" name="TextBox 11">
            <a:extLst>
              <a:ext uri="{FF2B5EF4-FFF2-40B4-BE49-F238E27FC236}">
                <a16:creationId xmlns:a16="http://schemas.microsoft.com/office/drawing/2014/main" id="{6B184380-3D86-68A4-C235-40AB89DBDA52}"/>
              </a:ext>
            </a:extLst>
          </p:cNvPr>
          <p:cNvSpPr txBox="1"/>
          <p:nvPr/>
        </p:nvSpPr>
        <p:spPr>
          <a:xfrm>
            <a:off x="10234169" y="2357120"/>
            <a:ext cx="2336800" cy="574040"/>
          </a:xfrm>
          <a:prstGeom prst="rect">
            <a:avLst/>
          </a:prstGeom>
          <a:noFill/>
        </p:spPr>
        <p:txBody>
          <a:bodyPr wrap="square" lIns="0" tIns="0" rIns="0" bIns="0" rtlCol="0" anchor="t">
            <a:noAutofit/>
          </a:bodyPr>
          <a:lstStyle/>
          <a:p>
            <a:pPr algn="l"/>
            <a:r>
              <a:rPr lang="en-IN" sz="1200" b="1" dirty="0">
                <a:solidFill>
                  <a:schemeClr val="accent6">
                    <a:lumMod val="75000"/>
                  </a:schemeClr>
                </a:solidFill>
                <a:latin typeface="Roboto Light" panose="02000000000000000000" pitchFamily="2" charset="0"/>
                <a:ea typeface="Roboto Light" panose="02000000000000000000" pitchFamily="2" charset="0"/>
              </a:rPr>
              <a:t>Trail store – 88</a:t>
            </a:r>
          </a:p>
          <a:p>
            <a:pPr algn="l"/>
            <a:r>
              <a:rPr lang="en-IN" sz="1200" b="1" dirty="0">
                <a:solidFill>
                  <a:schemeClr val="accent6">
                    <a:lumMod val="75000"/>
                  </a:schemeClr>
                </a:solidFill>
                <a:latin typeface="Roboto Light" panose="02000000000000000000" pitchFamily="2" charset="0"/>
                <a:ea typeface="Roboto Light" panose="02000000000000000000" pitchFamily="2" charset="0"/>
              </a:rPr>
              <a:t>Control store - 237</a:t>
            </a:r>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647492"/>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392018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02</a:t>
            </a:r>
          </a:p>
        </p:txBody>
      </p:sp>
      <p:sp>
        <p:nvSpPr>
          <p:cNvPr id="5" name="TextBox 4">
            <a:extLst>
              <a:ext uri="{FF2B5EF4-FFF2-40B4-BE49-F238E27FC236}">
                <a16:creationId xmlns:a16="http://schemas.microsoft.com/office/drawing/2014/main" id="{736F57D6-777D-47CD-9A7C-C2F9BFD0AD6D}"/>
              </a:ext>
            </a:extLst>
          </p:cNvPr>
          <p:cNvSpPr txBox="1"/>
          <p:nvPr/>
        </p:nvSpPr>
        <p:spPr>
          <a:xfrm>
            <a:off x="1935584" y="1783752"/>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5" y="406717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3068318" y="1647492"/>
            <a:ext cx="7926707" cy="1290320"/>
          </a:xfrm>
          <a:prstGeom prst="rect">
            <a:avLst/>
          </a:prstGeom>
          <a:noFill/>
        </p:spPr>
        <p:txBody>
          <a:bodyPr wrap="square" lIns="0" tIns="0" rIns="0" bIns="0" rtlCol="0" anchor="t">
            <a:noAutofit/>
          </a:bodyPr>
          <a:lstStyle/>
          <a:p>
            <a:pPr marL="285750" indent="-285750" algn="l">
              <a:lnSpc>
                <a:spcPct val="150000"/>
              </a:lnSpc>
              <a:spcBef>
                <a:spcPts val="85"/>
              </a:spcBef>
              <a:spcAft>
                <a:spcPts val="120"/>
              </a:spcAft>
              <a:buFont typeface="Wingdings" panose="05000000000000000000" pitchFamily="2" charset="2"/>
              <a:buChar char="Ø"/>
            </a:pPr>
            <a:r>
              <a:rPr lang="en-US" dirty="0">
                <a:solidFill>
                  <a:srgbClr val="3F68AD"/>
                </a:solidFill>
                <a:latin typeface="Arial Rounded MT Bold" panose="020F0704030504030204" pitchFamily="34" charset="0"/>
                <a:ea typeface="Calibri" panose="020F0502020204030204" pitchFamily="34" charset="0"/>
                <a:cs typeface="Calibri" panose="020F0502020204030204" pitchFamily="34" charset="0"/>
              </a:rPr>
              <a:t>"Mainstream" customers in these life stages are more likely to make higher total sales compared to "Budget" and "Premium" customers in the same life stages. By making marketing strategies and promotions effectively engage and retain this customer segment.</a:t>
            </a:r>
            <a:endParaRPr lang="en-AU" dirty="0">
              <a:solidFill>
                <a:srgbClr val="3F68AD"/>
              </a:solidFill>
              <a:latin typeface="Arial Rounded MT Bold" panose="020F07040305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3068318" y="3920189"/>
            <a:ext cx="8097522" cy="2050122"/>
          </a:xfrm>
          <a:prstGeom prst="rect">
            <a:avLst/>
          </a:prstGeom>
          <a:noFill/>
        </p:spPr>
        <p:txBody>
          <a:bodyPr wrap="square" lIns="0" tIns="0" rIns="0" bIns="0" rtlCol="0" anchor="t">
            <a:noAutofit/>
          </a:bodyPr>
          <a:lstStyle/>
          <a:p>
            <a:pPr marL="285750" indent="-285750">
              <a:lnSpc>
                <a:spcPct val="150000"/>
              </a:lnSpc>
              <a:buFont typeface="Wingdings" panose="05000000000000000000" pitchFamily="2" charset="2"/>
              <a:buChar char="Ø"/>
            </a:pPr>
            <a:r>
              <a:rPr lang="en-US" dirty="0">
                <a:solidFill>
                  <a:srgbClr val="3F68AD"/>
                </a:solidFill>
                <a:latin typeface="Arial Rounded MT Bold" panose="020F0704030504030204" pitchFamily="34" charset="0"/>
                <a:cs typeface="Segoe UI Semibold" panose="020B0702040204020203" pitchFamily="34" charset="0"/>
              </a:rPr>
              <a:t>The trial initiatives in stores 77 and 86 were generally successful in boosting both sales and customer engagement. However, further analysis and adjustments may be required for store 88 to optimize its performance during the trial period.</a:t>
            </a:r>
            <a:endParaRPr lang="en-AU" dirty="0">
              <a:solidFill>
                <a:srgbClr val="3F68AD"/>
              </a:solidFill>
              <a:latin typeface="Arial Rounded MT Bold" panose="020F0704030504030204" pitchFamily="34" charset="0"/>
              <a:ea typeface="Roboto Light" panose="02000000000000000000" pitchFamily="2" charset="0"/>
              <a:cs typeface="Segoe UI Semibold" panose="020B0702040204020203" pitchFamily="34"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a:xfrm>
            <a:off x="1201738" y="3122612"/>
            <a:ext cx="10533062" cy="2516187"/>
          </a:xfrm>
        </p:spPr>
        <p:txBody>
          <a:bodyPr/>
          <a:lstStyle/>
          <a:p>
            <a:r>
              <a:rPr lang="en-US" dirty="0">
                <a:solidFill>
                  <a:srgbClr val="3F68AD"/>
                </a:solidFill>
                <a:latin typeface="Arial Rounded MT Bold" panose="020F0704030504030204" pitchFamily="34" charset="0"/>
              </a:rPr>
              <a:t>Mainstream - young singles/couples prefer the brands Kettle, Doritos, and Pringles in 175g,150g and 134g sized packs. By making marketing strategies and promotions towards these brands and pack sizes effectively engage and retain this customer segment, potentially leading to increased sales and brand loyalty.</a:t>
            </a:r>
            <a:endParaRPr lang="en-AU" dirty="0">
              <a:solidFill>
                <a:srgbClr val="3F68AD"/>
              </a:solidFill>
              <a:latin typeface="Arial Rounded MT Bold" panose="020F0704030504030204" pitchFamily="34" charset="0"/>
            </a:endParaRP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25855" y="280595"/>
            <a:ext cx="10479600" cy="887750"/>
          </a:xfrm>
        </p:spPr>
        <p:txBody>
          <a:bodyPr/>
          <a:lstStyle/>
          <a:p>
            <a:pPr marL="342900" indent="-342900">
              <a:buFont typeface="Wingdings" panose="05000000000000000000" pitchFamily="2" charset="2"/>
              <a:buChar char="Ø"/>
            </a:pPr>
            <a:r>
              <a:rPr lang="en-US" sz="2200" dirty="0">
                <a:solidFill>
                  <a:srgbClr val="3F68AD"/>
                </a:solidFill>
              </a:rPr>
              <a:t>Mainstream - young singles/couples who buy chips contributes to there being more sales.</a:t>
            </a:r>
            <a:endParaRPr lang="en-AU" sz="2200" dirty="0">
              <a:solidFill>
                <a:srgbClr val="3F68AD"/>
              </a:solidFill>
            </a:endParaRP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3" name="Picture 2">
            <a:extLst>
              <a:ext uri="{FF2B5EF4-FFF2-40B4-BE49-F238E27FC236}">
                <a16:creationId xmlns:a16="http://schemas.microsoft.com/office/drawing/2014/main" id="{F45E4241-867C-A1C5-9D6C-146B4F83DA5C}"/>
              </a:ext>
            </a:extLst>
          </p:cNvPr>
          <p:cNvPicPr>
            <a:picLocks noChangeAspect="1"/>
          </p:cNvPicPr>
          <p:nvPr/>
        </p:nvPicPr>
        <p:blipFill>
          <a:blip r:embed="rId3"/>
          <a:stretch>
            <a:fillRect/>
          </a:stretch>
        </p:blipFill>
        <p:spPr>
          <a:xfrm>
            <a:off x="1247775" y="1069909"/>
            <a:ext cx="10688449" cy="5063621"/>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359535" y="5098880"/>
            <a:ext cx="10479600" cy="824400"/>
          </a:xfrm>
        </p:spPr>
        <p:txBody>
          <a:bodyPr/>
          <a:lstStyle/>
          <a:p>
            <a:pPr marL="342900" indent="-342900">
              <a:buFont typeface="Wingdings" panose="05000000000000000000" pitchFamily="2" charset="2"/>
              <a:buChar char="Ø"/>
            </a:pPr>
            <a:r>
              <a:rPr lang="en-US" sz="2200" dirty="0">
                <a:solidFill>
                  <a:srgbClr val="3F68AD"/>
                </a:solidFill>
                <a:cs typeface="Roboto" panose="02000000000000000000" pitchFamily="2" charset="0"/>
              </a:rPr>
              <a:t>Among the Mainstream - Young Singles/Couples customer segment. Kettle, Doritos, and Pringles emerge as the top brand preferences.</a:t>
            </a:r>
            <a:endParaRPr lang="en-AU" sz="2200" dirty="0">
              <a:solidFill>
                <a:srgbClr val="3F68AD"/>
              </a:solidFill>
              <a:cs typeface="Roboto" panose="02000000000000000000" pitchFamily="2" charset="0"/>
            </a:endParaRP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5" name="Picture 4">
            <a:extLst>
              <a:ext uri="{FF2B5EF4-FFF2-40B4-BE49-F238E27FC236}">
                <a16:creationId xmlns:a16="http://schemas.microsoft.com/office/drawing/2014/main" id="{8F6BC5BE-4B73-9263-18AB-5F1329591F1E}"/>
              </a:ext>
            </a:extLst>
          </p:cNvPr>
          <p:cNvPicPr>
            <a:picLocks noChangeAspect="1"/>
          </p:cNvPicPr>
          <p:nvPr/>
        </p:nvPicPr>
        <p:blipFill>
          <a:blip r:embed="rId3"/>
          <a:stretch>
            <a:fillRect/>
          </a:stretch>
        </p:blipFill>
        <p:spPr>
          <a:xfrm>
            <a:off x="1595120" y="365760"/>
            <a:ext cx="9296400" cy="4599059"/>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8006080" y="1849120"/>
            <a:ext cx="3524119" cy="3677920"/>
          </a:xfrm>
        </p:spPr>
        <p:txBody>
          <a:bodyPr/>
          <a:lstStyle/>
          <a:p>
            <a:pPr marL="342900" indent="-342900">
              <a:buFont typeface="Wingdings" panose="05000000000000000000" pitchFamily="2" charset="2"/>
              <a:buChar char="Ø"/>
            </a:pPr>
            <a:r>
              <a:rPr lang="en-US" dirty="0">
                <a:solidFill>
                  <a:srgbClr val="3F68AD"/>
                </a:solidFill>
              </a:rPr>
              <a:t>More than half of Mainstream - Young Singles/Couples customer segment prefer the pack sizes among 175g,150g and 134g. </a:t>
            </a:r>
            <a:endParaRPr lang="en-AU" dirty="0">
              <a:solidFill>
                <a:srgbClr val="3F68AD"/>
              </a:solidFill>
            </a:endParaRP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a:extLst>
              <a:ext uri="{FF2B5EF4-FFF2-40B4-BE49-F238E27FC236}">
                <a16:creationId xmlns:a16="http://schemas.microsoft.com/office/drawing/2014/main" id="{AE8EDA2D-7DB2-18F9-1ABA-A6F77806C372}"/>
              </a:ext>
            </a:extLst>
          </p:cNvPr>
          <p:cNvPicPr>
            <a:picLocks noChangeAspect="1"/>
          </p:cNvPicPr>
          <p:nvPr/>
        </p:nvPicPr>
        <p:blipFill>
          <a:blip r:embed="rId3"/>
          <a:stretch>
            <a:fillRect/>
          </a:stretch>
        </p:blipFill>
        <p:spPr>
          <a:xfrm>
            <a:off x="1212357" y="518160"/>
            <a:ext cx="6349481" cy="4912323"/>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a:xfrm>
            <a:off x="1162050" y="2939732"/>
            <a:ext cx="10411142" cy="2516187"/>
          </a:xfrm>
        </p:spPr>
        <p:txBody>
          <a:bodyPr/>
          <a:lstStyle/>
          <a:p>
            <a:pPr marL="342900" indent="-342900">
              <a:buFont typeface="Wingdings" panose="05000000000000000000" pitchFamily="2" charset="2"/>
              <a:buChar char="Ø"/>
            </a:pPr>
            <a:r>
              <a:rPr lang="en-US" dirty="0">
                <a:solidFill>
                  <a:srgbClr val="3F68AD"/>
                </a:solidFill>
                <a:latin typeface="Arial Rounded MT Bold" panose="020F0704030504030204" pitchFamily="34" charset="0"/>
              </a:rPr>
              <a:t>The trial initiatives in stores 77 and 86 were generally successful in boosting both sales and customer engagement. However, further analysis and adjustments may be required for store 88 to optimize its performance during the trial period.</a:t>
            </a:r>
            <a:endParaRPr lang="en-AU" dirty="0">
              <a:solidFill>
                <a:srgbClr val="3F68AD"/>
              </a:solidFill>
              <a:latin typeface="Arial Rounded MT Bold" panose="020F0704030504030204" pitchFamily="34" charset="0"/>
            </a:endParaRP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15695" y="1039485"/>
            <a:ext cx="10479600" cy="3380115"/>
          </a:xfrm>
        </p:spPr>
        <p:txBody>
          <a:bodyPr/>
          <a:lstStyle/>
          <a:p>
            <a:pPr marL="342900" indent="-342900">
              <a:buFont typeface="Wingdings" panose="05000000000000000000" pitchFamily="2" charset="2"/>
              <a:buChar char="Ø"/>
            </a:pPr>
            <a:r>
              <a:rPr lang="en-US" sz="2200" dirty="0">
                <a:solidFill>
                  <a:srgbClr val="3F68AD"/>
                </a:solidFill>
              </a:rPr>
              <a:t>In a three-month trial period, comparing the performance of trial stores 77, 86, and 88 with their respective control stores 233, 155, and 237. </a:t>
            </a:r>
          </a:p>
          <a:p>
            <a:pPr marL="342900" indent="-342900">
              <a:buFont typeface="Wingdings" panose="05000000000000000000" pitchFamily="2" charset="2"/>
              <a:buChar char="Ø"/>
            </a:pPr>
            <a:r>
              <a:rPr lang="en-US" sz="2200" dirty="0">
                <a:solidFill>
                  <a:srgbClr val="3F68AD"/>
                </a:solidFill>
              </a:rPr>
              <a:t>The results indicate that trial store 77 and 86 demonstrated sales performance outside the 5% to 95% confidence interval of the control store for two of the three trial months, while also showing a significant difference in customer count during all three months. </a:t>
            </a:r>
          </a:p>
          <a:p>
            <a:pPr marL="342900" indent="-342900">
              <a:buFont typeface="Wingdings" panose="05000000000000000000" pitchFamily="2" charset="2"/>
              <a:buChar char="Ø"/>
            </a:pPr>
            <a:r>
              <a:rPr lang="en-US" sz="2200" dirty="0">
                <a:solidFill>
                  <a:srgbClr val="3F68AD"/>
                </a:solidFill>
              </a:rPr>
              <a:t>For trial store 88, its sales performance deviated outside the confidence interval for two of the three months, concurrent with deviations in customer count during trial period. </a:t>
            </a:r>
            <a:endParaRPr lang="en-AU" sz="2200" dirty="0">
              <a:solidFill>
                <a:srgbClr val="3F68AD"/>
              </a:solidFill>
            </a:endParaRP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6382</TotalTime>
  <Words>644</Words>
  <Application>Microsoft Office PowerPoint</Application>
  <PresentationFormat>Widescreen</PresentationFormat>
  <Paragraphs>43</Paragraphs>
  <Slides>11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Roboto Medium</vt:lpstr>
      <vt:lpstr>Calibri</vt:lpstr>
      <vt:lpstr>Roboto</vt:lpstr>
      <vt:lpstr>Arial Rounded MT Bold</vt:lpstr>
      <vt:lpstr>Wingdings</vt:lpstr>
      <vt:lpstr>Roboto Light</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sai manoj pandiri</cp:lastModifiedBy>
  <cp:revision>465</cp:revision>
  <dcterms:created xsi:type="dcterms:W3CDTF">2018-02-07T23:23:24Z</dcterms:created>
  <dcterms:modified xsi:type="dcterms:W3CDTF">2023-10-02T13:32:31Z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