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6" r:id="rId5"/>
    <p:sldId id="267" r:id="rId6"/>
    <p:sldId id="268" r:id="rId7"/>
    <p:sldId id="269" r:id="rId8"/>
    <p:sldId id="270" r:id="rId9"/>
    <p:sldId id="257" r:id="rId10"/>
    <p:sldId id="258" r:id="rId11"/>
    <p:sldId id="259" r:id="rId12"/>
    <p:sldId id="261" r:id="rId13"/>
    <p:sldId id="262" r:id="rId14"/>
    <p:sldId id="265"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8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p:txBody>
          <a:bodyPr lIns="0" tIns="0" rIns="0" bIns="0"/>
          <a:lstStyle>
            <a:lvl1pPr>
              <a:defRPr sz="28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58444" y="311353"/>
            <a:ext cx="8111617" cy="1334211"/>
          </a:xfrm>
          <a:prstGeom prst="rect">
            <a:avLst/>
          </a:prstGeom>
        </p:spPr>
        <p:txBody>
          <a:bodyPr wrap="square" lIns="0" tIns="0" rIns="0" bIns="0">
            <a:spAutoFit/>
          </a:bodyPr>
          <a:lstStyle>
            <a:lvl1pPr>
              <a:defRPr sz="4800" b="0" i="0">
                <a:solidFill>
                  <a:schemeClr val="tx1"/>
                </a:solidFill>
                <a:latin typeface="Calibri Light" panose="020F0302020204030204"/>
                <a:cs typeface="Calibri Light" panose="020F0302020204030204"/>
              </a:defRPr>
            </a:lvl1pPr>
          </a:lstStyle>
          <a:p/>
        </p:txBody>
      </p:sp>
      <p:sp>
        <p:nvSpPr>
          <p:cNvPr id="3" name="Holder 3"/>
          <p:cNvSpPr>
            <a:spLocks noGrp="1"/>
          </p:cNvSpPr>
          <p:nvPr>
            <p:ph type="body" idx="1"/>
          </p:nvPr>
        </p:nvSpPr>
        <p:spPr>
          <a:xfrm>
            <a:off x="917244" y="1792605"/>
            <a:ext cx="7033895" cy="4245610"/>
          </a:xfrm>
          <a:prstGeom prst="rect">
            <a:avLst/>
          </a:prstGeom>
        </p:spPr>
        <p:txBody>
          <a:bodyPr wrap="square" lIns="0" tIns="0" rIns="0" bIns="0">
            <a:spAutoFit/>
          </a:bodyPr>
          <a:lstStyle>
            <a:lvl1pPr>
              <a:defRPr sz="28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219200" y="1828800"/>
            <a:ext cx="9030335" cy="4172585"/>
          </a:xfrm>
          <a:prstGeom prst="rect">
            <a:avLst/>
          </a:prstGeom>
        </p:spPr>
        <p:txBody>
          <a:bodyPr vert="horz" wrap="square" lIns="0" tIns="88265" rIns="0" bIns="0" rtlCol="0">
            <a:noAutofit/>
          </a:bodyPr>
          <a:lstStyle/>
          <a:p>
            <a:pPr marL="3332480" marR="5080" indent="-3320415">
              <a:lnSpc>
                <a:spcPts val="4750"/>
              </a:lnSpc>
              <a:spcBef>
                <a:spcPts val="695"/>
              </a:spcBef>
            </a:pPr>
            <a:r>
              <a:rPr lang="en-US" altLang="" sz="4400" spc="-20" dirty="0">
                <a:latin typeface="Calibri" panose="020F0502020204030204"/>
                <a:cs typeface="Calibri" panose="020F0502020204030204"/>
              </a:rPr>
              <a:t>Obective</a:t>
            </a:r>
            <a:r>
              <a:rPr sz="4400" spc="-20" dirty="0">
                <a:latin typeface="Calibri" panose="020F0502020204030204"/>
                <a:cs typeface="Calibri" panose="020F0502020204030204"/>
              </a:rPr>
              <a:t>:</a:t>
            </a:r>
            <a:r>
              <a:rPr sz="4400" spc="-125" dirty="0">
                <a:latin typeface="Calibri" panose="020F0502020204030204"/>
                <a:cs typeface="Calibri" panose="020F0502020204030204"/>
              </a:rPr>
              <a:t> </a:t>
            </a:r>
            <a:r>
              <a:rPr sz="4400" spc="-150" dirty="0">
                <a:latin typeface="Calibri" panose="020F0502020204030204"/>
                <a:cs typeface="Calibri" panose="020F0502020204030204"/>
              </a:rPr>
              <a:t> </a:t>
            </a:r>
            <a:r>
              <a:rPr sz="3600" dirty="0">
                <a:latin typeface="Calibri" panose="020F0502020204030204"/>
                <a:cs typeface="Calibri" panose="020F0502020204030204"/>
              </a:rPr>
              <a:t>Educate others about</a:t>
            </a:r>
            <a:r>
              <a:rPr lang="en-US" altLang="en-US" sz="3600" dirty="0">
                <a:latin typeface="Calibri" panose="020F0502020204030204"/>
                <a:cs typeface="Calibri" panose="020F0502020204030204"/>
              </a:rPr>
              <a:t> </a:t>
            </a:r>
            <a:r>
              <a:rPr sz="3600" dirty="0">
                <a:latin typeface="Calibri" panose="020F0502020204030204"/>
                <a:cs typeface="Calibri" panose="020F0502020204030204"/>
              </a:rPr>
              <a:t>recognizing and</a:t>
            </a:r>
            <a:r>
              <a:rPr lang="en-US" altLang="en-US" sz="3600" dirty="0">
                <a:latin typeface="Calibri" panose="020F0502020204030204"/>
                <a:cs typeface="Calibri" panose="020F0502020204030204"/>
              </a:rPr>
              <a:t> </a:t>
            </a:r>
            <a:r>
              <a:rPr sz="3600" dirty="0">
                <a:latin typeface="Calibri" panose="020F0502020204030204"/>
                <a:cs typeface="Calibri" panose="020F0502020204030204"/>
              </a:rPr>
              <a:t>avoiding phishing emails,websites, and social engineering tactics</a:t>
            </a:r>
            <a:endParaRPr sz="3600" dirty="0">
              <a:latin typeface="Calibri" panose="020F0502020204030204"/>
              <a:cs typeface="Calibri" panose="020F0502020204030204"/>
            </a:endParaRPr>
          </a:p>
          <a:p>
            <a:pPr marL="3332480" marR="5080" indent="-3320415">
              <a:lnSpc>
                <a:spcPts val="4750"/>
              </a:lnSpc>
              <a:spcBef>
                <a:spcPts val="695"/>
              </a:spcBef>
            </a:pPr>
            <a:endParaRPr sz="3600" dirty="0">
              <a:latin typeface="Calibri" panose="020F0502020204030204"/>
              <a:cs typeface="Calibri" panose="020F0502020204030204"/>
            </a:endParaRPr>
          </a:p>
          <a:p>
            <a:pPr marL="3332480" marR="5080" indent="-3320415">
              <a:lnSpc>
                <a:spcPts val="4750"/>
              </a:lnSpc>
              <a:spcBef>
                <a:spcPts val="695"/>
              </a:spcBef>
            </a:pPr>
            <a:r>
              <a:rPr lang="en-US" altLang="" sz="3600" dirty="0">
                <a:latin typeface="Calibri" panose="020F0502020204030204"/>
                <a:cs typeface="Calibri" panose="020F0502020204030204"/>
              </a:rPr>
              <a:t>                                                          -K.SAI NADH</a:t>
            </a:r>
            <a:endParaRPr lang="en-US" altLang="" sz="3600" dirty="0">
              <a:latin typeface="Calibri" panose="020F0502020204030204"/>
              <a:cs typeface="Calibri" panose="020F0502020204030204"/>
            </a:endParaRPr>
          </a:p>
        </p:txBody>
      </p:sp>
      <p:sp>
        <p:nvSpPr>
          <p:cNvPr id="4" name="Text Box 3"/>
          <p:cNvSpPr txBox="1"/>
          <p:nvPr/>
        </p:nvSpPr>
        <p:spPr>
          <a:xfrm>
            <a:off x="971550" y="560070"/>
            <a:ext cx="9315450" cy="1445260"/>
          </a:xfrm>
          <a:prstGeom prst="rect">
            <a:avLst/>
          </a:prstGeom>
          <a:noFill/>
        </p:spPr>
        <p:txBody>
          <a:bodyPr wrap="square" rtlCol="0">
            <a:spAutoFit/>
          </a:bodyPr>
          <a:p>
            <a:pPr algn="ctr"/>
            <a:r>
              <a:rPr sz="4400" b="1" dirty="0">
                <a:latin typeface="+mj-lt"/>
                <a:cs typeface="+mj-lt"/>
                <a:sym typeface="+mn-ea"/>
              </a:rPr>
              <a:t>PHISHING AWARENESS TRAINING</a:t>
            </a:r>
            <a:endParaRPr sz="4400" b="1" dirty="0">
              <a:latin typeface="+mj-lt"/>
              <a:cs typeface="+mj-lt"/>
            </a:endParaRPr>
          </a:p>
          <a:p>
            <a:pPr algn="ctr"/>
            <a:endParaRPr lang="en-US"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444" y="625805"/>
            <a:ext cx="4151629" cy="688975"/>
          </a:xfrm>
          <a:prstGeom prst="rect">
            <a:avLst/>
          </a:prstGeom>
        </p:spPr>
        <p:txBody>
          <a:bodyPr vert="horz" wrap="square" lIns="0" tIns="12065" rIns="0" bIns="0" rtlCol="0">
            <a:spAutoFit/>
          </a:bodyPr>
          <a:lstStyle/>
          <a:p>
            <a:pPr marL="12700">
              <a:lnSpc>
                <a:spcPct val="100000"/>
              </a:lnSpc>
              <a:spcBef>
                <a:spcPts val="95"/>
              </a:spcBef>
            </a:pPr>
            <a:r>
              <a:rPr sz="4400" b="1" dirty="0"/>
              <a:t>Click</a:t>
            </a:r>
            <a:r>
              <a:rPr sz="4400" b="1" spc="-204" dirty="0"/>
              <a:t> </a:t>
            </a:r>
            <a:r>
              <a:rPr sz="4400" b="1" spc="-25" dirty="0"/>
              <a:t>jacking</a:t>
            </a:r>
            <a:r>
              <a:rPr sz="4400" b="1" spc="-200" dirty="0"/>
              <a:t> </a:t>
            </a:r>
            <a:r>
              <a:rPr sz="4400" b="1" spc="-20" dirty="0"/>
              <a:t>attack</a:t>
            </a:r>
            <a:endParaRPr sz="4400" b="1"/>
          </a:p>
        </p:txBody>
      </p:sp>
      <p:sp>
        <p:nvSpPr>
          <p:cNvPr id="3" name="object 3"/>
          <p:cNvSpPr txBox="1"/>
          <p:nvPr/>
        </p:nvSpPr>
        <p:spPr>
          <a:xfrm>
            <a:off x="606044" y="1963877"/>
            <a:ext cx="4413885" cy="3399790"/>
          </a:xfrm>
          <a:prstGeom prst="rect">
            <a:avLst/>
          </a:prstGeom>
        </p:spPr>
        <p:txBody>
          <a:bodyPr vert="horz" wrap="square" lIns="0" tIns="56515" rIns="0" bIns="0" rtlCol="0">
            <a:spAutoFit/>
          </a:bodyPr>
          <a:lstStyle/>
          <a:p>
            <a:pPr marL="240030" marR="5080" indent="-227330">
              <a:lnSpc>
                <a:spcPct val="90000"/>
              </a:lnSpc>
              <a:spcBef>
                <a:spcPts val="445"/>
              </a:spcBef>
              <a:buFont typeface="Arial MT"/>
              <a:buChar char="•"/>
              <a:tabLst>
                <a:tab pos="241300" algn="l"/>
              </a:tabLst>
            </a:pPr>
            <a:r>
              <a:rPr sz="2800" dirty="0">
                <a:latin typeface="Calibri" panose="020F0502020204030204"/>
                <a:cs typeface="Calibri" panose="020F0502020204030204"/>
              </a:rPr>
              <a:t>Clickjacking</a:t>
            </a:r>
            <a:r>
              <a:rPr sz="2800" spc="-70" dirty="0">
                <a:latin typeface="Calibri" panose="020F0502020204030204"/>
                <a:cs typeface="Calibri" panose="020F0502020204030204"/>
              </a:rPr>
              <a:t> </a:t>
            </a:r>
            <a:r>
              <a:rPr sz="2800" dirty="0">
                <a:latin typeface="Calibri" panose="020F0502020204030204"/>
                <a:cs typeface="Calibri" panose="020F0502020204030204"/>
              </a:rPr>
              <a:t>is</a:t>
            </a:r>
            <a:r>
              <a:rPr sz="2800" spc="-55" dirty="0">
                <a:latin typeface="Calibri" panose="020F0502020204030204"/>
                <a:cs typeface="Calibri" panose="020F0502020204030204"/>
              </a:rPr>
              <a:t> </a:t>
            </a:r>
            <a:r>
              <a:rPr sz="2800" dirty="0">
                <a:latin typeface="Calibri" panose="020F0502020204030204"/>
                <a:cs typeface="Calibri" panose="020F0502020204030204"/>
              </a:rPr>
              <a:t>an</a:t>
            </a:r>
            <a:r>
              <a:rPr sz="2800" spc="-60" dirty="0">
                <a:latin typeface="Calibri" panose="020F0502020204030204"/>
                <a:cs typeface="Calibri" panose="020F0502020204030204"/>
              </a:rPr>
              <a:t> </a:t>
            </a:r>
            <a:r>
              <a:rPr sz="2800" dirty="0">
                <a:latin typeface="Calibri" panose="020F0502020204030204"/>
                <a:cs typeface="Calibri" panose="020F0502020204030204"/>
              </a:rPr>
              <a:t>attack</a:t>
            </a:r>
            <a:r>
              <a:rPr sz="2800" spc="-55" dirty="0">
                <a:latin typeface="Calibri" panose="020F0502020204030204"/>
                <a:cs typeface="Calibri" panose="020F0502020204030204"/>
              </a:rPr>
              <a:t> </a:t>
            </a:r>
            <a:r>
              <a:rPr sz="2800" spc="-20" dirty="0">
                <a:latin typeface="Calibri" panose="020F0502020204030204"/>
                <a:cs typeface="Calibri" panose="020F0502020204030204"/>
              </a:rPr>
              <a:t>that </a:t>
            </a:r>
            <a:r>
              <a:rPr sz="2800" spc="-20" dirty="0">
                <a:latin typeface="Calibri" panose="020F0502020204030204"/>
                <a:cs typeface="Calibri" panose="020F0502020204030204"/>
              </a:rPr>
              <a:t>	</a:t>
            </a:r>
            <a:r>
              <a:rPr sz="2800" dirty="0">
                <a:latin typeface="Calibri" panose="020F0502020204030204"/>
                <a:cs typeface="Calibri" panose="020F0502020204030204"/>
              </a:rPr>
              <a:t>fools</a:t>
            </a:r>
            <a:r>
              <a:rPr sz="2800" spc="-105" dirty="0">
                <a:latin typeface="Calibri" panose="020F0502020204030204"/>
                <a:cs typeface="Calibri" panose="020F0502020204030204"/>
              </a:rPr>
              <a:t> </a:t>
            </a:r>
            <a:r>
              <a:rPr sz="2800" dirty="0">
                <a:latin typeface="Calibri" panose="020F0502020204030204"/>
                <a:cs typeface="Calibri" panose="020F0502020204030204"/>
              </a:rPr>
              <a:t>users</a:t>
            </a:r>
            <a:r>
              <a:rPr sz="2800" spc="-60" dirty="0">
                <a:latin typeface="Calibri" panose="020F0502020204030204"/>
                <a:cs typeface="Calibri" panose="020F0502020204030204"/>
              </a:rPr>
              <a:t> </a:t>
            </a:r>
            <a:r>
              <a:rPr sz="2800" dirty="0">
                <a:latin typeface="Calibri" panose="020F0502020204030204"/>
                <a:cs typeface="Calibri" panose="020F0502020204030204"/>
              </a:rPr>
              <a:t>into</a:t>
            </a:r>
            <a:r>
              <a:rPr sz="2800" spc="-55" dirty="0">
                <a:latin typeface="Calibri" panose="020F0502020204030204"/>
                <a:cs typeface="Calibri" panose="020F0502020204030204"/>
              </a:rPr>
              <a:t> </a:t>
            </a:r>
            <a:r>
              <a:rPr sz="2800" dirty="0">
                <a:latin typeface="Calibri" panose="020F0502020204030204"/>
                <a:cs typeface="Calibri" panose="020F0502020204030204"/>
              </a:rPr>
              <a:t>thinking</a:t>
            </a:r>
            <a:r>
              <a:rPr sz="2800" spc="-60" dirty="0">
                <a:latin typeface="Calibri" panose="020F0502020204030204"/>
                <a:cs typeface="Calibri" panose="020F0502020204030204"/>
              </a:rPr>
              <a:t> </a:t>
            </a:r>
            <a:r>
              <a:rPr sz="2800" spc="-20" dirty="0">
                <a:latin typeface="Calibri" panose="020F0502020204030204"/>
                <a:cs typeface="Calibri" panose="020F0502020204030204"/>
              </a:rPr>
              <a:t>they </a:t>
            </a:r>
            <a:r>
              <a:rPr sz="2800" spc="-20" dirty="0">
                <a:latin typeface="Calibri" panose="020F0502020204030204"/>
                <a:cs typeface="Calibri" panose="020F0502020204030204"/>
              </a:rPr>
              <a:t>	</a:t>
            </a:r>
            <a:r>
              <a:rPr sz="2800" dirty="0">
                <a:latin typeface="Calibri" panose="020F0502020204030204"/>
                <a:cs typeface="Calibri" panose="020F0502020204030204"/>
              </a:rPr>
              <a:t>are</a:t>
            </a:r>
            <a:r>
              <a:rPr sz="2800" spc="-60" dirty="0">
                <a:latin typeface="Calibri" panose="020F0502020204030204"/>
                <a:cs typeface="Calibri" panose="020F0502020204030204"/>
              </a:rPr>
              <a:t> </a:t>
            </a:r>
            <a:r>
              <a:rPr sz="2800" dirty="0">
                <a:latin typeface="Calibri" panose="020F0502020204030204"/>
                <a:cs typeface="Calibri" panose="020F0502020204030204"/>
              </a:rPr>
              <a:t>clicking</a:t>
            </a:r>
            <a:r>
              <a:rPr sz="2800" spc="-25" dirty="0">
                <a:latin typeface="Calibri" panose="020F0502020204030204"/>
                <a:cs typeface="Calibri" panose="020F0502020204030204"/>
              </a:rPr>
              <a:t> </a:t>
            </a:r>
            <a:r>
              <a:rPr sz="2800" dirty="0">
                <a:latin typeface="Calibri" panose="020F0502020204030204"/>
                <a:cs typeface="Calibri" panose="020F0502020204030204"/>
              </a:rPr>
              <a:t>on</a:t>
            </a:r>
            <a:r>
              <a:rPr sz="2800" spc="-45" dirty="0">
                <a:latin typeface="Calibri" panose="020F0502020204030204"/>
                <a:cs typeface="Calibri" panose="020F0502020204030204"/>
              </a:rPr>
              <a:t> </a:t>
            </a:r>
            <a:r>
              <a:rPr sz="2800" dirty="0">
                <a:latin typeface="Calibri" panose="020F0502020204030204"/>
                <a:cs typeface="Calibri" panose="020F0502020204030204"/>
              </a:rPr>
              <a:t>one</a:t>
            </a:r>
            <a:r>
              <a:rPr sz="2800" spc="-45" dirty="0">
                <a:latin typeface="Calibri" panose="020F0502020204030204"/>
                <a:cs typeface="Calibri" panose="020F0502020204030204"/>
              </a:rPr>
              <a:t> </a:t>
            </a:r>
            <a:r>
              <a:rPr sz="2800" spc="-10" dirty="0">
                <a:latin typeface="Calibri" panose="020F0502020204030204"/>
                <a:cs typeface="Calibri" panose="020F0502020204030204"/>
              </a:rPr>
              <a:t>thing </a:t>
            </a:r>
            <a:r>
              <a:rPr sz="2800" spc="-10" dirty="0">
                <a:latin typeface="Calibri" panose="020F0502020204030204"/>
                <a:cs typeface="Calibri" panose="020F0502020204030204"/>
              </a:rPr>
              <a:t>	</a:t>
            </a:r>
            <a:r>
              <a:rPr sz="2800" dirty="0">
                <a:latin typeface="Calibri" panose="020F0502020204030204"/>
                <a:cs typeface="Calibri" panose="020F0502020204030204"/>
              </a:rPr>
              <a:t>when</a:t>
            </a:r>
            <a:r>
              <a:rPr sz="2800" spc="-50" dirty="0">
                <a:latin typeface="Calibri" panose="020F0502020204030204"/>
                <a:cs typeface="Calibri" panose="020F0502020204030204"/>
              </a:rPr>
              <a:t> </a:t>
            </a:r>
            <a:r>
              <a:rPr sz="2800" dirty="0">
                <a:latin typeface="Calibri" panose="020F0502020204030204"/>
                <a:cs typeface="Calibri" panose="020F0502020204030204"/>
              </a:rPr>
              <a:t>they</a:t>
            </a:r>
            <a:r>
              <a:rPr sz="2800" spc="-50" dirty="0">
                <a:latin typeface="Calibri" panose="020F0502020204030204"/>
                <a:cs typeface="Calibri" panose="020F0502020204030204"/>
              </a:rPr>
              <a:t> </a:t>
            </a:r>
            <a:r>
              <a:rPr sz="2800" dirty="0">
                <a:latin typeface="Calibri" panose="020F0502020204030204"/>
                <a:cs typeface="Calibri" panose="020F0502020204030204"/>
              </a:rPr>
              <a:t>are</a:t>
            </a:r>
            <a:r>
              <a:rPr sz="2800" spc="-35" dirty="0">
                <a:latin typeface="Calibri" panose="020F0502020204030204"/>
                <a:cs typeface="Calibri" panose="020F0502020204030204"/>
              </a:rPr>
              <a:t> </a:t>
            </a:r>
            <a:r>
              <a:rPr sz="2800" spc="-10" dirty="0">
                <a:latin typeface="Calibri" panose="020F0502020204030204"/>
                <a:cs typeface="Calibri" panose="020F0502020204030204"/>
              </a:rPr>
              <a:t>actually </a:t>
            </a:r>
            <a:r>
              <a:rPr sz="2800" spc="-10" dirty="0">
                <a:latin typeface="Calibri" panose="020F0502020204030204"/>
                <a:cs typeface="Calibri" panose="020F0502020204030204"/>
              </a:rPr>
              <a:t>	</a:t>
            </a:r>
            <a:r>
              <a:rPr sz="2800" dirty="0">
                <a:latin typeface="Calibri" panose="020F0502020204030204"/>
                <a:cs typeface="Calibri" panose="020F0502020204030204"/>
              </a:rPr>
              <a:t>clicking</a:t>
            </a:r>
            <a:r>
              <a:rPr sz="2800" spc="-45" dirty="0">
                <a:latin typeface="Calibri" panose="020F0502020204030204"/>
                <a:cs typeface="Calibri" panose="020F0502020204030204"/>
              </a:rPr>
              <a:t> </a:t>
            </a:r>
            <a:r>
              <a:rPr sz="2800" dirty="0">
                <a:latin typeface="Calibri" panose="020F0502020204030204"/>
                <a:cs typeface="Calibri" panose="020F0502020204030204"/>
              </a:rPr>
              <a:t>on</a:t>
            </a:r>
            <a:r>
              <a:rPr sz="2800" spc="-30" dirty="0">
                <a:latin typeface="Calibri" panose="020F0502020204030204"/>
                <a:cs typeface="Calibri" panose="020F0502020204030204"/>
              </a:rPr>
              <a:t> </a:t>
            </a:r>
            <a:r>
              <a:rPr sz="2800" spc="-10" dirty="0">
                <a:latin typeface="Calibri" panose="020F0502020204030204"/>
                <a:cs typeface="Calibri" panose="020F0502020204030204"/>
              </a:rPr>
              <a:t>another.</a:t>
            </a:r>
            <a:endParaRPr sz="2800">
              <a:latin typeface="Calibri" panose="020F0502020204030204"/>
              <a:cs typeface="Calibri" panose="020F0502020204030204"/>
            </a:endParaRPr>
          </a:p>
          <a:p>
            <a:pPr>
              <a:lnSpc>
                <a:spcPct val="100000"/>
              </a:lnSpc>
              <a:spcBef>
                <a:spcPts val="1625"/>
              </a:spcBef>
              <a:buFont typeface="Arial MT"/>
              <a:buChar char="•"/>
            </a:pPr>
            <a:endParaRPr sz="2800">
              <a:latin typeface="Calibri" panose="020F0502020204030204"/>
              <a:cs typeface="Calibri" panose="020F0502020204030204"/>
            </a:endParaRPr>
          </a:p>
          <a:p>
            <a:pPr marL="240030" marR="77470" indent="-227330">
              <a:lnSpc>
                <a:spcPts val="3050"/>
              </a:lnSpc>
              <a:buFont typeface="Arial MT"/>
              <a:buChar char="•"/>
              <a:tabLst>
                <a:tab pos="241300" algn="l"/>
              </a:tabLst>
            </a:pPr>
            <a:r>
              <a:rPr sz="2800" spc="-10" dirty="0">
                <a:latin typeface="Calibri" panose="020F0502020204030204"/>
                <a:cs typeface="Calibri" panose="020F0502020204030204"/>
              </a:rPr>
              <a:t>Website</a:t>
            </a:r>
            <a:r>
              <a:rPr sz="2800" spc="-75" dirty="0">
                <a:latin typeface="Calibri" panose="020F0502020204030204"/>
                <a:cs typeface="Calibri" panose="020F0502020204030204"/>
              </a:rPr>
              <a:t> </a:t>
            </a:r>
            <a:r>
              <a:rPr sz="2800" dirty="0">
                <a:latin typeface="Calibri" panose="020F0502020204030204"/>
                <a:cs typeface="Calibri" panose="020F0502020204030204"/>
              </a:rPr>
              <a:t>spoofing</a:t>
            </a:r>
            <a:r>
              <a:rPr sz="2800" spc="-95" dirty="0">
                <a:latin typeface="Calibri" panose="020F0502020204030204"/>
                <a:cs typeface="Calibri" panose="020F0502020204030204"/>
              </a:rPr>
              <a:t> </a:t>
            </a:r>
            <a:r>
              <a:rPr sz="2800" dirty="0">
                <a:latin typeface="Calibri" panose="020F0502020204030204"/>
                <a:cs typeface="Calibri" panose="020F0502020204030204"/>
              </a:rPr>
              <a:t>can</a:t>
            </a:r>
            <a:r>
              <a:rPr sz="2800" spc="-60" dirty="0">
                <a:latin typeface="Calibri" panose="020F0502020204030204"/>
                <a:cs typeface="Calibri" panose="020F0502020204030204"/>
              </a:rPr>
              <a:t> </a:t>
            </a:r>
            <a:r>
              <a:rPr sz="2800" spc="-20" dirty="0">
                <a:latin typeface="Calibri" panose="020F0502020204030204"/>
                <a:cs typeface="Calibri" panose="020F0502020204030204"/>
              </a:rPr>
              <a:t>also </a:t>
            </a:r>
            <a:r>
              <a:rPr sz="2800" spc="-20" dirty="0">
                <a:latin typeface="Calibri" panose="020F0502020204030204"/>
                <a:cs typeface="Calibri" panose="020F0502020204030204"/>
              </a:rPr>
              <a:t>	</a:t>
            </a:r>
            <a:r>
              <a:rPr sz="2800" dirty="0">
                <a:latin typeface="Calibri" panose="020F0502020204030204"/>
                <a:cs typeface="Calibri" panose="020F0502020204030204"/>
              </a:rPr>
              <a:t>lead</a:t>
            </a:r>
            <a:r>
              <a:rPr sz="2800" spc="-85" dirty="0">
                <a:latin typeface="Calibri" panose="020F0502020204030204"/>
                <a:cs typeface="Calibri" panose="020F0502020204030204"/>
              </a:rPr>
              <a:t> </a:t>
            </a:r>
            <a:r>
              <a:rPr sz="2800" dirty="0">
                <a:latin typeface="Calibri" panose="020F0502020204030204"/>
                <a:cs typeface="Calibri" panose="020F0502020204030204"/>
              </a:rPr>
              <a:t>to</a:t>
            </a:r>
            <a:r>
              <a:rPr sz="2800" spc="-45" dirty="0">
                <a:latin typeface="Calibri" panose="020F0502020204030204"/>
                <a:cs typeface="Calibri" panose="020F0502020204030204"/>
              </a:rPr>
              <a:t> </a:t>
            </a:r>
            <a:r>
              <a:rPr sz="2800" spc="-10" dirty="0">
                <a:latin typeface="Calibri" panose="020F0502020204030204"/>
                <a:cs typeface="Calibri" panose="020F0502020204030204"/>
              </a:rPr>
              <a:t>“click</a:t>
            </a:r>
            <a:r>
              <a:rPr sz="2800" spc="-60" dirty="0">
                <a:latin typeface="Calibri" panose="020F0502020204030204"/>
                <a:cs typeface="Calibri" panose="020F0502020204030204"/>
              </a:rPr>
              <a:t> </a:t>
            </a:r>
            <a:r>
              <a:rPr sz="2800" dirty="0">
                <a:latin typeface="Calibri" panose="020F0502020204030204"/>
                <a:cs typeface="Calibri" panose="020F0502020204030204"/>
              </a:rPr>
              <a:t>jacking</a:t>
            </a:r>
            <a:r>
              <a:rPr sz="2800" spc="-35" dirty="0">
                <a:latin typeface="Calibri" panose="020F0502020204030204"/>
                <a:cs typeface="Calibri" panose="020F0502020204030204"/>
              </a:rPr>
              <a:t> attack”.</a:t>
            </a:r>
            <a:endParaRPr sz="2800">
              <a:latin typeface="Calibri" panose="020F0502020204030204"/>
              <a:cs typeface="Calibri" panose="020F0502020204030204"/>
            </a:endParaRPr>
          </a:p>
        </p:txBody>
      </p:sp>
      <p:pic>
        <p:nvPicPr>
          <p:cNvPr id="4" name="object 4"/>
          <p:cNvPicPr/>
          <p:nvPr/>
        </p:nvPicPr>
        <p:blipFill>
          <a:blip r:embed="rId1" cstate="print"/>
          <a:stretch>
            <a:fillRect/>
          </a:stretch>
        </p:blipFill>
        <p:spPr>
          <a:xfrm>
            <a:off x="6229490" y="1755648"/>
            <a:ext cx="4213691" cy="38282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444" y="311353"/>
            <a:ext cx="8111617" cy="1122045"/>
          </a:xfrm>
          <a:prstGeom prst="rect">
            <a:avLst/>
          </a:prstGeom>
        </p:spPr>
        <p:txBody>
          <a:bodyPr vert="horz" wrap="square" lIns="0" tIns="445388" rIns="0" bIns="0" rtlCol="0">
            <a:spAutoFit/>
          </a:bodyPr>
          <a:lstStyle/>
          <a:p>
            <a:pPr marL="46355">
              <a:lnSpc>
                <a:spcPct val="100000"/>
              </a:lnSpc>
              <a:spcBef>
                <a:spcPts val="95"/>
              </a:spcBef>
            </a:pPr>
            <a:r>
              <a:rPr sz="4400" b="1" spc="-20" dirty="0"/>
              <a:t>How</a:t>
            </a:r>
            <a:r>
              <a:rPr sz="4400" b="1" spc="-215" dirty="0"/>
              <a:t> </a:t>
            </a:r>
            <a:r>
              <a:rPr sz="4400" b="1" dirty="0"/>
              <a:t>to</a:t>
            </a:r>
            <a:r>
              <a:rPr sz="4400" b="1" spc="-130" dirty="0"/>
              <a:t> </a:t>
            </a:r>
            <a:r>
              <a:rPr sz="4400" b="1" spc="-40" dirty="0"/>
              <a:t>avoid</a:t>
            </a:r>
            <a:r>
              <a:rPr sz="4400" b="1" spc="-190" dirty="0"/>
              <a:t> </a:t>
            </a:r>
            <a:r>
              <a:rPr sz="4400" b="1" spc="-65" dirty="0"/>
              <a:t>spoofed</a:t>
            </a:r>
            <a:r>
              <a:rPr sz="4400" b="1" spc="-185" dirty="0"/>
              <a:t> </a:t>
            </a:r>
            <a:r>
              <a:rPr sz="4400" b="1" spc="-45" dirty="0"/>
              <a:t>websites</a:t>
            </a:r>
            <a:r>
              <a:rPr sz="4400" b="1" spc="-185" dirty="0"/>
              <a:t> </a:t>
            </a:r>
            <a:r>
              <a:rPr sz="4400" b="1" spc="-50" dirty="0"/>
              <a:t>?</a:t>
            </a:r>
            <a:endParaRPr sz="4400" b="1"/>
          </a:p>
        </p:txBody>
      </p:sp>
      <p:sp>
        <p:nvSpPr>
          <p:cNvPr id="3" name="object 3"/>
          <p:cNvSpPr txBox="1"/>
          <p:nvPr/>
        </p:nvSpPr>
        <p:spPr>
          <a:xfrm>
            <a:off x="792581" y="1725329"/>
            <a:ext cx="8650605" cy="3863975"/>
          </a:xfrm>
          <a:prstGeom prst="rect">
            <a:avLst/>
          </a:prstGeom>
        </p:spPr>
        <p:txBody>
          <a:bodyPr vert="horz" wrap="square" lIns="0" tIns="91440" rIns="0" bIns="0" rtlCol="0">
            <a:spAutoFit/>
          </a:bodyPr>
          <a:lstStyle/>
          <a:p>
            <a:pPr marL="240665" indent="-227965">
              <a:lnSpc>
                <a:spcPct val="100000"/>
              </a:lnSpc>
              <a:spcBef>
                <a:spcPts val="720"/>
              </a:spcBef>
              <a:buFont typeface="Arial MT"/>
              <a:buChar char="•"/>
              <a:tabLst>
                <a:tab pos="240665" algn="l"/>
              </a:tabLst>
            </a:pPr>
            <a:r>
              <a:rPr sz="3200" dirty="0">
                <a:latin typeface="Calibri" panose="020F0502020204030204"/>
                <a:cs typeface="Calibri" panose="020F0502020204030204"/>
              </a:rPr>
              <a:t>Don’t</a:t>
            </a:r>
            <a:r>
              <a:rPr sz="3200" spc="-40" dirty="0">
                <a:latin typeface="Calibri" panose="020F0502020204030204"/>
                <a:cs typeface="Calibri" panose="020F0502020204030204"/>
              </a:rPr>
              <a:t> </a:t>
            </a:r>
            <a:r>
              <a:rPr sz="3200" dirty="0">
                <a:latin typeface="Calibri" panose="020F0502020204030204"/>
                <a:cs typeface="Calibri" panose="020F0502020204030204"/>
              </a:rPr>
              <a:t>click</a:t>
            </a:r>
            <a:r>
              <a:rPr sz="3200" spc="-55" dirty="0">
                <a:latin typeface="Calibri" panose="020F0502020204030204"/>
                <a:cs typeface="Calibri" panose="020F0502020204030204"/>
              </a:rPr>
              <a:t> </a:t>
            </a:r>
            <a:r>
              <a:rPr sz="3200" dirty="0">
                <a:latin typeface="Calibri" panose="020F0502020204030204"/>
                <a:cs typeface="Calibri" panose="020F0502020204030204"/>
              </a:rPr>
              <a:t>emailed</a:t>
            </a:r>
            <a:r>
              <a:rPr sz="3200" spc="-45" dirty="0">
                <a:latin typeface="Calibri" panose="020F0502020204030204"/>
                <a:cs typeface="Calibri" panose="020F0502020204030204"/>
              </a:rPr>
              <a:t> </a:t>
            </a:r>
            <a:r>
              <a:rPr sz="3200" dirty="0">
                <a:latin typeface="Calibri" panose="020F0502020204030204"/>
                <a:cs typeface="Calibri" panose="020F0502020204030204"/>
              </a:rPr>
              <a:t>links</a:t>
            </a:r>
            <a:r>
              <a:rPr sz="3200" spc="-65" dirty="0">
                <a:latin typeface="Calibri" panose="020F0502020204030204"/>
                <a:cs typeface="Calibri" panose="020F0502020204030204"/>
              </a:rPr>
              <a:t> </a:t>
            </a:r>
            <a:r>
              <a:rPr sz="3200" dirty="0">
                <a:latin typeface="Calibri" panose="020F0502020204030204"/>
                <a:cs typeface="Calibri" panose="020F0502020204030204"/>
              </a:rPr>
              <a:t>or</a:t>
            </a:r>
            <a:r>
              <a:rPr sz="3200" spc="-50" dirty="0">
                <a:latin typeface="Calibri" panose="020F0502020204030204"/>
                <a:cs typeface="Calibri" panose="020F0502020204030204"/>
              </a:rPr>
              <a:t> </a:t>
            </a:r>
            <a:r>
              <a:rPr sz="3200" spc="-10" dirty="0">
                <a:latin typeface="Calibri" panose="020F0502020204030204"/>
                <a:cs typeface="Calibri" panose="020F0502020204030204"/>
              </a:rPr>
              <a:t>attachements</a:t>
            </a:r>
            <a:endParaRPr sz="3200">
              <a:latin typeface="Calibri" panose="020F0502020204030204"/>
              <a:cs typeface="Calibri" panose="020F0502020204030204"/>
            </a:endParaRPr>
          </a:p>
          <a:p>
            <a:pPr marL="240665" indent="-227965">
              <a:lnSpc>
                <a:spcPct val="100000"/>
              </a:lnSpc>
              <a:spcBef>
                <a:spcPts val="625"/>
              </a:spcBef>
              <a:buFont typeface="Arial MT"/>
              <a:buChar char="•"/>
              <a:tabLst>
                <a:tab pos="240665" algn="l"/>
              </a:tabLst>
            </a:pPr>
            <a:r>
              <a:rPr sz="3200" dirty="0">
                <a:latin typeface="Calibri" panose="020F0502020204030204"/>
                <a:cs typeface="Calibri" panose="020F0502020204030204"/>
              </a:rPr>
              <a:t>Use</a:t>
            </a:r>
            <a:r>
              <a:rPr sz="3200" spc="-105" dirty="0">
                <a:latin typeface="Calibri" panose="020F0502020204030204"/>
                <a:cs typeface="Calibri" panose="020F0502020204030204"/>
              </a:rPr>
              <a:t> </a:t>
            </a:r>
            <a:r>
              <a:rPr sz="3200" dirty="0">
                <a:latin typeface="Calibri" panose="020F0502020204030204"/>
                <a:cs typeface="Calibri" panose="020F0502020204030204"/>
              </a:rPr>
              <a:t>bookmarks</a:t>
            </a:r>
            <a:r>
              <a:rPr sz="3200" spc="-55" dirty="0">
                <a:latin typeface="Calibri" panose="020F0502020204030204"/>
                <a:cs typeface="Calibri" panose="020F0502020204030204"/>
              </a:rPr>
              <a:t> </a:t>
            </a:r>
            <a:r>
              <a:rPr sz="3200" dirty="0">
                <a:latin typeface="Calibri" panose="020F0502020204030204"/>
                <a:cs typeface="Calibri" panose="020F0502020204030204"/>
              </a:rPr>
              <a:t>for</a:t>
            </a:r>
            <a:r>
              <a:rPr sz="3200" spc="-100" dirty="0">
                <a:latin typeface="Calibri" panose="020F0502020204030204"/>
                <a:cs typeface="Calibri" panose="020F0502020204030204"/>
              </a:rPr>
              <a:t> </a:t>
            </a:r>
            <a:r>
              <a:rPr sz="3200" spc="-10" dirty="0">
                <a:latin typeface="Calibri" panose="020F0502020204030204"/>
                <a:cs typeface="Calibri" panose="020F0502020204030204"/>
              </a:rPr>
              <a:t>frequently</a:t>
            </a:r>
            <a:r>
              <a:rPr sz="3200" spc="-95" dirty="0">
                <a:latin typeface="Calibri" panose="020F0502020204030204"/>
                <a:cs typeface="Calibri" panose="020F0502020204030204"/>
              </a:rPr>
              <a:t> </a:t>
            </a:r>
            <a:r>
              <a:rPr sz="3200" dirty="0">
                <a:latin typeface="Calibri" panose="020F0502020204030204"/>
                <a:cs typeface="Calibri" panose="020F0502020204030204"/>
              </a:rPr>
              <a:t>visited</a:t>
            </a:r>
            <a:r>
              <a:rPr sz="3200" spc="-110" dirty="0">
                <a:latin typeface="Calibri" panose="020F0502020204030204"/>
                <a:cs typeface="Calibri" panose="020F0502020204030204"/>
              </a:rPr>
              <a:t> </a:t>
            </a:r>
            <a:r>
              <a:rPr sz="3200" spc="-10" dirty="0">
                <a:latin typeface="Calibri" panose="020F0502020204030204"/>
                <a:cs typeface="Calibri" panose="020F0502020204030204"/>
              </a:rPr>
              <a:t>pages.</a:t>
            </a:r>
            <a:endParaRPr sz="3200">
              <a:latin typeface="Calibri" panose="020F0502020204030204"/>
              <a:cs typeface="Calibri" panose="020F0502020204030204"/>
            </a:endParaRPr>
          </a:p>
          <a:p>
            <a:pPr marL="240665" indent="-227965">
              <a:lnSpc>
                <a:spcPct val="100000"/>
              </a:lnSpc>
              <a:spcBef>
                <a:spcPts val="625"/>
              </a:spcBef>
              <a:buFont typeface="Arial MT"/>
              <a:buChar char="•"/>
              <a:tabLst>
                <a:tab pos="240665" algn="l"/>
              </a:tabLst>
            </a:pPr>
            <a:r>
              <a:rPr sz="3200" dirty="0">
                <a:latin typeface="Calibri" panose="020F0502020204030204"/>
                <a:cs typeface="Calibri" panose="020F0502020204030204"/>
              </a:rPr>
              <a:t>Manually</a:t>
            </a:r>
            <a:r>
              <a:rPr sz="3200" spc="-105" dirty="0">
                <a:latin typeface="Calibri" panose="020F0502020204030204"/>
                <a:cs typeface="Calibri" panose="020F0502020204030204"/>
              </a:rPr>
              <a:t> </a:t>
            </a:r>
            <a:r>
              <a:rPr sz="3200" dirty="0">
                <a:latin typeface="Calibri" panose="020F0502020204030204"/>
                <a:cs typeface="Calibri" panose="020F0502020204030204"/>
              </a:rPr>
              <a:t>search</a:t>
            </a:r>
            <a:r>
              <a:rPr sz="3200" spc="-105" dirty="0">
                <a:latin typeface="Calibri" panose="020F0502020204030204"/>
                <a:cs typeface="Calibri" panose="020F0502020204030204"/>
              </a:rPr>
              <a:t> </a:t>
            </a:r>
            <a:r>
              <a:rPr sz="3200" dirty="0">
                <a:latin typeface="Calibri" panose="020F0502020204030204"/>
                <a:cs typeface="Calibri" panose="020F0502020204030204"/>
              </a:rPr>
              <a:t>for</a:t>
            </a:r>
            <a:r>
              <a:rPr sz="3200" spc="-105" dirty="0">
                <a:latin typeface="Calibri" panose="020F0502020204030204"/>
                <a:cs typeface="Calibri" panose="020F0502020204030204"/>
              </a:rPr>
              <a:t> </a:t>
            </a:r>
            <a:r>
              <a:rPr sz="3200" spc="-10" dirty="0">
                <a:latin typeface="Calibri" panose="020F0502020204030204"/>
                <a:cs typeface="Calibri" panose="020F0502020204030204"/>
              </a:rPr>
              <a:t>frequently</a:t>
            </a:r>
            <a:r>
              <a:rPr sz="3200" spc="-95" dirty="0">
                <a:latin typeface="Calibri" panose="020F0502020204030204"/>
                <a:cs typeface="Calibri" panose="020F0502020204030204"/>
              </a:rPr>
              <a:t> </a:t>
            </a:r>
            <a:r>
              <a:rPr sz="3200" dirty="0">
                <a:latin typeface="Calibri" panose="020F0502020204030204"/>
                <a:cs typeface="Calibri" panose="020F0502020204030204"/>
              </a:rPr>
              <a:t>visited</a:t>
            </a:r>
            <a:r>
              <a:rPr sz="3200" spc="-85" dirty="0">
                <a:latin typeface="Calibri" panose="020F0502020204030204"/>
                <a:cs typeface="Calibri" panose="020F0502020204030204"/>
              </a:rPr>
              <a:t> </a:t>
            </a:r>
            <a:r>
              <a:rPr sz="3200" spc="-10" dirty="0">
                <a:latin typeface="Calibri" panose="020F0502020204030204"/>
                <a:cs typeface="Calibri" panose="020F0502020204030204"/>
              </a:rPr>
              <a:t>url’s</a:t>
            </a:r>
            <a:endParaRPr sz="3200">
              <a:latin typeface="Calibri" panose="020F0502020204030204"/>
              <a:cs typeface="Calibri" panose="020F0502020204030204"/>
            </a:endParaRPr>
          </a:p>
          <a:p>
            <a:pPr marL="240665" indent="-227965">
              <a:lnSpc>
                <a:spcPct val="100000"/>
              </a:lnSpc>
              <a:spcBef>
                <a:spcPts val="605"/>
              </a:spcBef>
              <a:buFont typeface="Arial MT"/>
              <a:buChar char="•"/>
              <a:tabLst>
                <a:tab pos="240665" algn="l"/>
              </a:tabLst>
            </a:pPr>
            <a:r>
              <a:rPr sz="3200" dirty="0">
                <a:latin typeface="Calibri" panose="020F0502020204030204"/>
                <a:cs typeface="Calibri" panose="020F0502020204030204"/>
              </a:rPr>
              <a:t>Use</a:t>
            </a:r>
            <a:r>
              <a:rPr sz="3200" spc="-80" dirty="0">
                <a:latin typeface="Calibri" panose="020F0502020204030204"/>
                <a:cs typeface="Calibri" panose="020F0502020204030204"/>
              </a:rPr>
              <a:t> </a:t>
            </a:r>
            <a:r>
              <a:rPr sz="3200" dirty="0">
                <a:latin typeface="Calibri" panose="020F0502020204030204"/>
                <a:cs typeface="Calibri" panose="020F0502020204030204"/>
              </a:rPr>
              <a:t>a</a:t>
            </a:r>
            <a:r>
              <a:rPr sz="3200" spc="-90" dirty="0">
                <a:latin typeface="Calibri" panose="020F0502020204030204"/>
                <a:cs typeface="Calibri" panose="020F0502020204030204"/>
              </a:rPr>
              <a:t> </a:t>
            </a:r>
            <a:r>
              <a:rPr sz="3200" dirty="0">
                <a:latin typeface="Calibri" panose="020F0502020204030204"/>
                <a:cs typeface="Calibri" panose="020F0502020204030204"/>
              </a:rPr>
              <a:t>trusted</a:t>
            </a:r>
            <a:r>
              <a:rPr sz="3200" spc="-75" dirty="0">
                <a:latin typeface="Calibri" panose="020F0502020204030204"/>
                <a:cs typeface="Calibri" panose="020F0502020204030204"/>
              </a:rPr>
              <a:t> </a:t>
            </a:r>
            <a:r>
              <a:rPr sz="3200" dirty="0">
                <a:latin typeface="Calibri" panose="020F0502020204030204"/>
                <a:cs typeface="Calibri" panose="020F0502020204030204"/>
              </a:rPr>
              <a:t>antivirus</a:t>
            </a:r>
            <a:r>
              <a:rPr sz="3200" spc="-65" dirty="0">
                <a:latin typeface="Calibri" panose="020F0502020204030204"/>
                <a:cs typeface="Calibri" panose="020F0502020204030204"/>
              </a:rPr>
              <a:t> </a:t>
            </a:r>
            <a:r>
              <a:rPr sz="3200" spc="-10" dirty="0">
                <a:latin typeface="Calibri" panose="020F0502020204030204"/>
                <a:cs typeface="Calibri" panose="020F0502020204030204"/>
              </a:rPr>
              <a:t>program.</a:t>
            </a:r>
            <a:endParaRPr sz="3200">
              <a:latin typeface="Calibri" panose="020F0502020204030204"/>
              <a:cs typeface="Calibri" panose="020F0502020204030204"/>
            </a:endParaRPr>
          </a:p>
          <a:p>
            <a:pPr marL="240665" indent="-227965">
              <a:lnSpc>
                <a:spcPct val="100000"/>
              </a:lnSpc>
              <a:spcBef>
                <a:spcPts val="625"/>
              </a:spcBef>
              <a:buFont typeface="Arial MT"/>
              <a:buChar char="•"/>
              <a:tabLst>
                <a:tab pos="240665" algn="l"/>
              </a:tabLst>
            </a:pPr>
            <a:r>
              <a:rPr sz="3200" dirty="0">
                <a:latin typeface="Calibri" panose="020F0502020204030204"/>
                <a:cs typeface="Calibri" panose="020F0502020204030204"/>
              </a:rPr>
              <a:t>Avoid</a:t>
            </a:r>
            <a:r>
              <a:rPr sz="3200" spc="-130" dirty="0">
                <a:latin typeface="Calibri" panose="020F0502020204030204"/>
                <a:cs typeface="Calibri" panose="020F0502020204030204"/>
              </a:rPr>
              <a:t> </a:t>
            </a:r>
            <a:r>
              <a:rPr sz="3200" dirty="0">
                <a:latin typeface="Calibri" panose="020F0502020204030204"/>
                <a:cs typeface="Calibri" panose="020F0502020204030204"/>
              </a:rPr>
              <a:t>opening</a:t>
            </a:r>
            <a:r>
              <a:rPr sz="3200" spc="-75" dirty="0">
                <a:latin typeface="Calibri" panose="020F0502020204030204"/>
                <a:cs typeface="Calibri" panose="020F0502020204030204"/>
              </a:rPr>
              <a:t> </a:t>
            </a:r>
            <a:r>
              <a:rPr sz="3200" spc="-10" dirty="0">
                <a:latin typeface="Calibri" panose="020F0502020204030204"/>
                <a:cs typeface="Calibri" panose="020F0502020204030204"/>
              </a:rPr>
              <a:t>unfamilier</a:t>
            </a:r>
            <a:r>
              <a:rPr sz="3200" spc="-110" dirty="0">
                <a:latin typeface="Calibri" panose="020F0502020204030204"/>
                <a:cs typeface="Calibri" panose="020F0502020204030204"/>
              </a:rPr>
              <a:t> </a:t>
            </a:r>
            <a:r>
              <a:rPr sz="3200" spc="-10" dirty="0">
                <a:latin typeface="Calibri" panose="020F0502020204030204"/>
                <a:cs typeface="Calibri" panose="020F0502020204030204"/>
              </a:rPr>
              <a:t>resources</a:t>
            </a:r>
            <a:endParaRPr sz="3200">
              <a:latin typeface="Calibri" panose="020F0502020204030204"/>
              <a:cs typeface="Calibri" panose="020F0502020204030204"/>
            </a:endParaRPr>
          </a:p>
          <a:p>
            <a:pPr marL="241300" marR="5080" indent="-228600">
              <a:lnSpc>
                <a:spcPts val="3460"/>
              </a:lnSpc>
              <a:spcBef>
                <a:spcPts val="1060"/>
              </a:spcBef>
              <a:buFont typeface="Arial MT"/>
              <a:buChar char="•"/>
              <a:tabLst>
                <a:tab pos="241300" algn="l"/>
              </a:tabLst>
            </a:pPr>
            <a:r>
              <a:rPr sz="3200" dirty="0">
                <a:latin typeface="Calibri" panose="020F0502020204030204"/>
                <a:cs typeface="Calibri" panose="020F0502020204030204"/>
              </a:rPr>
              <a:t>Don’t</a:t>
            </a:r>
            <a:r>
              <a:rPr sz="3200" spc="-85" dirty="0">
                <a:latin typeface="Calibri" panose="020F0502020204030204"/>
                <a:cs typeface="Calibri" panose="020F0502020204030204"/>
              </a:rPr>
              <a:t> </a:t>
            </a:r>
            <a:r>
              <a:rPr sz="3200" dirty="0">
                <a:latin typeface="Calibri" panose="020F0502020204030204"/>
                <a:cs typeface="Calibri" panose="020F0502020204030204"/>
              </a:rPr>
              <a:t>access</a:t>
            </a:r>
            <a:r>
              <a:rPr sz="3200" spc="-90" dirty="0">
                <a:latin typeface="Calibri" panose="020F0502020204030204"/>
                <a:cs typeface="Calibri" panose="020F0502020204030204"/>
              </a:rPr>
              <a:t> </a:t>
            </a:r>
            <a:r>
              <a:rPr sz="3200" dirty="0">
                <a:latin typeface="Calibri" panose="020F0502020204030204"/>
                <a:cs typeface="Calibri" panose="020F0502020204030204"/>
              </a:rPr>
              <a:t>websites</a:t>
            </a:r>
            <a:r>
              <a:rPr sz="3200" spc="-90" dirty="0">
                <a:latin typeface="Calibri" panose="020F0502020204030204"/>
                <a:cs typeface="Calibri" panose="020F0502020204030204"/>
              </a:rPr>
              <a:t> </a:t>
            </a:r>
            <a:r>
              <a:rPr sz="3200" dirty="0">
                <a:latin typeface="Calibri" panose="020F0502020204030204"/>
                <a:cs typeface="Calibri" panose="020F0502020204030204"/>
              </a:rPr>
              <a:t>which</a:t>
            </a:r>
            <a:r>
              <a:rPr sz="3200" spc="-95" dirty="0">
                <a:latin typeface="Calibri" panose="020F0502020204030204"/>
                <a:cs typeface="Calibri" panose="020F0502020204030204"/>
              </a:rPr>
              <a:t> </a:t>
            </a:r>
            <a:r>
              <a:rPr sz="3200" dirty="0">
                <a:latin typeface="Calibri" panose="020F0502020204030204"/>
                <a:cs typeface="Calibri" panose="020F0502020204030204"/>
              </a:rPr>
              <a:t>have</a:t>
            </a:r>
            <a:r>
              <a:rPr sz="3200" spc="-90" dirty="0">
                <a:latin typeface="Calibri" panose="020F0502020204030204"/>
                <a:cs typeface="Calibri" panose="020F0502020204030204"/>
              </a:rPr>
              <a:t> </a:t>
            </a:r>
            <a:r>
              <a:rPr sz="3200" dirty="0">
                <a:latin typeface="Calibri" panose="020F0502020204030204"/>
                <a:cs typeface="Calibri" panose="020F0502020204030204"/>
              </a:rPr>
              <a:t>weak</a:t>
            </a:r>
            <a:r>
              <a:rPr sz="3200" spc="-90" dirty="0">
                <a:latin typeface="Calibri" panose="020F0502020204030204"/>
                <a:cs typeface="Calibri" panose="020F0502020204030204"/>
              </a:rPr>
              <a:t> </a:t>
            </a:r>
            <a:r>
              <a:rPr sz="3200" spc="-10" dirty="0">
                <a:latin typeface="Calibri" panose="020F0502020204030204"/>
                <a:cs typeface="Calibri" panose="020F0502020204030204"/>
              </a:rPr>
              <a:t>encryption protocols.</a:t>
            </a:r>
            <a:endParaRPr sz="3200">
              <a:latin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265" rIns="0" bIns="0" rtlCol="0">
            <a:spAutoFit/>
          </a:bodyPr>
          <a:lstStyle/>
          <a:p>
            <a:pPr marL="171450" marR="5080">
              <a:lnSpc>
                <a:spcPts val="4750"/>
              </a:lnSpc>
              <a:spcBef>
                <a:spcPts val="695"/>
              </a:spcBef>
            </a:pPr>
            <a:r>
              <a:rPr sz="4400" dirty="0"/>
              <a:t>The</a:t>
            </a:r>
            <a:r>
              <a:rPr sz="4400" spc="-185" dirty="0"/>
              <a:t> </a:t>
            </a:r>
            <a:r>
              <a:rPr sz="4400" spc="-55" dirty="0"/>
              <a:t>consequences</a:t>
            </a:r>
            <a:r>
              <a:rPr sz="4400" spc="-190" dirty="0"/>
              <a:t> </a:t>
            </a:r>
            <a:r>
              <a:rPr sz="4400" dirty="0"/>
              <a:t>of</a:t>
            </a:r>
            <a:r>
              <a:rPr sz="4400" spc="-145" dirty="0"/>
              <a:t> </a:t>
            </a:r>
            <a:r>
              <a:rPr sz="4400" spc="-10" dirty="0"/>
              <a:t>web</a:t>
            </a:r>
            <a:r>
              <a:rPr sz="4400" spc="-180" dirty="0"/>
              <a:t> </a:t>
            </a:r>
            <a:r>
              <a:rPr sz="4400" spc="-10" dirty="0"/>
              <a:t>spoofing </a:t>
            </a:r>
            <a:r>
              <a:rPr sz="4400" dirty="0"/>
              <a:t>can</a:t>
            </a:r>
            <a:r>
              <a:rPr sz="4400" spc="-225" dirty="0"/>
              <a:t> </a:t>
            </a:r>
            <a:r>
              <a:rPr sz="4400" spc="-10" dirty="0"/>
              <a:t>cause:</a:t>
            </a:r>
            <a:endParaRPr sz="4400"/>
          </a:p>
        </p:txBody>
      </p:sp>
      <p:pic>
        <p:nvPicPr>
          <p:cNvPr id="3" name="object 3"/>
          <p:cNvPicPr/>
          <p:nvPr/>
        </p:nvPicPr>
        <p:blipFill>
          <a:blip r:embed="rId1" cstate="print"/>
          <a:stretch>
            <a:fillRect/>
          </a:stretch>
        </p:blipFill>
        <p:spPr>
          <a:xfrm>
            <a:off x="6547104" y="1295400"/>
            <a:ext cx="5096256" cy="4267200"/>
          </a:xfrm>
          <a:prstGeom prst="rect">
            <a:avLst/>
          </a:prstGeom>
        </p:spPr>
      </p:pic>
      <p:sp>
        <p:nvSpPr>
          <p:cNvPr id="4" name="object 4"/>
          <p:cNvSpPr txBox="1">
            <a:spLocks noGrp="1"/>
          </p:cNvSpPr>
          <p:nvPr>
            <p:ph type="body" idx="1"/>
          </p:nvPr>
        </p:nvSpPr>
        <p:spPr>
          <a:prstGeom prst="rect">
            <a:avLst/>
          </a:prstGeom>
        </p:spPr>
        <p:txBody>
          <a:bodyPr vert="horz" wrap="square" lIns="0" tIns="55880" rIns="0" bIns="0" rtlCol="0">
            <a:spAutoFit/>
          </a:bodyPr>
          <a:lstStyle/>
          <a:p>
            <a:pPr marL="240030" marR="1701800" indent="-227330">
              <a:lnSpc>
                <a:spcPct val="90000"/>
              </a:lnSpc>
              <a:spcBef>
                <a:spcPts val="440"/>
              </a:spcBef>
              <a:buFont typeface="Arial MT"/>
              <a:buChar char="•"/>
              <a:tabLst>
                <a:tab pos="241300" algn="l"/>
              </a:tabLst>
            </a:pPr>
            <a:r>
              <a:rPr dirty="0"/>
              <a:t>Stealing</a:t>
            </a:r>
            <a:r>
              <a:rPr spc="-95" dirty="0"/>
              <a:t> </a:t>
            </a:r>
            <a:r>
              <a:rPr dirty="0"/>
              <a:t>personal</a:t>
            </a:r>
            <a:r>
              <a:rPr spc="-80" dirty="0"/>
              <a:t> </a:t>
            </a:r>
            <a:r>
              <a:rPr dirty="0"/>
              <a:t>or</a:t>
            </a:r>
            <a:r>
              <a:rPr spc="-50" dirty="0"/>
              <a:t> </a:t>
            </a:r>
            <a:r>
              <a:rPr spc="-10" dirty="0"/>
              <a:t>company 	information,</a:t>
            </a:r>
            <a:r>
              <a:rPr spc="-80" dirty="0"/>
              <a:t> </a:t>
            </a:r>
            <a:r>
              <a:rPr spc="-10" dirty="0"/>
              <a:t>Credentials,</a:t>
            </a:r>
            <a:r>
              <a:rPr spc="-30" dirty="0"/>
              <a:t> </a:t>
            </a:r>
            <a:r>
              <a:rPr spc="-10" dirty="0"/>
              <a:t>spreading </a:t>
            </a:r>
            <a:r>
              <a:rPr spc="-10" dirty="0"/>
              <a:t>	</a:t>
            </a:r>
            <a:r>
              <a:rPr dirty="0"/>
              <a:t>malware</a:t>
            </a:r>
            <a:r>
              <a:rPr spc="-120" dirty="0"/>
              <a:t> </a:t>
            </a:r>
            <a:r>
              <a:rPr dirty="0"/>
              <a:t>and</a:t>
            </a:r>
            <a:r>
              <a:rPr spc="-70" dirty="0"/>
              <a:t> </a:t>
            </a:r>
            <a:r>
              <a:rPr dirty="0"/>
              <a:t>gaining</a:t>
            </a:r>
            <a:r>
              <a:rPr spc="-105" dirty="0"/>
              <a:t> </a:t>
            </a:r>
            <a:r>
              <a:rPr spc="-10" dirty="0"/>
              <a:t>unauthorized </a:t>
            </a:r>
            <a:r>
              <a:rPr spc="-10" dirty="0"/>
              <a:t>	</a:t>
            </a:r>
            <a:r>
              <a:rPr dirty="0"/>
              <a:t>network</a:t>
            </a:r>
            <a:r>
              <a:rPr spc="-75" dirty="0"/>
              <a:t> </a:t>
            </a:r>
            <a:r>
              <a:rPr spc="-10" dirty="0"/>
              <a:t>access.</a:t>
            </a:r>
            <a:endParaRPr spc="-10" dirty="0"/>
          </a:p>
          <a:p>
            <a:pPr marL="240030" marR="1794510" indent="-227330">
              <a:lnSpc>
                <a:spcPct val="90000"/>
              </a:lnSpc>
              <a:spcBef>
                <a:spcPts val="1005"/>
              </a:spcBef>
              <a:buFont typeface="Arial MT"/>
              <a:buChar char="•"/>
              <a:tabLst>
                <a:tab pos="241300" algn="l"/>
              </a:tabLst>
            </a:pPr>
            <a:r>
              <a:rPr spc="-10" dirty="0"/>
              <a:t>Website</a:t>
            </a:r>
            <a:r>
              <a:rPr spc="-85" dirty="0"/>
              <a:t> </a:t>
            </a:r>
            <a:r>
              <a:rPr dirty="0"/>
              <a:t>spoofing</a:t>
            </a:r>
            <a:r>
              <a:rPr spc="-105" dirty="0"/>
              <a:t> </a:t>
            </a:r>
            <a:r>
              <a:rPr dirty="0"/>
              <a:t>occurs</a:t>
            </a:r>
            <a:r>
              <a:rPr spc="-65" dirty="0"/>
              <a:t> </a:t>
            </a:r>
            <a:r>
              <a:rPr dirty="0"/>
              <a:t>when</a:t>
            </a:r>
            <a:r>
              <a:rPr spc="-75" dirty="0"/>
              <a:t> </a:t>
            </a:r>
            <a:r>
              <a:rPr spc="-50" dirty="0"/>
              <a:t>a </a:t>
            </a:r>
            <a:r>
              <a:rPr spc="-50" dirty="0"/>
              <a:t>	</a:t>
            </a:r>
            <a:r>
              <a:rPr dirty="0"/>
              <a:t>scammer</a:t>
            </a:r>
            <a:r>
              <a:rPr spc="-45" dirty="0"/>
              <a:t> </a:t>
            </a:r>
            <a:r>
              <a:rPr dirty="0"/>
              <a:t>copies</a:t>
            </a:r>
            <a:r>
              <a:rPr spc="-50" dirty="0"/>
              <a:t> </a:t>
            </a:r>
            <a:r>
              <a:rPr dirty="0"/>
              <a:t>a</a:t>
            </a:r>
            <a:r>
              <a:rPr spc="-65" dirty="0"/>
              <a:t> </a:t>
            </a:r>
            <a:r>
              <a:rPr dirty="0"/>
              <a:t>brand</a:t>
            </a:r>
            <a:r>
              <a:rPr spc="-50" dirty="0"/>
              <a:t> </a:t>
            </a:r>
            <a:r>
              <a:rPr dirty="0"/>
              <a:t>and</a:t>
            </a:r>
            <a:r>
              <a:rPr spc="-50" dirty="0"/>
              <a:t> </a:t>
            </a:r>
            <a:r>
              <a:rPr spc="-10" dirty="0"/>
              <a:t>there </a:t>
            </a:r>
            <a:r>
              <a:rPr spc="-10" dirty="0"/>
              <a:t>	</a:t>
            </a:r>
            <a:r>
              <a:rPr dirty="0"/>
              <a:t>logos,</a:t>
            </a:r>
            <a:r>
              <a:rPr spc="-100" dirty="0"/>
              <a:t> </a:t>
            </a:r>
            <a:r>
              <a:rPr spc="-10" dirty="0"/>
              <a:t>content,</a:t>
            </a:r>
            <a:r>
              <a:rPr spc="-65" dirty="0"/>
              <a:t> </a:t>
            </a:r>
            <a:r>
              <a:rPr dirty="0"/>
              <a:t>product</a:t>
            </a:r>
            <a:r>
              <a:rPr spc="-35" dirty="0"/>
              <a:t> </a:t>
            </a:r>
            <a:r>
              <a:rPr dirty="0"/>
              <a:t>lists,</a:t>
            </a:r>
            <a:r>
              <a:rPr spc="-95" dirty="0"/>
              <a:t> </a:t>
            </a:r>
            <a:r>
              <a:rPr spc="-25" dirty="0"/>
              <a:t>and </a:t>
            </a:r>
            <a:r>
              <a:rPr spc="-25" dirty="0"/>
              <a:t>	</a:t>
            </a:r>
            <a:r>
              <a:rPr dirty="0"/>
              <a:t>domain</a:t>
            </a:r>
            <a:r>
              <a:rPr spc="-60" dirty="0"/>
              <a:t> </a:t>
            </a:r>
            <a:r>
              <a:rPr dirty="0"/>
              <a:t>name,</a:t>
            </a:r>
            <a:r>
              <a:rPr spc="-30" dirty="0"/>
              <a:t> </a:t>
            </a:r>
            <a:r>
              <a:rPr dirty="0"/>
              <a:t>in</a:t>
            </a:r>
            <a:r>
              <a:rPr spc="-30" dirty="0"/>
              <a:t> </a:t>
            </a:r>
            <a:r>
              <a:rPr dirty="0"/>
              <a:t>order</a:t>
            </a:r>
            <a:r>
              <a:rPr spc="-45" dirty="0"/>
              <a:t> </a:t>
            </a:r>
            <a:r>
              <a:rPr dirty="0"/>
              <a:t>to</a:t>
            </a:r>
            <a:r>
              <a:rPr spc="-30" dirty="0"/>
              <a:t> </a:t>
            </a:r>
            <a:r>
              <a:rPr spc="-10" dirty="0"/>
              <a:t>mislead </a:t>
            </a:r>
            <a:r>
              <a:rPr spc="-10" dirty="0"/>
              <a:t>	</a:t>
            </a:r>
            <a:r>
              <a:rPr dirty="0"/>
              <a:t>users</a:t>
            </a:r>
            <a:r>
              <a:rPr spc="-45" dirty="0"/>
              <a:t> </a:t>
            </a:r>
            <a:r>
              <a:rPr dirty="0"/>
              <a:t>looking</a:t>
            </a:r>
            <a:r>
              <a:rPr spc="-75" dirty="0"/>
              <a:t> </a:t>
            </a:r>
            <a:r>
              <a:rPr dirty="0"/>
              <a:t>for</a:t>
            </a:r>
            <a:r>
              <a:rPr spc="-65" dirty="0"/>
              <a:t> </a:t>
            </a:r>
            <a:r>
              <a:rPr dirty="0"/>
              <a:t>a</a:t>
            </a:r>
            <a:r>
              <a:rPr spc="-50" dirty="0"/>
              <a:t> </a:t>
            </a:r>
            <a:r>
              <a:rPr dirty="0"/>
              <a:t>genuine</a:t>
            </a:r>
            <a:r>
              <a:rPr spc="-45" dirty="0"/>
              <a:t> </a:t>
            </a:r>
            <a:r>
              <a:rPr spc="-10" dirty="0"/>
              <a:t>site.</a:t>
            </a:r>
            <a:endParaRPr spc="-10" dirty="0"/>
          </a:p>
          <a:p>
            <a:pPr marR="5080" algn="r">
              <a:lnSpc>
                <a:spcPct val="100000"/>
              </a:lnSpc>
              <a:spcBef>
                <a:spcPts val="1770"/>
              </a:spcBef>
            </a:pPr>
            <a:r>
              <a:rPr sz="2400" spc="-20" dirty="0"/>
              <a:t>FAKE</a:t>
            </a:r>
            <a:endParaRPr sz="2400"/>
          </a:p>
        </p:txBody>
      </p:sp>
      <p:sp>
        <p:nvSpPr>
          <p:cNvPr id="5" name="object 5"/>
          <p:cNvSpPr txBox="1"/>
          <p:nvPr/>
        </p:nvSpPr>
        <p:spPr>
          <a:xfrm>
            <a:off x="10063353" y="5646216"/>
            <a:ext cx="641350" cy="391795"/>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panose="020F0502020204030204"/>
                <a:cs typeface="Calibri" panose="020F0502020204030204"/>
              </a:rPr>
              <a:t>REAL</a:t>
            </a:r>
            <a:endParaRPr sz="2400">
              <a:latin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3093720" y="1133855"/>
            <a:ext cx="5800344" cy="43494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613105"/>
            <a:ext cx="3383279" cy="688975"/>
          </a:xfrm>
          <a:prstGeom prst="rect">
            <a:avLst/>
          </a:prstGeom>
        </p:spPr>
        <p:txBody>
          <a:bodyPr vert="horz" wrap="square" lIns="0" tIns="12065" rIns="0" bIns="0" rtlCol="0">
            <a:spAutoFit/>
          </a:bodyPr>
          <a:lstStyle/>
          <a:p>
            <a:pPr marL="12700">
              <a:lnSpc>
                <a:spcPct val="100000"/>
              </a:lnSpc>
              <a:spcBef>
                <a:spcPts val="95"/>
              </a:spcBef>
            </a:pPr>
            <a:r>
              <a:rPr sz="4400" b="1" dirty="0"/>
              <a:t>Phishing</a:t>
            </a:r>
            <a:r>
              <a:rPr sz="4400" b="1" spc="-130" dirty="0"/>
              <a:t> </a:t>
            </a:r>
            <a:r>
              <a:rPr sz="4400" b="1" spc="-10" dirty="0"/>
              <a:t>attack</a:t>
            </a:r>
            <a:endParaRPr sz="4400" b="1"/>
          </a:p>
        </p:txBody>
      </p:sp>
      <p:sp>
        <p:nvSpPr>
          <p:cNvPr id="3" name="object 3"/>
          <p:cNvSpPr txBox="1"/>
          <p:nvPr/>
        </p:nvSpPr>
        <p:spPr>
          <a:xfrm>
            <a:off x="914704" y="1524000"/>
            <a:ext cx="4645660" cy="4703445"/>
          </a:xfrm>
          <a:prstGeom prst="rect">
            <a:avLst/>
          </a:prstGeom>
        </p:spPr>
        <p:txBody>
          <a:bodyPr vert="horz" wrap="square" lIns="0" tIns="55880" rIns="0" bIns="0" rtlCol="0">
            <a:spAutoFit/>
          </a:bodyPr>
          <a:lstStyle/>
          <a:p>
            <a:pPr marL="240030" marR="31750" indent="-227330">
              <a:lnSpc>
                <a:spcPct val="90000"/>
              </a:lnSpc>
              <a:spcBef>
                <a:spcPts val="440"/>
              </a:spcBef>
              <a:buFont typeface="Arial MT"/>
              <a:buChar char="•"/>
              <a:tabLst>
                <a:tab pos="241300" algn="l"/>
              </a:tabLst>
            </a:pPr>
            <a:r>
              <a:rPr sz="2800" dirty="0">
                <a:latin typeface="Calibri" panose="020F0502020204030204"/>
                <a:cs typeface="Calibri" panose="020F0502020204030204"/>
              </a:rPr>
              <a:t>Phishing attacks are deceptive tactics used by cybercriminals to trick you into revealing sensitive information. They often involve fake emails, websites, or messages that appear legitimate but aim to steal your personal data. Always be cautious and double-check before sharing any sensitive information online!</a:t>
            </a:r>
            <a:endParaRPr sz="2800" dirty="0">
              <a:latin typeface="Calibri" panose="020F0502020204030204"/>
              <a:cs typeface="Calibri" panose="020F0502020204030204"/>
            </a:endParaRPr>
          </a:p>
        </p:txBody>
      </p:sp>
      <p:pic>
        <p:nvPicPr>
          <p:cNvPr id="4" name="object 4"/>
          <p:cNvPicPr/>
          <p:nvPr/>
        </p:nvPicPr>
        <p:blipFill>
          <a:blip r:embed="rId1" cstate="print"/>
          <a:stretch>
            <a:fillRect/>
          </a:stretch>
        </p:blipFill>
        <p:spPr>
          <a:xfrm>
            <a:off x="6096254" y="1066545"/>
            <a:ext cx="5303520" cy="4511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8444" y="311353"/>
            <a:ext cx="8111617" cy="738505"/>
          </a:xfrm>
        </p:spPr>
        <p:txBody>
          <a:bodyPr/>
          <a:p>
            <a:r>
              <a:rPr lang="en-US"/>
              <a:t>Types of </a:t>
            </a:r>
            <a:r>
              <a:rPr dirty="0">
                <a:sym typeface="+mn-ea"/>
              </a:rPr>
              <a:t>Phishing</a:t>
            </a:r>
            <a:r>
              <a:rPr spc="-130" dirty="0">
                <a:sym typeface="+mn-ea"/>
              </a:rPr>
              <a:t> </a:t>
            </a:r>
            <a:r>
              <a:rPr spc="-10" dirty="0">
                <a:sym typeface="+mn-ea"/>
              </a:rPr>
              <a:t>attack</a:t>
            </a:r>
            <a:r>
              <a:rPr lang="en-US" spc="-10" dirty="0">
                <a:sym typeface="+mn-ea"/>
              </a:rPr>
              <a:t>s:</a:t>
            </a:r>
            <a:endParaRPr lang="en-US" spc="-10" dirty="0">
              <a:sym typeface="+mn-ea"/>
            </a:endParaRPr>
          </a:p>
        </p:txBody>
      </p:sp>
      <p:sp>
        <p:nvSpPr>
          <p:cNvPr id="3" name="Text Placeholder 2"/>
          <p:cNvSpPr>
            <a:spLocks noGrp="1"/>
          </p:cNvSpPr>
          <p:nvPr>
            <p:ph type="body" idx="1"/>
          </p:nvPr>
        </p:nvSpPr>
        <p:spPr>
          <a:xfrm>
            <a:off x="762000" y="1447800"/>
            <a:ext cx="10359390" cy="5193665"/>
          </a:xfrm>
        </p:spPr>
        <p:txBody>
          <a:bodyPr wrap="square">
            <a:noAutofit/>
          </a:bodyPr>
          <a:p>
            <a:r>
              <a:rPr lang="en-US"/>
              <a:t>1. </a:t>
            </a:r>
            <a:r>
              <a:rPr lang="en-US" b="1"/>
              <a:t>Email phishing:</a:t>
            </a:r>
            <a:r>
              <a:rPr lang="en-US"/>
              <a:t> Fake emails trick you into sharing personal information or clicking malicious links.</a:t>
            </a:r>
            <a:endParaRPr lang="en-US"/>
          </a:p>
          <a:p>
            <a:endParaRPr lang="en-US"/>
          </a:p>
          <a:p>
            <a:r>
              <a:rPr lang="en-US"/>
              <a:t>2. </a:t>
            </a:r>
            <a:r>
              <a:rPr lang="en-US" b="1"/>
              <a:t>Spear phishing:</a:t>
            </a:r>
            <a:r>
              <a:rPr lang="en-US"/>
              <a:t> Targeted emails that appear legitimate to deceive specific individuals or organizations.</a:t>
            </a:r>
            <a:endParaRPr lang="en-US"/>
          </a:p>
          <a:p>
            <a:endParaRPr lang="en-US"/>
          </a:p>
          <a:p>
            <a:r>
              <a:rPr lang="en-US"/>
              <a:t>3. </a:t>
            </a:r>
            <a:r>
              <a:rPr lang="en-US" b="1"/>
              <a:t>Smishing:</a:t>
            </a:r>
            <a:r>
              <a:rPr lang="en-US"/>
              <a:t> Phishing attacks through SMS or text messages.</a:t>
            </a:r>
            <a:endParaRPr lang="en-US"/>
          </a:p>
          <a:p>
            <a:endParaRPr lang="en-US"/>
          </a:p>
          <a:p>
            <a:r>
              <a:rPr lang="en-US"/>
              <a:t>4. </a:t>
            </a:r>
            <a:r>
              <a:rPr lang="en-US" b="1"/>
              <a:t>Vishing:</a:t>
            </a:r>
            <a:r>
              <a:rPr lang="en-US"/>
              <a:t> Voice-based phishing, where scammers impersonate trusted entities over the phone.</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916940" y="904875"/>
            <a:ext cx="9413240" cy="5196205"/>
          </a:xfrm>
        </p:spPr>
        <p:txBody>
          <a:bodyPr wrap="square">
            <a:noAutofit/>
          </a:bodyPr>
          <a:p>
            <a:r>
              <a:rPr lang="en-US">
                <a:sym typeface="+mn-ea"/>
              </a:rPr>
              <a:t>5.</a:t>
            </a:r>
            <a:r>
              <a:rPr lang="en-US">
                <a:sym typeface="+mn-ea"/>
              </a:rPr>
              <a:t> </a:t>
            </a:r>
            <a:r>
              <a:rPr lang="en-US" b="1">
                <a:sym typeface="+mn-ea"/>
              </a:rPr>
              <a:t>Pharming:</a:t>
            </a:r>
            <a:r>
              <a:rPr lang="en-US">
                <a:sym typeface="+mn-ea"/>
              </a:rPr>
              <a:t> Redirecting users to fake websites to collect their sensitive information.</a:t>
            </a:r>
            <a:endParaRPr lang="en-US"/>
          </a:p>
          <a:p>
            <a:endParaRPr lang="en-US">
              <a:sym typeface="+mn-ea"/>
            </a:endParaRPr>
          </a:p>
          <a:p>
            <a:r>
              <a:rPr lang="en-US">
                <a:sym typeface="+mn-ea"/>
              </a:rPr>
              <a:t>6. </a:t>
            </a:r>
            <a:r>
              <a:rPr lang="en-US" b="1">
                <a:sym typeface="+mn-ea"/>
              </a:rPr>
              <a:t>Whaling</a:t>
            </a:r>
            <a:r>
              <a:rPr lang="en-US">
                <a:sym typeface="+mn-ea"/>
              </a:rPr>
              <a:t>: Phishing attacks targeting high-profile individuals like executives or celebrities.</a:t>
            </a:r>
            <a:endParaRPr lang="en-US">
              <a:sym typeface="+mn-ea"/>
            </a:endParaRPr>
          </a:p>
          <a:p>
            <a:endParaRPr lang="en-US"/>
          </a:p>
          <a:p>
            <a:r>
              <a:rPr lang="en-US">
                <a:sym typeface="+mn-ea"/>
              </a:rPr>
              <a:t>7. </a:t>
            </a:r>
            <a:r>
              <a:rPr lang="en-US" b="1">
                <a:sym typeface="+mn-ea"/>
              </a:rPr>
              <a:t>Malware-based phishing</a:t>
            </a:r>
            <a:r>
              <a:rPr lang="en-US">
                <a:sym typeface="+mn-ea"/>
              </a:rPr>
              <a:t>: Emails or links that download malware onto your device.</a:t>
            </a:r>
            <a:endParaRPr lang="en-US">
              <a:sym typeface="+mn-ea"/>
            </a:endParaRPr>
          </a:p>
          <a:p>
            <a:endParaRPr lang="en-US"/>
          </a:p>
          <a:p>
            <a:r>
              <a:rPr lang="en-US">
                <a:sym typeface="+mn-ea"/>
              </a:rPr>
              <a:t>8. </a:t>
            </a:r>
            <a:r>
              <a:rPr lang="en-US" b="1">
                <a:sym typeface="+mn-ea"/>
              </a:rPr>
              <a:t>Social media phishing</a:t>
            </a:r>
            <a:r>
              <a:rPr lang="en-US">
                <a:sym typeface="+mn-ea"/>
              </a:rPr>
              <a:t>: Fake profiles or messages on social media platforms to deceive users.</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Calibri" panose="020F0502020204030204"/>
                <a:cs typeface="Calibri" panose="020F0502020204030204"/>
                <a:sym typeface="+mn-ea"/>
              </a:rPr>
              <a:t>S</a:t>
            </a:r>
            <a:r>
              <a:rPr dirty="0">
                <a:latin typeface="Calibri" panose="020F0502020204030204"/>
                <a:cs typeface="Calibri" panose="020F0502020204030204"/>
                <a:sym typeface="+mn-ea"/>
              </a:rPr>
              <a:t>ocial engineering </a:t>
            </a:r>
            <a:r>
              <a:rPr lang="en-US" dirty="0">
                <a:latin typeface="Calibri" panose="020F0502020204030204"/>
                <a:cs typeface="Calibri" panose="020F0502020204030204"/>
                <a:sym typeface="+mn-ea"/>
              </a:rPr>
              <a:t>:</a:t>
            </a:r>
            <a:endParaRPr lang="en-US" dirty="0">
              <a:latin typeface="Calibri" panose="020F0502020204030204"/>
              <a:cs typeface="Calibri" panose="020F0502020204030204"/>
              <a:sym typeface="+mn-ea"/>
            </a:endParaRPr>
          </a:p>
        </p:txBody>
      </p:sp>
      <p:sp>
        <p:nvSpPr>
          <p:cNvPr id="3" name="Content Placeholder 2"/>
          <p:cNvSpPr>
            <a:spLocks noGrp="1"/>
          </p:cNvSpPr>
          <p:nvPr>
            <p:ph sz="half" idx="3"/>
          </p:nvPr>
        </p:nvSpPr>
        <p:spPr>
          <a:xfrm>
            <a:off x="838200" y="1447800"/>
            <a:ext cx="3812540" cy="4308475"/>
          </a:xfrm>
        </p:spPr>
        <p:txBody>
          <a:bodyPr wrap="square"/>
          <a:p>
            <a:r>
              <a:rPr lang="en-US"/>
              <a:t>A social engineering attack is when someone tricks people into revealing sensitive information through manipulation and deception. It's important to stay cautious and skeptical to protect your personal data!</a:t>
            </a:r>
            <a:endParaRPr lang="en-US"/>
          </a:p>
        </p:txBody>
      </p:sp>
      <p:pic>
        <p:nvPicPr>
          <p:cNvPr id="100" name="Content Placeholder 99"/>
          <p:cNvPicPr>
            <a:picLocks noChangeAspect="1"/>
          </p:cNvPicPr>
          <p:nvPr>
            <p:ph sz="half" idx="2"/>
          </p:nvPr>
        </p:nvPicPr>
        <p:blipFill>
          <a:blip r:embed="rId1"/>
          <a:srcRect l="7921" r="12123"/>
          <a:stretch>
            <a:fillRect/>
          </a:stretch>
        </p:blipFill>
        <p:spPr>
          <a:xfrm>
            <a:off x="4953000" y="1752600"/>
            <a:ext cx="7063105" cy="36671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8190" y="311150"/>
            <a:ext cx="9401175" cy="738505"/>
          </a:xfrm>
        </p:spPr>
        <p:txBody>
          <a:bodyPr wrap="square"/>
          <a:p>
            <a:r>
              <a:rPr lang="en-US" b="1">
                <a:sym typeface="+mn-ea"/>
              </a:rPr>
              <a:t>Types of social engineering attacks:</a:t>
            </a:r>
            <a:endParaRPr lang="en-US" b="1"/>
          </a:p>
        </p:txBody>
      </p:sp>
      <p:sp>
        <p:nvSpPr>
          <p:cNvPr id="3" name="Content Placeholder 2"/>
          <p:cNvSpPr>
            <a:spLocks noGrp="1"/>
          </p:cNvSpPr>
          <p:nvPr>
            <p:ph sz="half" idx="2"/>
          </p:nvPr>
        </p:nvSpPr>
        <p:spPr>
          <a:xfrm>
            <a:off x="609600" y="1219200"/>
            <a:ext cx="10653395" cy="5170805"/>
          </a:xfrm>
        </p:spPr>
        <p:txBody>
          <a:bodyPr wrap="square"/>
          <a:p>
            <a:r>
              <a:rPr lang="en-US"/>
              <a:t>1. </a:t>
            </a:r>
            <a:r>
              <a:rPr lang="en-US" b="1"/>
              <a:t>Phishing:</a:t>
            </a:r>
            <a:r>
              <a:rPr lang="en-US"/>
              <a:t> Deceptive emails or messages tricking you into sharing personal information.</a:t>
            </a:r>
            <a:endParaRPr lang="en-US"/>
          </a:p>
          <a:p>
            <a:endParaRPr lang="en-US"/>
          </a:p>
          <a:p>
            <a:r>
              <a:rPr lang="en-US"/>
              <a:t>2. </a:t>
            </a:r>
            <a:r>
              <a:rPr lang="en-US" b="1"/>
              <a:t>Pretexting:</a:t>
            </a:r>
            <a:r>
              <a:rPr lang="en-US"/>
              <a:t> Creating a false scenario to gain someone's trust and extract information.</a:t>
            </a:r>
            <a:endParaRPr lang="en-US"/>
          </a:p>
          <a:p>
            <a:endParaRPr lang="en-US"/>
          </a:p>
          <a:p>
            <a:r>
              <a:rPr lang="en-US"/>
              <a:t>3. </a:t>
            </a:r>
            <a:r>
              <a:rPr lang="en-US" b="1"/>
              <a:t>Baiting:</a:t>
            </a:r>
            <a:r>
              <a:rPr lang="en-US"/>
              <a:t> Offering something enticing to trick people into revealing sensitive data.</a:t>
            </a:r>
            <a:endParaRPr lang="en-US"/>
          </a:p>
          <a:p>
            <a:endParaRPr lang="en-US"/>
          </a:p>
          <a:p>
            <a:r>
              <a:rPr lang="en-US"/>
              <a:t>4. </a:t>
            </a:r>
            <a:r>
              <a:rPr lang="en-US" b="1"/>
              <a:t>Tailgating:</a:t>
            </a:r>
            <a:r>
              <a:rPr lang="en-US"/>
              <a:t> Unauthorized individuals following someone to gain access to a restricted area.</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2"/>
          </p:nvPr>
        </p:nvSpPr>
        <p:spPr>
          <a:xfrm>
            <a:off x="609600" y="762000"/>
            <a:ext cx="10757535" cy="4739640"/>
          </a:xfrm>
        </p:spPr>
        <p:txBody>
          <a:bodyPr wrap="square"/>
          <a:p>
            <a:r>
              <a:rPr lang="en-US">
                <a:sym typeface="+mn-ea"/>
              </a:rPr>
              <a:t>5. </a:t>
            </a:r>
            <a:r>
              <a:rPr lang="en-US" b="1">
                <a:sym typeface="+mn-ea"/>
              </a:rPr>
              <a:t>Impersonation:</a:t>
            </a:r>
            <a:r>
              <a:rPr lang="en-US">
                <a:sym typeface="+mn-ea"/>
              </a:rPr>
              <a:t> Posing as a trusted person or entity to deceive and manipulate others.</a:t>
            </a:r>
            <a:endParaRPr lang="en-US">
              <a:sym typeface="+mn-ea"/>
            </a:endParaRPr>
          </a:p>
          <a:p>
            <a:endParaRPr lang="en-US"/>
          </a:p>
          <a:p>
            <a:r>
              <a:rPr lang="en-US">
                <a:sym typeface="+mn-ea"/>
              </a:rPr>
              <a:t>6.</a:t>
            </a:r>
            <a:r>
              <a:rPr lang="en-US" b="1">
                <a:sym typeface="+mn-ea"/>
              </a:rPr>
              <a:t> Quid pro quo:</a:t>
            </a:r>
            <a:r>
              <a:rPr lang="en-US">
                <a:sym typeface="+mn-ea"/>
              </a:rPr>
              <a:t> Offering a benefit in exchange for sensitive information or access.</a:t>
            </a:r>
            <a:endParaRPr lang="en-US">
              <a:sym typeface="+mn-ea"/>
            </a:endParaRPr>
          </a:p>
          <a:p>
            <a:endParaRPr lang="en-US"/>
          </a:p>
          <a:p>
            <a:r>
              <a:rPr lang="en-US">
                <a:sym typeface="+mn-ea"/>
              </a:rPr>
              <a:t>7. </a:t>
            </a:r>
            <a:r>
              <a:rPr lang="en-US" b="1">
                <a:sym typeface="+mn-ea"/>
              </a:rPr>
              <a:t>Reverse social engineering:</a:t>
            </a:r>
            <a:r>
              <a:rPr lang="en-US">
                <a:sym typeface="+mn-ea"/>
              </a:rPr>
              <a:t> Manipulating someone to believe they need help and revealing information.</a:t>
            </a:r>
            <a:endParaRPr lang="en-US">
              <a:sym typeface="+mn-ea"/>
            </a:endParaRPr>
          </a:p>
          <a:p>
            <a:endParaRPr lang="en-US"/>
          </a:p>
          <a:p>
            <a:r>
              <a:rPr lang="en-US">
                <a:sym typeface="+mn-ea"/>
              </a:rPr>
              <a:t>8. </a:t>
            </a:r>
            <a:r>
              <a:rPr lang="en-US" b="1">
                <a:sym typeface="+mn-ea"/>
              </a:rPr>
              <a:t>Water-holing:</a:t>
            </a:r>
            <a:r>
              <a:rPr lang="en-US">
                <a:sym typeface="+mn-ea"/>
              </a:rPr>
              <a:t> Infecting websites frequented by a target audience to gain access to their devices.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444" y="311353"/>
            <a:ext cx="8111617" cy="990600"/>
          </a:xfrm>
          <a:prstGeom prst="rect">
            <a:avLst/>
          </a:prstGeom>
        </p:spPr>
        <p:txBody>
          <a:bodyPr vert="horz" wrap="square" lIns="0" tIns="313817" rIns="0" bIns="0" rtlCol="0">
            <a:spAutoFit/>
          </a:bodyPr>
          <a:lstStyle/>
          <a:p>
            <a:pPr marL="171450">
              <a:lnSpc>
                <a:spcPct val="100000"/>
              </a:lnSpc>
              <a:spcBef>
                <a:spcPts val="95"/>
              </a:spcBef>
            </a:pPr>
            <a:r>
              <a:rPr sz="4400" b="1" spc="-35" dirty="0"/>
              <a:t>What</a:t>
            </a:r>
            <a:r>
              <a:rPr sz="4400" b="1" spc="-165" dirty="0"/>
              <a:t> </a:t>
            </a:r>
            <a:r>
              <a:rPr sz="4400" b="1" dirty="0"/>
              <a:t>is</a:t>
            </a:r>
            <a:r>
              <a:rPr sz="4400" b="1" spc="-120" dirty="0"/>
              <a:t> </a:t>
            </a:r>
            <a:r>
              <a:rPr sz="4400" b="1" spc="-50" dirty="0"/>
              <a:t>website</a:t>
            </a:r>
            <a:r>
              <a:rPr sz="4400" b="1" spc="-195" dirty="0"/>
              <a:t> </a:t>
            </a:r>
            <a:r>
              <a:rPr sz="4400" b="1" spc="-35" dirty="0"/>
              <a:t>spoofing</a:t>
            </a:r>
            <a:r>
              <a:rPr sz="4400" b="1" spc="-180" dirty="0"/>
              <a:t> </a:t>
            </a:r>
            <a:r>
              <a:rPr sz="4400" b="1" spc="-50" dirty="0"/>
              <a:t>?</a:t>
            </a:r>
            <a:endParaRPr sz="4400" b="1"/>
          </a:p>
        </p:txBody>
      </p:sp>
      <p:sp>
        <p:nvSpPr>
          <p:cNvPr id="3" name="object 3"/>
          <p:cNvSpPr txBox="1"/>
          <p:nvPr/>
        </p:nvSpPr>
        <p:spPr>
          <a:xfrm>
            <a:off x="917244" y="1792605"/>
            <a:ext cx="5657215" cy="4167504"/>
          </a:xfrm>
          <a:prstGeom prst="rect">
            <a:avLst/>
          </a:prstGeom>
        </p:spPr>
        <p:txBody>
          <a:bodyPr vert="horz" wrap="square" lIns="0" tIns="55880" rIns="0" bIns="0" rtlCol="0">
            <a:spAutoFit/>
          </a:bodyPr>
          <a:lstStyle/>
          <a:p>
            <a:pPr marL="240030" marR="55245" indent="-227330">
              <a:lnSpc>
                <a:spcPct val="90000"/>
              </a:lnSpc>
              <a:spcBef>
                <a:spcPts val="440"/>
              </a:spcBef>
              <a:buFont typeface="Arial MT"/>
              <a:buChar char="•"/>
              <a:tabLst>
                <a:tab pos="241300" algn="l"/>
                <a:tab pos="2102485" algn="l"/>
              </a:tabLst>
            </a:pPr>
            <a:r>
              <a:rPr sz="2800" spc="-10" dirty="0">
                <a:latin typeface="Calibri" panose="020F0502020204030204"/>
                <a:cs typeface="Calibri" panose="020F0502020204030204"/>
              </a:rPr>
              <a:t>Website</a:t>
            </a:r>
            <a:r>
              <a:rPr sz="2800" spc="-50" dirty="0">
                <a:latin typeface="Calibri" panose="020F0502020204030204"/>
                <a:cs typeface="Calibri" panose="020F0502020204030204"/>
              </a:rPr>
              <a:t> </a:t>
            </a:r>
            <a:r>
              <a:rPr sz="2800" dirty="0">
                <a:latin typeface="Calibri" panose="020F0502020204030204"/>
                <a:cs typeface="Calibri" panose="020F0502020204030204"/>
              </a:rPr>
              <a:t>spoofing</a:t>
            </a:r>
            <a:r>
              <a:rPr sz="2800" spc="-65" dirty="0">
                <a:latin typeface="Calibri" panose="020F0502020204030204"/>
                <a:cs typeface="Calibri" panose="020F0502020204030204"/>
              </a:rPr>
              <a:t> </a:t>
            </a:r>
            <a:r>
              <a:rPr sz="2800" dirty="0">
                <a:latin typeface="Calibri" panose="020F0502020204030204"/>
                <a:cs typeface="Calibri" panose="020F0502020204030204"/>
              </a:rPr>
              <a:t>is</a:t>
            </a:r>
            <a:r>
              <a:rPr sz="2800" spc="-35" dirty="0">
                <a:latin typeface="Calibri" panose="020F0502020204030204"/>
                <a:cs typeface="Calibri" panose="020F0502020204030204"/>
              </a:rPr>
              <a:t> </a:t>
            </a:r>
            <a:r>
              <a:rPr sz="2800" dirty="0">
                <a:latin typeface="Calibri" panose="020F0502020204030204"/>
                <a:cs typeface="Calibri" panose="020F0502020204030204"/>
              </a:rPr>
              <a:t>the</a:t>
            </a:r>
            <a:r>
              <a:rPr sz="2800" spc="-50" dirty="0">
                <a:latin typeface="Calibri" panose="020F0502020204030204"/>
                <a:cs typeface="Calibri" panose="020F0502020204030204"/>
              </a:rPr>
              <a:t> </a:t>
            </a:r>
            <a:r>
              <a:rPr sz="2800" dirty="0">
                <a:latin typeface="Calibri" panose="020F0502020204030204"/>
                <a:cs typeface="Calibri" panose="020F0502020204030204"/>
              </a:rPr>
              <a:t>act</a:t>
            </a:r>
            <a:r>
              <a:rPr sz="2800" spc="-25" dirty="0">
                <a:latin typeface="Calibri" panose="020F0502020204030204"/>
                <a:cs typeface="Calibri" panose="020F0502020204030204"/>
              </a:rPr>
              <a:t> of </a:t>
            </a:r>
            <a:r>
              <a:rPr sz="2800" spc="-25" dirty="0">
                <a:latin typeface="Calibri" panose="020F0502020204030204"/>
                <a:cs typeface="Calibri" panose="020F0502020204030204"/>
              </a:rPr>
              <a:t>	</a:t>
            </a:r>
            <a:r>
              <a:rPr sz="2800" dirty="0">
                <a:latin typeface="Calibri" panose="020F0502020204030204"/>
                <a:cs typeface="Calibri" panose="020F0502020204030204"/>
              </a:rPr>
              <a:t>creating</a:t>
            </a:r>
            <a:r>
              <a:rPr sz="2800" spc="-80" dirty="0">
                <a:latin typeface="Calibri" panose="020F0502020204030204"/>
                <a:cs typeface="Calibri" panose="020F0502020204030204"/>
              </a:rPr>
              <a:t> </a:t>
            </a:r>
            <a:r>
              <a:rPr sz="2800" dirty="0">
                <a:latin typeface="Calibri" panose="020F0502020204030204"/>
                <a:cs typeface="Calibri" panose="020F0502020204030204"/>
              </a:rPr>
              <a:t>a</a:t>
            </a:r>
            <a:r>
              <a:rPr sz="2800" spc="-45" dirty="0">
                <a:latin typeface="Calibri" panose="020F0502020204030204"/>
                <a:cs typeface="Calibri" panose="020F0502020204030204"/>
              </a:rPr>
              <a:t> </a:t>
            </a:r>
            <a:r>
              <a:rPr sz="2800" dirty="0">
                <a:latin typeface="Calibri" panose="020F0502020204030204"/>
                <a:cs typeface="Calibri" panose="020F0502020204030204"/>
              </a:rPr>
              <a:t>website</a:t>
            </a:r>
            <a:r>
              <a:rPr sz="2800" spc="-90" dirty="0">
                <a:latin typeface="Calibri" panose="020F0502020204030204"/>
                <a:cs typeface="Calibri" panose="020F0502020204030204"/>
              </a:rPr>
              <a:t> </a:t>
            </a:r>
            <a:r>
              <a:rPr sz="2800" dirty="0">
                <a:latin typeface="Calibri" panose="020F0502020204030204"/>
                <a:cs typeface="Calibri" panose="020F0502020204030204"/>
              </a:rPr>
              <a:t>with</a:t>
            </a:r>
            <a:r>
              <a:rPr sz="2800" spc="-70" dirty="0">
                <a:latin typeface="Calibri" panose="020F0502020204030204"/>
                <a:cs typeface="Calibri" panose="020F0502020204030204"/>
              </a:rPr>
              <a:t> </a:t>
            </a:r>
            <a:r>
              <a:rPr sz="2800" dirty="0">
                <a:latin typeface="Calibri" panose="020F0502020204030204"/>
                <a:cs typeface="Calibri" panose="020F0502020204030204"/>
              </a:rPr>
              <a:t>the</a:t>
            </a:r>
            <a:r>
              <a:rPr sz="2800" spc="-50" dirty="0">
                <a:latin typeface="Calibri" panose="020F0502020204030204"/>
                <a:cs typeface="Calibri" panose="020F0502020204030204"/>
              </a:rPr>
              <a:t> </a:t>
            </a:r>
            <a:r>
              <a:rPr sz="2800" spc="-10" dirty="0">
                <a:latin typeface="Calibri" panose="020F0502020204030204"/>
                <a:cs typeface="Calibri" panose="020F0502020204030204"/>
              </a:rPr>
              <a:t>malicious </a:t>
            </a:r>
            <a:r>
              <a:rPr sz="2800" spc="-10" dirty="0">
                <a:latin typeface="Calibri" panose="020F0502020204030204"/>
                <a:cs typeface="Calibri" panose="020F0502020204030204"/>
              </a:rPr>
              <a:t>	</a:t>
            </a:r>
            <a:r>
              <a:rPr sz="2800" dirty="0">
                <a:latin typeface="Calibri" panose="020F0502020204030204"/>
                <a:cs typeface="Calibri" panose="020F0502020204030204"/>
              </a:rPr>
              <a:t>intention</a:t>
            </a:r>
            <a:r>
              <a:rPr sz="2800" spc="-155" dirty="0">
                <a:latin typeface="Calibri" panose="020F0502020204030204"/>
                <a:cs typeface="Calibri" panose="020F0502020204030204"/>
              </a:rPr>
              <a:t> </a:t>
            </a:r>
            <a:r>
              <a:rPr sz="2800" spc="-25" dirty="0">
                <a:latin typeface="Calibri" panose="020F0502020204030204"/>
                <a:cs typeface="Calibri" panose="020F0502020204030204"/>
              </a:rPr>
              <a:t>to</a:t>
            </a:r>
            <a:r>
              <a:rPr sz="2800" dirty="0">
                <a:latin typeface="Calibri" panose="020F0502020204030204"/>
                <a:cs typeface="Calibri" panose="020F0502020204030204"/>
              </a:rPr>
              <a:t>	mislead</a:t>
            </a:r>
            <a:r>
              <a:rPr sz="2800" spc="-95" dirty="0">
                <a:latin typeface="Calibri" panose="020F0502020204030204"/>
                <a:cs typeface="Calibri" panose="020F0502020204030204"/>
              </a:rPr>
              <a:t> </a:t>
            </a:r>
            <a:r>
              <a:rPr sz="2800" dirty="0">
                <a:latin typeface="Calibri" panose="020F0502020204030204"/>
                <a:cs typeface="Calibri" panose="020F0502020204030204"/>
              </a:rPr>
              <a:t>the</a:t>
            </a:r>
            <a:r>
              <a:rPr sz="2800" spc="-30" dirty="0">
                <a:latin typeface="Calibri" panose="020F0502020204030204"/>
                <a:cs typeface="Calibri" panose="020F0502020204030204"/>
              </a:rPr>
              <a:t> </a:t>
            </a:r>
            <a:r>
              <a:rPr sz="2800" spc="-10" dirty="0">
                <a:latin typeface="Calibri" panose="020F0502020204030204"/>
                <a:cs typeface="Calibri" panose="020F0502020204030204"/>
              </a:rPr>
              <a:t>users.</a:t>
            </a:r>
            <a:endParaRPr sz="2800">
              <a:latin typeface="Calibri" panose="020F0502020204030204"/>
              <a:cs typeface="Calibri" panose="020F0502020204030204"/>
            </a:endParaRPr>
          </a:p>
          <a:p>
            <a:pPr marL="241300" marR="5080" indent="-228600">
              <a:lnSpc>
                <a:spcPts val="3030"/>
              </a:lnSpc>
              <a:spcBef>
                <a:spcPts val="1050"/>
              </a:spcBef>
              <a:buChar char="•"/>
              <a:tabLst>
                <a:tab pos="241300" algn="l"/>
                <a:tab pos="323215" algn="l"/>
              </a:tabLst>
            </a:pPr>
            <a:r>
              <a:rPr sz="2800" dirty="0">
                <a:latin typeface="Arial MT"/>
                <a:cs typeface="Arial MT"/>
              </a:rPr>
              <a:t>	</a:t>
            </a:r>
            <a:r>
              <a:rPr sz="2800" dirty="0">
                <a:latin typeface="Calibri" panose="020F0502020204030204"/>
                <a:cs typeface="Calibri" panose="020F0502020204030204"/>
              </a:rPr>
              <a:t>Basically</a:t>
            </a:r>
            <a:r>
              <a:rPr sz="2800" spc="-120" dirty="0">
                <a:latin typeface="Calibri" panose="020F0502020204030204"/>
                <a:cs typeface="Calibri" panose="020F0502020204030204"/>
              </a:rPr>
              <a:t> </a:t>
            </a:r>
            <a:r>
              <a:rPr sz="2800" dirty="0">
                <a:latin typeface="Calibri" panose="020F0502020204030204"/>
                <a:cs typeface="Calibri" panose="020F0502020204030204"/>
              </a:rPr>
              <a:t>this</a:t>
            </a:r>
            <a:r>
              <a:rPr sz="2800" spc="-70" dirty="0">
                <a:latin typeface="Calibri" panose="020F0502020204030204"/>
                <a:cs typeface="Calibri" panose="020F0502020204030204"/>
              </a:rPr>
              <a:t> </a:t>
            </a:r>
            <a:r>
              <a:rPr sz="2800" dirty="0">
                <a:latin typeface="Calibri" panose="020F0502020204030204"/>
                <a:cs typeface="Calibri" panose="020F0502020204030204"/>
              </a:rPr>
              <a:t>websites</a:t>
            </a:r>
            <a:r>
              <a:rPr sz="2800" spc="-80" dirty="0">
                <a:latin typeface="Calibri" panose="020F0502020204030204"/>
                <a:cs typeface="Calibri" panose="020F0502020204030204"/>
              </a:rPr>
              <a:t> </a:t>
            </a:r>
            <a:r>
              <a:rPr sz="2800" dirty="0">
                <a:latin typeface="Calibri" panose="020F0502020204030204"/>
                <a:cs typeface="Calibri" panose="020F0502020204030204"/>
              </a:rPr>
              <a:t>are</a:t>
            </a:r>
            <a:r>
              <a:rPr sz="2800" spc="-80" dirty="0">
                <a:latin typeface="Calibri" panose="020F0502020204030204"/>
                <a:cs typeface="Calibri" panose="020F0502020204030204"/>
              </a:rPr>
              <a:t> </a:t>
            </a:r>
            <a:r>
              <a:rPr sz="2800" dirty="0">
                <a:latin typeface="Calibri" panose="020F0502020204030204"/>
                <a:cs typeface="Calibri" panose="020F0502020204030204"/>
              </a:rPr>
              <a:t>created</a:t>
            </a:r>
            <a:r>
              <a:rPr sz="2800" spc="-80" dirty="0">
                <a:latin typeface="Calibri" panose="020F0502020204030204"/>
                <a:cs typeface="Calibri" panose="020F0502020204030204"/>
              </a:rPr>
              <a:t> </a:t>
            </a:r>
            <a:r>
              <a:rPr sz="2800" spc="-25" dirty="0">
                <a:latin typeface="Calibri" panose="020F0502020204030204"/>
                <a:cs typeface="Calibri" panose="020F0502020204030204"/>
              </a:rPr>
              <a:t>by </a:t>
            </a:r>
            <a:r>
              <a:rPr sz="2800" dirty="0">
                <a:latin typeface="Calibri" panose="020F0502020204030204"/>
                <a:cs typeface="Calibri" panose="020F0502020204030204"/>
              </a:rPr>
              <a:t>a</a:t>
            </a:r>
            <a:r>
              <a:rPr sz="2800" spc="-45" dirty="0">
                <a:latin typeface="Calibri" panose="020F0502020204030204"/>
                <a:cs typeface="Calibri" panose="020F0502020204030204"/>
              </a:rPr>
              <a:t> </a:t>
            </a:r>
            <a:r>
              <a:rPr sz="2800" spc="-10" dirty="0">
                <a:latin typeface="Calibri" panose="020F0502020204030204"/>
                <a:cs typeface="Calibri" panose="020F0502020204030204"/>
              </a:rPr>
              <a:t>different</a:t>
            </a:r>
            <a:r>
              <a:rPr sz="2800" spc="-45" dirty="0">
                <a:latin typeface="Calibri" panose="020F0502020204030204"/>
                <a:cs typeface="Calibri" panose="020F0502020204030204"/>
              </a:rPr>
              <a:t> </a:t>
            </a:r>
            <a:r>
              <a:rPr sz="2800" dirty="0">
                <a:latin typeface="Calibri" panose="020F0502020204030204"/>
                <a:cs typeface="Calibri" panose="020F0502020204030204"/>
              </a:rPr>
              <a:t>person</a:t>
            </a:r>
            <a:r>
              <a:rPr sz="2800" spc="-55" dirty="0">
                <a:latin typeface="Calibri" panose="020F0502020204030204"/>
                <a:cs typeface="Calibri" panose="020F0502020204030204"/>
              </a:rPr>
              <a:t> </a:t>
            </a:r>
            <a:r>
              <a:rPr sz="2800" dirty="0">
                <a:latin typeface="Calibri" panose="020F0502020204030204"/>
                <a:cs typeface="Calibri" panose="020F0502020204030204"/>
              </a:rPr>
              <a:t>or</a:t>
            </a:r>
            <a:r>
              <a:rPr sz="2800" spc="-30" dirty="0">
                <a:latin typeface="Calibri" panose="020F0502020204030204"/>
                <a:cs typeface="Calibri" panose="020F0502020204030204"/>
              </a:rPr>
              <a:t> </a:t>
            </a:r>
            <a:r>
              <a:rPr sz="2800" spc="-20" dirty="0">
                <a:latin typeface="Calibri" panose="020F0502020204030204"/>
                <a:cs typeface="Calibri" panose="020F0502020204030204"/>
              </a:rPr>
              <a:t>organization</a:t>
            </a:r>
            <a:r>
              <a:rPr sz="2800" spc="-95" dirty="0">
                <a:latin typeface="Calibri" panose="020F0502020204030204"/>
                <a:cs typeface="Calibri" panose="020F0502020204030204"/>
              </a:rPr>
              <a:t> </a:t>
            </a:r>
            <a:r>
              <a:rPr sz="2800" spc="-25" dirty="0">
                <a:latin typeface="Calibri" panose="020F0502020204030204"/>
                <a:cs typeface="Calibri" panose="020F0502020204030204"/>
              </a:rPr>
              <a:t>or </a:t>
            </a:r>
            <a:r>
              <a:rPr sz="2800" dirty="0">
                <a:latin typeface="Calibri" panose="020F0502020204030204"/>
                <a:cs typeface="Calibri" panose="020F0502020204030204"/>
              </a:rPr>
              <a:t>by</a:t>
            </a:r>
            <a:r>
              <a:rPr sz="2800" spc="-15" dirty="0">
                <a:latin typeface="Calibri" panose="020F0502020204030204"/>
                <a:cs typeface="Calibri" panose="020F0502020204030204"/>
              </a:rPr>
              <a:t> </a:t>
            </a:r>
            <a:r>
              <a:rPr sz="2800" dirty="0">
                <a:latin typeface="Calibri" panose="020F0502020204030204"/>
                <a:cs typeface="Calibri" panose="020F0502020204030204"/>
              </a:rPr>
              <a:t>a</a:t>
            </a:r>
            <a:r>
              <a:rPr sz="2800" spc="-30" dirty="0">
                <a:latin typeface="Calibri" panose="020F0502020204030204"/>
                <a:cs typeface="Calibri" panose="020F0502020204030204"/>
              </a:rPr>
              <a:t> </a:t>
            </a:r>
            <a:r>
              <a:rPr sz="2800" spc="-10" dirty="0">
                <a:latin typeface="Calibri" panose="020F0502020204030204"/>
                <a:cs typeface="Calibri" panose="020F0502020204030204"/>
              </a:rPr>
              <a:t>hacker.</a:t>
            </a:r>
            <a:endParaRPr sz="2800">
              <a:latin typeface="Calibri" panose="020F0502020204030204"/>
              <a:cs typeface="Calibri" panose="020F0502020204030204"/>
            </a:endParaRPr>
          </a:p>
          <a:p>
            <a:pPr marL="240030" marR="145415" indent="-227330">
              <a:lnSpc>
                <a:spcPct val="90000"/>
              </a:lnSpc>
              <a:spcBef>
                <a:spcPts val="960"/>
              </a:spcBef>
              <a:buFont typeface="Arial MT"/>
              <a:buChar char="•"/>
              <a:tabLst>
                <a:tab pos="241300" algn="l"/>
              </a:tabLst>
            </a:pPr>
            <a:r>
              <a:rPr sz="2800" spc="-10" dirty="0">
                <a:latin typeface="Calibri" panose="020F0502020204030204"/>
                <a:cs typeface="Calibri" panose="020F0502020204030204"/>
              </a:rPr>
              <a:t>Website</a:t>
            </a:r>
            <a:r>
              <a:rPr sz="2800" spc="-65" dirty="0">
                <a:latin typeface="Calibri" panose="020F0502020204030204"/>
                <a:cs typeface="Calibri" panose="020F0502020204030204"/>
              </a:rPr>
              <a:t> </a:t>
            </a:r>
            <a:r>
              <a:rPr sz="2800" dirty="0">
                <a:latin typeface="Calibri" panose="020F0502020204030204"/>
                <a:cs typeface="Calibri" panose="020F0502020204030204"/>
              </a:rPr>
              <a:t>spoofing</a:t>
            </a:r>
            <a:r>
              <a:rPr sz="2800" spc="-80" dirty="0">
                <a:latin typeface="Calibri" panose="020F0502020204030204"/>
                <a:cs typeface="Calibri" panose="020F0502020204030204"/>
              </a:rPr>
              <a:t> </a:t>
            </a:r>
            <a:r>
              <a:rPr sz="2800" dirty="0">
                <a:latin typeface="Calibri" panose="020F0502020204030204"/>
                <a:cs typeface="Calibri" panose="020F0502020204030204"/>
              </a:rPr>
              <a:t>is</a:t>
            </a:r>
            <a:r>
              <a:rPr sz="2800" spc="-45" dirty="0">
                <a:latin typeface="Calibri" panose="020F0502020204030204"/>
                <a:cs typeface="Calibri" panose="020F0502020204030204"/>
              </a:rPr>
              <a:t> </a:t>
            </a:r>
            <a:r>
              <a:rPr sz="2800" dirty="0">
                <a:latin typeface="Calibri" panose="020F0502020204030204"/>
                <a:cs typeface="Calibri" panose="020F0502020204030204"/>
              </a:rPr>
              <a:t>the</a:t>
            </a:r>
            <a:r>
              <a:rPr sz="2800" spc="-60" dirty="0">
                <a:latin typeface="Calibri" panose="020F0502020204030204"/>
                <a:cs typeface="Calibri" panose="020F0502020204030204"/>
              </a:rPr>
              <a:t> </a:t>
            </a:r>
            <a:r>
              <a:rPr sz="2800" dirty="0">
                <a:latin typeface="Calibri" panose="020F0502020204030204"/>
                <a:cs typeface="Calibri" panose="020F0502020204030204"/>
              </a:rPr>
              <a:t>creation</a:t>
            </a:r>
            <a:r>
              <a:rPr sz="2800" spc="-45" dirty="0">
                <a:latin typeface="Calibri" panose="020F0502020204030204"/>
                <a:cs typeface="Calibri" panose="020F0502020204030204"/>
              </a:rPr>
              <a:t> </a:t>
            </a:r>
            <a:r>
              <a:rPr sz="2800" dirty="0">
                <a:latin typeface="Calibri" panose="020F0502020204030204"/>
                <a:cs typeface="Calibri" panose="020F0502020204030204"/>
              </a:rPr>
              <a:t>of</a:t>
            </a:r>
            <a:r>
              <a:rPr sz="2800" spc="-65" dirty="0">
                <a:latin typeface="Calibri" panose="020F0502020204030204"/>
                <a:cs typeface="Calibri" panose="020F0502020204030204"/>
              </a:rPr>
              <a:t> </a:t>
            </a:r>
            <a:r>
              <a:rPr sz="2800" spc="-50" dirty="0">
                <a:latin typeface="Calibri" panose="020F0502020204030204"/>
                <a:cs typeface="Calibri" panose="020F0502020204030204"/>
              </a:rPr>
              <a:t>a </a:t>
            </a:r>
            <a:r>
              <a:rPr sz="2800" spc="-50" dirty="0">
                <a:latin typeface="Calibri" panose="020F0502020204030204"/>
                <a:cs typeface="Calibri" panose="020F0502020204030204"/>
              </a:rPr>
              <a:t>	</a:t>
            </a:r>
            <a:r>
              <a:rPr sz="2800" dirty="0">
                <a:latin typeface="Calibri" panose="020F0502020204030204"/>
                <a:cs typeface="Calibri" panose="020F0502020204030204"/>
              </a:rPr>
              <a:t>replica</a:t>
            </a:r>
            <a:r>
              <a:rPr sz="2800" spc="-60" dirty="0">
                <a:latin typeface="Calibri" panose="020F0502020204030204"/>
                <a:cs typeface="Calibri" panose="020F0502020204030204"/>
              </a:rPr>
              <a:t> </a:t>
            </a:r>
            <a:r>
              <a:rPr sz="2800" dirty="0">
                <a:latin typeface="Calibri" panose="020F0502020204030204"/>
                <a:cs typeface="Calibri" panose="020F0502020204030204"/>
              </a:rPr>
              <a:t>of</a:t>
            </a:r>
            <a:r>
              <a:rPr sz="2800" spc="-40" dirty="0">
                <a:latin typeface="Calibri" panose="020F0502020204030204"/>
                <a:cs typeface="Calibri" panose="020F0502020204030204"/>
              </a:rPr>
              <a:t> </a:t>
            </a:r>
            <a:r>
              <a:rPr sz="2800" dirty="0">
                <a:latin typeface="Calibri" panose="020F0502020204030204"/>
                <a:cs typeface="Calibri" panose="020F0502020204030204"/>
              </a:rPr>
              <a:t>a</a:t>
            </a:r>
            <a:r>
              <a:rPr sz="2800" spc="-60" dirty="0">
                <a:latin typeface="Calibri" panose="020F0502020204030204"/>
                <a:cs typeface="Calibri" panose="020F0502020204030204"/>
              </a:rPr>
              <a:t> </a:t>
            </a:r>
            <a:r>
              <a:rPr sz="2800" dirty="0">
                <a:latin typeface="Calibri" panose="020F0502020204030204"/>
                <a:cs typeface="Calibri" panose="020F0502020204030204"/>
              </a:rPr>
              <a:t>trusted</a:t>
            </a:r>
            <a:r>
              <a:rPr sz="2800" spc="-70" dirty="0">
                <a:latin typeface="Calibri" panose="020F0502020204030204"/>
                <a:cs typeface="Calibri" panose="020F0502020204030204"/>
              </a:rPr>
              <a:t> </a:t>
            </a:r>
            <a:r>
              <a:rPr sz="2800" dirty="0">
                <a:latin typeface="Calibri" panose="020F0502020204030204"/>
                <a:cs typeface="Calibri" panose="020F0502020204030204"/>
              </a:rPr>
              <a:t>site</a:t>
            </a:r>
            <a:r>
              <a:rPr sz="2800" spc="-60" dirty="0">
                <a:latin typeface="Calibri" panose="020F0502020204030204"/>
                <a:cs typeface="Calibri" panose="020F0502020204030204"/>
              </a:rPr>
              <a:t> </a:t>
            </a:r>
            <a:r>
              <a:rPr sz="2800" dirty="0">
                <a:latin typeface="Calibri" panose="020F0502020204030204"/>
                <a:cs typeface="Calibri" panose="020F0502020204030204"/>
              </a:rPr>
              <a:t>with</a:t>
            </a:r>
            <a:r>
              <a:rPr sz="2800" spc="-65" dirty="0">
                <a:latin typeface="Calibri" panose="020F0502020204030204"/>
                <a:cs typeface="Calibri" panose="020F0502020204030204"/>
              </a:rPr>
              <a:t> </a:t>
            </a:r>
            <a:r>
              <a:rPr sz="2800" spc="-25" dirty="0">
                <a:latin typeface="Calibri" panose="020F0502020204030204"/>
                <a:cs typeface="Calibri" panose="020F0502020204030204"/>
              </a:rPr>
              <a:t>the </a:t>
            </a:r>
            <a:r>
              <a:rPr sz="2800" spc="-25" dirty="0">
                <a:latin typeface="Calibri" panose="020F0502020204030204"/>
                <a:cs typeface="Calibri" panose="020F0502020204030204"/>
              </a:rPr>
              <a:t>	</a:t>
            </a:r>
            <a:r>
              <a:rPr sz="2800" dirty="0">
                <a:latin typeface="Calibri" panose="020F0502020204030204"/>
                <a:cs typeface="Calibri" panose="020F0502020204030204"/>
              </a:rPr>
              <a:t>intention</a:t>
            </a:r>
            <a:r>
              <a:rPr sz="2800" spc="-75" dirty="0">
                <a:latin typeface="Calibri" panose="020F0502020204030204"/>
                <a:cs typeface="Calibri" panose="020F0502020204030204"/>
              </a:rPr>
              <a:t> </a:t>
            </a:r>
            <a:r>
              <a:rPr sz="2800" dirty="0">
                <a:latin typeface="Calibri" panose="020F0502020204030204"/>
                <a:cs typeface="Calibri" panose="020F0502020204030204"/>
              </a:rPr>
              <a:t>of</a:t>
            </a:r>
            <a:r>
              <a:rPr sz="2800" spc="-80" dirty="0">
                <a:latin typeface="Calibri" panose="020F0502020204030204"/>
                <a:cs typeface="Calibri" panose="020F0502020204030204"/>
              </a:rPr>
              <a:t> </a:t>
            </a:r>
            <a:r>
              <a:rPr sz="2800" dirty="0">
                <a:latin typeface="Calibri" panose="020F0502020204030204"/>
                <a:cs typeface="Calibri" panose="020F0502020204030204"/>
              </a:rPr>
              <a:t>misleading</a:t>
            </a:r>
            <a:r>
              <a:rPr sz="2800" spc="-80" dirty="0">
                <a:latin typeface="Calibri" panose="020F0502020204030204"/>
                <a:cs typeface="Calibri" panose="020F0502020204030204"/>
              </a:rPr>
              <a:t> </a:t>
            </a:r>
            <a:r>
              <a:rPr sz="2800" dirty="0">
                <a:latin typeface="Calibri" panose="020F0502020204030204"/>
                <a:cs typeface="Calibri" panose="020F0502020204030204"/>
              </a:rPr>
              <a:t>visitors</a:t>
            </a:r>
            <a:r>
              <a:rPr sz="2800" spc="-110" dirty="0">
                <a:latin typeface="Calibri" panose="020F0502020204030204"/>
                <a:cs typeface="Calibri" panose="020F0502020204030204"/>
              </a:rPr>
              <a:t> </a:t>
            </a:r>
            <a:r>
              <a:rPr sz="2800" dirty="0">
                <a:latin typeface="Calibri" panose="020F0502020204030204"/>
                <a:cs typeface="Calibri" panose="020F0502020204030204"/>
              </a:rPr>
              <a:t>to</a:t>
            </a:r>
            <a:r>
              <a:rPr sz="2800" spc="-65" dirty="0">
                <a:latin typeface="Calibri" panose="020F0502020204030204"/>
                <a:cs typeface="Calibri" panose="020F0502020204030204"/>
              </a:rPr>
              <a:t> </a:t>
            </a:r>
            <a:r>
              <a:rPr sz="2800" spc="-50" dirty="0">
                <a:latin typeface="Calibri" panose="020F0502020204030204"/>
                <a:cs typeface="Calibri" panose="020F0502020204030204"/>
              </a:rPr>
              <a:t>a </a:t>
            </a:r>
            <a:r>
              <a:rPr sz="2800" spc="-50" dirty="0">
                <a:latin typeface="Calibri" panose="020F0502020204030204"/>
                <a:cs typeface="Calibri" panose="020F0502020204030204"/>
              </a:rPr>
              <a:t>	</a:t>
            </a:r>
            <a:r>
              <a:rPr sz="2800" dirty="0">
                <a:latin typeface="Calibri" panose="020F0502020204030204"/>
                <a:cs typeface="Calibri" panose="020F0502020204030204"/>
              </a:rPr>
              <a:t>phishing</a:t>
            </a:r>
            <a:r>
              <a:rPr sz="2800" spc="-75" dirty="0">
                <a:latin typeface="Calibri" panose="020F0502020204030204"/>
                <a:cs typeface="Calibri" panose="020F0502020204030204"/>
              </a:rPr>
              <a:t> </a:t>
            </a:r>
            <a:r>
              <a:rPr sz="2800" spc="-20" dirty="0">
                <a:latin typeface="Calibri" panose="020F0502020204030204"/>
                <a:cs typeface="Calibri" panose="020F0502020204030204"/>
              </a:rPr>
              <a:t>site</a:t>
            </a:r>
            <a:endParaRPr sz="2800">
              <a:latin typeface="Calibri" panose="020F0502020204030204"/>
              <a:cs typeface="Calibri" panose="020F0502020204030204"/>
            </a:endParaRPr>
          </a:p>
        </p:txBody>
      </p:sp>
      <p:pic>
        <p:nvPicPr>
          <p:cNvPr id="4" name="object 4"/>
          <p:cNvPicPr/>
          <p:nvPr/>
        </p:nvPicPr>
        <p:blipFill>
          <a:blip r:embed="rId1" cstate="print"/>
          <a:stretch>
            <a:fillRect/>
          </a:stretch>
        </p:blipFill>
        <p:spPr>
          <a:xfrm>
            <a:off x="6934200" y="1624583"/>
            <a:ext cx="4651248" cy="3810000"/>
          </a:xfrm>
          <a:prstGeom prst="rect">
            <a:avLst/>
          </a:prstGeom>
        </p:spPr>
      </p:pic>
      <p:sp>
        <p:nvSpPr>
          <p:cNvPr id="5" name="object 5"/>
          <p:cNvSpPr txBox="1"/>
          <p:nvPr/>
        </p:nvSpPr>
        <p:spPr>
          <a:xfrm>
            <a:off x="7377176" y="5623052"/>
            <a:ext cx="641985" cy="391795"/>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panose="020F0502020204030204"/>
                <a:cs typeface="Calibri" panose="020F0502020204030204"/>
              </a:rPr>
              <a:t>REAL</a:t>
            </a:r>
            <a:endParaRPr sz="2400">
              <a:latin typeface="Calibri" panose="020F0502020204030204"/>
              <a:cs typeface="Calibri" panose="020F0502020204030204"/>
            </a:endParaRPr>
          </a:p>
        </p:txBody>
      </p:sp>
      <p:sp>
        <p:nvSpPr>
          <p:cNvPr id="6" name="object 6"/>
          <p:cNvSpPr txBox="1"/>
          <p:nvPr/>
        </p:nvSpPr>
        <p:spPr>
          <a:xfrm>
            <a:off x="10121265" y="5623052"/>
            <a:ext cx="631825" cy="391795"/>
          </a:xfrm>
          <a:prstGeom prst="rect">
            <a:avLst/>
          </a:prstGeom>
        </p:spPr>
        <p:txBody>
          <a:bodyPr vert="horz" wrap="square" lIns="0" tIns="12700" rIns="0" bIns="0" rtlCol="0">
            <a:spAutoFit/>
          </a:bodyPr>
          <a:lstStyle/>
          <a:p>
            <a:pPr marL="12700">
              <a:lnSpc>
                <a:spcPct val="100000"/>
              </a:lnSpc>
              <a:spcBef>
                <a:spcPts val="100"/>
              </a:spcBef>
            </a:pPr>
            <a:r>
              <a:rPr sz="2400" spc="-30" dirty="0">
                <a:latin typeface="Calibri" panose="020F0502020204030204"/>
                <a:cs typeface="Calibri" panose="020F0502020204030204"/>
              </a:rPr>
              <a:t>FAKE</a:t>
            </a:r>
            <a:endParaRPr sz="2400">
              <a:latin typeface="Calibri" panose="020F0502020204030204"/>
              <a:cs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444" y="311353"/>
            <a:ext cx="8111617" cy="984250"/>
          </a:xfrm>
          <a:prstGeom prst="rect">
            <a:avLst/>
          </a:prstGeom>
        </p:spPr>
        <p:txBody>
          <a:bodyPr vert="horz" wrap="square" lIns="0" tIns="307340" rIns="0" bIns="0" rtlCol="0">
            <a:spAutoFit/>
          </a:bodyPr>
          <a:lstStyle/>
          <a:p>
            <a:pPr marL="101600">
              <a:lnSpc>
                <a:spcPct val="100000"/>
              </a:lnSpc>
              <a:spcBef>
                <a:spcPts val="95"/>
              </a:spcBef>
            </a:pPr>
            <a:r>
              <a:rPr sz="4400" b="1" spc="-10" dirty="0"/>
              <a:t>web</a:t>
            </a:r>
            <a:r>
              <a:rPr sz="4400" b="1" spc="-220" dirty="0"/>
              <a:t> </a:t>
            </a:r>
            <a:r>
              <a:rPr sz="4400" b="1" spc="-30" dirty="0"/>
              <a:t>spoofing</a:t>
            </a:r>
            <a:r>
              <a:rPr sz="4400" b="1" spc="-220" dirty="0"/>
              <a:t> </a:t>
            </a:r>
            <a:r>
              <a:rPr sz="4400" b="1" spc="-10" dirty="0"/>
              <a:t>leads</a:t>
            </a:r>
            <a:r>
              <a:rPr sz="4400" b="1" spc="-204" dirty="0"/>
              <a:t> </a:t>
            </a:r>
            <a:r>
              <a:rPr sz="4400" b="1" spc="-25" dirty="0"/>
              <a:t>to</a:t>
            </a:r>
            <a:endParaRPr sz="4400" b="1"/>
          </a:p>
        </p:txBody>
      </p:sp>
      <p:sp>
        <p:nvSpPr>
          <p:cNvPr id="3" name="object 3"/>
          <p:cNvSpPr txBox="1"/>
          <p:nvPr/>
        </p:nvSpPr>
        <p:spPr>
          <a:xfrm>
            <a:off x="917244" y="1700844"/>
            <a:ext cx="5861685" cy="3755390"/>
          </a:xfrm>
          <a:prstGeom prst="rect">
            <a:avLst/>
          </a:prstGeom>
        </p:spPr>
        <p:txBody>
          <a:bodyPr vert="horz" wrap="square" lIns="0" tIns="85725" rIns="0" bIns="0" rtlCol="0">
            <a:spAutoFit/>
          </a:bodyPr>
          <a:lstStyle/>
          <a:p>
            <a:pPr marL="240665" indent="-227965">
              <a:lnSpc>
                <a:spcPct val="100000"/>
              </a:lnSpc>
              <a:spcBef>
                <a:spcPts val="675"/>
              </a:spcBef>
              <a:buFont typeface="Arial MT"/>
              <a:buChar char="•"/>
              <a:tabLst>
                <a:tab pos="240665" algn="l"/>
              </a:tabLst>
            </a:pPr>
            <a:r>
              <a:rPr sz="3600" dirty="0">
                <a:latin typeface="Calibri" panose="020F0502020204030204"/>
                <a:cs typeface="Calibri" panose="020F0502020204030204"/>
              </a:rPr>
              <a:t>Phishing</a:t>
            </a:r>
            <a:r>
              <a:rPr sz="3600" spc="-35" dirty="0">
                <a:latin typeface="Calibri" panose="020F0502020204030204"/>
                <a:cs typeface="Calibri" panose="020F0502020204030204"/>
              </a:rPr>
              <a:t> </a:t>
            </a:r>
            <a:r>
              <a:rPr sz="3600" spc="-10" dirty="0">
                <a:latin typeface="Calibri" panose="020F0502020204030204"/>
                <a:cs typeface="Calibri" panose="020F0502020204030204"/>
              </a:rPr>
              <a:t>attack.</a:t>
            </a:r>
            <a:endParaRPr sz="3600">
              <a:latin typeface="Calibri" panose="020F0502020204030204"/>
              <a:cs typeface="Calibri" panose="020F0502020204030204"/>
            </a:endParaRPr>
          </a:p>
          <a:p>
            <a:pPr marL="240665" indent="-227965">
              <a:lnSpc>
                <a:spcPct val="100000"/>
              </a:lnSpc>
              <a:spcBef>
                <a:spcPts val="580"/>
              </a:spcBef>
              <a:buFont typeface="Arial MT"/>
              <a:buChar char="•"/>
              <a:tabLst>
                <a:tab pos="240665" algn="l"/>
              </a:tabLst>
            </a:pPr>
            <a:r>
              <a:rPr sz="3600" dirty="0">
                <a:latin typeface="Calibri" panose="020F0502020204030204"/>
                <a:cs typeface="Calibri" panose="020F0502020204030204"/>
              </a:rPr>
              <a:t>Click</a:t>
            </a:r>
            <a:r>
              <a:rPr sz="3600" spc="-45" dirty="0">
                <a:latin typeface="Calibri" panose="020F0502020204030204"/>
                <a:cs typeface="Calibri" panose="020F0502020204030204"/>
              </a:rPr>
              <a:t> </a:t>
            </a:r>
            <a:r>
              <a:rPr sz="3600" dirty="0">
                <a:latin typeface="Calibri" panose="020F0502020204030204"/>
                <a:cs typeface="Calibri" panose="020F0502020204030204"/>
              </a:rPr>
              <a:t>jacking</a:t>
            </a:r>
            <a:r>
              <a:rPr sz="3600" spc="-80" dirty="0">
                <a:latin typeface="Calibri" panose="020F0502020204030204"/>
                <a:cs typeface="Calibri" panose="020F0502020204030204"/>
              </a:rPr>
              <a:t> </a:t>
            </a:r>
            <a:r>
              <a:rPr sz="3600" spc="-10" dirty="0">
                <a:latin typeface="Calibri" panose="020F0502020204030204"/>
                <a:cs typeface="Calibri" panose="020F0502020204030204"/>
              </a:rPr>
              <a:t>attack.</a:t>
            </a:r>
            <a:endParaRPr sz="3600">
              <a:latin typeface="Calibri" panose="020F0502020204030204"/>
              <a:cs typeface="Calibri" panose="020F0502020204030204"/>
            </a:endParaRPr>
          </a:p>
          <a:p>
            <a:pPr marL="240665" indent="-227965">
              <a:lnSpc>
                <a:spcPct val="100000"/>
              </a:lnSpc>
              <a:spcBef>
                <a:spcPts val="580"/>
              </a:spcBef>
              <a:buFont typeface="Arial MT"/>
              <a:buChar char="•"/>
              <a:tabLst>
                <a:tab pos="240665" algn="l"/>
              </a:tabLst>
            </a:pPr>
            <a:r>
              <a:rPr sz="3600" spc="-10" dirty="0">
                <a:latin typeface="Calibri" panose="020F0502020204030204"/>
                <a:cs typeface="Calibri" panose="020F0502020204030204"/>
              </a:rPr>
              <a:t>Download’s</a:t>
            </a:r>
            <a:r>
              <a:rPr sz="3600" spc="-190" dirty="0">
                <a:latin typeface="Calibri" panose="020F0502020204030204"/>
                <a:cs typeface="Calibri" panose="020F0502020204030204"/>
              </a:rPr>
              <a:t> </a:t>
            </a:r>
            <a:r>
              <a:rPr sz="3600" spc="-10" dirty="0">
                <a:latin typeface="Calibri" panose="020F0502020204030204"/>
                <a:cs typeface="Calibri" panose="020F0502020204030204"/>
              </a:rPr>
              <a:t>malware.</a:t>
            </a:r>
            <a:endParaRPr sz="3600">
              <a:latin typeface="Calibri" panose="020F0502020204030204"/>
              <a:cs typeface="Calibri" panose="020F0502020204030204"/>
            </a:endParaRPr>
          </a:p>
          <a:p>
            <a:pPr marL="240665" indent="-227965">
              <a:lnSpc>
                <a:spcPct val="100000"/>
              </a:lnSpc>
              <a:spcBef>
                <a:spcPts val="555"/>
              </a:spcBef>
              <a:buFont typeface="Arial MT"/>
              <a:buChar char="•"/>
              <a:tabLst>
                <a:tab pos="240665" algn="l"/>
              </a:tabLst>
            </a:pPr>
            <a:r>
              <a:rPr sz="3600" dirty="0">
                <a:latin typeface="Calibri" panose="020F0502020204030204"/>
                <a:cs typeface="Calibri" panose="020F0502020204030204"/>
              </a:rPr>
              <a:t>Data</a:t>
            </a:r>
            <a:r>
              <a:rPr sz="3600" spc="-110" dirty="0">
                <a:latin typeface="Calibri" panose="020F0502020204030204"/>
                <a:cs typeface="Calibri" panose="020F0502020204030204"/>
              </a:rPr>
              <a:t> </a:t>
            </a:r>
            <a:r>
              <a:rPr sz="3600" spc="-10" dirty="0">
                <a:latin typeface="Calibri" panose="020F0502020204030204"/>
                <a:cs typeface="Calibri" panose="020F0502020204030204"/>
              </a:rPr>
              <a:t>breaches.</a:t>
            </a:r>
            <a:endParaRPr sz="3600">
              <a:latin typeface="Calibri" panose="020F0502020204030204"/>
              <a:cs typeface="Calibri" panose="020F0502020204030204"/>
            </a:endParaRPr>
          </a:p>
          <a:p>
            <a:pPr marL="240665" indent="-227965">
              <a:lnSpc>
                <a:spcPct val="100000"/>
              </a:lnSpc>
              <a:spcBef>
                <a:spcPts val="575"/>
              </a:spcBef>
              <a:buFont typeface="Arial MT"/>
              <a:buChar char="•"/>
              <a:tabLst>
                <a:tab pos="240665" algn="l"/>
              </a:tabLst>
            </a:pPr>
            <a:r>
              <a:rPr sz="3600" dirty="0">
                <a:latin typeface="Calibri" panose="020F0502020204030204"/>
                <a:cs typeface="Calibri" panose="020F0502020204030204"/>
              </a:rPr>
              <a:t>Ransomware</a:t>
            </a:r>
            <a:r>
              <a:rPr sz="3600" spc="-170" dirty="0">
                <a:latin typeface="Calibri" panose="020F0502020204030204"/>
                <a:cs typeface="Calibri" panose="020F0502020204030204"/>
              </a:rPr>
              <a:t> </a:t>
            </a:r>
            <a:r>
              <a:rPr sz="3600" spc="-10" dirty="0">
                <a:latin typeface="Calibri" panose="020F0502020204030204"/>
                <a:cs typeface="Calibri" panose="020F0502020204030204"/>
              </a:rPr>
              <a:t>attack.</a:t>
            </a:r>
            <a:endParaRPr sz="3600">
              <a:latin typeface="Calibri" panose="020F0502020204030204"/>
              <a:cs typeface="Calibri" panose="020F0502020204030204"/>
            </a:endParaRPr>
          </a:p>
          <a:p>
            <a:pPr marL="240665" indent="-227965">
              <a:lnSpc>
                <a:spcPct val="100000"/>
              </a:lnSpc>
              <a:spcBef>
                <a:spcPts val="580"/>
              </a:spcBef>
              <a:buFont typeface="Arial MT"/>
              <a:buChar char="•"/>
              <a:tabLst>
                <a:tab pos="240665" algn="l"/>
              </a:tabLst>
            </a:pPr>
            <a:r>
              <a:rPr sz="3600" dirty="0">
                <a:latin typeface="Calibri" panose="020F0502020204030204"/>
                <a:cs typeface="Calibri" panose="020F0502020204030204"/>
              </a:rPr>
              <a:t>Loss</a:t>
            </a:r>
            <a:r>
              <a:rPr sz="3600" spc="-40" dirty="0">
                <a:latin typeface="Calibri" panose="020F0502020204030204"/>
                <a:cs typeface="Calibri" panose="020F0502020204030204"/>
              </a:rPr>
              <a:t> </a:t>
            </a:r>
            <a:r>
              <a:rPr sz="3600" dirty="0">
                <a:latin typeface="Calibri" panose="020F0502020204030204"/>
                <a:cs typeface="Calibri" panose="020F0502020204030204"/>
              </a:rPr>
              <a:t>of</a:t>
            </a:r>
            <a:r>
              <a:rPr sz="3600" spc="-55" dirty="0">
                <a:latin typeface="Calibri" panose="020F0502020204030204"/>
                <a:cs typeface="Calibri" panose="020F0502020204030204"/>
              </a:rPr>
              <a:t> </a:t>
            </a:r>
            <a:r>
              <a:rPr sz="3600" spc="-10" dirty="0">
                <a:latin typeface="Calibri" panose="020F0502020204030204"/>
                <a:cs typeface="Calibri" panose="020F0502020204030204"/>
              </a:rPr>
              <a:t>reputation</a:t>
            </a:r>
            <a:r>
              <a:rPr sz="3600" spc="-90" dirty="0">
                <a:latin typeface="Calibri" panose="020F0502020204030204"/>
                <a:cs typeface="Calibri" panose="020F0502020204030204"/>
              </a:rPr>
              <a:t> </a:t>
            </a:r>
            <a:r>
              <a:rPr sz="3600" dirty="0">
                <a:latin typeface="Calibri" panose="020F0502020204030204"/>
                <a:cs typeface="Calibri" panose="020F0502020204030204"/>
              </a:rPr>
              <a:t>and</a:t>
            </a:r>
            <a:r>
              <a:rPr sz="3600" spc="-60" dirty="0">
                <a:latin typeface="Calibri" panose="020F0502020204030204"/>
                <a:cs typeface="Calibri" panose="020F0502020204030204"/>
              </a:rPr>
              <a:t> </a:t>
            </a:r>
            <a:r>
              <a:rPr sz="3600" spc="-10" dirty="0">
                <a:latin typeface="Calibri" panose="020F0502020204030204"/>
                <a:cs typeface="Calibri" panose="020F0502020204030204"/>
              </a:rPr>
              <a:t>money.</a:t>
            </a:r>
            <a:endParaRPr sz="3600">
              <a:latin typeface="Calibri" panose="020F0502020204030204"/>
              <a:cs typeface="Calibri" panose="020F0502020204030204"/>
            </a:endParaRPr>
          </a:p>
        </p:txBody>
      </p:sp>
      <p:pic>
        <p:nvPicPr>
          <p:cNvPr id="4" name="object 4"/>
          <p:cNvPicPr/>
          <p:nvPr/>
        </p:nvPicPr>
        <p:blipFill>
          <a:blip r:embed="rId1" cstate="print"/>
          <a:stretch>
            <a:fillRect/>
          </a:stretch>
        </p:blipFill>
        <p:spPr>
          <a:xfrm>
            <a:off x="5873496" y="1584960"/>
            <a:ext cx="5550408" cy="31455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3603</Words>
  <Application>WPS Presentation</Application>
  <PresentationFormat>On-screen Show (4:3)</PresentationFormat>
  <Paragraphs>96</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Calibri Light</vt:lpstr>
      <vt:lpstr>Calibri</vt:lpstr>
      <vt:lpstr>Arial MT</vt:lpstr>
      <vt:lpstr>Wingdings</vt:lpstr>
      <vt:lpstr>Microsoft YaHei</vt:lpstr>
      <vt:lpstr>Arial Unicode MS</vt:lpstr>
      <vt:lpstr>Calibri</vt:lpstr>
      <vt:lpstr>Office Theme</vt:lpstr>
      <vt:lpstr>PHISHING AWARENESS TRAINING</vt:lpstr>
      <vt:lpstr>Phishing attack</vt:lpstr>
      <vt:lpstr>PowerPoint 演示文稿</vt:lpstr>
      <vt:lpstr>PowerPoint 演示文稿</vt:lpstr>
      <vt:lpstr>PowerPoint 演示文稿</vt:lpstr>
      <vt:lpstr>PowerPoint 演示文稿</vt:lpstr>
      <vt:lpstr>PowerPoint 演示文稿</vt:lpstr>
      <vt:lpstr>What is website spoofing ?</vt:lpstr>
      <vt:lpstr>web spoofing leads to</vt:lpstr>
      <vt:lpstr>Click jacking attack</vt:lpstr>
      <vt:lpstr>How to avoid spoofed websites ?</vt:lpstr>
      <vt:lpstr>The consequences of web spoofing can cause: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
  <cp:lastModifiedBy>Dmin</cp:lastModifiedBy>
  <cp:revision>3</cp:revision>
  <dcterms:created xsi:type="dcterms:W3CDTF">2024-04-24T20:03:00Z</dcterms:created>
  <dcterms:modified xsi:type="dcterms:W3CDTF">2024-04-28T17:40:47Z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2023-02-07T11:00:00Z</vt:filetime>
  </property>
  <property fmtid="{D5CDD505-2E9C-101B-9397-08002B2CF9AE}" pid="3" name="Creator">
    <vt:lpwstr>Microsoft® PowerPoint® 2016</vt:lpwstr>
  </property>
  <property fmtid="{D5CDD505-2E9C-101B-9397-08002B2CF9AE}" pid="4" name="LastSaved">
    <vt:filetime>2024-04-24T11:00:00Z</vt:filetime>
  </property>
  <property fmtid="{D5CDD505-2E9C-101B-9397-08002B2CF9AE}" pid="5" name="Producer">
    <vt:lpwstr>www.ilovepdf.com</vt:lpwstr>
  </property>
  <property fmtid="{D5CDD505-2E9C-101B-9397-08002B2CF9AE}" pid="6" name="ICV">
    <vt:lpwstr>2E06A1F819BA46CF8A7DC79137479722_13</vt:lpwstr>
  </property>
  <property fmtid="{D5CDD505-2E9C-101B-9397-08002B2CF9AE}" pid="7" name="KSOProductBuildVer">
    <vt:lpwstr>1033-12.2.0.16731</vt:lpwstr>
  </property>
</Properties>
</file>