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54"/>
  </p:notesMasterIdLst>
  <p:sldIdLst>
    <p:sldId id="256" r:id="rId2"/>
    <p:sldId id="257" r:id="rId3"/>
    <p:sldId id="258" r:id="rId4"/>
    <p:sldId id="259" r:id="rId5"/>
    <p:sldId id="311" r:id="rId6"/>
    <p:sldId id="354" r:id="rId7"/>
    <p:sldId id="366" r:id="rId8"/>
    <p:sldId id="260" r:id="rId9"/>
    <p:sldId id="261" r:id="rId10"/>
    <p:sldId id="262" r:id="rId11"/>
    <p:sldId id="318" r:id="rId12"/>
    <p:sldId id="267" r:id="rId13"/>
    <p:sldId id="266" r:id="rId14"/>
    <p:sldId id="312" r:id="rId15"/>
    <p:sldId id="268" r:id="rId16"/>
    <p:sldId id="313" r:id="rId17"/>
    <p:sldId id="314" r:id="rId18"/>
    <p:sldId id="265" r:id="rId19"/>
    <p:sldId id="316" r:id="rId20"/>
    <p:sldId id="317" r:id="rId21"/>
    <p:sldId id="319" r:id="rId22"/>
    <p:sldId id="320" r:id="rId23"/>
    <p:sldId id="322" r:id="rId24"/>
    <p:sldId id="323" r:id="rId25"/>
    <p:sldId id="315" r:id="rId26"/>
    <p:sldId id="270" r:id="rId27"/>
    <p:sldId id="271" r:id="rId28"/>
    <p:sldId id="367" r:id="rId29"/>
    <p:sldId id="328" r:id="rId30"/>
    <p:sldId id="338" r:id="rId31"/>
    <p:sldId id="340" r:id="rId32"/>
    <p:sldId id="360" r:id="rId33"/>
    <p:sldId id="342" r:id="rId34"/>
    <p:sldId id="361" r:id="rId35"/>
    <p:sldId id="362" r:id="rId36"/>
    <p:sldId id="356" r:id="rId37"/>
    <p:sldId id="357" r:id="rId38"/>
    <p:sldId id="355" r:id="rId39"/>
    <p:sldId id="349" r:id="rId40"/>
    <p:sldId id="264" r:id="rId41"/>
    <p:sldId id="350" r:id="rId42"/>
    <p:sldId id="351" r:id="rId43"/>
    <p:sldId id="352" r:id="rId44"/>
    <p:sldId id="269" r:id="rId45"/>
    <p:sldId id="353" r:id="rId46"/>
    <p:sldId id="324" r:id="rId47"/>
    <p:sldId id="325" r:id="rId48"/>
    <p:sldId id="326" r:id="rId49"/>
    <p:sldId id="363" r:id="rId50"/>
    <p:sldId id="364" r:id="rId51"/>
    <p:sldId id="365" r:id="rId52"/>
    <p:sldId id="327" r:id="rId53"/>
  </p:sldIdLst>
  <p:sldSz cx="9144000" cy="5143500" type="screen16x9"/>
  <p:notesSz cx="6858000" cy="9144000"/>
  <p:embeddedFontLst>
    <p:embeddedFont>
      <p:font typeface="Anaheim" panose="020B0604020202020204" charset="0"/>
      <p:regular r:id="rId55"/>
      <p:bold r:id="rId56"/>
    </p:embeddedFont>
    <p:embeddedFont>
      <p:font typeface="Aparajita" panose="02020603050405020304" pitchFamily="18" charset="0"/>
      <p:regular r:id="rId57"/>
      <p:bold r:id="rId58"/>
      <p:italic r:id="rId59"/>
      <p:boldItalic r:id="rId60"/>
    </p:embeddedFont>
    <p:embeddedFont>
      <p:font typeface="Bebas Neue" panose="020B0606020202050201" pitchFamily="34" charset="0"/>
      <p:regular r:id="rId61"/>
    </p:embeddedFont>
    <p:embeddedFont>
      <p:font typeface="Cambria Math" panose="02040503050406030204" pitchFamily="18" charset="0"/>
      <p:regular r:id="rId62"/>
    </p:embeddedFont>
    <p:embeddedFont>
      <p:font typeface="DaunPenh" panose="01010101010101010101" pitchFamily="2" charset="0"/>
      <p:regular r:id="rId63"/>
    </p:embeddedFont>
    <p:embeddedFont>
      <p:font typeface="DM Sans" pitchFamily="2" charset="0"/>
      <p:regular r:id="rId64"/>
      <p:bold r:id="rId65"/>
      <p:italic r:id="rId66"/>
      <p:boldItalic r:id="rId67"/>
    </p:embeddedFont>
    <p:embeddedFont>
      <p:font typeface="Gabriola" panose="04040605051002020D02" pitchFamily="82" charset="0"/>
      <p:regular r:id="rId68"/>
    </p:embeddedFont>
    <p:embeddedFont>
      <p:font typeface="Lato" panose="020F0502020204030203" pitchFamily="34" charset="0"/>
      <p:regular r:id="rId69"/>
      <p:bold r:id="rId70"/>
      <p:italic r:id="rId71"/>
      <p:boldItalic r:id="rId72"/>
    </p:embeddedFont>
    <p:embeddedFont>
      <p:font typeface="Nunito Light" pitchFamily="2" charset="0"/>
      <p:regular r:id="rId73"/>
      <p: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F61B62-03B8-473C-AA10-6CFCAEDC97A1}">
  <a:tblStyle styleId="{DDF61B62-03B8-473C-AA10-6CFCAEDC97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9" autoAdjust="0"/>
    <p:restoredTop sz="94660"/>
  </p:normalViewPr>
  <p:slideViewPr>
    <p:cSldViewPr snapToGrid="0">
      <p:cViewPr varScale="1">
        <p:scale>
          <a:sx n="128" d="100"/>
          <a:sy n="128" d="100"/>
        </p:scale>
        <p:origin x="616" y="76"/>
      </p:cViewPr>
      <p:guideLst>
        <p:guide orient="horz" pos="7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220933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2545d2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2545d2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530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460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79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a:extLst>
            <a:ext uri="{FF2B5EF4-FFF2-40B4-BE49-F238E27FC236}">
              <a16:creationId xmlns:a16="http://schemas.microsoft.com/office/drawing/2014/main" id="{0A864C75-27D1-E0F7-2A23-5529A68BDD90}"/>
            </a:ext>
          </a:extLst>
        </p:cNvPr>
        <p:cNvGrpSpPr/>
        <p:nvPr/>
      </p:nvGrpSpPr>
      <p:grpSpPr>
        <a:xfrm>
          <a:off x="0" y="0"/>
          <a:ext cx="0" cy="0"/>
          <a:chOff x="0" y="0"/>
          <a:chExt cx="0" cy="0"/>
        </a:xfrm>
      </p:grpSpPr>
      <p:sp>
        <p:nvSpPr>
          <p:cNvPr id="933" name="Google Shape;933;g222545d2587_3_19199:notes">
            <a:extLst>
              <a:ext uri="{FF2B5EF4-FFF2-40B4-BE49-F238E27FC236}">
                <a16:creationId xmlns:a16="http://schemas.microsoft.com/office/drawing/2014/main" id="{8F7AD527-69C2-432A-C02C-4C315BC5A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22545d2587_3_19199:notes">
            <a:extLst>
              <a:ext uri="{FF2B5EF4-FFF2-40B4-BE49-F238E27FC236}">
                <a16:creationId xmlns:a16="http://schemas.microsoft.com/office/drawing/2014/main" id="{5EAC5BA6-8C18-20B6-EE8B-6AFDC54C7D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95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18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a:extLst>
            <a:ext uri="{FF2B5EF4-FFF2-40B4-BE49-F238E27FC236}">
              <a16:creationId xmlns:a16="http://schemas.microsoft.com/office/drawing/2014/main" id="{B1503157-74EB-BAFB-B2F2-6C01820B4899}"/>
            </a:ext>
          </a:extLst>
        </p:cNvPr>
        <p:cNvGrpSpPr/>
        <p:nvPr/>
      </p:nvGrpSpPr>
      <p:grpSpPr>
        <a:xfrm>
          <a:off x="0" y="0"/>
          <a:ext cx="0" cy="0"/>
          <a:chOff x="0" y="0"/>
          <a:chExt cx="0" cy="0"/>
        </a:xfrm>
      </p:grpSpPr>
      <p:sp>
        <p:nvSpPr>
          <p:cNvPr id="532" name="Google Shape;532;g54dda1946d_6_322:notes">
            <a:extLst>
              <a:ext uri="{FF2B5EF4-FFF2-40B4-BE49-F238E27FC236}">
                <a16:creationId xmlns:a16="http://schemas.microsoft.com/office/drawing/2014/main" id="{340AB0C1-CE33-3C48-7D2F-0E7186A620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dda1946d_6_322:notes">
            <a:extLst>
              <a:ext uri="{FF2B5EF4-FFF2-40B4-BE49-F238E27FC236}">
                <a16:creationId xmlns:a16="http://schemas.microsoft.com/office/drawing/2014/main" id="{083B0201-92A3-383C-C4D1-EBD98BD7BB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923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a:extLst>
            <a:ext uri="{FF2B5EF4-FFF2-40B4-BE49-F238E27FC236}">
              <a16:creationId xmlns:a16="http://schemas.microsoft.com/office/drawing/2014/main" id="{982DB86B-127E-A76E-FFAF-589663B5CAA3}"/>
            </a:ext>
          </a:extLst>
        </p:cNvPr>
        <p:cNvGrpSpPr/>
        <p:nvPr/>
      </p:nvGrpSpPr>
      <p:grpSpPr>
        <a:xfrm>
          <a:off x="0" y="0"/>
          <a:ext cx="0" cy="0"/>
          <a:chOff x="0" y="0"/>
          <a:chExt cx="0" cy="0"/>
        </a:xfrm>
      </p:grpSpPr>
      <p:sp>
        <p:nvSpPr>
          <p:cNvPr id="315" name="Google Shape;315;g54dda1946d_6_257:notes">
            <a:extLst>
              <a:ext uri="{FF2B5EF4-FFF2-40B4-BE49-F238E27FC236}">
                <a16:creationId xmlns:a16="http://schemas.microsoft.com/office/drawing/2014/main" id="{F4AB537E-7334-802F-7389-3ECFBA61E7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4dda1946d_6_257:notes">
            <a:extLst>
              <a:ext uri="{FF2B5EF4-FFF2-40B4-BE49-F238E27FC236}">
                <a16:creationId xmlns:a16="http://schemas.microsoft.com/office/drawing/2014/main" id="{C8C669F2-8E7A-9862-6EB6-39327718D8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55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22545d2587_3_19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22545d2587_3_19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00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2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4197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47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82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51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74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a:extLst>
            <a:ext uri="{FF2B5EF4-FFF2-40B4-BE49-F238E27FC236}">
              <a16:creationId xmlns:a16="http://schemas.microsoft.com/office/drawing/2014/main" id="{95AE9953-83DE-35D4-5956-5BA5DF3BABE4}"/>
            </a:ext>
          </a:extLst>
        </p:cNvPr>
        <p:cNvGrpSpPr/>
        <p:nvPr/>
      </p:nvGrpSpPr>
      <p:grpSpPr>
        <a:xfrm>
          <a:off x="0" y="0"/>
          <a:ext cx="0" cy="0"/>
          <a:chOff x="0" y="0"/>
          <a:chExt cx="0" cy="0"/>
        </a:xfrm>
      </p:grpSpPr>
      <p:sp>
        <p:nvSpPr>
          <p:cNvPr id="731" name="Google Shape;731;g54dda1946d_6_344:notes">
            <a:extLst>
              <a:ext uri="{FF2B5EF4-FFF2-40B4-BE49-F238E27FC236}">
                <a16:creationId xmlns:a16="http://schemas.microsoft.com/office/drawing/2014/main" id="{BDFCAC23-4816-C506-3092-91AD033ADA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54dda1946d_6_344:notes">
            <a:extLst>
              <a:ext uri="{FF2B5EF4-FFF2-40B4-BE49-F238E27FC236}">
                <a16:creationId xmlns:a16="http://schemas.microsoft.com/office/drawing/2014/main" id="{F740A876-665E-09CD-FC45-6716CCEC1A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161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22545d2587_3_19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22545d2587_3_19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22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645425" y="2086500"/>
            <a:ext cx="37851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645425" y="1170600"/>
            <a:ext cx="12342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4645425" y="3597900"/>
            <a:ext cx="37851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4"/>
        <p:cNvGrpSpPr/>
        <p:nvPr/>
      </p:nvGrpSpPr>
      <p:grpSpPr>
        <a:xfrm>
          <a:off x="0" y="0"/>
          <a:ext cx="0" cy="0"/>
          <a:chOff x="0" y="0"/>
          <a:chExt cx="0" cy="0"/>
        </a:xfrm>
      </p:grpSpPr>
      <p:sp>
        <p:nvSpPr>
          <p:cNvPr id="115" name="Google Shape;115;p22"/>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2"/>
          <p:cNvSpPr txBox="1">
            <a:spLocks noGrp="1"/>
          </p:cNvSpPr>
          <p:nvPr>
            <p:ph type="subTitle" idx="1"/>
          </p:nvPr>
        </p:nvSpPr>
        <p:spPr>
          <a:xfrm>
            <a:off x="720011" y="19953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22"/>
          <p:cNvSpPr txBox="1">
            <a:spLocks noGrp="1"/>
          </p:cNvSpPr>
          <p:nvPr>
            <p:ph type="subTitle" idx="2"/>
          </p:nvPr>
        </p:nvSpPr>
        <p:spPr>
          <a:xfrm>
            <a:off x="3665189" y="19953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2"/>
          <p:cNvSpPr txBox="1">
            <a:spLocks noGrp="1"/>
          </p:cNvSpPr>
          <p:nvPr>
            <p:ph type="subTitle" idx="3"/>
          </p:nvPr>
        </p:nvSpPr>
        <p:spPr>
          <a:xfrm>
            <a:off x="720011" y="36381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2"/>
          <p:cNvSpPr txBox="1">
            <a:spLocks noGrp="1"/>
          </p:cNvSpPr>
          <p:nvPr>
            <p:ph type="subTitle" idx="4"/>
          </p:nvPr>
        </p:nvSpPr>
        <p:spPr>
          <a:xfrm>
            <a:off x="3665189" y="36381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2"/>
          <p:cNvSpPr txBox="1">
            <a:spLocks noGrp="1"/>
          </p:cNvSpPr>
          <p:nvPr>
            <p:ph type="subTitle" idx="5"/>
          </p:nvPr>
        </p:nvSpPr>
        <p:spPr>
          <a:xfrm>
            <a:off x="720011" y="14897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22"/>
          <p:cNvSpPr txBox="1">
            <a:spLocks noGrp="1"/>
          </p:cNvSpPr>
          <p:nvPr>
            <p:ph type="subTitle" idx="6"/>
          </p:nvPr>
        </p:nvSpPr>
        <p:spPr>
          <a:xfrm>
            <a:off x="720011" y="31326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22"/>
          <p:cNvSpPr txBox="1">
            <a:spLocks noGrp="1"/>
          </p:cNvSpPr>
          <p:nvPr>
            <p:ph type="subTitle" idx="7"/>
          </p:nvPr>
        </p:nvSpPr>
        <p:spPr>
          <a:xfrm>
            <a:off x="3665186" y="14897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22"/>
          <p:cNvSpPr txBox="1">
            <a:spLocks noGrp="1"/>
          </p:cNvSpPr>
          <p:nvPr>
            <p:ph type="subTitle" idx="8"/>
          </p:nvPr>
        </p:nvSpPr>
        <p:spPr>
          <a:xfrm>
            <a:off x="3665186" y="31326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5"/>
        <p:cNvGrpSpPr/>
        <p:nvPr/>
      </p:nvGrpSpPr>
      <p:grpSpPr>
        <a:xfrm>
          <a:off x="0" y="0"/>
          <a:ext cx="0" cy="0"/>
          <a:chOff x="0" y="0"/>
          <a:chExt cx="0" cy="0"/>
        </a:xfrm>
      </p:grpSpPr>
      <p:sp>
        <p:nvSpPr>
          <p:cNvPr id="126" name="Google Shape;126;p23"/>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3"/>
          <p:cNvSpPr txBox="1">
            <a:spLocks noGrp="1"/>
          </p:cNvSpPr>
          <p:nvPr>
            <p:ph type="subTitle" idx="1"/>
          </p:nvPr>
        </p:nvSpPr>
        <p:spPr>
          <a:xfrm>
            <a:off x="1261552" y="1788044"/>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a:spLocks noGrp="1"/>
          </p:cNvSpPr>
          <p:nvPr>
            <p:ph type="subTitle" idx="2"/>
          </p:nvPr>
        </p:nvSpPr>
        <p:spPr>
          <a:xfrm>
            <a:off x="3579000" y="1788044"/>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subTitle" idx="3"/>
          </p:nvPr>
        </p:nvSpPr>
        <p:spPr>
          <a:xfrm>
            <a:off x="1261552" y="3218269"/>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3"/>
          <p:cNvSpPr txBox="1">
            <a:spLocks noGrp="1"/>
          </p:cNvSpPr>
          <p:nvPr>
            <p:ph type="subTitle" idx="4"/>
          </p:nvPr>
        </p:nvSpPr>
        <p:spPr>
          <a:xfrm>
            <a:off x="3579000" y="3218269"/>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subTitle" idx="5"/>
          </p:nvPr>
        </p:nvSpPr>
        <p:spPr>
          <a:xfrm>
            <a:off x="5896448" y="1788044"/>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3"/>
          <p:cNvSpPr txBox="1">
            <a:spLocks noGrp="1"/>
          </p:cNvSpPr>
          <p:nvPr>
            <p:ph type="subTitle" idx="6"/>
          </p:nvPr>
        </p:nvSpPr>
        <p:spPr>
          <a:xfrm>
            <a:off x="5896448" y="3218269"/>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subTitle" idx="7"/>
          </p:nvPr>
        </p:nvSpPr>
        <p:spPr>
          <a:xfrm>
            <a:off x="1265452" y="14279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23"/>
          <p:cNvSpPr txBox="1">
            <a:spLocks noGrp="1"/>
          </p:cNvSpPr>
          <p:nvPr>
            <p:ph type="subTitle" idx="8"/>
          </p:nvPr>
        </p:nvSpPr>
        <p:spPr>
          <a:xfrm>
            <a:off x="3582900" y="14279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6" name="Google Shape;136;p23"/>
          <p:cNvSpPr txBox="1">
            <a:spLocks noGrp="1"/>
          </p:cNvSpPr>
          <p:nvPr>
            <p:ph type="subTitle" idx="9"/>
          </p:nvPr>
        </p:nvSpPr>
        <p:spPr>
          <a:xfrm>
            <a:off x="5900348" y="1427999"/>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7" name="Google Shape;137;p23"/>
          <p:cNvSpPr txBox="1">
            <a:spLocks noGrp="1"/>
          </p:cNvSpPr>
          <p:nvPr>
            <p:ph type="subTitle" idx="13"/>
          </p:nvPr>
        </p:nvSpPr>
        <p:spPr>
          <a:xfrm>
            <a:off x="1265452" y="28582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8" name="Google Shape;138;p23"/>
          <p:cNvSpPr txBox="1">
            <a:spLocks noGrp="1"/>
          </p:cNvSpPr>
          <p:nvPr>
            <p:ph type="subTitle" idx="14"/>
          </p:nvPr>
        </p:nvSpPr>
        <p:spPr>
          <a:xfrm>
            <a:off x="3582900" y="28582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23"/>
          <p:cNvSpPr txBox="1">
            <a:spLocks noGrp="1"/>
          </p:cNvSpPr>
          <p:nvPr>
            <p:ph type="subTitle" idx="15"/>
          </p:nvPr>
        </p:nvSpPr>
        <p:spPr>
          <a:xfrm>
            <a:off x="5900348" y="2858200"/>
            <a:ext cx="1978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5"/>
        <p:cNvGrpSpPr/>
        <p:nvPr/>
      </p:nvGrpSpPr>
      <p:grpSpPr>
        <a:xfrm>
          <a:off x="0" y="0"/>
          <a:ext cx="0" cy="0"/>
          <a:chOff x="0" y="0"/>
          <a:chExt cx="0" cy="0"/>
        </a:xfrm>
      </p:grpSpPr>
      <p:sp>
        <p:nvSpPr>
          <p:cNvPr id="176" name="Google Shape;176;p28"/>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904525"/>
            <a:ext cx="6086400" cy="282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763175"/>
            <a:ext cx="45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45260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sp>
        <p:nvSpPr>
          <p:cNvPr id="51" name="Google Shape;51;p13"/>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3"/>
          </p:nvPr>
        </p:nvSpPr>
        <p:spPr>
          <a:xfrm>
            <a:off x="720000" y="39423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4"/>
          </p:nvPr>
        </p:nvSpPr>
        <p:spPr>
          <a:xfrm>
            <a:off x="3419271" y="39423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5"/>
          </p:nvPr>
        </p:nvSpPr>
        <p:spPr>
          <a:xfrm>
            <a:off x="6118549" y="22091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subTitle" idx="6"/>
          </p:nvPr>
        </p:nvSpPr>
        <p:spPr>
          <a:xfrm>
            <a:off x="6118549" y="39423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7" hasCustomPrompt="1"/>
          </p:nvPr>
        </p:nvSpPr>
        <p:spPr>
          <a:xfrm>
            <a:off x="720000"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8" hasCustomPrompt="1"/>
          </p:nvPr>
        </p:nvSpPr>
        <p:spPr>
          <a:xfrm>
            <a:off x="720000"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9" hasCustomPrompt="1"/>
          </p:nvPr>
        </p:nvSpPr>
        <p:spPr>
          <a:xfrm>
            <a:off x="3419271"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13" hasCustomPrompt="1"/>
          </p:nvPr>
        </p:nvSpPr>
        <p:spPr>
          <a:xfrm>
            <a:off x="3419271"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14" hasCustomPrompt="1"/>
          </p:nvPr>
        </p:nvSpPr>
        <p:spPr>
          <a:xfrm>
            <a:off x="6118549"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15" hasCustomPrompt="1"/>
          </p:nvPr>
        </p:nvSpPr>
        <p:spPr>
          <a:xfrm>
            <a:off x="6118549"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 name="Google Shape;70;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2711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15"/>
        <p:cNvGrpSpPr/>
        <p:nvPr/>
      </p:nvGrpSpPr>
      <p:grpSpPr>
        <a:xfrm>
          <a:off x="0" y="0"/>
          <a:ext cx="0" cy="0"/>
          <a:chOff x="0" y="0"/>
          <a:chExt cx="0" cy="0"/>
        </a:xfrm>
      </p:grpSpPr>
      <p:sp>
        <p:nvSpPr>
          <p:cNvPr id="316" name="Google Shape;316;p10"/>
          <p:cNvSpPr>
            <a:spLocks noGrp="1"/>
          </p:cNvSpPr>
          <p:nvPr>
            <p:ph type="pic" idx="2"/>
          </p:nvPr>
        </p:nvSpPr>
        <p:spPr>
          <a:xfrm>
            <a:off x="-28875" y="-38475"/>
            <a:ext cx="9217200" cy="5224200"/>
          </a:xfrm>
          <a:prstGeom prst="rect">
            <a:avLst/>
          </a:prstGeom>
          <a:noFill/>
          <a:ln>
            <a:noFill/>
          </a:ln>
        </p:spPr>
      </p:sp>
      <p:sp>
        <p:nvSpPr>
          <p:cNvPr id="317" name="Google Shape;317;p10"/>
          <p:cNvSpPr txBox="1">
            <a:spLocks noGrp="1"/>
          </p:cNvSpPr>
          <p:nvPr>
            <p:ph type="title"/>
          </p:nvPr>
        </p:nvSpPr>
        <p:spPr>
          <a:xfrm>
            <a:off x="720000" y="4014450"/>
            <a:ext cx="7704000" cy="572700"/>
          </a:xfrm>
          <a:prstGeom prst="rect">
            <a:avLst/>
          </a:prstGeom>
          <a:solidFill>
            <a:schemeClr val="accent4"/>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extLst>
      <p:ext uri="{BB962C8B-B14F-4D97-AF65-F5344CB8AC3E}">
        <p14:creationId xmlns:p14="http://schemas.microsoft.com/office/powerpoint/2010/main" val="309053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565000" y="1585525"/>
            <a:ext cx="4014000" cy="197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135550" y="1581575"/>
            <a:ext cx="4872900" cy="130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7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 name="Google Shape;41;p9"/>
          <p:cNvSpPr txBox="1">
            <a:spLocks noGrp="1"/>
          </p:cNvSpPr>
          <p:nvPr>
            <p:ph type="subTitle" idx="1"/>
          </p:nvPr>
        </p:nvSpPr>
        <p:spPr>
          <a:xfrm>
            <a:off x="2135550" y="2890825"/>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1"/>
        <p:cNvGrpSpPr/>
        <p:nvPr/>
      </p:nvGrpSpPr>
      <p:grpSpPr>
        <a:xfrm>
          <a:off x="0" y="0"/>
          <a:ext cx="0" cy="0"/>
          <a:chOff x="0" y="0"/>
          <a:chExt cx="0" cy="0"/>
        </a:xfrm>
      </p:grpSpPr>
      <p:sp>
        <p:nvSpPr>
          <p:cNvPr id="72" name="Google Shape;72;p14"/>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title"/>
          </p:nvPr>
        </p:nvSpPr>
        <p:spPr>
          <a:xfrm>
            <a:off x="769425" y="2086500"/>
            <a:ext cx="3785100" cy="151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14"/>
          <p:cNvSpPr txBox="1">
            <a:spLocks noGrp="1"/>
          </p:cNvSpPr>
          <p:nvPr>
            <p:ph type="title" idx="2" hasCustomPrompt="1"/>
          </p:nvPr>
        </p:nvSpPr>
        <p:spPr>
          <a:xfrm>
            <a:off x="769425" y="1170600"/>
            <a:ext cx="12342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5" name="Google Shape;75;p14"/>
          <p:cNvSpPr txBox="1">
            <a:spLocks noGrp="1"/>
          </p:cNvSpPr>
          <p:nvPr>
            <p:ph type="subTitle" idx="1"/>
          </p:nvPr>
        </p:nvSpPr>
        <p:spPr>
          <a:xfrm>
            <a:off x="769425" y="3597900"/>
            <a:ext cx="37851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00"/>
        <p:cNvGrpSpPr/>
        <p:nvPr/>
      </p:nvGrpSpPr>
      <p:grpSpPr>
        <a:xfrm>
          <a:off x="0" y="0"/>
          <a:ext cx="0" cy="0"/>
          <a:chOff x="0" y="0"/>
          <a:chExt cx="0" cy="0"/>
        </a:xfrm>
      </p:grpSpPr>
      <p:sp>
        <p:nvSpPr>
          <p:cNvPr id="101" name="Google Shape;101;p20"/>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20"/>
          <p:cNvSpPr txBox="1">
            <a:spLocks noGrp="1"/>
          </p:cNvSpPr>
          <p:nvPr>
            <p:ph type="subTitle" idx="1"/>
          </p:nvPr>
        </p:nvSpPr>
        <p:spPr>
          <a:xfrm>
            <a:off x="4832078" y="2140960"/>
            <a:ext cx="3254100" cy="190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2"/>
          </p:nvPr>
        </p:nvSpPr>
        <p:spPr>
          <a:xfrm>
            <a:off x="1057900" y="2140960"/>
            <a:ext cx="3254100" cy="190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5"/>
        <p:cNvGrpSpPr/>
        <p:nvPr/>
      </p:nvGrpSpPr>
      <p:grpSpPr>
        <a:xfrm>
          <a:off x="0" y="0"/>
          <a:ext cx="0" cy="0"/>
          <a:chOff x="0" y="0"/>
          <a:chExt cx="0" cy="0"/>
        </a:xfrm>
      </p:grpSpPr>
      <p:sp>
        <p:nvSpPr>
          <p:cNvPr id="106" name="Google Shape;106;p21"/>
          <p:cNvSpPr/>
          <p:nvPr/>
        </p:nvSpPr>
        <p:spPr>
          <a:xfrm>
            <a:off x="270600" y="243300"/>
            <a:ext cx="8602800" cy="4656900"/>
          </a:xfrm>
          <a:prstGeom prst="roundRect">
            <a:avLst>
              <a:gd name="adj" fmla="val 2384"/>
            </a:avLst>
          </a:prstGeom>
          <a:solidFill>
            <a:schemeClr val="lt1"/>
          </a:solidFill>
          <a:ln w="9525" cap="flat" cmpd="sng">
            <a:solidFill>
              <a:schemeClr val="dk1"/>
            </a:solidFill>
            <a:prstDash val="solid"/>
            <a:round/>
            <a:headEnd type="none" w="sm" len="sm"/>
            <a:tailEnd type="none" w="sm" len="sm"/>
          </a:ln>
          <a:effectLst>
            <a:outerShdw dist="57150"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21"/>
          <p:cNvSpPr txBox="1">
            <a:spLocks noGrp="1"/>
          </p:cNvSpPr>
          <p:nvPr>
            <p:ph type="subTitle" idx="1"/>
          </p:nvPr>
        </p:nvSpPr>
        <p:spPr>
          <a:xfrm>
            <a:off x="937625" y="2803099"/>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1"/>
          <p:cNvSpPr txBox="1">
            <a:spLocks noGrp="1"/>
          </p:cNvSpPr>
          <p:nvPr>
            <p:ph type="subTitle" idx="2"/>
          </p:nvPr>
        </p:nvSpPr>
        <p:spPr>
          <a:xfrm>
            <a:off x="3484347" y="2245749"/>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1"/>
          <p:cNvSpPr txBox="1">
            <a:spLocks noGrp="1"/>
          </p:cNvSpPr>
          <p:nvPr>
            <p:ph type="subTitle" idx="3"/>
          </p:nvPr>
        </p:nvSpPr>
        <p:spPr>
          <a:xfrm>
            <a:off x="6031075" y="2803099"/>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1"/>
          <p:cNvSpPr txBox="1">
            <a:spLocks noGrp="1"/>
          </p:cNvSpPr>
          <p:nvPr>
            <p:ph type="subTitle" idx="4"/>
          </p:nvPr>
        </p:nvSpPr>
        <p:spPr>
          <a:xfrm>
            <a:off x="937625" y="2143090"/>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21"/>
          <p:cNvSpPr txBox="1">
            <a:spLocks noGrp="1"/>
          </p:cNvSpPr>
          <p:nvPr>
            <p:ph type="subTitle" idx="5"/>
          </p:nvPr>
        </p:nvSpPr>
        <p:spPr>
          <a:xfrm>
            <a:off x="3484350" y="1585740"/>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21"/>
          <p:cNvSpPr txBox="1">
            <a:spLocks noGrp="1"/>
          </p:cNvSpPr>
          <p:nvPr>
            <p:ph type="subTitle" idx="6"/>
          </p:nvPr>
        </p:nvSpPr>
        <p:spPr>
          <a:xfrm>
            <a:off x="6031075" y="2143090"/>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8" r:id="rId6"/>
    <p:sldLayoutId id="2147483660" r:id="rId7"/>
    <p:sldLayoutId id="2147483666" r:id="rId8"/>
    <p:sldLayoutId id="2147483667" r:id="rId9"/>
    <p:sldLayoutId id="2147483668" r:id="rId10"/>
    <p:sldLayoutId id="2147483669" r:id="rId11"/>
    <p:sldLayoutId id="2147483674" r:id="rId12"/>
    <p:sldLayoutId id="2147483678"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30.jp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24" name="Google Shape;224;p32"/>
          <p:cNvSpPr txBox="1">
            <a:spLocks noGrp="1"/>
          </p:cNvSpPr>
          <p:nvPr>
            <p:ph type="ctrTitle"/>
          </p:nvPr>
        </p:nvSpPr>
        <p:spPr>
          <a:xfrm>
            <a:off x="1528800" y="868453"/>
            <a:ext cx="6086400" cy="2824500"/>
          </a:xfrm>
          <a:prstGeom prst="rect">
            <a:avLst/>
          </a:prstGeom>
        </p:spPr>
        <p:txBody>
          <a:bodyPr spcFirstLastPara="1" wrap="square" lIns="91425" tIns="91425" rIns="91425" bIns="91425" anchor="b" anchorCtr="0">
            <a:noAutofit/>
          </a:bodyPr>
          <a:lstStyle/>
          <a:p>
            <a:pPr algn="ctr"/>
            <a:r>
              <a:rPr lang="en-US" sz="3200" dirty="0">
                <a:latin typeface="Gabriola" panose="04040605051002020D02" pitchFamily="82" charset="0"/>
                <a:ea typeface="Cambria Math" panose="02040503050406030204" pitchFamily="18" charset="0"/>
                <a:cs typeface="Times New Roman" panose="02020603050405020304" pitchFamily="18" charset="0"/>
              </a:rPr>
              <a:t>   Project Phase – 2</a:t>
            </a:r>
            <a:br>
              <a:rPr lang="en-US" sz="3200" dirty="0">
                <a:latin typeface="Gabriola" panose="04040605051002020D02" pitchFamily="82" charset="0"/>
                <a:ea typeface="Cambria Math" panose="02040503050406030204" pitchFamily="18" charset="0"/>
                <a:cs typeface="Times New Roman" panose="02020603050405020304" pitchFamily="18" charset="0"/>
              </a:rPr>
            </a:br>
            <a:r>
              <a:rPr lang="en-US" sz="3200" dirty="0">
                <a:latin typeface="Gabriola" panose="04040605051002020D02" pitchFamily="82" charset="0"/>
                <a:ea typeface="Cambria Math" panose="02040503050406030204" pitchFamily="18" charset="0"/>
                <a:cs typeface="Times New Roman" panose="02020603050405020304" pitchFamily="18" charset="0"/>
              </a:rPr>
              <a:t>   Final Review</a:t>
            </a:r>
            <a:br>
              <a:rPr lang="en-US" sz="3600" dirty="0">
                <a:latin typeface="Gabriola" panose="04040605051002020D02" pitchFamily="82" charset="0"/>
                <a:ea typeface="Cambria Math" panose="02040503050406030204" pitchFamily="18" charset="0"/>
                <a:cs typeface="Times New Roman" panose="02020603050405020304" pitchFamily="18" charset="0"/>
              </a:rPr>
            </a:br>
            <a:br>
              <a:rPr lang="en-US" sz="3600" dirty="0">
                <a:latin typeface="Gabriola" panose="04040605051002020D02" pitchFamily="82" charset="0"/>
                <a:ea typeface="Cambria Math" panose="02040503050406030204" pitchFamily="18" charset="0"/>
                <a:cs typeface="Times New Roman" panose="02020603050405020304" pitchFamily="18" charset="0"/>
              </a:rPr>
            </a:br>
            <a:r>
              <a:rPr lang="en-US" sz="3600" dirty="0">
                <a:latin typeface="Gabriola" panose="04040605051002020D02" pitchFamily="82" charset="0"/>
                <a:ea typeface="Malgun Gothic" panose="020B0503020000020004" pitchFamily="34" charset="-127"/>
                <a:cs typeface="Times New Roman" panose="02020603050405020304" pitchFamily="18" charset="0"/>
              </a:rPr>
              <a:t>Retrieval Augmented Generation based Knowledge Extraction for Material Science Domain</a:t>
            </a:r>
            <a:endParaRPr sz="3600" dirty="0">
              <a:latin typeface="Gabriola" panose="04040605051002020D02" pitchFamily="82" charset="0"/>
            </a:endParaRPr>
          </a:p>
        </p:txBody>
      </p:sp>
      <p:sp>
        <p:nvSpPr>
          <p:cNvPr id="225" name="Google Shape;225;p32"/>
          <p:cNvSpPr txBox="1">
            <a:spLocks noGrp="1"/>
          </p:cNvSpPr>
          <p:nvPr>
            <p:ph type="subTitle" idx="1"/>
          </p:nvPr>
        </p:nvSpPr>
        <p:spPr>
          <a:xfrm>
            <a:off x="2307600" y="4084366"/>
            <a:ext cx="4528800" cy="475800"/>
          </a:xfrm>
          <a:prstGeom prst="rect">
            <a:avLst/>
          </a:prstGeom>
        </p:spPr>
        <p:txBody>
          <a:bodyPr spcFirstLastPara="1" wrap="square" lIns="91425" tIns="91425" rIns="91425" bIns="91425" anchor="t" anchorCtr="0">
            <a:noAutofit/>
          </a:bodyPr>
          <a:lstStyle/>
          <a:p>
            <a:r>
              <a:rPr lang="en-IN" sz="2400" b="1" dirty="0">
                <a:latin typeface="Gabriola" panose="04040605051002020D02" pitchFamily="82" charset="0"/>
                <a:ea typeface="Cambria Math" panose="02040503050406030204" pitchFamily="18" charset="0"/>
                <a:cs typeface="Times New Roman" panose="02020603050405020304" pitchFamily="18" charset="0"/>
              </a:rPr>
              <a:t>Project Supervisor</a:t>
            </a:r>
            <a:r>
              <a:rPr lang="en-IN" sz="2400" dirty="0">
                <a:latin typeface="Gabriola" panose="04040605051002020D02" pitchFamily="82" charset="0"/>
                <a:ea typeface="Cambria Math" panose="02040503050406030204" pitchFamily="18" charset="0"/>
                <a:cs typeface="Times New Roman" panose="02020603050405020304" pitchFamily="18" charset="0"/>
              </a:rPr>
              <a:t>: </a:t>
            </a:r>
            <a:r>
              <a:rPr lang="en-IN" sz="2400" dirty="0" err="1">
                <a:latin typeface="Gabriola" panose="04040605051002020D02" pitchFamily="82" charset="0"/>
                <a:ea typeface="Cambria Math" panose="02040503050406030204" pitchFamily="18" charset="0"/>
                <a:cs typeface="Times New Roman" panose="02020603050405020304" pitchFamily="18" charset="0"/>
              </a:rPr>
              <a:t>Dr.</a:t>
            </a:r>
            <a:r>
              <a:rPr lang="en-IN" sz="2400" dirty="0">
                <a:latin typeface="Gabriola" panose="04040605051002020D02" pitchFamily="82" charset="0"/>
                <a:ea typeface="Cambria Math" panose="02040503050406030204" pitchFamily="18" charset="0"/>
                <a:cs typeface="Times New Roman" panose="02020603050405020304" pitchFamily="18" charset="0"/>
              </a:rPr>
              <a:t> </a:t>
            </a:r>
            <a:r>
              <a:rPr lang="en-IN" sz="2400" dirty="0" err="1">
                <a:latin typeface="Gabriola" panose="04040605051002020D02" pitchFamily="82" charset="0"/>
                <a:ea typeface="Cambria Math" panose="02040503050406030204" pitchFamily="18" charset="0"/>
                <a:cs typeface="Times New Roman" panose="02020603050405020304" pitchFamily="18" charset="0"/>
              </a:rPr>
              <a:t>Kritesh</a:t>
            </a:r>
            <a:r>
              <a:rPr lang="en-IN" sz="2400" dirty="0">
                <a:latin typeface="Gabriola" panose="04040605051002020D02" pitchFamily="82" charset="0"/>
                <a:ea typeface="Cambria Math" panose="02040503050406030204" pitchFamily="18" charset="0"/>
                <a:cs typeface="Times New Roman" panose="02020603050405020304" pitchFamily="18" charset="0"/>
              </a:rPr>
              <a:t> Kumar Gupta</a:t>
            </a:r>
          </a:p>
        </p:txBody>
      </p:sp>
      <p:grpSp>
        <p:nvGrpSpPr>
          <p:cNvPr id="226" name="Google Shape;226;p32"/>
          <p:cNvGrpSpPr/>
          <p:nvPr/>
        </p:nvGrpSpPr>
        <p:grpSpPr>
          <a:xfrm>
            <a:off x="7545738" y="356701"/>
            <a:ext cx="1120778" cy="1120778"/>
            <a:chOff x="6563038" y="966389"/>
            <a:chExt cx="1120778" cy="1120778"/>
          </a:xfrm>
        </p:grpSpPr>
        <p:sp>
          <p:nvSpPr>
            <p:cNvPr id="227" name="Google Shape;227;p32"/>
            <p:cNvSpPr/>
            <p:nvPr/>
          </p:nvSpPr>
          <p:spPr>
            <a:xfrm rot="1275653">
              <a:off x="6690545" y="1093896"/>
              <a:ext cx="865764" cy="86576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rot="1275339">
              <a:off x="6690645" y="1094002"/>
              <a:ext cx="865584" cy="865584"/>
            </a:xfrm>
            <a:prstGeom prst="roundRect">
              <a:avLst>
                <a:gd name="adj" fmla="val 9295"/>
              </a:avLst>
            </a:prstGeom>
            <a:solidFill>
              <a:srgbClr val="70BBE4">
                <a:alpha val="3962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txBox="1"/>
            <p:nvPr/>
          </p:nvSpPr>
          <p:spPr>
            <a:xfrm rot="1275142">
              <a:off x="6904007" y="1221257"/>
              <a:ext cx="476720"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dirty="0">
                  <a:latin typeface="DM Sans"/>
                  <a:ea typeface="DM Sans"/>
                  <a:cs typeface="DM Sans"/>
                  <a:sym typeface="DM Sans"/>
                </a:rPr>
                <a:t>C</a:t>
              </a:r>
              <a:endParaRPr sz="2900" b="1" dirty="0">
                <a:latin typeface="DM Sans"/>
                <a:ea typeface="DM Sans"/>
                <a:cs typeface="DM Sans"/>
                <a:sym typeface="DM Sans"/>
              </a:endParaRPr>
            </a:p>
          </p:txBody>
        </p:sp>
        <p:sp>
          <p:nvSpPr>
            <p:cNvPr id="230" name="Google Shape;230;p32"/>
            <p:cNvSpPr txBox="1"/>
            <p:nvPr/>
          </p:nvSpPr>
          <p:spPr>
            <a:xfrm rot="1275653">
              <a:off x="6712499" y="1711653"/>
              <a:ext cx="609874" cy="1730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Carbon</a:t>
              </a:r>
              <a:endParaRPr sz="900">
                <a:latin typeface="DM Sans"/>
                <a:ea typeface="DM Sans"/>
                <a:cs typeface="DM Sans"/>
                <a:sym typeface="DM Sans"/>
              </a:endParaRPr>
            </a:p>
          </p:txBody>
        </p:sp>
        <p:sp>
          <p:nvSpPr>
            <p:cNvPr id="231" name="Google Shape;231;p32"/>
            <p:cNvSpPr txBox="1"/>
            <p:nvPr/>
          </p:nvSpPr>
          <p:spPr>
            <a:xfrm rot="1275653">
              <a:off x="6791447" y="1019368"/>
              <a:ext cx="142194" cy="173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6</a:t>
              </a:r>
              <a:endParaRPr sz="900">
                <a:latin typeface="DM Sans"/>
                <a:ea typeface="DM Sans"/>
                <a:cs typeface="DM Sans"/>
                <a:sym typeface="DM Sans"/>
              </a:endParaRPr>
            </a:p>
          </p:txBody>
        </p:sp>
      </p:grpSp>
      <p:grpSp>
        <p:nvGrpSpPr>
          <p:cNvPr id="97" name="Google Shape;1023;p43"/>
          <p:cNvGrpSpPr/>
          <p:nvPr/>
        </p:nvGrpSpPr>
        <p:grpSpPr>
          <a:xfrm rot="-1640803">
            <a:off x="375921" y="3709526"/>
            <a:ext cx="1101389" cy="1033764"/>
            <a:chOff x="6563177" y="966389"/>
            <a:chExt cx="1120510" cy="1120654"/>
          </a:xfrm>
        </p:grpSpPr>
        <p:sp>
          <p:nvSpPr>
            <p:cNvPr id="98" name="Google Shape;1024;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25;p43"/>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26;p43"/>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dirty="0">
                  <a:latin typeface="DM Sans"/>
                  <a:ea typeface="DM Sans"/>
                  <a:cs typeface="DM Sans"/>
                  <a:sym typeface="DM Sans"/>
                </a:rPr>
                <a:t>Ca</a:t>
              </a:r>
              <a:endParaRPr sz="2900" b="1" dirty="0">
                <a:latin typeface="DM Sans"/>
                <a:ea typeface="DM Sans"/>
                <a:cs typeface="DM Sans"/>
                <a:sym typeface="DM Sans"/>
              </a:endParaRPr>
            </a:p>
          </p:txBody>
        </p:sp>
        <p:sp>
          <p:nvSpPr>
            <p:cNvPr id="101" name="Google Shape;1027;p43"/>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Calcium</a:t>
              </a:r>
              <a:endParaRPr sz="900">
                <a:latin typeface="DM Sans"/>
                <a:ea typeface="DM Sans"/>
                <a:cs typeface="DM Sans"/>
                <a:sym typeface="DM Sans"/>
              </a:endParaRPr>
            </a:p>
          </p:txBody>
        </p:sp>
        <p:sp>
          <p:nvSpPr>
            <p:cNvPr id="102" name="Google Shape;1028;p43"/>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29</a:t>
              </a:r>
              <a:endParaRPr sz="900">
                <a:latin typeface="DM Sans"/>
                <a:ea typeface="DM Sans"/>
                <a:cs typeface="DM Sans"/>
                <a:sym typeface="DM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pSp>
        <p:nvGrpSpPr>
          <p:cNvPr id="537" name="Google Shape;537;p38"/>
          <p:cNvGrpSpPr/>
          <p:nvPr/>
        </p:nvGrpSpPr>
        <p:grpSpPr>
          <a:xfrm rot="-1994418">
            <a:off x="6388051" y="1152401"/>
            <a:ext cx="1120404" cy="1120549"/>
            <a:chOff x="6563177" y="966389"/>
            <a:chExt cx="1120510" cy="1120654"/>
          </a:xfrm>
        </p:grpSpPr>
        <p:sp>
          <p:nvSpPr>
            <p:cNvPr id="538" name="Google Shape;538;p38"/>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541" name="Google Shape;541;p38"/>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542" name="Google Shape;542;p38"/>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grpSp>
        <p:nvGrpSpPr>
          <p:cNvPr id="543" name="Google Shape;543;p38"/>
          <p:cNvGrpSpPr/>
          <p:nvPr/>
        </p:nvGrpSpPr>
        <p:grpSpPr>
          <a:xfrm rot="860851">
            <a:off x="5998383" y="3378453"/>
            <a:ext cx="865491" cy="865491"/>
            <a:chOff x="7565300" y="1945513"/>
            <a:chExt cx="865500" cy="865500"/>
          </a:xfrm>
        </p:grpSpPr>
        <p:sp>
          <p:nvSpPr>
            <p:cNvPr id="544" name="Google Shape;544;p38"/>
            <p:cNvSpPr/>
            <p:nvPr/>
          </p:nvSpPr>
          <p:spPr>
            <a:xfrm>
              <a:off x="7565300" y="1945513"/>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8"/>
            <p:cNvGrpSpPr/>
            <p:nvPr/>
          </p:nvGrpSpPr>
          <p:grpSpPr>
            <a:xfrm>
              <a:off x="7615373" y="2135266"/>
              <a:ext cx="765319" cy="486006"/>
              <a:chOff x="2516925" y="689150"/>
              <a:chExt cx="1071275" cy="680300"/>
            </a:xfrm>
          </p:grpSpPr>
          <p:sp>
            <p:nvSpPr>
              <p:cNvPr id="546" name="Google Shape;546;p38"/>
              <p:cNvSpPr/>
              <p:nvPr/>
            </p:nvSpPr>
            <p:spPr>
              <a:xfrm>
                <a:off x="3316425" y="920225"/>
                <a:ext cx="271775" cy="268975"/>
              </a:xfrm>
              <a:custGeom>
                <a:avLst/>
                <a:gdLst/>
                <a:ahLst/>
                <a:cxnLst/>
                <a:rect l="l" t="t" r="r" b="b"/>
                <a:pathLst>
                  <a:path w="10871" h="10759" extrusionOk="0">
                    <a:moveTo>
                      <a:pt x="6692" y="0"/>
                    </a:moveTo>
                    <a:lnTo>
                      <a:pt x="1" y="3919"/>
                    </a:lnTo>
                    <a:lnTo>
                      <a:pt x="1701" y="10759"/>
                    </a:lnTo>
                    <a:lnTo>
                      <a:pt x="10870" y="5398"/>
                    </a:lnTo>
                    <a:lnTo>
                      <a:pt x="6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915300" y="689150"/>
                <a:ext cx="568450" cy="329075"/>
              </a:xfrm>
              <a:custGeom>
                <a:avLst/>
                <a:gdLst/>
                <a:ahLst/>
                <a:cxnLst/>
                <a:rect l="l" t="t" r="r" b="b"/>
                <a:pathLst>
                  <a:path w="22738" h="13163" extrusionOk="0">
                    <a:moveTo>
                      <a:pt x="6729" y="1"/>
                    </a:moveTo>
                    <a:lnTo>
                      <a:pt x="0" y="3883"/>
                    </a:lnTo>
                    <a:lnTo>
                      <a:pt x="2551" y="5361"/>
                    </a:lnTo>
                    <a:lnTo>
                      <a:pt x="13495" y="11683"/>
                    </a:lnTo>
                    <a:lnTo>
                      <a:pt x="16046" y="13162"/>
                    </a:lnTo>
                    <a:lnTo>
                      <a:pt x="22737" y="9243"/>
                    </a:lnTo>
                    <a:lnTo>
                      <a:pt x="20223" y="7802"/>
                    </a:lnTo>
                    <a:lnTo>
                      <a:pt x="9243" y="1480"/>
                    </a:lnTo>
                    <a:lnTo>
                      <a:pt x="6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815475" y="786200"/>
                <a:ext cx="543500" cy="403000"/>
              </a:xfrm>
              <a:custGeom>
                <a:avLst/>
                <a:gdLst/>
                <a:ahLst/>
                <a:cxnLst/>
                <a:rect l="l" t="t" r="r" b="b"/>
                <a:pathLst>
                  <a:path w="21740" h="16120" extrusionOk="0">
                    <a:moveTo>
                      <a:pt x="3993" y="1"/>
                    </a:moveTo>
                    <a:lnTo>
                      <a:pt x="1" y="3550"/>
                    </a:lnTo>
                    <a:lnTo>
                      <a:pt x="9724" y="9169"/>
                    </a:lnTo>
                    <a:lnTo>
                      <a:pt x="16342" y="12977"/>
                    </a:lnTo>
                    <a:lnTo>
                      <a:pt x="21739" y="16120"/>
                    </a:lnTo>
                    <a:lnTo>
                      <a:pt x="20039" y="9280"/>
                    </a:lnTo>
                    <a:lnTo>
                      <a:pt x="17488" y="7801"/>
                    </a:lnTo>
                    <a:lnTo>
                      <a:pt x="6544" y="1479"/>
                    </a:lnTo>
                    <a:lnTo>
                      <a:pt x="3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017900" y="1101375"/>
                <a:ext cx="271750" cy="268075"/>
              </a:xfrm>
              <a:custGeom>
                <a:avLst/>
                <a:gdLst/>
                <a:ahLst/>
                <a:cxnLst/>
                <a:rect l="l" t="t" r="r" b="b"/>
                <a:pathLst>
                  <a:path w="10870" h="10723" extrusionOk="0">
                    <a:moveTo>
                      <a:pt x="6729" y="1"/>
                    </a:moveTo>
                    <a:lnTo>
                      <a:pt x="0" y="3883"/>
                    </a:lnTo>
                    <a:lnTo>
                      <a:pt x="1738" y="10722"/>
                    </a:lnTo>
                    <a:lnTo>
                      <a:pt x="10869" y="5361"/>
                    </a:lnTo>
                    <a:lnTo>
                      <a:pt x="6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017900" y="1101375"/>
                <a:ext cx="271750" cy="142375"/>
              </a:xfrm>
              <a:custGeom>
                <a:avLst/>
                <a:gdLst/>
                <a:ahLst/>
                <a:cxnLst/>
                <a:rect l="l" t="t" r="r" b="b"/>
                <a:pathLst>
                  <a:path w="10870" h="5695" extrusionOk="0">
                    <a:moveTo>
                      <a:pt x="6729" y="1"/>
                    </a:moveTo>
                    <a:lnTo>
                      <a:pt x="0" y="3883"/>
                    </a:lnTo>
                    <a:lnTo>
                      <a:pt x="148" y="4437"/>
                    </a:lnTo>
                    <a:lnTo>
                      <a:pt x="6544" y="740"/>
                    </a:lnTo>
                    <a:lnTo>
                      <a:pt x="10315" y="5694"/>
                    </a:lnTo>
                    <a:lnTo>
                      <a:pt x="10869" y="5361"/>
                    </a:lnTo>
                    <a:lnTo>
                      <a:pt x="6729"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2617675" y="869375"/>
                <a:ext cx="568450" cy="329075"/>
              </a:xfrm>
              <a:custGeom>
                <a:avLst/>
                <a:gdLst/>
                <a:ahLst/>
                <a:cxnLst/>
                <a:rect l="l" t="t" r="r" b="b"/>
                <a:pathLst>
                  <a:path w="22738" h="13163" extrusionOk="0">
                    <a:moveTo>
                      <a:pt x="6656" y="1"/>
                    </a:moveTo>
                    <a:lnTo>
                      <a:pt x="1" y="3883"/>
                    </a:lnTo>
                    <a:lnTo>
                      <a:pt x="2552" y="5362"/>
                    </a:lnTo>
                    <a:lnTo>
                      <a:pt x="13495" y="11684"/>
                    </a:lnTo>
                    <a:lnTo>
                      <a:pt x="16009" y="13163"/>
                    </a:lnTo>
                    <a:lnTo>
                      <a:pt x="22738" y="9281"/>
                    </a:lnTo>
                    <a:lnTo>
                      <a:pt x="20187" y="7802"/>
                    </a:lnTo>
                    <a:lnTo>
                      <a:pt x="9243" y="1480"/>
                    </a:lnTo>
                    <a:lnTo>
                      <a:pt x="6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2516925" y="966425"/>
                <a:ext cx="544425" cy="403025"/>
              </a:xfrm>
              <a:custGeom>
                <a:avLst/>
                <a:gdLst/>
                <a:ahLst/>
                <a:cxnLst/>
                <a:rect l="l" t="t" r="r" b="b"/>
                <a:pathLst>
                  <a:path w="21777" h="16121" extrusionOk="0">
                    <a:moveTo>
                      <a:pt x="4031" y="1"/>
                    </a:moveTo>
                    <a:lnTo>
                      <a:pt x="1" y="3550"/>
                    </a:lnTo>
                    <a:lnTo>
                      <a:pt x="9761" y="9170"/>
                    </a:lnTo>
                    <a:lnTo>
                      <a:pt x="16342" y="13015"/>
                    </a:lnTo>
                    <a:lnTo>
                      <a:pt x="21777" y="16120"/>
                    </a:lnTo>
                    <a:lnTo>
                      <a:pt x="20039" y="9281"/>
                    </a:lnTo>
                    <a:lnTo>
                      <a:pt x="17525" y="7802"/>
                    </a:lnTo>
                    <a:lnTo>
                      <a:pt x="6582" y="1480"/>
                    </a:lnTo>
                    <a:lnTo>
                      <a:pt x="40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669450" y="920225"/>
                <a:ext cx="271750" cy="268975"/>
              </a:xfrm>
              <a:custGeom>
                <a:avLst/>
                <a:gdLst/>
                <a:ahLst/>
                <a:cxnLst/>
                <a:rect l="l" t="t" r="r" b="b"/>
                <a:pathLst>
                  <a:path w="10870" h="10759" extrusionOk="0">
                    <a:moveTo>
                      <a:pt x="4178" y="0"/>
                    </a:moveTo>
                    <a:lnTo>
                      <a:pt x="0" y="5398"/>
                    </a:lnTo>
                    <a:lnTo>
                      <a:pt x="9169" y="10759"/>
                    </a:lnTo>
                    <a:lnTo>
                      <a:pt x="10870" y="3919"/>
                    </a:lnTo>
                    <a:lnTo>
                      <a:pt x="4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2773875" y="689150"/>
                <a:ext cx="568450" cy="329075"/>
              </a:xfrm>
              <a:custGeom>
                <a:avLst/>
                <a:gdLst/>
                <a:ahLst/>
                <a:cxnLst/>
                <a:rect l="l" t="t" r="r" b="b"/>
                <a:pathLst>
                  <a:path w="22738" h="13163" extrusionOk="0">
                    <a:moveTo>
                      <a:pt x="16083" y="1"/>
                    </a:moveTo>
                    <a:lnTo>
                      <a:pt x="13532" y="1480"/>
                    </a:lnTo>
                    <a:lnTo>
                      <a:pt x="2515" y="7802"/>
                    </a:lnTo>
                    <a:lnTo>
                      <a:pt x="1" y="9243"/>
                    </a:lnTo>
                    <a:lnTo>
                      <a:pt x="6693" y="13162"/>
                    </a:lnTo>
                    <a:lnTo>
                      <a:pt x="9244" y="11683"/>
                    </a:lnTo>
                    <a:lnTo>
                      <a:pt x="20187" y="5361"/>
                    </a:lnTo>
                    <a:lnTo>
                      <a:pt x="22738" y="3883"/>
                    </a:lnTo>
                    <a:lnTo>
                      <a:pt x="16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2921775" y="689150"/>
                <a:ext cx="420550" cy="329075"/>
              </a:xfrm>
              <a:custGeom>
                <a:avLst/>
                <a:gdLst/>
                <a:ahLst/>
                <a:cxnLst/>
                <a:rect l="l" t="t" r="r" b="b"/>
                <a:pathLst>
                  <a:path w="16822" h="13163" extrusionOk="0">
                    <a:moveTo>
                      <a:pt x="10167" y="1"/>
                    </a:moveTo>
                    <a:lnTo>
                      <a:pt x="9317" y="444"/>
                    </a:lnTo>
                    <a:lnTo>
                      <a:pt x="15232" y="3883"/>
                    </a:lnTo>
                    <a:lnTo>
                      <a:pt x="12681" y="5361"/>
                    </a:lnTo>
                    <a:lnTo>
                      <a:pt x="1738" y="11683"/>
                    </a:lnTo>
                    <a:lnTo>
                      <a:pt x="0" y="12682"/>
                    </a:lnTo>
                    <a:lnTo>
                      <a:pt x="777" y="13162"/>
                    </a:lnTo>
                    <a:lnTo>
                      <a:pt x="3328" y="11683"/>
                    </a:lnTo>
                    <a:lnTo>
                      <a:pt x="14271" y="5361"/>
                    </a:lnTo>
                    <a:lnTo>
                      <a:pt x="16822" y="3883"/>
                    </a:lnTo>
                    <a:lnTo>
                      <a:pt x="10167"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2898650" y="786200"/>
                <a:ext cx="543500" cy="403000"/>
              </a:xfrm>
              <a:custGeom>
                <a:avLst/>
                <a:gdLst/>
                <a:ahLst/>
                <a:cxnLst/>
                <a:rect l="l" t="t" r="r" b="b"/>
                <a:pathLst>
                  <a:path w="21740" h="16120" extrusionOk="0">
                    <a:moveTo>
                      <a:pt x="17747" y="1"/>
                    </a:moveTo>
                    <a:lnTo>
                      <a:pt x="15196" y="1479"/>
                    </a:lnTo>
                    <a:lnTo>
                      <a:pt x="4253" y="7801"/>
                    </a:lnTo>
                    <a:lnTo>
                      <a:pt x="1702" y="9280"/>
                    </a:lnTo>
                    <a:lnTo>
                      <a:pt x="1" y="16120"/>
                    </a:lnTo>
                    <a:lnTo>
                      <a:pt x="5399" y="12977"/>
                    </a:lnTo>
                    <a:lnTo>
                      <a:pt x="12016" y="9169"/>
                    </a:lnTo>
                    <a:lnTo>
                      <a:pt x="21740" y="3550"/>
                    </a:lnTo>
                    <a:lnTo>
                      <a:pt x="177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316425" y="920225"/>
                <a:ext cx="271775" cy="141425"/>
              </a:xfrm>
              <a:custGeom>
                <a:avLst/>
                <a:gdLst/>
                <a:ahLst/>
                <a:cxnLst/>
                <a:rect l="l" t="t" r="r" b="b"/>
                <a:pathLst>
                  <a:path w="10871" h="5657" extrusionOk="0">
                    <a:moveTo>
                      <a:pt x="6692" y="0"/>
                    </a:moveTo>
                    <a:lnTo>
                      <a:pt x="1" y="3919"/>
                    </a:lnTo>
                    <a:lnTo>
                      <a:pt x="149" y="4474"/>
                    </a:lnTo>
                    <a:lnTo>
                      <a:pt x="6507" y="777"/>
                    </a:lnTo>
                    <a:lnTo>
                      <a:pt x="10315" y="5657"/>
                    </a:lnTo>
                    <a:lnTo>
                      <a:pt x="10870" y="5398"/>
                    </a:lnTo>
                    <a:lnTo>
                      <a:pt x="6692"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8" name="Google Shape;558;p38"/>
          <p:cNvGrpSpPr/>
          <p:nvPr/>
        </p:nvGrpSpPr>
        <p:grpSpPr>
          <a:xfrm rot="752698">
            <a:off x="7656868" y="2335571"/>
            <a:ext cx="865477" cy="865477"/>
            <a:chOff x="7502050" y="3224488"/>
            <a:chExt cx="865500" cy="865500"/>
          </a:xfrm>
        </p:grpSpPr>
        <p:sp>
          <p:nvSpPr>
            <p:cNvPr id="559" name="Google Shape;559;p38"/>
            <p:cNvSpPr/>
            <p:nvPr/>
          </p:nvSpPr>
          <p:spPr>
            <a:xfrm>
              <a:off x="7502050" y="3224488"/>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8"/>
            <p:cNvGrpSpPr/>
            <p:nvPr/>
          </p:nvGrpSpPr>
          <p:grpSpPr>
            <a:xfrm>
              <a:off x="7552150" y="3409935"/>
              <a:ext cx="765300" cy="494605"/>
              <a:chOff x="4951450" y="3157225"/>
              <a:chExt cx="1208050" cy="780750"/>
            </a:xfrm>
          </p:grpSpPr>
          <p:sp>
            <p:nvSpPr>
              <p:cNvPr id="561" name="Google Shape;561;p38"/>
              <p:cNvSpPr/>
              <p:nvPr/>
            </p:nvSpPr>
            <p:spPr>
              <a:xfrm>
                <a:off x="5557775" y="3573800"/>
                <a:ext cx="601725" cy="364175"/>
              </a:xfrm>
              <a:custGeom>
                <a:avLst/>
                <a:gdLst/>
                <a:ahLst/>
                <a:cxnLst/>
                <a:rect l="l" t="t" r="r" b="b"/>
                <a:pathLst>
                  <a:path w="24069" h="14567" extrusionOk="0">
                    <a:moveTo>
                      <a:pt x="24069" y="0"/>
                    </a:moveTo>
                    <a:lnTo>
                      <a:pt x="1" y="14012"/>
                    </a:lnTo>
                    <a:lnTo>
                      <a:pt x="1" y="14567"/>
                    </a:lnTo>
                    <a:lnTo>
                      <a:pt x="24069" y="555"/>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951450" y="3573800"/>
                <a:ext cx="606350" cy="364175"/>
              </a:xfrm>
              <a:custGeom>
                <a:avLst/>
                <a:gdLst/>
                <a:ahLst/>
                <a:cxnLst/>
                <a:rect l="l" t="t" r="r" b="b"/>
                <a:pathLst>
                  <a:path w="24254" h="14567" extrusionOk="0">
                    <a:moveTo>
                      <a:pt x="1" y="0"/>
                    </a:moveTo>
                    <a:lnTo>
                      <a:pt x="1" y="555"/>
                    </a:lnTo>
                    <a:lnTo>
                      <a:pt x="24254" y="14567"/>
                    </a:lnTo>
                    <a:lnTo>
                      <a:pt x="24254" y="14012"/>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951450" y="3223500"/>
                <a:ext cx="1208050" cy="700625"/>
              </a:xfrm>
              <a:custGeom>
                <a:avLst/>
                <a:gdLst/>
                <a:ahLst/>
                <a:cxnLst/>
                <a:rect l="l" t="t" r="r" b="b"/>
                <a:pathLst>
                  <a:path w="48322" h="28025" extrusionOk="0">
                    <a:moveTo>
                      <a:pt x="24069" y="0"/>
                    </a:moveTo>
                    <a:lnTo>
                      <a:pt x="1" y="14012"/>
                    </a:lnTo>
                    <a:lnTo>
                      <a:pt x="24254" y="28024"/>
                    </a:lnTo>
                    <a:lnTo>
                      <a:pt x="48322" y="14012"/>
                    </a:lnTo>
                    <a:lnTo>
                      <a:pt x="24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557775" y="3547000"/>
                <a:ext cx="601725" cy="363250"/>
              </a:xfrm>
              <a:custGeom>
                <a:avLst/>
                <a:gdLst/>
                <a:ahLst/>
                <a:cxnLst/>
                <a:rect l="l" t="t" r="r" b="b"/>
                <a:pathLst>
                  <a:path w="24069" h="14530" extrusionOk="0">
                    <a:moveTo>
                      <a:pt x="24069" y="0"/>
                    </a:moveTo>
                    <a:lnTo>
                      <a:pt x="1" y="14012"/>
                    </a:lnTo>
                    <a:lnTo>
                      <a:pt x="1" y="14530"/>
                    </a:lnTo>
                    <a:lnTo>
                      <a:pt x="24069" y="555"/>
                    </a:lnTo>
                    <a:lnTo>
                      <a:pt x="24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4951450" y="3547000"/>
                <a:ext cx="606350" cy="363250"/>
              </a:xfrm>
              <a:custGeom>
                <a:avLst/>
                <a:gdLst/>
                <a:ahLst/>
                <a:cxnLst/>
                <a:rect l="l" t="t" r="r" b="b"/>
                <a:pathLst>
                  <a:path w="24254" h="14530" extrusionOk="0">
                    <a:moveTo>
                      <a:pt x="1" y="0"/>
                    </a:moveTo>
                    <a:lnTo>
                      <a:pt x="1" y="555"/>
                    </a:lnTo>
                    <a:lnTo>
                      <a:pt x="24254" y="14530"/>
                    </a:lnTo>
                    <a:lnTo>
                      <a:pt x="24254" y="14012"/>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951450" y="3196700"/>
                <a:ext cx="1208050" cy="700625"/>
              </a:xfrm>
              <a:custGeom>
                <a:avLst/>
                <a:gdLst/>
                <a:ahLst/>
                <a:cxnLst/>
                <a:rect l="l" t="t" r="r" b="b"/>
                <a:pathLst>
                  <a:path w="48322" h="28025" extrusionOk="0">
                    <a:moveTo>
                      <a:pt x="24069" y="0"/>
                    </a:moveTo>
                    <a:lnTo>
                      <a:pt x="1" y="14012"/>
                    </a:lnTo>
                    <a:lnTo>
                      <a:pt x="24254" y="28024"/>
                    </a:lnTo>
                    <a:lnTo>
                      <a:pt x="48322" y="14012"/>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557775" y="3517425"/>
                <a:ext cx="601725" cy="363250"/>
              </a:xfrm>
              <a:custGeom>
                <a:avLst/>
                <a:gdLst/>
                <a:ahLst/>
                <a:cxnLst/>
                <a:rect l="l" t="t" r="r" b="b"/>
                <a:pathLst>
                  <a:path w="24069" h="14530" extrusionOk="0">
                    <a:moveTo>
                      <a:pt x="24069" y="0"/>
                    </a:moveTo>
                    <a:lnTo>
                      <a:pt x="1" y="13975"/>
                    </a:lnTo>
                    <a:lnTo>
                      <a:pt x="1" y="14530"/>
                    </a:lnTo>
                    <a:lnTo>
                      <a:pt x="24069" y="555"/>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951450" y="3517425"/>
                <a:ext cx="606350" cy="363250"/>
              </a:xfrm>
              <a:custGeom>
                <a:avLst/>
                <a:gdLst/>
                <a:ahLst/>
                <a:cxnLst/>
                <a:rect l="l" t="t" r="r" b="b"/>
                <a:pathLst>
                  <a:path w="24254" h="14530" extrusionOk="0">
                    <a:moveTo>
                      <a:pt x="1" y="0"/>
                    </a:moveTo>
                    <a:lnTo>
                      <a:pt x="1" y="555"/>
                    </a:lnTo>
                    <a:lnTo>
                      <a:pt x="24254" y="14530"/>
                    </a:lnTo>
                    <a:lnTo>
                      <a:pt x="24254" y="13975"/>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951450" y="3168050"/>
                <a:ext cx="1208050" cy="698775"/>
              </a:xfrm>
              <a:custGeom>
                <a:avLst/>
                <a:gdLst/>
                <a:ahLst/>
                <a:cxnLst/>
                <a:rect l="l" t="t" r="r" b="b"/>
                <a:pathLst>
                  <a:path w="48322" h="27951" extrusionOk="0">
                    <a:moveTo>
                      <a:pt x="24069" y="0"/>
                    </a:moveTo>
                    <a:lnTo>
                      <a:pt x="1" y="13975"/>
                    </a:lnTo>
                    <a:lnTo>
                      <a:pt x="24254" y="27950"/>
                    </a:lnTo>
                    <a:lnTo>
                      <a:pt x="48322" y="13975"/>
                    </a:lnTo>
                    <a:lnTo>
                      <a:pt x="240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002300" y="3165475"/>
                <a:ext cx="605425" cy="343650"/>
              </a:xfrm>
              <a:custGeom>
                <a:avLst/>
                <a:gdLst/>
                <a:ahLst/>
                <a:cxnLst/>
                <a:rect l="l" t="t" r="r" b="b"/>
                <a:pathLst>
                  <a:path w="24217" h="13746" extrusionOk="0">
                    <a:moveTo>
                      <a:pt x="23605" y="0"/>
                    </a:moveTo>
                    <a:cubicBezTo>
                      <a:pt x="23454" y="0"/>
                      <a:pt x="23314" y="37"/>
                      <a:pt x="23181" y="103"/>
                    </a:cubicBezTo>
                    <a:lnTo>
                      <a:pt x="0" y="13634"/>
                    </a:lnTo>
                    <a:cubicBezTo>
                      <a:pt x="92" y="13589"/>
                      <a:pt x="209" y="13562"/>
                      <a:pt x="341" y="13562"/>
                    </a:cubicBezTo>
                    <a:cubicBezTo>
                      <a:pt x="528" y="13562"/>
                      <a:pt x="745" y="13615"/>
                      <a:pt x="961" y="13745"/>
                    </a:cubicBezTo>
                    <a:lnTo>
                      <a:pt x="24216" y="177"/>
                    </a:lnTo>
                    <a:cubicBezTo>
                      <a:pt x="23992" y="55"/>
                      <a:pt x="23791" y="0"/>
                      <a:pt x="23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026325" y="3170825"/>
                <a:ext cx="595250" cy="351225"/>
              </a:xfrm>
              <a:custGeom>
                <a:avLst/>
                <a:gdLst/>
                <a:ahLst/>
                <a:cxnLst/>
                <a:rect l="l" t="t" r="r" b="b"/>
                <a:pathLst>
                  <a:path w="23810" h="14049" extrusionOk="0">
                    <a:moveTo>
                      <a:pt x="23218" y="0"/>
                    </a:moveTo>
                    <a:lnTo>
                      <a:pt x="0" y="13531"/>
                    </a:lnTo>
                    <a:cubicBezTo>
                      <a:pt x="222" y="13642"/>
                      <a:pt x="407" y="13864"/>
                      <a:pt x="592" y="14049"/>
                    </a:cubicBezTo>
                    <a:lnTo>
                      <a:pt x="23810" y="481"/>
                    </a:lnTo>
                    <a:cubicBezTo>
                      <a:pt x="23625" y="259"/>
                      <a:pt x="23440" y="111"/>
                      <a:pt x="23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041100" y="3182825"/>
                <a:ext cx="599875" cy="378975"/>
              </a:xfrm>
              <a:custGeom>
                <a:avLst/>
                <a:gdLst/>
                <a:ahLst/>
                <a:cxnLst/>
                <a:rect l="l" t="t" r="r" b="b"/>
                <a:pathLst>
                  <a:path w="23995" h="15159" extrusionOk="0">
                    <a:moveTo>
                      <a:pt x="23219" y="1"/>
                    </a:moveTo>
                    <a:lnTo>
                      <a:pt x="1" y="13569"/>
                    </a:lnTo>
                    <a:cubicBezTo>
                      <a:pt x="445" y="14013"/>
                      <a:pt x="703" y="14604"/>
                      <a:pt x="814" y="15159"/>
                    </a:cubicBezTo>
                    <a:lnTo>
                      <a:pt x="23995" y="1664"/>
                    </a:lnTo>
                    <a:cubicBezTo>
                      <a:pt x="23921" y="1073"/>
                      <a:pt x="23625" y="481"/>
                      <a:pt x="23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050350" y="3223500"/>
                <a:ext cx="590625" cy="368800"/>
              </a:xfrm>
              <a:custGeom>
                <a:avLst/>
                <a:gdLst/>
                <a:ahLst/>
                <a:cxnLst/>
                <a:rect l="l" t="t" r="r" b="b"/>
                <a:pathLst>
                  <a:path w="23625" h="14752" extrusionOk="0">
                    <a:moveTo>
                      <a:pt x="23625" y="0"/>
                    </a:moveTo>
                    <a:lnTo>
                      <a:pt x="444" y="13532"/>
                    </a:lnTo>
                    <a:cubicBezTo>
                      <a:pt x="444" y="13680"/>
                      <a:pt x="481" y="13790"/>
                      <a:pt x="444" y="13827"/>
                    </a:cubicBezTo>
                    <a:cubicBezTo>
                      <a:pt x="444" y="14265"/>
                      <a:pt x="264" y="14595"/>
                      <a:pt x="11" y="14746"/>
                    </a:cubicBezTo>
                    <a:lnTo>
                      <a:pt x="11" y="14746"/>
                    </a:lnTo>
                    <a:lnTo>
                      <a:pt x="23218" y="1220"/>
                    </a:lnTo>
                    <a:cubicBezTo>
                      <a:pt x="23477" y="1036"/>
                      <a:pt x="23625" y="740"/>
                      <a:pt x="23625" y="296"/>
                    </a:cubicBezTo>
                    <a:lnTo>
                      <a:pt x="23625" y="0"/>
                    </a:lnTo>
                    <a:close/>
                    <a:moveTo>
                      <a:pt x="11" y="14746"/>
                    </a:moveTo>
                    <a:lnTo>
                      <a:pt x="1" y="14752"/>
                    </a:lnTo>
                    <a:cubicBezTo>
                      <a:pt x="4" y="14750"/>
                      <a:pt x="7" y="14748"/>
                      <a:pt x="11" y="147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990275" y="3503800"/>
                <a:ext cx="71200" cy="91025"/>
              </a:xfrm>
              <a:custGeom>
                <a:avLst/>
                <a:gdLst/>
                <a:ahLst/>
                <a:cxnLst/>
                <a:rect l="l" t="t" r="r" b="b"/>
                <a:pathLst>
                  <a:path w="2848" h="3641" extrusionOk="0">
                    <a:moveTo>
                      <a:pt x="802" y="0"/>
                    </a:moveTo>
                    <a:cubicBezTo>
                      <a:pt x="358" y="0"/>
                      <a:pt x="52" y="368"/>
                      <a:pt x="1" y="989"/>
                    </a:cubicBezTo>
                    <a:cubicBezTo>
                      <a:pt x="1" y="1913"/>
                      <a:pt x="629" y="2985"/>
                      <a:pt x="1405" y="3429"/>
                    </a:cubicBezTo>
                    <a:cubicBezTo>
                      <a:pt x="1639" y="3573"/>
                      <a:pt x="1862" y="3641"/>
                      <a:pt x="2060" y="3641"/>
                    </a:cubicBezTo>
                    <a:cubicBezTo>
                      <a:pt x="2522" y="3641"/>
                      <a:pt x="2847" y="3273"/>
                      <a:pt x="2847" y="2652"/>
                    </a:cubicBezTo>
                    <a:cubicBezTo>
                      <a:pt x="2847" y="1728"/>
                      <a:pt x="2219" y="656"/>
                      <a:pt x="1442" y="212"/>
                    </a:cubicBezTo>
                    <a:cubicBezTo>
                      <a:pt x="1209" y="68"/>
                      <a:pt x="993" y="0"/>
                      <a:pt x="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5003225" y="3519875"/>
                <a:ext cx="46225" cy="59675"/>
              </a:xfrm>
              <a:custGeom>
                <a:avLst/>
                <a:gdLst/>
                <a:ahLst/>
                <a:cxnLst/>
                <a:rect l="l" t="t" r="r" b="b"/>
                <a:pathLst>
                  <a:path w="1849" h="2387" extrusionOk="0">
                    <a:moveTo>
                      <a:pt x="515" y="0"/>
                    </a:moveTo>
                    <a:cubicBezTo>
                      <a:pt x="208" y="0"/>
                      <a:pt x="0" y="245"/>
                      <a:pt x="0" y="642"/>
                    </a:cubicBezTo>
                    <a:cubicBezTo>
                      <a:pt x="0" y="1233"/>
                      <a:pt x="407" y="1972"/>
                      <a:pt x="924" y="2231"/>
                    </a:cubicBezTo>
                    <a:cubicBezTo>
                      <a:pt x="1088" y="2337"/>
                      <a:pt x="1241" y="2386"/>
                      <a:pt x="1373" y="2386"/>
                    </a:cubicBezTo>
                    <a:cubicBezTo>
                      <a:pt x="1659" y="2386"/>
                      <a:pt x="1849" y="2155"/>
                      <a:pt x="1849" y="1751"/>
                    </a:cubicBezTo>
                    <a:cubicBezTo>
                      <a:pt x="1849" y="1122"/>
                      <a:pt x="1442" y="383"/>
                      <a:pt x="924" y="124"/>
                    </a:cubicBezTo>
                    <a:cubicBezTo>
                      <a:pt x="777" y="39"/>
                      <a:pt x="638"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5087325" y="3252350"/>
                <a:ext cx="605425" cy="342725"/>
              </a:xfrm>
              <a:custGeom>
                <a:avLst/>
                <a:gdLst/>
                <a:ahLst/>
                <a:cxnLst/>
                <a:rect l="l" t="t" r="r" b="b"/>
                <a:pathLst>
                  <a:path w="24217" h="13709" extrusionOk="0">
                    <a:moveTo>
                      <a:pt x="23612" y="0"/>
                    </a:moveTo>
                    <a:cubicBezTo>
                      <a:pt x="23466" y="0"/>
                      <a:pt x="23334" y="37"/>
                      <a:pt x="23218" y="103"/>
                    </a:cubicBezTo>
                    <a:lnTo>
                      <a:pt x="1" y="13635"/>
                    </a:lnTo>
                    <a:cubicBezTo>
                      <a:pt x="133" y="13568"/>
                      <a:pt x="281" y="13532"/>
                      <a:pt x="437" y="13532"/>
                    </a:cubicBezTo>
                    <a:cubicBezTo>
                      <a:pt x="629" y="13532"/>
                      <a:pt x="832" y="13587"/>
                      <a:pt x="1036" y="13709"/>
                    </a:cubicBezTo>
                    <a:lnTo>
                      <a:pt x="24216" y="177"/>
                    </a:lnTo>
                    <a:cubicBezTo>
                      <a:pt x="23992" y="55"/>
                      <a:pt x="23791" y="0"/>
                      <a:pt x="23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5113200" y="3256775"/>
                <a:ext cx="595250" cy="351250"/>
              </a:xfrm>
              <a:custGeom>
                <a:avLst/>
                <a:gdLst/>
                <a:ahLst/>
                <a:cxnLst/>
                <a:rect l="l" t="t" r="r" b="b"/>
                <a:pathLst>
                  <a:path w="23810" h="14050" extrusionOk="0">
                    <a:moveTo>
                      <a:pt x="23181" y="0"/>
                    </a:moveTo>
                    <a:lnTo>
                      <a:pt x="1" y="13569"/>
                    </a:lnTo>
                    <a:cubicBezTo>
                      <a:pt x="223" y="13680"/>
                      <a:pt x="407" y="13827"/>
                      <a:pt x="592" y="14049"/>
                    </a:cubicBezTo>
                    <a:lnTo>
                      <a:pt x="23810" y="518"/>
                    </a:lnTo>
                    <a:cubicBezTo>
                      <a:pt x="23625" y="296"/>
                      <a:pt x="23440" y="148"/>
                      <a:pt x="23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128000" y="3269700"/>
                <a:ext cx="599875" cy="379900"/>
              </a:xfrm>
              <a:custGeom>
                <a:avLst/>
                <a:gdLst/>
                <a:ahLst/>
                <a:cxnLst/>
                <a:rect l="l" t="t" r="r" b="b"/>
                <a:pathLst>
                  <a:path w="23995" h="15196" extrusionOk="0">
                    <a:moveTo>
                      <a:pt x="23218" y="1"/>
                    </a:moveTo>
                    <a:lnTo>
                      <a:pt x="0" y="13532"/>
                    </a:lnTo>
                    <a:cubicBezTo>
                      <a:pt x="407" y="14013"/>
                      <a:pt x="703" y="14604"/>
                      <a:pt x="777" y="15196"/>
                    </a:cubicBezTo>
                    <a:lnTo>
                      <a:pt x="23994" y="1665"/>
                    </a:lnTo>
                    <a:cubicBezTo>
                      <a:pt x="23883" y="1073"/>
                      <a:pt x="23625" y="445"/>
                      <a:pt x="2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5137225" y="3310375"/>
                <a:ext cx="590650" cy="368800"/>
              </a:xfrm>
              <a:custGeom>
                <a:avLst/>
                <a:gdLst/>
                <a:ahLst/>
                <a:cxnLst/>
                <a:rect l="l" t="t" r="r" b="b"/>
                <a:pathLst>
                  <a:path w="23626" h="14752" extrusionOk="0">
                    <a:moveTo>
                      <a:pt x="23625" y="1"/>
                    </a:moveTo>
                    <a:lnTo>
                      <a:pt x="408" y="13532"/>
                    </a:lnTo>
                    <a:lnTo>
                      <a:pt x="408" y="13828"/>
                    </a:lnTo>
                    <a:cubicBezTo>
                      <a:pt x="408" y="14271"/>
                      <a:pt x="223" y="14604"/>
                      <a:pt x="1" y="14752"/>
                    </a:cubicBezTo>
                    <a:lnTo>
                      <a:pt x="23219" y="1184"/>
                    </a:lnTo>
                    <a:cubicBezTo>
                      <a:pt x="23477" y="999"/>
                      <a:pt x="23625" y="740"/>
                      <a:pt x="23625" y="259"/>
                    </a:cubicBezTo>
                    <a:lnTo>
                      <a:pt x="23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077150" y="3590675"/>
                <a:ext cx="70275" cy="91025"/>
              </a:xfrm>
              <a:custGeom>
                <a:avLst/>
                <a:gdLst/>
                <a:ahLst/>
                <a:cxnLst/>
                <a:rect l="l" t="t" r="r" b="b"/>
                <a:pathLst>
                  <a:path w="2811" h="3641" extrusionOk="0">
                    <a:moveTo>
                      <a:pt x="795" y="1"/>
                    </a:moveTo>
                    <a:cubicBezTo>
                      <a:pt x="342" y="1"/>
                      <a:pt x="27" y="368"/>
                      <a:pt x="1" y="989"/>
                    </a:cubicBezTo>
                    <a:cubicBezTo>
                      <a:pt x="1" y="1913"/>
                      <a:pt x="592" y="2985"/>
                      <a:pt x="1406" y="3429"/>
                    </a:cubicBezTo>
                    <a:cubicBezTo>
                      <a:pt x="1639" y="3573"/>
                      <a:pt x="1859" y="3641"/>
                      <a:pt x="2052" y="3641"/>
                    </a:cubicBezTo>
                    <a:cubicBezTo>
                      <a:pt x="2503" y="3641"/>
                      <a:pt x="2811" y="3274"/>
                      <a:pt x="2811" y="2653"/>
                    </a:cubicBezTo>
                    <a:cubicBezTo>
                      <a:pt x="2811" y="1728"/>
                      <a:pt x="2219" y="656"/>
                      <a:pt x="1443" y="213"/>
                    </a:cubicBezTo>
                    <a:cubicBezTo>
                      <a:pt x="1210" y="68"/>
                      <a:pt x="990" y="1"/>
                      <a:pt x="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5090100" y="3606550"/>
                <a:ext cx="46225" cy="59850"/>
              </a:xfrm>
              <a:custGeom>
                <a:avLst/>
                <a:gdLst/>
                <a:ahLst/>
                <a:cxnLst/>
                <a:rect l="l" t="t" r="r" b="b"/>
                <a:pathLst>
                  <a:path w="1849" h="2394" extrusionOk="0">
                    <a:moveTo>
                      <a:pt x="494" y="1"/>
                    </a:moveTo>
                    <a:cubicBezTo>
                      <a:pt x="199" y="1"/>
                      <a:pt x="0" y="226"/>
                      <a:pt x="0" y="613"/>
                    </a:cubicBezTo>
                    <a:cubicBezTo>
                      <a:pt x="0" y="1241"/>
                      <a:pt x="407" y="1981"/>
                      <a:pt x="925" y="2239"/>
                    </a:cubicBezTo>
                    <a:cubicBezTo>
                      <a:pt x="1087" y="2344"/>
                      <a:pt x="1238" y="2393"/>
                      <a:pt x="1369" y="2393"/>
                    </a:cubicBezTo>
                    <a:cubicBezTo>
                      <a:pt x="1657" y="2393"/>
                      <a:pt x="1849" y="2154"/>
                      <a:pt x="1849" y="1722"/>
                    </a:cubicBezTo>
                    <a:cubicBezTo>
                      <a:pt x="1849" y="1130"/>
                      <a:pt x="1442" y="391"/>
                      <a:pt x="925" y="132"/>
                    </a:cubicBezTo>
                    <a:cubicBezTo>
                      <a:pt x="768" y="43"/>
                      <a:pt x="622"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067000" y="3157225"/>
                <a:ext cx="605400" cy="343575"/>
              </a:xfrm>
              <a:custGeom>
                <a:avLst/>
                <a:gdLst/>
                <a:ahLst/>
                <a:cxnLst/>
                <a:rect l="l" t="t" r="r" b="b"/>
                <a:pathLst>
                  <a:path w="24216" h="13743" extrusionOk="0">
                    <a:moveTo>
                      <a:pt x="54" y="13637"/>
                    </a:moveTo>
                    <a:cubicBezTo>
                      <a:pt x="35" y="13647"/>
                      <a:pt x="17" y="13657"/>
                      <a:pt x="0" y="13669"/>
                    </a:cubicBezTo>
                    <a:lnTo>
                      <a:pt x="54" y="13637"/>
                    </a:lnTo>
                    <a:close/>
                    <a:moveTo>
                      <a:pt x="23586" y="1"/>
                    </a:moveTo>
                    <a:cubicBezTo>
                      <a:pt x="23442" y="1"/>
                      <a:pt x="23308" y="37"/>
                      <a:pt x="23181" y="100"/>
                    </a:cubicBezTo>
                    <a:lnTo>
                      <a:pt x="54" y="13637"/>
                    </a:lnTo>
                    <a:lnTo>
                      <a:pt x="54" y="13637"/>
                    </a:lnTo>
                    <a:cubicBezTo>
                      <a:pt x="145" y="13591"/>
                      <a:pt x="255" y="13566"/>
                      <a:pt x="379" y="13566"/>
                    </a:cubicBezTo>
                    <a:cubicBezTo>
                      <a:pt x="562" y="13566"/>
                      <a:pt x="775" y="13621"/>
                      <a:pt x="998" y="13743"/>
                    </a:cubicBezTo>
                    <a:lnTo>
                      <a:pt x="24216" y="211"/>
                    </a:lnTo>
                    <a:cubicBezTo>
                      <a:pt x="23984" y="64"/>
                      <a:pt x="23777" y="1"/>
                      <a:pt x="2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091950" y="3162500"/>
                <a:ext cx="595250" cy="351250"/>
              </a:xfrm>
              <a:custGeom>
                <a:avLst/>
                <a:gdLst/>
                <a:ahLst/>
                <a:cxnLst/>
                <a:rect l="l" t="t" r="r" b="b"/>
                <a:pathLst>
                  <a:path w="23810" h="14050" extrusionOk="0">
                    <a:moveTo>
                      <a:pt x="23218" y="0"/>
                    </a:moveTo>
                    <a:lnTo>
                      <a:pt x="0" y="13532"/>
                    </a:lnTo>
                    <a:cubicBezTo>
                      <a:pt x="185" y="13680"/>
                      <a:pt x="444" y="13827"/>
                      <a:pt x="629" y="14049"/>
                    </a:cubicBezTo>
                    <a:lnTo>
                      <a:pt x="23810" y="481"/>
                    </a:lnTo>
                    <a:cubicBezTo>
                      <a:pt x="23625" y="259"/>
                      <a:pt x="23440" y="111"/>
                      <a:pt x="23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105800" y="3175425"/>
                <a:ext cx="599875" cy="378975"/>
              </a:xfrm>
              <a:custGeom>
                <a:avLst/>
                <a:gdLst/>
                <a:ahLst/>
                <a:cxnLst/>
                <a:rect l="l" t="t" r="r" b="b"/>
                <a:pathLst>
                  <a:path w="23995" h="15159" extrusionOk="0">
                    <a:moveTo>
                      <a:pt x="23219" y="1"/>
                    </a:moveTo>
                    <a:lnTo>
                      <a:pt x="1" y="13532"/>
                    </a:lnTo>
                    <a:cubicBezTo>
                      <a:pt x="445" y="13939"/>
                      <a:pt x="740" y="14604"/>
                      <a:pt x="851" y="15159"/>
                    </a:cubicBezTo>
                    <a:lnTo>
                      <a:pt x="23995" y="1665"/>
                    </a:lnTo>
                    <a:cubicBezTo>
                      <a:pt x="23921" y="1036"/>
                      <a:pt x="23625" y="445"/>
                      <a:pt x="23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116900" y="3215175"/>
                <a:ext cx="589700" cy="368800"/>
              </a:xfrm>
              <a:custGeom>
                <a:avLst/>
                <a:gdLst/>
                <a:ahLst/>
                <a:cxnLst/>
                <a:rect l="l" t="t" r="r" b="b"/>
                <a:pathLst>
                  <a:path w="23588" h="14752" extrusionOk="0">
                    <a:moveTo>
                      <a:pt x="23588" y="1"/>
                    </a:moveTo>
                    <a:lnTo>
                      <a:pt x="407" y="13569"/>
                    </a:lnTo>
                    <a:lnTo>
                      <a:pt x="407" y="13828"/>
                    </a:lnTo>
                    <a:cubicBezTo>
                      <a:pt x="407" y="14308"/>
                      <a:pt x="222" y="14604"/>
                      <a:pt x="1" y="14752"/>
                    </a:cubicBezTo>
                    <a:lnTo>
                      <a:pt x="23181" y="1221"/>
                    </a:lnTo>
                    <a:cubicBezTo>
                      <a:pt x="23477" y="1036"/>
                      <a:pt x="23588" y="740"/>
                      <a:pt x="23588" y="296"/>
                    </a:cubicBezTo>
                    <a:lnTo>
                      <a:pt x="235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5056825" y="3495650"/>
                <a:ext cx="70275" cy="90875"/>
              </a:xfrm>
              <a:custGeom>
                <a:avLst/>
                <a:gdLst/>
                <a:ahLst/>
                <a:cxnLst/>
                <a:rect l="l" t="t" r="r" b="b"/>
                <a:pathLst>
                  <a:path w="2811" h="3635" extrusionOk="0">
                    <a:moveTo>
                      <a:pt x="775" y="1"/>
                    </a:moveTo>
                    <a:cubicBezTo>
                      <a:pt x="315" y="1"/>
                      <a:pt x="0" y="380"/>
                      <a:pt x="0" y="982"/>
                    </a:cubicBezTo>
                    <a:cubicBezTo>
                      <a:pt x="0" y="1906"/>
                      <a:pt x="592" y="2978"/>
                      <a:pt x="1368" y="3422"/>
                    </a:cubicBezTo>
                    <a:cubicBezTo>
                      <a:pt x="1602" y="3566"/>
                      <a:pt x="1825" y="3634"/>
                      <a:pt x="2023" y="3634"/>
                    </a:cubicBezTo>
                    <a:cubicBezTo>
                      <a:pt x="2484" y="3634"/>
                      <a:pt x="2810" y="3267"/>
                      <a:pt x="2810" y="2646"/>
                    </a:cubicBezTo>
                    <a:cubicBezTo>
                      <a:pt x="2810" y="1721"/>
                      <a:pt x="2219" y="649"/>
                      <a:pt x="1405" y="206"/>
                    </a:cubicBezTo>
                    <a:cubicBezTo>
                      <a:pt x="1179" y="65"/>
                      <a:pt x="964"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5068850" y="3511150"/>
                <a:ext cx="46225" cy="60375"/>
              </a:xfrm>
              <a:custGeom>
                <a:avLst/>
                <a:gdLst/>
                <a:ahLst/>
                <a:cxnLst/>
                <a:rect l="l" t="t" r="r" b="b"/>
                <a:pathLst>
                  <a:path w="1849" h="2415" extrusionOk="0">
                    <a:moveTo>
                      <a:pt x="526" y="0"/>
                    </a:moveTo>
                    <a:cubicBezTo>
                      <a:pt x="224" y="0"/>
                      <a:pt x="0" y="264"/>
                      <a:pt x="0" y="658"/>
                    </a:cubicBezTo>
                    <a:cubicBezTo>
                      <a:pt x="0" y="1249"/>
                      <a:pt x="444" y="1989"/>
                      <a:pt x="924" y="2284"/>
                    </a:cubicBezTo>
                    <a:cubicBezTo>
                      <a:pt x="1079" y="2373"/>
                      <a:pt x="1223" y="2415"/>
                      <a:pt x="1350" y="2415"/>
                    </a:cubicBezTo>
                    <a:cubicBezTo>
                      <a:pt x="1648" y="2415"/>
                      <a:pt x="1849" y="2182"/>
                      <a:pt x="1849" y="1767"/>
                    </a:cubicBezTo>
                    <a:cubicBezTo>
                      <a:pt x="1849" y="1175"/>
                      <a:pt x="1442" y="436"/>
                      <a:pt x="924" y="140"/>
                    </a:cubicBezTo>
                    <a:cubicBezTo>
                      <a:pt x="785" y="44"/>
                      <a:pt x="649"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812875" y="3349200"/>
                <a:ext cx="298575" cy="173775"/>
              </a:xfrm>
              <a:custGeom>
                <a:avLst/>
                <a:gdLst/>
                <a:ahLst/>
                <a:cxnLst/>
                <a:rect l="l" t="t" r="r" b="b"/>
                <a:pathLst>
                  <a:path w="11943" h="6951" extrusionOk="0">
                    <a:moveTo>
                      <a:pt x="703" y="0"/>
                    </a:moveTo>
                    <a:lnTo>
                      <a:pt x="1" y="444"/>
                    </a:lnTo>
                    <a:lnTo>
                      <a:pt x="11240" y="6951"/>
                    </a:lnTo>
                    <a:lnTo>
                      <a:pt x="11942" y="6507"/>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780525" y="3367675"/>
                <a:ext cx="298575" cy="173800"/>
              </a:xfrm>
              <a:custGeom>
                <a:avLst/>
                <a:gdLst/>
                <a:ahLst/>
                <a:cxnLst/>
                <a:rect l="l" t="t" r="r" b="b"/>
                <a:pathLst>
                  <a:path w="11943" h="6952" extrusionOk="0">
                    <a:moveTo>
                      <a:pt x="703" y="1"/>
                    </a:moveTo>
                    <a:lnTo>
                      <a:pt x="1" y="444"/>
                    </a:lnTo>
                    <a:lnTo>
                      <a:pt x="11240" y="6951"/>
                    </a:lnTo>
                    <a:lnTo>
                      <a:pt x="11942" y="6582"/>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780525" y="3378775"/>
                <a:ext cx="281000" cy="179325"/>
              </a:xfrm>
              <a:custGeom>
                <a:avLst/>
                <a:gdLst/>
                <a:ahLst/>
                <a:cxnLst/>
                <a:rect l="l" t="t" r="r" b="b"/>
                <a:pathLst>
                  <a:path w="11240" h="7173" extrusionOk="0">
                    <a:moveTo>
                      <a:pt x="1" y="0"/>
                    </a:moveTo>
                    <a:lnTo>
                      <a:pt x="1" y="666"/>
                    </a:lnTo>
                    <a:lnTo>
                      <a:pt x="11240" y="7173"/>
                    </a:lnTo>
                    <a:lnTo>
                      <a:pt x="11240" y="650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798100" y="3329800"/>
                <a:ext cx="281000" cy="202425"/>
              </a:xfrm>
              <a:custGeom>
                <a:avLst/>
                <a:gdLst/>
                <a:ahLst/>
                <a:cxnLst/>
                <a:rect l="l" t="t" r="r" b="b"/>
                <a:pathLst>
                  <a:path w="11240" h="8097" extrusionOk="0">
                    <a:moveTo>
                      <a:pt x="0" y="0"/>
                    </a:moveTo>
                    <a:lnTo>
                      <a:pt x="0" y="1516"/>
                    </a:lnTo>
                    <a:lnTo>
                      <a:pt x="11239" y="8097"/>
                    </a:lnTo>
                    <a:lnTo>
                      <a:pt x="11239" y="658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780525" y="3323325"/>
                <a:ext cx="281000" cy="180250"/>
              </a:xfrm>
              <a:custGeom>
                <a:avLst/>
                <a:gdLst/>
                <a:ahLst/>
                <a:cxnLst/>
                <a:rect l="l" t="t" r="r" b="b"/>
                <a:pathLst>
                  <a:path w="11240" h="7210" extrusionOk="0">
                    <a:moveTo>
                      <a:pt x="1" y="0"/>
                    </a:moveTo>
                    <a:lnTo>
                      <a:pt x="1" y="666"/>
                    </a:lnTo>
                    <a:lnTo>
                      <a:pt x="11240" y="7210"/>
                    </a:lnTo>
                    <a:lnTo>
                      <a:pt x="11240" y="654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780525" y="3293750"/>
                <a:ext cx="330925" cy="193200"/>
              </a:xfrm>
              <a:custGeom>
                <a:avLst/>
                <a:gdLst/>
                <a:ahLst/>
                <a:cxnLst/>
                <a:rect l="l" t="t" r="r" b="b"/>
                <a:pathLst>
                  <a:path w="13237" h="7728" extrusionOk="0">
                    <a:moveTo>
                      <a:pt x="1997" y="0"/>
                    </a:moveTo>
                    <a:lnTo>
                      <a:pt x="1" y="1183"/>
                    </a:lnTo>
                    <a:lnTo>
                      <a:pt x="11240" y="7727"/>
                    </a:lnTo>
                    <a:lnTo>
                      <a:pt x="13236" y="6581"/>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6061500" y="3458250"/>
                <a:ext cx="49950" cy="99850"/>
              </a:xfrm>
              <a:custGeom>
                <a:avLst/>
                <a:gdLst/>
                <a:ahLst/>
                <a:cxnLst/>
                <a:rect l="l" t="t" r="r" b="b"/>
                <a:pathLst>
                  <a:path w="1998" h="3994" extrusionOk="0">
                    <a:moveTo>
                      <a:pt x="1997" y="1"/>
                    </a:moveTo>
                    <a:lnTo>
                      <a:pt x="1" y="1147"/>
                    </a:lnTo>
                    <a:lnTo>
                      <a:pt x="1" y="1813"/>
                    </a:lnTo>
                    <a:lnTo>
                      <a:pt x="703" y="1443"/>
                    </a:lnTo>
                    <a:lnTo>
                      <a:pt x="703" y="2959"/>
                    </a:lnTo>
                    <a:lnTo>
                      <a:pt x="1" y="3328"/>
                    </a:lnTo>
                    <a:lnTo>
                      <a:pt x="1" y="3994"/>
                    </a:lnTo>
                    <a:lnTo>
                      <a:pt x="1997" y="2848"/>
                    </a:lnTo>
                    <a:lnTo>
                      <a:pt x="1997" y="2145"/>
                    </a:lnTo>
                    <a:lnTo>
                      <a:pt x="1295" y="2589"/>
                    </a:lnTo>
                    <a:lnTo>
                      <a:pt x="1295" y="1073"/>
                    </a:lnTo>
                    <a:lnTo>
                      <a:pt x="1997" y="629"/>
                    </a:lnTo>
                    <a:lnTo>
                      <a:pt x="19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715825" y="3406500"/>
                <a:ext cx="298575" cy="172875"/>
              </a:xfrm>
              <a:custGeom>
                <a:avLst/>
                <a:gdLst/>
                <a:ahLst/>
                <a:cxnLst/>
                <a:rect l="l" t="t" r="r" b="b"/>
                <a:pathLst>
                  <a:path w="11943" h="6915" extrusionOk="0">
                    <a:moveTo>
                      <a:pt x="703" y="1"/>
                    </a:moveTo>
                    <a:lnTo>
                      <a:pt x="1" y="407"/>
                    </a:lnTo>
                    <a:lnTo>
                      <a:pt x="11240" y="6914"/>
                    </a:lnTo>
                    <a:lnTo>
                      <a:pt x="11942" y="6507"/>
                    </a:lnTo>
                    <a:lnTo>
                      <a:pt x="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5683475" y="3425000"/>
                <a:ext cx="298575" cy="172850"/>
              </a:xfrm>
              <a:custGeom>
                <a:avLst/>
                <a:gdLst/>
                <a:ahLst/>
                <a:cxnLst/>
                <a:rect l="l" t="t" r="r" b="b"/>
                <a:pathLst>
                  <a:path w="11943" h="6914" extrusionOk="0">
                    <a:moveTo>
                      <a:pt x="703" y="0"/>
                    </a:moveTo>
                    <a:lnTo>
                      <a:pt x="1" y="407"/>
                    </a:lnTo>
                    <a:lnTo>
                      <a:pt x="11240" y="6914"/>
                    </a:lnTo>
                    <a:lnTo>
                      <a:pt x="11942" y="6507"/>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683475" y="3435150"/>
                <a:ext cx="281000" cy="180250"/>
              </a:xfrm>
              <a:custGeom>
                <a:avLst/>
                <a:gdLst/>
                <a:ahLst/>
                <a:cxnLst/>
                <a:rect l="l" t="t" r="r" b="b"/>
                <a:pathLst>
                  <a:path w="11240" h="7210" extrusionOk="0">
                    <a:moveTo>
                      <a:pt x="1" y="1"/>
                    </a:moveTo>
                    <a:lnTo>
                      <a:pt x="1" y="629"/>
                    </a:lnTo>
                    <a:lnTo>
                      <a:pt x="11240" y="7210"/>
                    </a:lnTo>
                    <a:lnTo>
                      <a:pt x="11240" y="650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701050" y="3386175"/>
                <a:ext cx="281000" cy="201500"/>
              </a:xfrm>
              <a:custGeom>
                <a:avLst/>
                <a:gdLst/>
                <a:ahLst/>
                <a:cxnLst/>
                <a:rect l="l" t="t" r="r" b="b"/>
                <a:pathLst>
                  <a:path w="11240" h="8060" extrusionOk="0">
                    <a:moveTo>
                      <a:pt x="0" y="0"/>
                    </a:moveTo>
                    <a:lnTo>
                      <a:pt x="0" y="1553"/>
                    </a:lnTo>
                    <a:lnTo>
                      <a:pt x="11239" y="8060"/>
                    </a:lnTo>
                    <a:lnTo>
                      <a:pt x="11239" y="654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683475" y="3379700"/>
                <a:ext cx="281000" cy="180250"/>
              </a:xfrm>
              <a:custGeom>
                <a:avLst/>
                <a:gdLst/>
                <a:ahLst/>
                <a:cxnLst/>
                <a:rect l="l" t="t" r="r" b="b"/>
                <a:pathLst>
                  <a:path w="11240" h="7210" extrusionOk="0">
                    <a:moveTo>
                      <a:pt x="1" y="0"/>
                    </a:moveTo>
                    <a:lnTo>
                      <a:pt x="1" y="666"/>
                    </a:lnTo>
                    <a:lnTo>
                      <a:pt x="11240" y="7210"/>
                    </a:lnTo>
                    <a:lnTo>
                      <a:pt x="11240" y="650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5683475" y="3350125"/>
                <a:ext cx="330925" cy="192275"/>
              </a:xfrm>
              <a:custGeom>
                <a:avLst/>
                <a:gdLst/>
                <a:ahLst/>
                <a:cxnLst/>
                <a:rect l="l" t="t" r="r" b="b"/>
                <a:pathLst>
                  <a:path w="13237" h="7691" extrusionOk="0">
                    <a:moveTo>
                      <a:pt x="1997" y="0"/>
                    </a:moveTo>
                    <a:lnTo>
                      <a:pt x="1" y="1183"/>
                    </a:lnTo>
                    <a:lnTo>
                      <a:pt x="11240" y="7690"/>
                    </a:lnTo>
                    <a:lnTo>
                      <a:pt x="13236" y="6544"/>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964450" y="3513725"/>
                <a:ext cx="50875" cy="101675"/>
              </a:xfrm>
              <a:custGeom>
                <a:avLst/>
                <a:gdLst/>
                <a:ahLst/>
                <a:cxnLst/>
                <a:rect l="l" t="t" r="r" b="b"/>
                <a:pathLst>
                  <a:path w="2035" h="4067" extrusionOk="0">
                    <a:moveTo>
                      <a:pt x="1997" y="0"/>
                    </a:moveTo>
                    <a:lnTo>
                      <a:pt x="1" y="1146"/>
                    </a:lnTo>
                    <a:lnTo>
                      <a:pt x="1" y="1849"/>
                    </a:lnTo>
                    <a:lnTo>
                      <a:pt x="703" y="1442"/>
                    </a:lnTo>
                    <a:lnTo>
                      <a:pt x="703" y="2958"/>
                    </a:lnTo>
                    <a:lnTo>
                      <a:pt x="1" y="3365"/>
                    </a:lnTo>
                    <a:lnTo>
                      <a:pt x="1" y="4067"/>
                    </a:lnTo>
                    <a:lnTo>
                      <a:pt x="2034" y="2921"/>
                    </a:lnTo>
                    <a:lnTo>
                      <a:pt x="1997" y="2218"/>
                    </a:lnTo>
                    <a:lnTo>
                      <a:pt x="1295" y="2625"/>
                    </a:lnTo>
                    <a:lnTo>
                      <a:pt x="1295" y="1109"/>
                    </a:lnTo>
                    <a:lnTo>
                      <a:pt x="1997" y="703"/>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743550" y="3306675"/>
                <a:ext cx="298575" cy="174725"/>
              </a:xfrm>
              <a:custGeom>
                <a:avLst/>
                <a:gdLst/>
                <a:ahLst/>
                <a:cxnLst/>
                <a:rect l="l" t="t" r="r" b="b"/>
                <a:pathLst>
                  <a:path w="11943" h="6989" extrusionOk="0">
                    <a:moveTo>
                      <a:pt x="703" y="1"/>
                    </a:moveTo>
                    <a:lnTo>
                      <a:pt x="1" y="407"/>
                    </a:lnTo>
                    <a:lnTo>
                      <a:pt x="11240" y="6988"/>
                    </a:lnTo>
                    <a:lnTo>
                      <a:pt x="11942" y="6582"/>
                    </a:lnTo>
                    <a:lnTo>
                      <a:pt x="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5711200" y="3326100"/>
                <a:ext cx="298575" cy="173775"/>
              </a:xfrm>
              <a:custGeom>
                <a:avLst/>
                <a:gdLst/>
                <a:ahLst/>
                <a:cxnLst/>
                <a:rect l="l" t="t" r="r" b="b"/>
                <a:pathLst>
                  <a:path w="11943" h="6951" extrusionOk="0">
                    <a:moveTo>
                      <a:pt x="703" y="0"/>
                    </a:moveTo>
                    <a:lnTo>
                      <a:pt x="1" y="370"/>
                    </a:lnTo>
                    <a:lnTo>
                      <a:pt x="11240" y="6951"/>
                    </a:lnTo>
                    <a:lnTo>
                      <a:pt x="11942" y="6507"/>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5711200" y="3335325"/>
                <a:ext cx="281000" cy="182125"/>
              </a:xfrm>
              <a:custGeom>
                <a:avLst/>
                <a:gdLst/>
                <a:ahLst/>
                <a:cxnLst/>
                <a:rect l="l" t="t" r="r" b="b"/>
                <a:pathLst>
                  <a:path w="11240" h="7285" extrusionOk="0">
                    <a:moveTo>
                      <a:pt x="1" y="1"/>
                    </a:moveTo>
                    <a:lnTo>
                      <a:pt x="1" y="703"/>
                    </a:lnTo>
                    <a:lnTo>
                      <a:pt x="11240" y="7284"/>
                    </a:lnTo>
                    <a:lnTo>
                      <a:pt x="11240" y="658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5728775" y="3288200"/>
                <a:ext cx="281000" cy="200575"/>
              </a:xfrm>
              <a:custGeom>
                <a:avLst/>
                <a:gdLst/>
                <a:ahLst/>
                <a:cxnLst/>
                <a:rect l="l" t="t" r="r" b="b"/>
                <a:pathLst>
                  <a:path w="11240" h="8023" extrusionOk="0">
                    <a:moveTo>
                      <a:pt x="0" y="0"/>
                    </a:moveTo>
                    <a:lnTo>
                      <a:pt x="0" y="1516"/>
                    </a:lnTo>
                    <a:lnTo>
                      <a:pt x="11239" y="8023"/>
                    </a:lnTo>
                    <a:lnTo>
                      <a:pt x="11239" y="650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711200" y="3280800"/>
                <a:ext cx="281000" cy="181175"/>
              </a:xfrm>
              <a:custGeom>
                <a:avLst/>
                <a:gdLst/>
                <a:ahLst/>
                <a:cxnLst/>
                <a:rect l="l" t="t" r="r" b="b"/>
                <a:pathLst>
                  <a:path w="11240" h="7247" extrusionOk="0">
                    <a:moveTo>
                      <a:pt x="1" y="1"/>
                    </a:moveTo>
                    <a:lnTo>
                      <a:pt x="1" y="666"/>
                    </a:lnTo>
                    <a:lnTo>
                      <a:pt x="11240" y="7247"/>
                    </a:lnTo>
                    <a:lnTo>
                      <a:pt x="11240" y="654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711200" y="3252150"/>
                <a:ext cx="330925" cy="192275"/>
              </a:xfrm>
              <a:custGeom>
                <a:avLst/>
                <a:gdLst/>
                <a:ahLst/>
                <a:cxnLst/>
                <a:rect l="l" t="t" r="r" b="b"/>
                <a:pathLst>
                  <a:path w="13237" h="7691" extrusionOk="0">
                    <a:moveTo>
                      <a:pt x="1997" y="0"/>
                    </a:moveTo>
                    <a:lnTo>
                      <a:pt x="1" y="1147"/>
                    </a:lnTo>
                    <a:lnTo>
                      <a:pt x="11240" y="7690"/>
                    </a:lnTo>
                    <a:lnTo>
                      <a:pt x="13236" y="6544"/>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992175" y="3415750"/>
                <a:ext cx="50875" cy="101700"/>
              </a:xfrm>
              <a:custGeom>
                <a:avLst/>
                <a:gdLst/>
                <a:ahLst/>
                <a:cxnLst/>
                <a:rect l="l" t="t" r="r" b="b"/>
                <a:pathLst>
                  <a:path w="2035" h="4068" extrusionOk="0">
                    <a:moveTo>
                      <a:pt x="1997" y="0"/>
                    </a:moveTo>
                    <a:lnTo>
                      <a:pt x="1" y="1146"/>
                    </a:lnTo>
                    <a:lnTo>
                      <a:pt x="1" y="1849"/>
                    </a:lnTo>
                    <a:lnTo>
                      <a:pt x="703" y="1405"/>
                    </a:lnTo>
                    <a:lnTo>
                      <a:pt x="703" y="2921"/>
                    </a:lnTo>
                    <a:lnTo>
                      <a:pt x="1" y="3365"/>
                    </a:lnTo>
                    <a:lnTo>
                      <a:pt x="1" y="4067"/>
                    </a:lnTo>
                    <a:lnTo>
                      <a:pt x="2034" y="2884"/>
                    </a:lnTo>
                    <a:lnTo>
                      <a:pt x="1997" y="2219"/>
                    </a:lnTo>
                    <a:lnTo>
                      <a:pt x="1295" y="2625"/>
                    </a:lnTo>
                    <a:lnTo>
                      <a:pt x="1295" y="1072"/>
                    </a:lnTo>
                    <a:lnTo>
                      <a:pt x="1997" y="666"/>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272175" y="3415750"/>
                <a:ext cx="374350" cy="270825"/>
              </a:xfrm>
              <a:custGeom>
                <a:avLst/>
                <a:gdLst/>
                <a:ahLst/>
                <a:cxnLst/>
                <a:rect l="l" t="t" r="r" b="b"/>
                <a:pathLst>
                  <a:path w="14974" h="10833" extrusionOk="0">
                    <a:moveTo>
                      <a:pt x="14974" y="0"/>
                    </a:moveTo>
                    <a:lnTo>
                      <a:pt x="1" y="8688"/>
                    </a:lnTo>
                    <a:lnTo>
                      <a:pt x="1" y="10833"/>
                    </a:lnTo>
                    <a:lnTo>
                      <a:pt x="14974" y="2145"/>
                    </a:lnTo>
                    <a:lnTo>
                      <a:pt x="14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256475" y="3406500"/>
                <a:ext cx="390050" cy="226475"/>
              </a:xfrm>
              <a:custGeom>
                <a:avLst/>
                <a:gdLst/>
                <a:ahLst/>
                <a:cxnLst/>
                <a:rect l="l" t="t" r="r" b="b"/>
                <a:pathLst>
                  <a:path w="15602" h="9059" extrusionOk="0">
                    <a:moveTo>
                      <a:pt x="14973" y="1"/>
                    </a:moveTo>
                    <a:lnTo>
                      <a:pt x="0" y="8689"/>
                    </a:lnTo>
                    <a:lnTo>
                      <a:pt x="629" y="9058"/>
                    </a:lnTo>
                    <a:lnTo>
                      <a:pt x="15602" y="370"/>
                    </a:lnTo>
                    <a:lnTo>
                      <a:pt x="14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272175" y="3469350"/>
                <a:ext cx="437200" cy="253275"/>
              </a:xfrm>
              <a:custGeom>
                <a:avLst/>
                <a:gdLst/>
                <a:ahLst/>
                <a:cxnLst/>
                <a:rect l="l" t="t" r="r" b="b"/>
                <a:pathLst>
                  <a:path w="17488" h="10131" extrusionOk="0">
                    <a:moveTo>
                      <a:pt x="14974" y="1"/>
                    </a:moveTo>
                    <a:lnTo>
                      <a:pt x="1" y="8689"/>
                    </a:lnTo>
                    <a:lnTo>
                      <a:pt x="2515" y="10131"/>
                    </a:lnTo>
                    <a:lnTo>
                      <a:pt x="17488" y="1442"/>
                    </a:lnTo>
                    <a:lnTo>
                      <a:pt x="149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350750" y="3461950"/>
                <a:ext cx="374350" cy="291175"/>
              </a:xfrm>
              <a:custGeom>
                <a:avLst/>
                <a:gdLst/>
                <a:ahLst/>
                <a:cxnLst/>
                <a:rect l="l" t="t" r="r" b="b"/>
                <a:pathLst>
                  <a:path w="14974" h="11647" extrusionOk="0">
                    <a:moveTo>
                      <a:pt x="14973" y="1"/>
                    </a:moveTo>
                    <a:lnTo>
                      <a:pt x="74" y="8689"/>
                    </a:lnTo>
                    <a:lnTo>
                      <a:pt x="0" y="11647"/>
                    </a:lnTo>
                    <a:lnTo>
                      <a:pt x="14973" y="2922"/>
                    </a:lnTo>
                    <a:lnTo>
                      <a:pt x="14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335950" y="3452725"/>
                <a:ext cx="389150" cy="226450"/>
              </a:xfrm>
              <a:custGeom>
                <a:avLst/>
                <a:gdLst/>
                <a:ahLst/>
                <a:cxnLst/>
                <a:rect l="l" t="t" r="r" b="b"/>
                <a:pathLst>
                  <a:path w="15566" h="9058" extrusionOk="0">
                    <a:moveTo>
                      <a:pt x="14937" y="0"/>
                    </a:moveTo>
                    <a:lnTo>
                      <a:pt x="1" y="8688"/>
                    </a:lnTo>
                    <a:lnTo>
                      <a:pt x="666" y="9058"/>
                    </a:lnTo>
                    <a:lnTo>
                      <a:pt x="15565" y="370"/>
                    </a:lnTo>
                    <a:lnTo>
                      <a:pt x="1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256475" y="3623700"/>
                <a:ext cx="96150" cy="129425"/>
              </a:xfrm>
              <a:custGeom>
                <a:avLst/>
                <a:gdLst/>
                <a:ahLst/>
                <a:cxnLst/>
                <a:rect l="l" t="t" r="r" b="b"/>
                <a:pathLst>
                  <a:path w="3846" h="5177" extrusionOk="0">
                    <a:moveTo>
                      <a:pt x="0" y="1"/>
                    </a:moveTo>
                    <a:lnTo>
                      <a:pt x="0" y="2995"/>
                    </a:lnTo>
                    <a:lnTo>
                      <a:pt x="3771" y="5177"/>
                    </a:lnTo>
                    <a:lnTo>
                      <a:pt x="3845" y="2219"/>
                    </a:lnTo>
                    <a:lnTo>
                      <a:pt x="3180" y="1849"/>
                    </a:lnTo>
                    <a:lnTo>
                      <a:pt x="3143" y="3957"/>
                    </a:lnTo>
                    <a:lnTo>
                      <a:pt x="629" y="2515"/>
                    </a:lnTo>
                    <a:lnTo>
                      <a:pt x="629" y="37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382175" y="3511875"/>
                <a:ext cx="374350" cy="270825"/>
              </a:xfrm>
              <a:custGeom>
                <a:avLst/>
                <a:gdLst/>
                <a:ahLst/>
                <a:cxnLst/>
                <a:rect l="l" t="t" r="r" b="b"/>
                <a:pathLst>
                  <a:path w="14974" h="10833" extrusionOk="0">
                    <a:moveTo>
                      <a:pt x="14973" y="0"/>
                    </a:moveTo>
                    <a:lnTo>
                      <a:pt x="37" y="8725"/>
                    </a:lnTo>
                    <a:lnTo>
                      <a:pt x="0" y="10833"/>
                    </a:lnTo>
                    <a:lnTo>
                      <a:pt x="14973" y="2145"/>
                    </a:lnTo>
                    <a:lnTo>
                      <a:pt x="149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367375" y="3503550"/>
                <a:ext cx="389150" cy="226475"/>
              </a:xfrm>
              <a:custGeom>
                <a:avLst/>
                <a:gdLst/>
                <a:ahLst/>
                <a:cxnLst/>
                <a:rect l="l" t="t" r="r" b="b"/>
                <a:pathLst>
                  <a:path w="15566" h="9059" extrusionOk="0">
                    <a:moveTo>
                      <a:pt x="14937" y="1"/>
                    </a:moveTo>
                    <a:lnTo>
                      <a:pt x="1" y="8652"/>
                    </a:lnTo>
                    <a:lnTo>
                      <a:pt x="629" y="9058"/>
                    </a:lnTo>
                    <a:lnTo>
                      <a:pt x="15565" y="333"/>
                    </a:lnTo>
                    <a:lnTo>
                      <a:pt x="1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382175" y="3565475"/>
                <a:ext cx="437200" cy="254200"/>
              </a:xfrm>
              <a:custGeom>
                <a:avLst/>
                <a:gdLst/>
                <a:ahLst/>
                <a:cxnLst/>
                <a:rect l="l" t="t" r="r" b="b"/>
                <a:pathLst>
                  <a:path w="17488" h="10168" extrusionOk="0">
                    <a:moveTo>
                      <a:pt x="14973" y="1"/>
                    </a:moveTo>
                    <a:lnTo>
                      <a:pt x="0" y="8689"/>
                    </a:lnTo>
                    <a:lnTo>
                      <a:pt x="2551" y="10168"/>
                    </a:lnTo>
                    <a:lnTo>
                      <a:pt x="17487" y="1479"/>
                    </a:lnTo>
                    <a:lnTo>
                      <a:pt x="14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461650" y="3557150"/>
                <a:ext cx="373425" cy="291175"/>
              </a:xfrm>
              <a:custGeom>
                <a:avLst/>
                <a:gdLst/>
                <a:ahLst/>
                <a:cxnLst/>
                <a:rect l="l" t="t" r="r" b="b"/>
                <a:pathLst>
                  <a:path w="14937" h="11647" extrusionOk="0">
                    <a:moveTo>
                      <a:pt x="14937" y="1"/>
                    </a:moveTo>
                    <a:lnTo>
                      <a:pt x="1" y="8689"/>
                    </a:lnTo>
                    <a:lnTo>
                      <a:pt x="1" y="11647"/>
                    </a:lnTo>
                    <a:lnTo>
                      <a:pt x="14937" y="2958"/>
                    </a:lnTo>
                    <a:lnTo>
                      <a:pt x="1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445950" y="3547925"/>
                <a:ext cx="389125" cy="226450"/>
              </a:xfrm>
              <a:custGeom>
                <a:avLst/>
                <a:gdLst/>
                <a:ahLst/>
                <a:cxnLst/>
                <a:rect l="l" t="t" r="r" b="b"/>
                <a:pathLst>
                  <a:path w="15565" h="9058" extrusionOk="0">
                    <a:moveTo>
                      <a:pt x="14936" y="0"/>
                    </a:moveTo>
                    <a:lnTo>
                      <a:pt x="0" y="8688"/>
                    </a:lnTo>
                    <a:lnTo>
                      <a:pt x="629" y="9058"/>
                    </a:lnTo>
                    <a:lnTo>
                      <a:pt x="15565" y="370"/>
                    </a:lnTo>
                    <a:lnTo>
                      <a:pt x="14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366450" y="3719825"/>
                <a:ext cx="95225" cy="128500"/>
              </a:xfrm>
              <a:custGeom>
                <a:avLst/>
                <a:gdLst/>
                <a:ahLst/>
                <a:cxnLst/>
                <a:rect l="l" t="t" r="r" b="b"/>
                <a:pathLst>
                  <a:path w="3809" h="5140" extrusionOk="0">
                    <a:moveTo>
                      <a:pt x="38" y="1"/>
                    </a:moveTo>
                    <a:lnTo>
                      <a:pt x="1" y="2995"/>
                    </a:lnTo>
                    <a:lnTo>
                      <a:pt x="3809" y="5140"/>
                    </a:lnTo>
                    <a:lnTo>
                      <a:pt x="3809" y="2182"/>
                    </a:lnTo>
                    <a:lnTo>
                      <a:pt x="3180" y="1812"/>
                    </a:lnTo>
                    <a:lnTo>
                      <a:pt x="3180" y="3994"/>
                    </a:lnTo>
                    <a:lnTo>
                      <a:pt x="629" y="2515"/>
                    </a:lnTo>
                    <a:lnTo>
                      <a:pt x="666" y="407"/>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318;p35">
            <a:extLst>
              <a:ext uri="{FF2B5EF4-FFF2-40B4-BE49-F238E27FC236}">
                <a16:creationId xmlns:a16="http://schemas.microsoft.com/office/drawing/2014/main" id="{49A56473-750F-D55E-FFB3-0711C40E3C04}"/>
              </a:ext>
            </a:extLst>
          </p:cNvPr>
          <p:cNvSpPr txBox="1">
            <a:spLocks noGrp="1"/>
          </p:cNvSpPr>
          <p:nvPr>
            <p:ph type="title"/>
          </p:nvPr>
        </p:nvSpPr>
        <p:spPr>
          <a:xfrm>
            <a:off x="637564" y="2768309"/>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03</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Proposed work</a:t>
            </a:r>
            <a:endParaRPr sz="6600" dirty="0">
              <a:latin typeface="DaunPenh" panose="020F0502020204030204" pitchFamily="2" charset="0"/>
              <a:cs typeface="DaunPenh" panose="020F05020202040302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3">
          <a:extLst>
            <a:ext uri="{FF2B5EF4-FFF2-40B4-BE49-F238E27FC236}">
              <a16:creationId xmlns:a16="http://schemas.microsoft.com/office/drawing/2014/main" id="{EBF1B627-B7EE-782E-DE7A-8E370F1C6211}"/>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FC1F7CCD-710D-387E-1EAA-8215481DD8BA}"/>
              </a:ext>
            </a:extLst>
          </p:cNvPr>
          <p:cNvSpPr txBox="1"/>
          <p:nvPr/>
        </p:nvSpPr>
        <p:spPr>
          <a:xfrm>
            <a:off x="4795144" y="664374"/>
            <a:ext cx="3933245" cy="738664"/>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Aparajita" panose="02020603050405020304" pitchFamily="18" charset="0"/>
                <a:cs typeface="Aparajita" panose="02020603050405020304" pitchFamily="18" charset="0"/>
              </a:rPr>
              <a:t>The base paper, "</a:t>
            </a:r>
            <a:r>
              <a:rPr lang="en-US" b="1" dirty="0">
                <a:latin typeface="Aparajita" panose="02020603050405020304" pitchFamily="18" charset="0"/>
                <a:cs typeface="Aparajita" panose="02020603050405020304" pitchFamily="18" charset="0"/>
              </a:rPr>
              <a:t>AMGPT: A Large Language Model for Contextual Querying in Additive Manufacturing</a:t>
            </a:r>
            <a:r>
              <a:rPr lang="en-US" dirty="0">
                <a:latin typeface="Aparajita" panose="02020603050405020304" pitchFamily="18" charset="0"/>
                <a:cs typeface="Aparajita" panose="02020603050405020304" pitchFamily="18" charset="0"/>
              </a:rPr>
              <a:t>" presents a domain-specific </a:t>
            </a:r>
            <a:r>
              <a:rPr lang="en-US" b="1" dirty="0">
                <a:latin typeface="Aparajita" panose="02020603050405020304" pitchFamily="18" charset="0"/>
                <a:cs typeface="Aparajita" panose="02020603050405020304" pitchFamily="18" charset="0"/>
              </a:rPr>
              <a:t>Large Language Model</a:t>
            </a:r>
            <a:endParaRPr lang="en-IN" dirty="0">
              <a:latin typeface="Aparajita" panose="02020603050405020304" pitchFamily="18" charset="0"/>
              <a:cs typeface="Aparajita" panose="02020603050405020304" pitchFamily="18" charset="0"/>
            </a:endParaRPr>
          </a:p>
        </p:txBody>
      </p:sp>
      <p:pic>
        <p:nvPicPr>
          <p:cNvPr id="21" name="Picture 20">
            <a:extLst>
              <a:ext uri="{FF2B5EF4-FFF2-40B4-BE49-F238E27FC236}">
                <a16:creationId xmlns:a16="http://schemas.microsoft.com/office/drawing/2014/main" id="{BB63E1E4-4EA0-5A44-6203-62C47BB72110}"/>
              </a:ext>
            </a:extLst>
          </p:cNvPr>
          <p:cNvPicPr>
            <a:picLocks noChangeAspect="1"/>
          </p:cNvPicPr>
          <p:nvPr/>
        </p:nvPicPr>
        <p:blipFill>
          <a:blip r:embed="rId3"/>
          <a:srcRect t="8237" b="58484"/>
          <a:stretch/>
        </p:blipFill>
        <p:spPr>
          <a:xfrm>
            <a:off x="907626" y="508808"/>
            <a:ext cx="3920471" cy="551990"/>
          </a:xfrm>
          <a:prstGeom prst="rect">
            <a:avLst/>
          </a:prstGeom>
        </p:spPr>
      </p:pic>
      <p:pic>
        <p:nvPicPr>
          <p:cNvPr id="24" name="Picture 23">
            <a:extLst>
              <a:ext uri="{FF2B5EF4-FFF2-40B4-BE49-F238E27FC236}">
                <a16:creationId xmlns:a16="http://schemas.microsoft.com/office/drawing/2014/main" id="{011ADC7B-9CA8-A3BC-A2C8-BDBDCFAB00EB}"/>
              </a:ext>
            </a:extLst>
          </p:cNvPr>
          <p:cNvPicPr>
            <a:picLocks noChangeAspect="1"/>
          </p:cNvPicPr>
          <p:nvPr/>
        </p:nvPicPr>
        <p:blipFill>
          <a:blip r:embed="rId4"/>
          <a:srcRect b="43612"/>
          <a:stretch/>
        </p:blipFill>
        <p:spPr>
          <a:xfrm>
            <a:off x="5770256" y="2634505"/>
            <a:ext cx="3039714" cy="769303"/>
          </a:xfrm>
          <a:prstGeom prst="rect">
            <a:avLst/>
          </a:prstGeom>
        </p:spPr>
      </p:pic>
      <p:sp>
        <p:nvSpPr>
          <p:cNvPr id="3" name="TextBox 2">
            <a:extLst>
              <a:ext uri="{FF2B5EF4-FFF2-40B4-BE49-F238E27FC236}">
                <a16:creationId xmlns:a16="http://schemas.microsoft.com/office/drawing/2014/main" id="{60EE1330-BCFC-B6E9-155C-F19E828E41B6}"/>
              </a:ext>
            </a:extLst>
          </p:cNvPr>
          <p:cNvSpPr txBox="1"/>
          <p:nvPr/>
        </p:nvSpPr>
        <p:spPr>
          <a:xfrm>
            <a:off x="830249" y="1323187"/>
            <a:ext cx="7995699" cy="954107"/>
          </a:xfrm>
          <a:prstGeom prst="rect">
            <a:avLst/>
          </a:prstGeom>
          <a:noFill/>
        </p:spPr>
        <p:txBody>
          <a:bodyPr wrap="square">
            <a:spAutoFit/>
          </a:bodyPr>
          <a:lstStyle/>
          <a:p>
            <a:pPr algn="just"/>
            <a:r>
              <a:rPr lang="en-US" b="1" dirty="0">
                <a:latin typeface="Aparajita" panose="02020603050405020304" pitchFamily="18" charset="0"/>
                <a:cs typeface="Aparajita" panose="02020603050405020304" pitchFamily="18" charset="0"/>
              </a:rPr>
              <a:t>(LLM)</a:t>
            </a:r>
            <a:r>
              <a:rPr lang="en-US" dirty="0">
                <a:latin typeface="Aparajita" panose="02020603050405020304" pitchFamily="18" charset="0"/>
                <a:cs typeface="Aparajita" panose="02020603050405020304" pitchFamily="18" charset="0"/>
              </a:rPr>
              <a:t> that utilizes </a:t>
            </a:r>
            <a:r>
              <a:rPr lang="en-US" b="1" dirty="0">
                <a:latin typeface="Aparajita" panose="02020603050405020304" pitchFamily="18" charset="0"/>
                <a:cs typeface="Aparajita" panose="02020603050405020304" pitchFamily="18" charset="0"/>
              </a:rPr>
              <a:t>Retrieval-Augmented Generation (RAG) </a:t>
            </a:r>
            <a:r>
              <a:rPr lang="en-US" dirty="0">
                <a:latin typeface="Aparajita" panose="02020603050405020304" pitchFamily="18" charset="0"/>
                <a:cs typeface="Aparajita" panose="02020603050405020304" pitchFamily="18" charset="0"/>
              </a:rPr>
              <a:t>to enhance knowledge extraction. This paper introduces domain-specific embeddings with advanced language modeling techniques, ensuring precise and context-aware responses tailored to additive manufacturing. By leveraging a curated dataset, AMGPT effectively addresses the limitations of general-purpose language models in specialized scientific fields, providing an efficient </a:t>
            </a:r>
            <a:r>
              <a:rPr lang="en-US" b="1" dirty="0">
                <a:latin typeface="Aparajita" panose="02020603050405020304" pitchFamily="18" charset="0"/>
                <a:cs typeface="Aparajita" panose="02020603050405020304" pitchFamily="18" charset="0"/>
              </a:rPr>
              <a:t>AI-powered research assistant for material scientists</a:t>
            </a:r>
            <a:r>
              <a:rPr lang="en-US" dirty="0">
                <a:latin typeface="Aparajita" panose="02020603050405020304" pitchFamily="18" charset="0"/>
                <a:cs typeface="Aparajita" panose="02020603050405020304" pitchFamily="18" charset="0"/>
              </a:rPr>
              <a:t>.</a:t>
            </a:r>
          </a:p>
        </p:txBody>
      </p:sp>
      <p:sp>
        <p:nvSpPr>
          <p:cNvPr id="5" name="TextBox 4">
            <a:extLst>
              <a:ext uri="{FF2B5EF4-FFF2-40B4-BE49-F238E27FC236}">
                <a16:creationId xmlns:a16="http://schemas.microsoft.com/office/drawing/2014/main" id="{461C0862-39F5-6223-FE77-22502B5981F6}"/>
              </a:ext>
            </a:extLst>
          </p:cNvPr>
          <p:cNvSpPr txBox="1"/>
          <p:nvPr/>
        </p:nvSpPr>
        <p:spPr>
          <a:xfrm>
            <a:off x="729869" y="2634505"/>
            <a:ext cx="4852785" cy="1169551"/>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Aparajita" panose="02020603050405020304" pitchFamily="18" charset="0"/>
                <a:cs typeface="Aparajita" panose="02020603050405020304" pitchFamily="18" charset="0"/>
              </a:rPr>
              <a:t>Inspired by this approach, we have applied a similar AI-driven knowledge extraction system to the field of </a:t>
            </a:r>
            <a:r>
              <a:rPr lang="en-US" b="1" dirty="0">
                <a:latin typeface="Aparajita" panose="02020603050405020304" pitchFamily="18" charset="0"/>
                <a:cs typeface="Aparajita" panose="02020603050405020304" pitchFamily="18" charset="0"/>
              </a:rPr>
              <a:t>Refractory High-Entropy Alloys (RHEAs). </a:t>
            </a:r>
            <a:r>
              <a:rPr lang="en-US" dirty="0">
                <a:latin typeface="Aparajita" panose="02020603050405020304" pitchFamily="18" charset="0"/>
                <a:cs typeface="Aparajita" panose="02020603050405020304" pitchFamily="18" charset="0"/>
              </a:rPr>
              <a:t>Our implementation is based on the dataset from </a:t>
            </a:r>
            <a:r>
              <a:rPr lang="en-US" b="1" dirty="0">
                <a:latin typeface="Aparajita" panose="02020603050405020304" pitchFamily="18" charset="0"/>
                <a:cs typeface="Aparajita" panose="02020603050405020304" pitchFamily="18" charset="0"/>
              </a:rPr>
              <a:t>"Comprehensive Data Compilation on the Mechanical Properties of RHEAs"</a:t>
            </a:r>
            <a:r>
              <a:rPr lang="en-US" dirty="0">
                <a:latin typeface="Aparajita" panose="02020603050405020304" pitchFamily="18" charset="0"/>
                <a:cs typeface="Aparajita" panose="02020603050405020304" pitchFamily="18" charset="0"/>
              </a:rPr>
              <a:t> which contains information on </a:t>
            </a:r>
            <a:r>
              <a:rPr lang="en-US" b="1" dirty="0">
                <a:latin typeface="Aparajita" panose="02020603050405020304" pitchFamily="18" charset="0"/>
                <a:cs typeface="Aparajita" panose="02020603050405020304" pitchFamily="18" charset="0"/>
              </a:rPr>
              <a:t>321 alloys and the reference </a:t>
            </a:r>
            <a:endParaRPr lang="en-US" dirty="0">
              <a:latin typeface="Aparajita" panose="02020603050405020304" pitchFamily="18" charset="0"/>
              <a:cs typeface="Aparajita" panose="02020603050405020304" pitchFamily="18" charset="0"/>
            </a:endParaRPr>
          </a:p>
        </p:txBody>
      </p:sp>
      <p:sp>
        <p:nvSpPr>
          <p:cNvPr id="9" name="TextBox 8">
            <a:extLst>
              <a:ext uri="{FF2B5EF4-FFF2-40B4-BE49-F238E27FC236}">
                <a16:creationId xmlns:a16="http://schemas.microsoft.com/office/drawing/2014/main" id="{2A9FBEE9-A665-5980-0430-89F08D1FAF62}"/>
              </a:ext>
            </a:extLst>
          </p:cNvPr>
          <p:cNvSpPr txBox="1"/>
          <p:nvPr/>
        </p:nvSpPr>
        <p:spPr>
          <a:xfrm>
            <a:off x="1025563" y="3693289"/>
            <a:ext cx="7702826" cy="954107"/>
          </a:xfrm>
          <a:prstGeom prst="rect">
            <a:avLst/>
          </a:prstGeom>
          <a:noFill/>
        </p:spPr>
        <p:txBody>
          <a:bodyPr wrap="square">
            <a:spAutoFit/>
          </a:bodyPr>
          <a:lstStyle/>
          <a:p>
            <a:pPr algn="just"/>
            <a:r>
              <a:rPr lang="en-US" b="1" dirty="0">
                <a:latin typeface="Aparajita" panose="02020603050405020304" pitchFamily="18" charset="0"/>
                <a:cs typeface="Aparajita" panose="02020603050405020304" pitchFamily="18" charset="0"/>
              </a:rPr>
              <a:t>papers</a:t>
            </a:r>
            <a:r>
              <a:rPr lang="en-US" dirty="0">
                <a:latin typeface="Aparajita" panose="02020603050405020304" pitchFamily="18" charset="0"/>
                <a:cs typeface="Aparajita" panose="02020603050405020304" pitchFamily="18" charset="0"/>
              </a:rPr>
              <a:t> present in it, covering a wide range of compositions</a:t>
            </a:r>
            <a:r>
              <a:rPr lang="en-IN" dirty="0"/>
              <a:t> </a:t>
            </a:r>
            <a:r>
              <a:rPr lang="en-US" dirty="0">
                <a:latin typeface="Aparajita" panose="02020603050405020304" pitchFamily="18" charset="0"/>
                <a:cs typeface="Aparajita" panose="02020603050405020304" pitchFamily="18" charset="0"/>
              </a:rPr>
              <a:t>and mechanical properties. By fine-tuning our model on this dataset, we enable efficient literature review and context-aware querying, significantly reducing manual efforts. This adaptation streamlines material screening, accelerates alloy design, and enhances knowledge discovery, fostering innovation in high-temperature material research.</a:t>
            </a:r>
            <a:endParaRPr lang="en-IN" dirty="0"/>
          </a:p>
        </p:txBody>
      </p:sp>
      <p:sp>
        <p:nvSpPr>
          <p:cNvPr id="2" name="Rectangle 1">
            <a:extLst>
              <a:ext uri="{FF2B5EF4-FFF2-40B4-BE49-F238E27FC236}">
                <a16:creationId xmlns:a16="http://schemas.microsoft.com/office/drawing/2014/main" id="{2C3DC4C3-404C-B60C-9074-AC987AB49DA1}"/>
              </a:ext>
            </a:extLst>
          </p:cNvPr>
          <p:cNvSpPr/>
          <p:nvPr/>
        </p:nvSpPr>
        <p:spPr>
          <a:xfrm>
            <a:off x="6064457" y="3403808"/>
            <a:ext cx="2451312" cy="215444"/>
          </a:xfrm>
          <a:prstGeom prst="rect">
            <a:avLst/>
          </a:prstGeom>
        </p:spPr>
        <p:txBody>
          <a:bodyPr wrap="none">
            <a:spAutoFit/>
          </a:bodyPr>
          <a:lstStyle/>
          <a:p>
            <a:r>
              <a:rPr lang="en-US" sz="800" b="1" dirty="0">
                <a:solidFill>
                  <a:schemeClr val="tx1">
                    <a:lumMod val="75000"/>
                    <a:lumOff val="25000"/>
                  </a:schemeClr>
                </a:solidFill>
              </a:rPr>
              <a:t>Source: </a:t>
            </a:r>
            <a:r>
              <a:rPr lang="en-US" sz="800" dirty="0">
                <a:solidFill>
                  <a:schemeClr val="tx1">
                    <a:lumMod val="75000"/>
                    <a:lumOff val="25000"/>
                  </a:schemeClr>
                </a:solidFill>
              </a:rPr>
              <a:t>https://doi.org/10.1016/j.dib.2018.10.071</a:t>
            </a:r>
          </a:p>
        </p:txBody>
      </p:sp>
      <p:sp>
        <p:nvSpPr>
          <p:cNvPr id="6" name="TextBox 5">
            <a:extLst>
              <a:ext uri="{FF2B5EF4-FFF2-40B4-BE49-F238E27FC236}">
                <a16:creationId xmlns:a16="http://schemas.microsoft.com/office/drawing/2014/main" id="{D9A32ABC-834E-286E-D909-2389FAF84339}"/>
              </a:ext>
            </a:extLst>
          </p:cNvPr>
          <p:cNvSpPr txBox="1"/>
          <p:nvPr/>
        </p:nvSpPr>
        <p:spPr>
          <a:xfrm>
            <a:off x="1436233" y="1065637"/>
            <a:ext cx="2879670" cy="215444"/>
          </a:xfrm>
          <a:prstGeom prst="rect">
            <a:avLst/>
          </a:prstGeom>
          <a:noFill/>
        </p:spPr>
        <p:txBody>
          <a:bodyPr wrap="square">
            <a:spAutoFit/>
          </a:bodyPr>
          <a:lstStyle/>
          <a:p>
            <a:r>
              <a:rPr lang="en-US" sz="800" b="1" dirty="0">
                <a:solidFill>
                  <a:schemeClr val="tx1">
                    <a:lumMod val="75000"/>
                    <a:lumOff val="25000"/>
                  </a:schemeClr>
                </a:solidFill>
              </a:rPr>
              <a:t>Source: </a:t>
            </a:r>
            <a:r>
              <a:rPr lang="en-IN" sz="800" dirty="0"/>
              <a:t>https://doi.org/10.1016/j.addlet.2024.100232</a:t>
            </a:r>
          </a:p>
        </p:txBody>
      </p:sp>
    </p:spTree>
    <p:extLst>
      <p:ext uri="{BB962C8B-B14F-4D97-AF65-F5344CB8AC3E}">
        <p14:creationId xmlns:p14="http://schemas.microsoft.com/office/powerpoint/2010/main" val="284414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grpSp>
        <p:nvGrpSpPr>
          <p:cNvPr id="1017" name="Google Shape;1017;p43"/>
          <p:cNvGrpSpPr/>
          <p:nvPr/>
        </p:nvGrpSpPr>
        <p:grpSpPr>
          <a:xfrm>
            <a:off x="7342204" y="1860927"/>
            <a:ext cx="1120398" cy="1120542"/>
            <a:chOff x="6563177" y="966389"/>
            <a:chExt cx="1120510" cy="1120654"/>
          </a:xfrm>
        </p:grpSpPr>
        <p:sp>
          <p:nvSpPr>
            <p:cNvPr id="1018" name="Google Shape;1018;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rot="1275339">
              <a:off x="6690645" y="1094002"/>
              <a:ext cx="865584" cy="865584"/>
            </a:xfrm>
            <a:prstGeom prst="roundRect">
              <a:avLst>
                <a:gd name="adj" fmla="val 9295"/>
              </a:avLst>
            </a:prstGeom>
            <a:solidFill>
              <a:srgbClr val="70BBE4">
                <a:alpha val="3962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txBox="1"/>
            <p:nvPr/>
          </p:nvSpPr>
          <p:spPr>
            <a:xfrm rot="1274873">
              <a:off x="6802121" y="1221229"/>
              <a:ext cx="680457"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LI</a:t>
              </a:r>
              <a:endParaRPr sz="2900" b="1">
                <a:latin typeface="DM Sans"/>
                <a:ea typeface="DM Sans"/>
                <a:cs typeface="DM Sans"/>
                <a:sym typeface="DM Sans"/>
              </a:endParaRPr>
            </a:p>
          </p:txBody>
        </p:sp>
        <p:sp>
          <p:nvSpPr>
            <p:cNvPr id="1021" name="Google Shape;1021;p43"/>
            <p:cNvSpPr txBox="1"/>
            <p:nvPr/>
          </p:nvSpPr>
          <p:spPr>
            <a:xfrm rot="1275098">
              <a:off x="6625636" y="1711641"/>
              <a:ext cx="783800"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Lithium</a:t>
              </a:r>
              <a:endParaRPr sz="900">
                <a:latin typeface="DM Sans"/>
                <a:ea typeface="DM Sans"/>
                <a:cs typeface="DM Sans"/>
                <a:sym typeface="DM Sans"/>
              </a:endParaRPr>
            </a:p>
          </p:txBody>
        </p:sp>
        <p:sp>
          <p:nvSpPr>
            <p:cNvPr id="1022" name="Google Shape;1022;p43"/>
            <p:cNvSpPr txBox="1"/>
            <p:nvPr/>
          </p:nvSpPr>
          <p:spPr>
            <a:xfrm rot="1275781">
              <a:off x="6791476" y="1019402"/>
              <a:ext cx="142286"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3</a:t>
              </a:r>
              <a:endParaRPr sz="900">
                <a:latin typeface="DM Sans"/>
                <a:ea typeface="DM Sans"/>
                <a:cs typeface="DM Sans"/>
                <a:sym typeface="DM Sans"/>
              </a:endParaRPr>
            </a:p>
          </p:txBody>
        </p:sp>
      </p:grpSp>
      <p:grpSp>
        <p:nvGrpSpPr>
          <p:cNvPr id="1023" name="Google Shape;1023;p43"/>
          <p:cNvGrpSpPr/>
          <p:nvPr/>
        </p:nvGrpSpPr>
        <p:grpSpPr>
          <a:xfrm rot="-1640803">
            <a:off x="5007576" y="694726"/>
            <a:ext cx="1120330" cy="1120474"/>
            <a:chOff x="6563177" y="966389"/>
            <a:chExt cx="1120510" cy="1120654"/>
          </a:xfrm>
        </p:grpSpPr>
        <p:sp>
          <p:nvSpPr>
            <p:cNvPr id="1024" name="Google Shape;1024;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Ca</a:t>
              </a:r>
              <a:endParaRPr sz="2900" b="1">
                <a:latin typeface="DM Sans"/>
                <a:ea typeface="DM Sans"/>
                <a:cs typeface="DM Sans"/>
                <a:sym typeface="DM Sans"/>
              </a:endParaRPr>
            </a:p>
          </p:txBody>
        </p:sp>
        <p:sp>
          <p:nvSpPr>
            <p:cNvPr id="1027" name="Google Shape;1027;p43"/>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Calcium</a:t>
              </a:r>
              <a:endParaRPr sz="900">
                <a:latin typeface="DM Sans"/>
                <a:ea typeface="DM Sans"/>
                <a:cs typeface="DM Sans"/>
                <a:sym typeface="DM Sans"/>
              </a:endParaRPr>
            </a:p>
          </p:txBody>
        </p:sp>
        <p:sp>
          <p:nvSpPr>
            <p:cNvPr id="1028" name="Google Shape;1028;p43"/>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29</a:t>
              </a:r>
              <a:endParaRPr sz="900">
                <a:latin typeface="DM Sans"/>
                <a:ea typeface="DM Sans"/>
                <a:cs typeface="DM Sans"/>
                <a:sym typeface="DM Sans"/>
              </a:endParaRPr>
            </a:p>
          </p:txBody>
        </p:sp>
      </p:grpSp>
      <p:grpSp>
        <p:nvGrpSpPr>
          <p:cNvPr id="1029" name="Google Shape;1029;p43"/>
          <p:cNvGrpSpPr/>
          <p:nvPr/>
        </p:nvGrpSpPr>
        <p:grpSpPr>
          <a:xfrm rot="-2154363">
            <a:off x="6129598" y="3382666"/>
            <a:ext cx="1120400" cy="1120544"/>
            <a:chOff x="6563177" y="966389"/>
            <a:chExt cx="1120510" cy="1120654"/>
          </a:xfrm>
        </p:grpSpPr>
        <p:sp>
          <p:nvSpPr>
            <p:cNvPr id="1030" name="Google Shape;1030;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1033" name="Google Shape;1033;p43"/>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1034" name="Google Shape;1034;p43"/>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sp>
        <p:nvSpPr>
          <p:cNvPr id="8" name="Google Shape;318;p35">
            <a:extLst>
              <a:ext uri="{FF2B5EF4-FFF2-40B4-BE49-F238E27FC236}">
                <a16:creationId xmlns:a16="http://schemas.microsoft.com/office/drawing/2014/main" id="{FD0378B9-95F2-7057-8FC8-1CA4B143A5BB}"/>
              </a:ext>
            </a:extLst>
          </p:cNvPr>
          <p:cNvSpPr txBox="1">
            <a:spLocks noGrp="1"/>
          </p:cNvSpPr>
          <p:nvPr>
            <p:ph type="title"/>
          </p:nvPr>
        </p:nvSpPr>
        <p:spPr>
          <a:xfrm>
            <a:off x="408963" y="3866702"/>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04</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Literature Review</a:t>
            </a:r>
            <a:br>
              <a:rPr lang="en-US" sz="4800" dirty="0">
                <a:latin typeface="DaunPenh" panose="020F0502020204030204" pitchFamily="2" charset="0"/>
                <a:cs typeface="DaunPenh" panose="020F0502020204030204" pitchFamily="2" charset="0"/>
              </a:rPr>
            </a:br>
            <a:endParaRPr sz="4800" dirty="0">
              <a:latin typeface="DaunPenh" panose="020F0502020204030204" pitchFamily="2" charset="0"/>
              <a:cs typeface="DaunPenh" panose="020F05020202040302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6BC1000B-D635-0E17-1789-3957956C4992}"/>
              </a:ext>
            </a:extLst>
          </p:cNvPr>
          <p:cNvGraphicFramePr>
            <a:graphicFrameLocks noGrp="1"/>
          </p:cNvGraphicFramePr>
          <p:nvPr>
            <p:extLst>
              <p:ext uri="{D42A27DB-BD31-4B8C-83A1-F6EECF244321}">
                <p14:modId xmlns:p14="http://schemas.microsoft.com/office/powerpoint/2010/main" val="2168343810"/>
              </p:ext>
            </p:extLst>
          </p:nvPr>
        </p:nvGraphicFramePr>
        <p:xfrm>
          <a:off x="481216" y="524813"/>
          <a:ext cx="8274325" cy="4093873"/>
        </p:xfrm>
        <a:graphic>
          <a:graphicData uri="http://schemas.openxmlformats.org/drawingml/2006/table">
            <a:tbl>
              <a:tblPr firstRow="1" bandRow="1">
                <a:tableStyleId>{69CF1AB2-1976-4502-BF36-3FF5EA218861}</a:tableStyleId>
              </a:tblPr>
              <a:tblGrid>
                <a:gridCol w="1654865">
                  <a:extLst>
                    <a:ext uri="{9D8B030D-6E8A-4147-A177-3AD203B41FA5}">
                      <a16:colId xmlns:a16="http://schemas.microsoft.com/office/drawing/2014/main" val="2624988356"/>
                    </a:ext>
                  </a:extLst>
                </a:gridCol>
                <a:gridCol w="1654865">
                  <a:extLst>
                    <a:ext uri="{9D8B030D-6E8A-4147-A177-3AD203B41FA5}">
                      <a16:colId xmlns:a16="http://schemas.microsoft.com/office/drawing/2014/main" val="2547592335"/>
                    </a:ext>
                  </a:extLst>
                </a:gridCol>
                <a:gridCol w="1654865">
                  <a:extLst>
                    <a:ext uri="{9D8B030D-6E8A-4147-A177-3AD203B41FA5}">
                      <a16:colId xmlns:a16="http://schemas.microsoft.com/office/drawing/2014/main" val="787486572"/>
                    </a:ext>
                  </a:extLst>
                </a:gridCol>
                <a:gridCol w="2020129">
                  <a:extLst>
                    <a:ext uri="{9D8B030D-6E8A-4147-A177-3AD203B41FA5}">
                      <a16:colId xmlns:a16="http://schemas.microsoft.com/office/drawing/2014/main" val="1245996961"/>
                    </a:ext>
                  </a:extLst>
                </a:gridCol>
                <a:gridCol w="1289601">
                  <a:extLst>
                    <a:ext uri="{9D8B030D-6E8A-4147-A177-3AD203B41FA5}">
                      <a16:colId xmlns:a16="http://schemas.microsoft.com/office/drawing/2014/main" val="3918917862"/>
                    </a:ext>
                  </a:extLst>
                </a:gridCol>
              </a:tblGrid>
              <a:tr h="344833">
                <a:tc>
                  <a:txBody>
                    <a:bodyPr/>
                    <a:lstStyle/>
                    <a:p>
                      <a:pPr algn="ctr"/>
                      <a:r>
                        <a:rPr lang="en-IN" sz="1200" dirty="0">
                          <a:latin typeface="Aparajita" panose="02020603050405020304" pitchFamily="18" charset="0"/>
                          <a:cs typeface="Aparajita" panose="02020603050405020304" pitchFamily="18" charset="0"/>
                        </a:rPr>
                        <a:t>Research</a:t>
                      </a:r>
                    </a:p>
                  </a:txBody>
                  <a:tcPr/>
                </a:tc>
                <a:tc>
                  <a:txBody>
                    <a:bodyPr/>
                    <a:lstStyle/>
                    <a:p>
                      <a:pPr algn="ctr"/>
                      <a:r>
                        <a:rPr lang="en-IN" sz="1200" dirty="0">
                          <a:latin typeface="Aparajita" panose="02020603050405020304" pitchFamily="18" charset="0"/>
                          <a:cs typeface="Aparajita" panose="02020603050405020304" pitchFamily="18" charset="0"/>
                        </a:rPr>
                        <a:t>Dataset</a:t>
                      </a:r>
                    </a:p>
                  </a:txBody>
                  <a:tcPr/>
                </a:tc>
                <a:tc>
                  <a:txBody>
                    <a:bodyPr/>
                    <a:lstStyle/>
                    <a:p>
                      <a:pPr algn="ctr"/>
                      <a:r>
                        <a:rPr lang="en-IN" sz="1200" dirty="0">
                          <a:latin typeface="Aparajita" panose="02020603050405020304" pitchFamily="18" charset="0"/>
                          <a:cs typeface="Aparajita" panose="02020603050405020304" pitchFamily="18" charset="0"/>
                        </a:rPr>
                        <a:t>Methodology</a:t>
                      </a:r>
                    </a:p>
                  </a:txBody>
                  <a:tcPr/>
                </a:tc>
                <a:tc>
                  <a:txBody>
                    <a:bodyPr/>
                    <a:lstStyle/>
                    <a:p>
                      <a:pPr algn="ctr"/>
                      <a:r>
                        <a:rPr lang="en-IN" sz="1200" dirty="0">
                          <a:latin typeface="Aparajita" panose="02020603050405020304" pitchFamily="18" charset="0"/>
                          <a:cs typeface="Aparajita" panose="02020603050405020304" pitchFamily="18" charset="0"/>
                        </a:rPr>
                        <a:t>Key Findings</a:t>
                      </a:r>
                    </a:p>
                  </a:txBody>
                  <a:tcPr/>
                </a:tc>
                <a:tc>
                  <a:txBody>
                    <a:bodyPr/>
                    <a:lstStyle/>
                    <a:p>
                      <a:pPr algn="ctr"/>
                      <a:r>
                        <a:rPr lang="en-IN" sz="1200" dirty="0">
                          <a:latin typeface="Aparajita" panose="02020603050405020304" pitchFamily="18" charset="0"/>
                          <a:cs typeface="Aparajita" panose="02020603050405020304" pitchFamily="18" charset="0"/>
                        </a:rPr>
                        <a:t>Limitations</a:t>
                      </a:r>
                    </a:p>
                  </a:txBody>
                  <a:tcPr/>
                </a:tc>
                <a:extLst>
                  <a:ext uri="{0D108BD9-81ED-4DB2-BD59-A6C34878D82A}">
                    <a16:rowId xmlns:a16="http://schemas.microsoft.com/office/drawing/2014/main" val="2477230640"/>
                  </a:ext>
                </a:extLst>
              </a:tr>
              <a:tr h="747103">
                <a:tc>
                  <a:txBody>
                    <a:bodyPr/>
                    <a:lstStyle/>
                    <a:p>
                      <a:pPr algn="ctr"/>
                      <a:r>
                        <a:rPr lang="en-US" sz="1200" b="1" dirty="0">
                          <a:latin typeface="Aparajita" panose="02020603050405020304" pitchFamily="18" charset="0"/>
                          <a:cs typeface="Aparajita" panose="02020603050405020304" pitchFamily="18" charset="0"/>
                        </a:rPr>
                        <a:t>AMGPT: </a:t>
                      </a:r>
                      <a:r>
                        <a:rPr lang="en-US" sz="1200" dirty="0">
                          <a:latin typeface="Aparajita" panose="02020603050405020304" pitchFamily="18" charset="0"/>
                          <a:cs typeface="Aparajita" panose="02020603050405020304" pitchFamily="18" charset="0"/>
                        </a:rPr>
                        <a:t>A Large Language Model for Contextual Querying in Additive Manufacturing</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IN" sz="1200" dirty="0">
                          <a:latin typeface="Aparajita" panose="02020603050405020304" pitchFamily="18" charset="0"/>
                          <a:cs typeface="Aparajita" panose="02020603050405020304" pitchFamily="18" charset="0"/>
                        </a:rPr>
                        <a:t>Vector database documents; Embedding model using "sentence-transformers/all-mpnet-base-v2"; Used Hugging Face Datasets library</a:t>
                      </a:r>
                    </a:p>
                  </a:txBody>
                  <a:tcPr/>
                </a:tc>
                <a:tc>
                  <a:txBody>
                    <a:bodyPr/>
                    <a:lstStyle/>
                    <a:p>
                      <a:pPr algn="ctr"/>
                      <a:r>
                        <a:rPr lang="en-IN" sz="1200" dirty="0">
                          <a:latin typeface="Aparajita" panose="02020603050405020304" pitchFamily="18" charset="0"/>
                          <a:cs typeface="Aparajita" panose="02020603050405020304" pitchFamily="18" charset="0"/>
                        </a:rPr>
                        <a:t>LLaMA2-7B &amp; Sentence-Transformers; Dual-encoder framework with query/document encoders; Stored embeddings in vector database</a:t>
                      </a:r>
                    </a:p>
                  </a:txBody>
                  <a:tcPr/>
                </a:tc>
                <a:tc>
                  <a:txBody>
                    <a:bodyPr/>
                    <a:lstStyle/>
                    <a:p>
                      <a:pPr algn="ctr"/>
                      <a:r>
                        <a:rPr lang="en-IN" sz="1200" dirty="0">
                          <a:latin typeface="Aparajita" panose="02020603050405020304" pitchFamily="18" charset="0"/>
                          <a:cs typeface="Aparajita" panose="02020603050405020304" pitchFamily="18" charset="0"/>
                        </a:rPr>
                        <a:t>Improved RAG performance; Reduced hallucination; Enhanced real-time NLP task performance; Semantic embeddings ensure contextually accurate and relevant query responses</a:t>
                      </a:r>
                    </a:p>
                  </a:txBody>
                  <a:tcPr/>
                </a:tc>
                <a:tc>
                  <a:txBody>
                    <a:bodyPr/>
                    <a:lstStyle/>
                    <a:p>
                      <a:pPr algn="ctr"/>
                      <a:r>
                        <a:rPr lang="en-IN" sz="1200" dirty="0">
                          <a:latin typeface="Aparajita" panose="02020603050405020304" pitchFamily="18" charset="0"/>
                          <a:cs typeface="Aparajita" panose="02020603050405020304" pitchFamily="18" charset="0"/>
                        </a:rPr>
                        <a:t>Limited domain jargon; No experimental data</a:t>
                      </a:r>
                    </a:p>
                  </a:txBody>
                  <a:tcPr/>
                </a:tc>
                <a:extLst>
                  <a:ext uri="{0D108BD9-81ED-4DB2-BD59-A6C34878D82A}">
                    <a16:rowId xmlns:a16="http://schemas.microsoft.com/office/drawing/2014/main" val="555775256"/>
                  </a:ext>
                </a:extLst>
              </a:tr>
              <a:tr h="747103">
                <a:tc>
                  <a:txBody>
                    <a:bodyPr/>
                    <a:lstStyle/>
                    <a:p>
                      <a:pPr algn="ctr"/>
                      <a:r>
                        <a:rPr lang="en-US" sz="1200" b="1" dirty="0">
                          <a:latin typeface="Aparajita" panose="02020603050405020304" pitchFamily="18" charset="0"/>
                          <a:cs typeface="Aparajita" panose="02020603050405020304" pitchFamily="18" charset="0"/>
                        </a:rPr>
                        <a:t>MatSciBERT: </a:t>
                      </a:r>
                      <a:r>
                        <a:rPr lang="en-US" sz="1200" dirty="0">
                          <a:latin typeface="Aparajita" panose="02020603050405020304" pitchFamily="18" charset="0"/>
                          <a:cs typeface="Aparajita" panose="02020603050405020304" pitchFamily="18" charset="0"/>
                        </a:rPr>
                        <a:t>A materials domain language model for text mining and information extraction</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IN" sz="1200" dirty="0">
                          <a:latin typeface="Aparajita" panose="02020603050405020304" pitchFamily="18" charset="0"/>
                          <a:cs typeface="Aparajita" panose="02020603050405020304" pitchFamily="18" charset="0"/>
                        </a:rPr>
                        <a:t>150,000 materials science papers (~285 million words); Domains: inorganic glasses, metallic glasses, alloys, cement; SOFC-Slot, </a:t>
                      </a:r>
                      <a:r>
                        <a:rPr lang="en-IN" sz="1200" dirty="0" err="1">
                          <a:latin typeface="Aparajita" panose="02020603050405020304" pitchFamily="18" charset="0"/>
                          <a:cs typeface="Aparajita" panose="02020603050405020304" pitchFamily="18" charset="0"/>
                        </a:rPr>
                        <a:t>Matscholar</a:t>
                      </a:r>
                      <a:r>
                        <a:rPr lang="en-IN" sz="1200" dirty="0">
                          <a:latin typeface="Aparajita" panose="02020603050405020304" pitchFamily="18" charset="0"/>
                          <a:cs typeface="Aparajita" panose="02020603050405020304" pitchFamily="18" charset="0"/>
                        </a:rPr>
                        <a:t> datasets</a:t>
                      </a:r>
                    </a:p>
                  </a:txBody>
                  <a:tcPr/>
                </a:tc>
                <a:tc>
                  <a:txBody>
                    <a:bodyPr/>
                    <a:lstStyle/>
                    <a:p>
                      <a:pPr algn="ctr"/>
                      <a:r>
                        <a:rPr lang="en-US" sz="1200" dirty="0">
                          <a:latin typeface="Aparajita" panose="02020603050405020304" pitchFamily="18" charset="0"/>
                          <a:cs typeface="Aparajita" panose="02020603050405020304" pitchFamily="18" charset="0"/>
                        </a:rPr>
                        <a:t>Fine-tuned </a:t>
                      </a:r>
                      <a:r>
                        <a:rPr lang="en-US" sz="1200" dirty="0" err="1">
                          <a:latin typeface="Aparajita" panose="02020603050405020304" pitchFamily="18" charset="0"/>
                          <a:cs typeface="Aparajita" panose="02020603050405020304" pitchFamily="18" charset="0"/>
                        </a:rPr>
                        <a:t>SciBERT</a:t>
                      </a:r>
                      <a:r>
                        <a:rPr lang="en-US" sz="1200" dirty="0">
                          <a:latin typeface="Aparajita" panose="02020603050405020304" pitchFamily="18" charset="0"/>
                          <a:cs typeface="Aparajita" panose="02020603050405020304" pitchFamily="18" charset="0"/>
                        </a:rPr>
                        <a:t> with transfer learning; Dynamic masking and large batch sizes; Supervised learning for downstream tasks</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US" sz="1200" dirty="0">
                          <a:latin typeface="Aparajita" panose="02020603050405020304" pitchFamily="18" charset="0"/>
                          <a:cs typeface="Aparajita" panose="02020603050405020304" pitchFamily="18" charset="0"/>
                        </a:rPr>
                        <a:t>Improved NER accuracy by 6.3 on SOFC dataset and 3.2 on </a:t>
                      </a:r>
                      <a:r>
                        <a:rPr lang="en-US" sz="1200" dirty="0" err="1">
                          <a:latin typeface="Aparajita" panose="02020603050405020304" pitchFamily="18" charset="0"/>
                          <a:cs typeface="Aparajita" panose="02020603050405020304" pitchFamily="18" charset="0"/>
                        </a:rPr>
                        <a:t>Matscholar</a:t>
                      </a:r>
                      <a:r>
                        <a:rPr lang="en-US" sz="1200" dirty="0">
                          <a:latin typeface="Aparajita" panose="02020603050405020304" pitchFamily="18" charset="0"/>
                          <a:cs typeface="Aparajita" panose="02020603050405020304" pitchFamily="18" charset="0"/>
                        </a:rPr>
                        <a:t>; 96.22% accuracy in glass-related abstract classification; Excels in domain-specific tasks versus </a:t>
                      </a:r>
                      <a:r>
                        <a:rPr lang="en-US" sz="1200" dirty="0" err="1">
                          <a:latin typeface="Aparajita" panose="02020603050405020304" pitchFamily="18" charset="0"/>
                          <a:cs typeface="Aparajita" panose="02020603050405020304" pitchFamily="18" charset="0"/>
                        </a:rPr>
                        <a:t>SciBERT</a:t>
                      </a:r>
                      <a:r>
                        <a:rPr lang="en-US" sz="1200" dirty="0">
                          <a:latin typeface="Aparajita" panose="02020603050405020304" pitchFamily="18" charset="0"/>
                          <a:cs typeface="Aparajita" panose="02020603050405020304" pitchFamily="18" charset="0"/>
                        </a:rPr>
                        <a:t>/BERT baselines</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US" sz="1200" dirty="0">
                          <a:latin typeface="Aparajita" panose="02020603050405020304" pitchFamily="18" charset="0"/>
                          <a:cs typeface="Aparajita" panose="02020603050405020304" pitchFamily="18" charset="0"/>
                        </a:rPr>
                        <a:t>Limited to abstracts</a:t>
                      </a:r>
                      <a:endParaRPr lang="en-IN" sz="1200" dirty="0">
                        <a:latin typeface="Aparajita" panose="02020603050405020304" pitchFamily="18" charset="0"/>
                        <a:cs typeface="Aparajita" panose="02020603050405020304" pitchFamily="18" charset="0"/>
                      </a:endParaRPr>
                    </a:p>
                  </a:txBody>
                  <a:tcPr/>
                </a:tc>
                <a:extLst>
                  <a:ext uri="{0D108BD9-81ED-4DB2-BD59-A6C34878D82A}">
                    <a16:rowId xmlns:a16="http://schemas.microsoft.com/office/drawing/2014/main" val="457796257"/>
                  </a:ext>
                </a:extLst>
              </a:tr>
              <a:tr h="747103">
                <a:tc>
                  <a:txBody>
                    <a:bodyPr/>
                    <a:lstStyle/>
                    <a:p>
                      <a:pPr algn="ctr"/>
                      <a:r>
                        <a:rPr lang="en-US" sz="1200" b="1" dirty="0">
                          <a:latin typeface="Aparajita" panose="02020603050405020304" pitchFamily="18" charset="0"/>
                          <a:cs typeface="Aparajita" panose="02020603050405020304" pitchFamily="18" charset="0"/>
                        </a:rPr>
                        <a:t>Polymer Property Extraction</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US" sz="1200" dirty="0">
                          <a:latin typeface="Aparajita" panose="02020603050405020304" pitchFamily="18" charset="0"/>
                          <a:cs typeface="Aparajita" panose="02020603050405020304" pitchFamily="18" charset="0"/>
                        </a:rPr>
                        <a:t>2.4M materials science abstracts (~130,000 polymer-specific); 750 manually annotated abstracts with 8-entity ontology; Multiple materials science datasets including </a:t>
                      </a:r>
                      <a:r>
                        <a:rPr lang="en-US" sz="1200" dirty="0" err="1">
                          <a:latin typeface="Aparajita" panose="02020603050405020304" pitchFamily="18" charset="0"/>
                          <a:cs typeface="Aparajita" panose="02020603050405020304" pitchFamily="18" charset="0"/>
                        </a:rPr>
                        <a:t>PolymerAbstracts</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US" sz="1200" dirty="0">
                          <a:latin typeface="Aparajita" panose="02020603050405020304" pitchFamily="18" charset="0"/>
                          <a:cs typeface="Aparajita" panose="02020603050405020304" pitchFamily="18" charset="0"/>
                        </a:rPr>
                        <a:t>Fine-tuned </a:t>
                      </a:r>
                      <a:r>
                        <a:rPr lang="en-US" sz="1200" dirty="0" err="1">
                          <a:latin typeface="Aparajita" panose="02020603050405020304" pitchFamily="18" charset="0"/>
                          <a:cs typeface="Aparajita" panose="02020603050405020304" pitchFamily="18" charset="0"/>
                        </a:rPr>
                        <a:t>PubMedBERT</a:t>
                      </a:r>
                      <a:r>
                        <a:rPr lang="en-US" sz="1200" dirty="0">
                          <a:latin typeface="Aparajita" panose="02020603050405020304" pitchFamily="18" charset="0"/>
                          <a:cs typeface="Aparajita" panose="02020603050405020304" pitchFamily="18" charset="0"/>
                        </a:rPr>
                        <a:t> for property extraction; Created </a:t>
                      </a:r>
                      <a:r>
                        <a:rPr lang="en-US" sz="1200" dirty="0" err="1">
                          <a:latin typeface="Aparajita" panose="02020603050405020304" pitchFamily="18" charset="0"/>
                          <a:cs typeface="Aparajita" panose="02020603050405020304" pitchFamily="18" charset="0"/>
                        </a:rPr>
                        <a:t>MaterialsBERT</a:t>
                      </a:r>
                      <a:r>
                        <a:rPr lang="en-US" sz="1200" dirty="0">
                          <a:latin typeface="Aparajita" panose="02020603050405020304" pitchFamily="18" charset="0"/>
                          <a:cs typeface="Aparajita" panose="02020603050405020304" pitchFamily="18" charset="0"/>
                        </a:rPr>
                        <a:t> for materials science texts; Automated extraction pipeline with NER, co-referencing, and heuristics</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US" sz="1200" dirty="0">
                          <a:latin typeface="Aparajita" panose="02020603050405020304" pitchFamily="18" charset="0"/>
                          <a:cs typeface="Aparajita" panose="02020603050405020304" pitchFamily="18" charset="0"/>
                        </a:rPr>
                        <a:t>Extracted ~300,000 structured property records from 130,000 abstracts in 60 hours; Identified trends in polymer solar cell efficiency and strength-ductility trade-offs; </a:t>
                      </a:r>
                      <a:r>
                        <a:rPr lang="en-US" sz="1200" dirty="0" err="1">
                          <a:latin typeface="Aparajita" panose="02020603050405020304" pitchFamily="18" charset="0"/>
                          <a:cs typeface="Aparajita" panose="02020603050405020304" pitchFamily="18" charset="0"/>
                        </a:rPr>
                        <a:t>MaterialsBERT</a:t>
                      </a:r>
                      <a:r>
                        <a:rPr lang="en-US" sz="1200" dirty="0">
                          <a:latin typeface="Aparajita" panose="02020603050405020304" pitchFamily="18" charset="0"/>
                          <a:cs typeface="Aparajita" panose="02020603050405020304" pitchFamily="18" charset="0"/>
                        </a:rPr>
                        <a:t> outperforms baseline models</a:t>
                      </a:r>
                      <a:endParaRPr lang="en-IN" sz="1200" dirty="0">
                        <a:latin typeface="Aparajita" panose="02020603050405020304" pitchFamily="18" charset="0"/>
                        <a:cs typeface="Aparajita" panose="02020603050405020304" pitchFamily="18" charset="0"/>
                      </a:endParaRPr>
                    </a:p>
                  </a:txBody>
                  <a:tcPr/>
                </a:tc>
                <a:tc>
                  <a:txBody>
                    <a:bodyPr/>
                    <a:lstStyle/>
                    <a:p>
                      <a:pPr algn="ctr"/>
                      <a:r>
                        <a:rPr lang="en-IN" sz="1200" dirty="0">
                          <a:latin typeface="Aparajita" panose="02020603050405020304" pitchFamily="18" charset="0"/>
                          <a:cs typeface="Aparajita" panose="02020603050405020304" pitchFamily="18" charset="0"/>
                        </a:rPr>
                        <a:t>No multi-modal processing; No real-time querying</a:t>
                      </a:r>
                    </a:p>
                  </a:txBody>
                  <a:tcPr/>
                </a:tc>
                <a:extLst>
                  <a:ext uri="{0D108BD9-81ED-4DB2-BD59-A6C34878D82A}">
                    <a16:rowId xmlns:a16="http://schemas.microsoft.com/office/drawing/2014/main" val="342018054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8D4859-89DE-3C36-9818-26AFEFD6B753}"/>
              </a:ext>
            </a:extLst>
          </p:cNvPr>
          <p:cNvSpPr>
            <a:spLocks noChangeArrowheads="1"/>
          </p:cNvSpPr>
          <p:nvPr/>
        </p:nvSpPr>
        <p:spPr bwMode="auto">
          <a:xfrm>
            <a:off x="455423" y="1945155"/>
            <a:ext cx="831266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Limited Domain Adaptation:</a:t>
            </a:r>
            <a:r>
              <a:rPr kumimoji="0" lang="en-US" altLang="en-US" sz="16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Models are domain-specific with</a:t>
            </a:r>
            <a:r>
              <a:rPr kumimoji="0" lang="en-US" altLang="en-US" sz="1600" b="0" i="0" u="none" strike="noStrike" cap="none" normalizeH="0" dirty="0">
                <a:ln>
                  <a:noFill/>
                </a:ln>
                <a:solidFill>
                  <a:schemeClr val="tx1"/>
                </a:solidFill>
                <a:effectLst/>
                <a:latin typeface="Aparajita" panose="02020603050405020304" pitchFamily="18" charset="0"/>
                <a:cs typeface="Aparajita" panose="02020603050405020304" pitchFamily="18" charset="0"/>
              </a:rPr>
              <a:t> limited </a:t>
            </a:r>
            <a:r>
              <a:rPr kumimoji="0" lang="en-US" altLang="en-US" sz="16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domain evaluation.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Scalability Beyond Abstracts:</a:t>
            </a:r>
            <a:r>
              <a:rPr kumimoji="0" lang="en-US" altLang="en-US" sz="16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Limited to abstracts; no use of full-text, figures, or tables.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Multi-Modal Data Integration:</a:t>
            </a:r>
            <a:r>
              <a:rPr kumimoji="0" lang="en-US" altLang="en-US" sz="16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Only text data used, missing experimental data.</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Real-Time Querying:</a:t>
            </a:r>
            <a:r>
              <a:rPr kumimoji="0" lang="en-US" altLang="en-US" sz="16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AMGPT shows improvement but lacks domain-specific jargon handling; Materials Pipeline lacks real-time querying. </a:t>
            </a:r>
          </a:p>
        </p:txBody>
      </p:sp>
      <p:sp>
        <p:nvSpPr>
          <p:cNvPr id="7" name="TextBox 6">
            <a:extLst>
              <a:ext uri="{FF2B5EF4-FFF2-40B4-BE49-F238E27FC236}">
                <a16:creationId xmlns:a16="http://schemas.microsoft.com/office/drawing/2014/main" id="{D165ACC8-0C5B-8782-1B91-B8F427B02F0A}"/>
              </a:ext>
            </a:extLst>
          </p:cNvPr>
          <p:cNvSpPr txBox="1"/>
          <p:nvPr/>
        </p:nvSpPr>
        <p:spPr>
          <a:xfrm>
            <a:off x="651013" y="1267336"/>
            <a:ext cx="1863587"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Gautami" panose="020B0502040204020203" pitchFamily="34" charset="0"/>
                <a:sym typeface="DM Sans"/>
              </a:rPr>
              <a:t>Gaps Identified</a:t>
            </a:r>
            <a:endParaRPr lang="en-IN" sz="1800" b="1" dirty="0">
              <a:latin typeface="Times New Roman" panose="02020603050405020304" pitchFamily="18" charset="0"/>
              <a:ea typeface="Calibri" panose="020F0502020204030204" pitchFamily="34" charset="0"/>
              <a:cs typeface="Gautami" panose="020B0502040204020203" pitchFamily="34" charset="0"/>
              <a:sym typeface="DM Sans"/>
            </a:endParaRPr>
          </a:p>
        </p:txBody>
      </p:sp>
    </p:spTree>
    <p:extLst>
      <p:ext uri="{BB962C8B-B14F-4D97-AF65-F5344CB8AC3E}">
        <p14:creationId xmlns:p14="http://schemas.microsoft.com/office/powerpoint/2010/main" val="229522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4"/>
          <p:cNvSpPr txBox="1">
            <a:spLocks noGrp="1"/>
          </p:cNvSpPr>
          <p:nvPr>
            <p:ph type="title"/>
          </p:nvPr>
        </p:nvSpPr>
        <p:spPr>
          <a:xfrm>
            <a:off x="2684269" y="1807470"/>
            <a:ext cx="4014000" cy="19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05</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Dataset</a:t>
            </a:r>
            <a:endParaRPr sz="6600" dirty="0">
              <a:latin typeface="DaunPenh" panose="020F0502020204030204" pitchFamily="2" charset="0"/>
              <a:cs typeface="DaunPenh" panose="020F0502020204030204" pitchFamily="2" charset="0"/>
            </a:endParaRPr>
          </a:p>
        </p:txBody>
      </p:sp>
      <p:grpSp>
        <p:nvGrpSpPr>
          <p:cNvPr id="1040" name="Google Shape;1040;p44"/>
          <p:cNvGrpSpPr/>
          <p:nvPr/>
        </p:nvGrpSpPr>
        <p:grpSpPr>
          <a:xfrm rot="-1994418">
            <a:off x="494947" y="3524332"/>
            <a:ext cx="1120404" cy="1120549"/>
            <a:chOff x="6563177" y="966389"/>
            <a:chExt cx="1120510" cy="1120654"/>
          </a:xfrm>
        </p:grpSpPr>
        <p:sp>
          <p:nvSpPr>
            <p:cNvPr id="1041" name="Google Shape;1041;p44"/>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1044" name="Google Shape;1044;p44"/>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1045" name="Google Shape;1045;p44"/>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grpSp>
        <p:nvGrpSpPr>
          <p:cNvPr id="1124" name="Google Shape;1124;p44"/>
          <p:cNvGrpSpPr/>
          <p:nvPr/>
        </p:nvGrpSpPr>
        <p:grpSpPr>
          <a:xfrm rot="-301207">
            <a:off x="6968337" y="443166"/>
            <a:ext cx="1120438" cy="1120582"/>
            <a:chOff x="6563177" y="966389"/>
            <a:chExt cx="1120510" cy="1120654"/>
          </a:xfrm>
        </p:grpSpPr>
        <p:sp>
          <p:nvSpPr>
            <p:cNvPr id="1125" name="Google Shape;1125;p44"/>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Ca</a:t>
              </a:r>
              <a:endParaRPr sz="2900" b="1">
                <a:latin typeface="DM Sans"/>
                <a:ea typeface="DM Sans"/>
                <a:cs typeface="DM Sans"/>
                <a:sym typeface="DM Sans"/>
              </a:endParaRPr>
            </a:p>
          </p:txBody>
        </p:sp>
        <p:sp>
          <p:nvSpPr>
            <p:cNvPr id="1128" name="Google Shape;1128;p44"/>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Calcium</a:t>
              </a:r>
              <a:endParaRPr sz="900">
                <a:latin typeface="DM Sans"/>
                <a:ea typeface="DM Sans"/>
                <a:cs typeface="DM Sans"/>
                <a:sym typeface="DM Sans"/>
              </a:endParaRPr>
            </a:p>
          </p:txBody>
        </p:sp>
        <p:sp>
          <p:nvSpPr>
            <p:cNvPr id="1129" name="Google Shape;1129;p44"/>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29</a:t>
              </a:r>
              <a:endParaRPr sz="900">
                <a:latin typeface="DM Sans"/>
                <a:ea typeface="DM Sans"/>
                <a:cs typeface="DM Sans"/>
                <a:sym typeface="DM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Down 12">
            <a:extLst>
              <a:ext uri="{FF2B5EF4-FFF2-40B4-BE49-F238E27FC236}">
                <a16:creationId xmlns:a16="http://schemas.microsoft.com/office/drawing/2014/main" id="{C63CEABC-FCE2-A83E-3730-C51A427EB424}"/>
              </a:ext>
            </a:extLst>
          </p:cNvPr>
          <p:cNvSpPr/>
          <p:nvPr/>
        </p:nvSpPr>
        <p:spPr>
          <a:xfrm>
            <a:off x="4514404" y="2312875"/>
            <a:ext cx="273326" cy="40995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p:cNvPicPr>
            <a:picLocks noChangeAspect="1"/>
          </p:cNvPicPr>
          <p:nvPr/>
        </p:nvPicPr>
        <p:blipFill rotWithShape="1">
          <a:blip r:embed="rId2"/>
          <a:srcRect r="8861"/>
          <a:stretch/>
        </p:blipFill>
        <p:spPr>
          <a:xfrm>
            <a:off x="417010" y="296526"/>
            <a:ext cx="8160974" cy="2019953"/>
          </a:xfrm>
          <a:prstGeom prst="rect">
            <a:avLst/>
          </a:prstGeom>
        </p:spPr>
      </p:pic>
      <p:pic>
        <p:nvPicPr>
          <p:cNvPr id="3" name="Picture 2"/>
          <p:cNvPicPr>
            <a:picLocks noChangeAspect="1"/>
          </p:cNvPicPr>
          <p:nvPr/>
        </p:nvPicPr>
        <p:blipFill>
          <a:blip r:embed="rId3"/>
          <a:stretch>
            <a:fillRect/>
          </a:stretch>
        </p:blipFill>
        <p:spPr>
          <a:xfrm>
            <a:off x="2698135" y="2722828"/>
            <a:ext cx="3905865" cy="2081950"/>
          </a:xfrm>
          <a:prstGeom prst="rect">
            <a:avLst/>
          </a:prstGeom>
        </p:spPr>
      </p:pic>
    </p:spTree>
    <p:extLst>
      <p:ext uri="{BB962C8B-B14F-4D97-AF65-F5344CB8AC3E}">
        <p14:creationId xmlns:p14="http://schemas.microsoft.com/office/powerpoint/2010/main" val="413335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5">
          <a:extLst>
            <a:ext uri="{FF2B5EF4-FFF2-40B4-BE49-F238E27FC236}">
              <a16:creationId xmlns:a16="http://schemas.microsoft.com/office/drawing/2014/main" id="{9752936C-8F5A-C792-BBB8-309673B85EA0}"/>
            </a:ext>
          </a:extLst>
        </p:cNvPr>
        <p:cNvGrpSpPr/>
        <p:nvPr/>
      </p:nvGrpSpPr>
      <p:grpSpPr>
        <a:xfrm>
          <a:off x="0" y="0"/>
          <a:ext cx="0" cy="0"/>
          <a:chOff x="0" y="0"/>
          <a:chExt cx="0" cy="0"/>
        </a:xfrm>
      </p:grpSpPr>
      <p:grpSp>
        <p:nvGrpSpPr>
          <p:cNvPr id="1017" name="Google Shape;1017;p43">
            <a:extLst>
              <a:ext uri="{FF2B5EF4-FFF2-40B4-BE49-F238E27FC236}">
                <a16:creationId xmlns:a16="http://schemas.microsoft.com/office/drawing/2014/main" id="{29598DCD-975E-593B-6565-D1588018F3D0}"/>
              </a:ext>
            </a:extLst>
          </p:cNvPr>
          <p:cNvGrpSpPr/>
          <p:nvPr/>
        </p:nvGrpSpPr>
        <p:grpSpPr>
          <a:xfrm>
            <a:off x="7342204" y="1860927"/>
            <a:ext cx="1120398" cy="1120542"/>
            <a:chOff x="6563177" y="966389"/>
            <a:chExt cx="1120510" cy="1120654"/>
          </a:xfrm>
        </p:grpSpPr>
        <p:sp>
          <p:nvSpPr>
            <p:cNvPr id="1018" name="Google Shape;1018;p43">
              <a:extLst>
                <a:ext uri="{FF2B5EF4-FFF2-40B4-BE49-F238E27FC236}">
                  <a16:creationId xmlns:a16="http://schemas.microsoft.com/office/drawing/2014/main" id="{7B8DB054-20B2-EB55-287D-B58E1DAF7075}"/>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a:extLst>
                <a:ext uri="{FF2B5EF4-FFF2-40B4-BE49-F238E27FC236}">
                  <a16:creationId xmlns:a16="http://schemas.microsoft.com/office/drawing/2014/main" id="{87A75744-6583-962F-CD53-D7D8F8F7DE9A}"/>
                </a:ext>
              </a:extLst>
            </p:cNvPr>
            <p:cNvSpPr/>
            <p:nvPr/>
          </p:nvSpPr>
          <p:spPr>
            <a:xfrm rot="1275339">
              <a:off x="6690645" y="1094002"/>
              <a:ext cx="865584" cy="865584"/>
            </a:xfrm>
            <a:prstGeom prst="roundRect">
              <a:avLst>
                <a:gd name="adj" fmla="val 9295"/>
              </a:avLst>
            </a:prstGeom>
            <a:solidFill>
              <a:srgbClr val="70BBE4">
                <a:alpha val="3962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a:extLst>
                <a:ext uri="{FF2B5EF4-FFF2-40B4-BE49-F238E27FC236}">
                  <a16:creationId xmlns:a16="http://schemas.microsoft.com/office/drawing/2014/main" id="{980EF63C-6EA7-E7E6-F8FE-79FCCC003055}"/>
                </a:ext>
              </a:extLst>
            </p:cNvPr>
            <p:cNvSpPr txBox="1"/>
            <p:nvPr/>
          </p:nvSpPr>
          <p:spPr>
            <a:xfrm rot="1274873">
              <a:off x="6802121" y="1221229"/>
              <a:ext cx="680457"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LI</a:t>
              </a:r>
              <a:endParaRPr sz="2900" b="1">
                <a:latin typeface="DM Sans"/>
                <a:ea typeface="DM Sans"/>
                <a:cs typeface="DM Sans"/>
                <a:sym typeface="DM Sans"/>
              </a:endParaRPr>
            </a:p>
          </p:txBody>
        </p:sp>
        <p:sp>
          <p:nvSpPr>
            <p:cNvPr id="1021" name="Google Shape;1021;p43">
              <a:extLst>
                <a:ext uri="{FF2B5EF4-FFF2-40B4-BE49-F238E27FC236}">
                  <a16:creationId xmlns:a16="http://schemas.microsoft.com/office/drawing/2014/main" id="{730EA406-F38B-1215-3612-6A0DBF19E944}"/>
                </a:ext>
              </a:extLst>
            </p:cNvPr>
            <p:cNvSpPr txBox="1"/>
            <p:nvPr/>
          </p:nvSpPr>
          <p:spPr>
            <a:xfrm rot="1275098">
              <a:off x="6625636" y="1711641"/>
              <a:ext cx="783800"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Lithium</a:t>
              </a:r>
              <a:endParaRPr sz="900">
                <a:latin typeface="DM Sans"/>
                <a:ea typeface="DM Sans"/>
                <a:cs typeface="DM Sans"/>
                <a:sym typeface="DM Sans"/>
              </a:endParaRPr>
            </a:p>
          </p:txBody>
        </p:sp>
        <p:sp>
          <p:nvSpPr>
            <p:cNvPr id="1022" name="Google Shape;1022;p43">
              <a:extLst>
                <a:ext uri="{FF2B5EF4-FFF2-40B4-BE49-F238E27FC236}">
                  <a16:creationId xmlns:a16="http://schemas.microsoft.com/office/drawing/2014/main" id="{D2FA19F7-2199-0841-C828-6B933789692A}"/>
                </a:ext>
              </a:extLst>
            </p:cNvPr>
            <p:cNvSpPr txBox="1"/>
            <p:nvPr/>
          </p:nvSpPr>
          <p:spPr>
            <a:xfrm rot="1275781">
              <a:off x="6791476" y="1019402"/>
              <a:ext cx="142286"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3</a:t>
              </a:r>
              <a:endParaRPr sz="900">
                <a:latin typeface="DM Sans"/>
                <a:ea typeface="DM Sans"/>
                <a:cs typeface="DM Sans"/>
                <a:sym typeface="DM Sans"/>
              </a:endParaRPr>
            </a:p>
          </p:txBody>
        </p:sp>
      </p:grpSp>
      <p:grpSp>
        <p:nvGrpSpPr>
          <p:cNvPr id="1023" name="Google Shape;1023;p43">
            <a:extLst>
              <a:ext uri="{FF2B5EF4-FFF2-40B4-BE49-F238E27FC236}">
                <a16:creationId xmlns:a16="http://schemas.microsoft.com/office/drawing/2014/main" id="{8052EB3B-9734-E6EF-2B41-44A127C39BE1}"/>
              </a:ext>
            </a:extLst>
          </p:cNvPr>
          <p:cNvGrpSpPr/>
          <p:nvPr/>
        </p:nvGrpSpPr>
        <p:grpSpPr>
          <a:xfrm rot="-1640803">
            <a:off x="5272190" y="694726"/>
            <a:ext cx="1120330" cy="1120474"/>
            <a:chOff x="6563177" y="966389"/>
            <a:chExt cx="1120510" cy="1120654"/>
          </a:xfrm>
        </p:grpSpPr>
        <p:sp>
          <p:nvSpPr>
            <p:cNvPr id="1024" name="Google Shape;1024;p43">
              <a:extLst>
                <a:ext uri="{FF2B5EF4-FFF2-40B4-BE49-F238E27FC236}">
                  <a16:creationId xmlns:a16="http://schemas.microsoft.com/office/drawing/2014/main" id="{30300F0B-37F7-0862-F073-3CBDAF296C00}"/>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a:extLst>
                <a:ext uri="{FF2B5EF4-FFF2-40B4-BE49-F238E27FC236}">
                  <a16:creationId xmlns:a16="http://schemas.microsoft.com/office/drawing/2014/main" id="{26626692-9296-6947-2804-C66A937D3970}"/>
                </a:ext>
              </a:extLst>
            </p:cNvPr>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a:extLst>
                <a:ext uri="{FF2B5EF4-FFF2-40B4-BE49-F238E27FC236}">
                  <a16:creationId xmlns:a16="http://schemas.microsoft.com/office/drawing/2014/main" id="{6EAB6702-DEB4-BA69-3E00-5366C7ED64B6}"/>
                </a:ext>
              </a:extLst>
            </p:cNvPr>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Ca</a:t>
              </a:r>
              <a:endParaRPr sz="2900" b="1">
                <a:latin typeface="DM Sans"/>
                <a:ea typeface="DM Sans"/>
                <a:cs typeface="DM Sans"/>
                <a:sym typeface="DM Sans"/>
              </a:endParaRPr>
            </a:p>
          </p:txBody>
        </p:sp>
        <p:sp>
          <p:nvSpPr>
            <p:cNvPr id="1027" name="Google Shape;1027;p43">
              <a:extLst>
                <a:ext uri="{FF2B5EF4-FFF2-40B4-BE49-F238E27FC236}">
                  <a16:creationId xmlns:a16="http://schemas.microsoft.com/office/drawing/2014/main" id="{1F09E87D-4E58-8FA6-1894-14E46883FFEE}"/>
                </a:ext>
              </a:extLst>
            </p:cNvPr>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Calcium</a:t>
              </a:r>
              <a:endParaRPr sz="900">
                <a:latin typeface="DM Sans"/>
                <a:ea typeface="DM Sans"/>
                <a:cs typeface="DM Sans"/>
                <a:sym typeface="DM Sans"/>
              </a:endParaRPr>
            </a:p>
          </p:txBody>
        </p:sp>
        <p:sp>
          <p:nvSpPr>
            <p:cNvPr id="1028" name="Google Shape;1028;p43">
              <a:extLst>
                <a:ext uri="{FF2B5EF4-FFF2-40B4-BE49-F238E27FC236}">
                  <a16:creationId xmlns:a16="http://schemas.microsoft.com/office/drawing/2014/main" id="{4458A5FA-E329-1F2C-0B66-01E930B8BBB4}"/>
                </a:ext>
              </a:extLst>
            </p:cNvPr>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29</a:t>
              </a:r>
              <a:endParaRPr sz="900">
                <a:latin typeface="DM Sans"/>
                <a:ea typeface="DM Sans"/>
                <a:cs typeface="DM Sans"/>
                <a:sym typeface="DM Sans"/>
              </a:endParaRPr>
            </a:p>
          </p:txBody>
        </p:sp>
      </p:grpSp>
      <p:grpSp>
        <p:nvGrpSpPr>
          <p:cNvPr id="1029" name="Google Shape;1029;p43">
            <a:extLst>
              <a:ext uri="{FF2B5EF4-FFF2-40B4-BE49-F238E27FC236}">
                <a16:creationId xmlns:a16="http://schemas.microsoft.com/office/drawing/2014/main" id="{32325399-9221-6069-5DDD-7ACF034CEF1B}"/>
              </a:ext>
            </a:extLst>
          </p:cNvPr>
          <p:cNvGrpSpPr/>
          <p:nvPr/>
        </p:nvGrpSpPr>
        <p:grpSpPr>
          <a:xfrm rot="-2154363">
            <a:off x="6129598" y="3382666"/>
            <a:ext cx="1120400" cy="1120544"/>
            <a:chOff x="6563177" y="966389"/>
            <a:chExt cx="1120510" cy="1120654"/>
          </a:xfrm>
        </p:grpSpPr>
        <p:sp>
          <p:nvSpPr>
            <p:cNvPr id="1030" name="Google Shape;1030;p43">
              <a:extLst>
                <a:ext uri="{FF2B5EF4-FFF2-40B4-BE49-F238E27FC236}">
                  <a16:creationId xmlns:a16="http://schemas.microsoft.com/office/drawing/2014/main" id="{9AE423D0-4BBA-F5FC-FEE8-0094D92B9F95}"/>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a:extLst>
                <a:ext uri="{FF2B5EF4-FFF2-40B4-BE49-F238E27FC236}">
                  <a16:creationId xmlns:a16="http://schemas.microsoft.com/office/drawing/2014/main" id="{C0808814-FF59-ACC6-4752-4549B04DF2B8}"/>
                </a:ext>
              </a:extLst>
            </p:cNvPr>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a:extLst>
                <a:ext uri="{FF2B5EF4-FFF2-40B4-BE49-F238E27FC236}">
                  <a16:creationId xmlns:a16="http://schemas.microsoft.com/office/drawing/2014/main" id="{59CD4973-603E-D9E7-2057-2C1207D75FAD}"/>
                </a:ext>
              </a:extLst>
            </p:cNvPr>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1033" name="Google Shape;1033;p43">
              <a:extLst>
                <a:ext uri="{FF2B5EF4-FFF2-40B4-BE49-F238E27FC236}">
                  <a16:creationId xmlns:a16="http://schemas.microsoft.com/office/drawing/2014/main" id="{3D66459D-0991-62B4-7BB1-E5563BA7DBD7}"/>
                </a:ext>
              </a:extLst>
            </p:cNvPr>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1034" name="Google Shape;1034;p43">
              <a:extLst>
                <a:ext uri="{FF2B5EF4-FFF2-40B4-BE49-F238E27FC236}">
                  <a16:creationId xmlns:a16="http://schemas.microsoft.com/office/drawing/2014/main" id="{86CB9F0C-3BD9-A251-9FCC-47AF563FC9CB}"/>
                </a:ext>
              </a:extLst>
            </p:cNvPr>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sp>
        <p:nvSpPr>
          <p:cNvPr id="8" name="Google Shape;318;p35">
            <a:extLst>
              <a:ext uri="{FF2B5EF4-FFF2-40B4-BE49-F238E27FC236}">
                <a16:creationId xmlns:a16="http://schemas.microsoft.com/office/drawing/2014/main" id="{D8130AEB-A23B-DC93-9C9F-C98150A84B3B}"/>
              </a:ext>
            </a:extLst>
          </p:cNvPr>
          <p:cNvSpPr txBox="1">
            <a:spLocks noGrp="1"/>
          </p:cNvSpPr>
          <p:nvPr>
            <p:ph type="title"/>
          </p:nvPr>
        </p:nvSpPr>
        <p:spPr>
          <a:xfrm>
            <a:off x="154983" y="2363222"/>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latin typeface="DaunPenh" panose="020F0502020204030204" pitchFamily="2" charset="0"/>
                <a:cs typeface="DaunPenh" panose="020F0502020204030204" pitchFamily="2" charset="0"/>
              </a:rPr>
              <a:t>06</a:t>
            </a:r>
            <a:br>
              <a:rPr lang="en-US" sz="4800" dirty="0">
                <a:latin typeface="DaunPenh" panose="020F0502020204030204" pitchFamily="2" charset="0"/>
                <a:cs typeface="DaunPenh" panose="020F0502020204030204" pitchFamily="2" charset="0"/>
              </a:rPr>
            </a:br>
            <a:r>
              <a:rPr lang="en-US" sz="4800" dirty="0">
                <a:latin typeface="DaunPenh" panose="020F0502020204030204" pitchFamily="2" charset="0"/>
                <a:cs typeface="DaunPenh" panose="020F0502020204030204" pitchFamily="2" charset="0"/>
              </a:rPr>
              <a:t>Methodology</a:t>
            </a:r>
            <a:endParaRPr sz="4800" dirty="0">
              <a:latin typeface="DaunPenh" panose="020F0502020204030204" pitchFamily="2" charset="0"/>
              <a:cs typeface="DaunPenh" panose="020F0502020204030204" pitchFamily="2" charset="0"/>
            </a:endParaRPr>
          </a:p>
        </p:txBody>
      </p:sp>
    </p:spTree>
    <p:extLst>
      <p:ext uri="{BB962C8B-B14F-4D97-AF65-F5344CB8AC3E}">
        <p14:creationId xmlns:p14="http://schemas.microsoft.com/office/powerpoint/2010/main" val="322451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1"/>
          <p:cNvSpPr txBox="1">
            <a:spLocks noGrp="1"/>
          </p:cNvSpPr>
          <p:nvPr>
            <p:ph type="title"/>
          </p:nvPr>
        </p:nvSpPr>
        <p:spPr>
          <a:xfrm>
            <a:off x="3336769" y="398966"/>
            <a:ext cx="178188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rPr>
              <a:t>Data Collection</a:t>
            </a:r>
            <a:endParaRPr sz="18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endParaRPr>
          </a:p>
        </p:txBody>
      </p:sp>
      <p:sp>
        <p:nvSpPr>
          <p:cNvPr id="18" name="Rectangle: Rounded Corners 17">
            <a:extLst>
              <a:ext uri="{FF2B5EF4-FFF2-40B4-BE49-F238E27FC236}">
                <a16:creationId xmlns:a16="http://schemas.microsoft.com/office/drawing/2014/main" id="{97E97F79-5591-7616-B376-CEDB3D2EF202}"/>
              </a:ext>
            </a:extLst>
          </p:cNvPr>
          <p:cNvSpPr/>
          <p:nvPr/>
        </p:nvSpPr>
        <p:spPr>
          <a:xfrm>
            <a:off x="628063" y="1358188"/>
            <a:ext cx="2080350" cy="503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parajita" panose="02020603050405020304" pitchFamily="18" charset="0"/>
                <a:cs typeface="Aparajita" panose="02020603050405020304" pitchFamily="18" charset="0"/>
              </a:rPr>
              <a:t>B</a:t>
            </a:r>
            <a:r>
              <a:rPr lang="en-IN" b="1" dirty="0">
                <a:solidFill>
                  <a:schemeClr val="tx1"/>
                </a:solidFill>
                <a:latin typeface="Aparajita" panose="02020603050405020304" pitchFamily="18" charset="0"/>
                <a:cs typeface="Aparajita" panose="02020603050405020304" pitchFamily="18" charset="0"/>
              </a:rPr>
              <a:t>ase Paper</a:t>
            </a:r>
          </a:p>
        </p:txBody>
      </p:sp>
      <p:sp>
        <p:nvSpPr>
          <p:cNvPr id="19" name="Rectangle: Rounded Corners 18">
            <a:extLst>
              <a:ext uri="{FF2B5EF4-FFF2-40B4-BE49-F238E27FC236}">
                <a16:creationId xmlns:a16="http://schemas.microsoft.com/office/drawing/2014/main" id="{46A8380B-02F2-794E-285E-D941F9515EB5}"/>
              </a:ext>
            </a:extLst>
          </p:cNvPr>
          <p:cNvSpPr/>
          <p:nvPr/>
        </p:nvSpPr>
        <p:spPr>
          <a:xfrm>
            <a:off x="356839" y="2482782"/>
            <a:ext cx="2972991" cy="6053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tx1"/>
                </a:solidFill>
                <a:latin typeface="Aparajita" panose="02020603050405020304" pitchFamily="18" charset="0"/>
                <a:cs typeface="Aparajita" panose="02020603050405020304" pitchFamily="18" charset="0"/>
              </a:rPr>
              <a:t>Manual collection of Abstracts and Conclusions</a:t>
            </a:r>
          </a:p>
        </p:txBody>
      </p:sp>
      <p:sp>
        <p:nvSpPr>
          <p:cNvPr id="20" name="Rectangle: Rounded Corners 19">
            <a:extLst>
              <a:ext uri="{FF2B5EF4-FFF2-40B4-BE49-F238E27FC236}">
                <a16:creationId xmlns:a16="http://schemas.microsoft.com/office/drawing/2014/main" id="{11FC4B8E-6A64-678F-B4D3-B347DDC29D59}"/>
              </a:ext>
            </a:extLst>
          </p:cNvPr>
          <p:cNvSpPr/>
          <p:nvPr/>
        </p:nvSpPr>
        <p:spPr>
          <a:xfrm>
            <a:off x="425716" y="3662358"/>
            <a:ext cx="2617657" cy="605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tx1"/>
                </a:solidFill>
                <a:latin typeface="Aparajita" panose="02020603050405020304" pitchFamily="18" charset="0"/>
                <a:cs typeface="Aparajita" panose="02020603050405020304" pitchFamily="18" charset="0"/>
              </a:rPr>
              <a:t>Creating the curated dataset as CSV &amp; PDF</a:t>
            </a:r>
          </a:p>
        </p:txBody>
      </p:sp>
      <p:sp>
        <p:nvSpPr>
          <p:cNvPr id="24" name="Arrow: Down 23">
            <a:extLst>
              <a:ext uri="{FF2B5EF4-FFF2-40B4-BE49-F238E27FC236}">
                <a16:creationId xmlns:a16="http://schemas.microsoft.com/office/drawing/2014/main" id="{1C2A1219-8FDC-CE39-4621-4CC254633A83}"/>
              </a:ext>
            </a:extLst>
          </p:cNvPr>
          <p:cNvSpPr/>
          <p:nvPr/>
        </p:nvSpPr>
        <p:spPr>
          <a:xfrm>
            <a:off x="1597881" y="3193809"/>
            <a:ext cx="273326" cy="40995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8" name="Arrow: Down 27">
            <a:extLst>
              <a:ext uri="{FF2B5EF4-FFF2-40B4-BE49-F238E27FC236}">
                <a16:creationId xmlns:a16="http://schemas.microsoft.com/office/drawing/2014/main" id="{4DF83A8E-529E-BEFC-B6A7-63C67B822501}"/>
              </a:ext>
            </a:extLst>
          </p:cNvPr>
          <p:cNvSpPr/>
          <p:nvPr/>
        </p:nvSpPr>
        <p:spPr>
          <a:xfrm>
            <a:off x="1580896" y="1967121"/>
            <a:ext cx="273326" cy="40995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21297A8D-0FCE-B79F-A5A3-BF16314918FC}"/>
              </a:ext>
            </a:extLst>
          </p:cNvPr>
          <p:cNvSpPr/>
          <p:nvPr/>
        </p:nvSpPr>
        <p:spPr>
          <a:xfrm rot="16200000">
            <a:off x="3357289" y="3764317"/>
            <a:ext cx="273326" cy="40995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3C2AE66B-3B3C-BD59-171B-47FADB18E6EE}"/>
              </a:ext>
            </a:extLst>
          </p:cNvPr>
          <p:cNvSpPr/>
          <p:nvPr/>
        </p:nvSpPr>
        <p:spPr>
          <a:xfrm>
            <a:off x="3919683" y="3713405"/>
            <a:ext cx="2080350" cy="503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parajita" panose="02020603050405020304" pitchFamily="18" charset="0"/>
                <a:cs typeface="Aparajita" panose="02020603050405020304" pitchFamily="18" charset="0"/>
              </a:rPr>
              <a:t>Vectorization using</a:t>
            </a:r>
          </a:p>
          <a:p>
            <a:pPr algn="ctr"/>
            <a:r>
              <a:rPr lang="en-US" b="1" dirty="0">
                <a:solidFill>
                  <a:schemeClr val="tx1"/>
                </a:solidFill>
                <a:latin typeface="Aparajita" panose="02020603050405020304" pitchFamily="18" charset="0"/>
                <a:cs typeface="Aparajita" panose="02020603050405020304" pitchFamily="18" charset="0"/>
              </a:rPr>
              <a:t>Embeddings</a:t>
            </a:r>
            <a:endParaRPr lang="en-IN" b="1" dirty="0">
              <a:solidFill>
                <a:schemeClr val="tx1"/>
              </a:solidFill>
              <a:latin typeface="Aparajita" panose="02020603050405020304" pitchFamily="18" charset="0"/>
              <a:cs typeface="Aparajita" panose="02020603050405020304" pitchFamily="18" charset="0"/>
            </a:endParaRPr>
          </a:p>
        </p:txBody>
      </p:sp>
      <p:sp>
        <p:nvSpPr>
          <p:cNvPr id="31" name="Arrow: Down 30">
            <a:extLst>
              <a:ext uri="{FF2B5EF4-FFF2-40B4-BE49-F238E27FC236}">
                <a16:creationId xmlns:a16="http://schemas.microsoft.com/office/drawing/2014/main" id="{FADD8CAA-44FB-9D5A-DD84-2946FA6DA09E}"/>
              </a:ext>
            </a:extLst>
          </p:cNvPr>
          <p:cNvSpPr/>
          <p:nvPr/>
        </p:nvSpPr>
        <p:spPr>
          <a:xfrm rot="16200000">
            <a:off x="6289101" y="3760040"/>
            <a:ext cx="273326" cy="40995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7FA6EC53-D967-4F38-C9DE-8CE5AE0E8F99}"/>
              </a:ext>
            </a:extLst>
          </p:cNvPr>
          <p:cNvSpPr/>
          <p:nvPr/>
        </p:nvSpPr>
        <p:spPr>
          <a:xfrm>
            <a:off x="6731516" y="3713403"/>
            <a:ext cx="2080350" cy="503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parajita" panose="02020603050405020304" pitchFamily="18" charset="0"/>
                <a:cs typeface="Aparajita" panose="02020603050405020304" pitchFamily="18" charset="0"/>
              </a:rPr>
              <a:t>Storing embeddings in</a:t>
            </a:r>
          </a:p>
          <a:p>
            <a:pPr algn="ctr"/>
            <a:r>
              <a:rPr lang="en-US" b="1" dirty="0">
                <a:solidFill>
                  <a:schemeClr val="tx1"/>
                </a:solidFill>
                <a:latin typeface="Aparajita" panose="02020603050405020304" pitchFamily="18" charset="0"/>
                <a:cs typeface="Aparajita" panose="02020603050405020304" pitchFamily="18" charset="0"/>
              </a:rPr>
              <a:t>Chroma Database</a:t>
            </a:r>
            <a:endParaRPr lang="en-IN" b="1" dirty="0">
              <a:solidFill>
                <a:schemeClr val="tx1"/>
              </a:solidFill>
              <a:latin typeface="Aparajita" panose="02020603050405020304" pitchFamily="18" charset="0"/>
              <a:cs typeface="Aparajita" panose="02020603050405020304" pitchFamily="18" charset="0"/>
            </a:endParaRPr>
          </a:p>
        </p:txBody>
      </p:sp>
      <p:pic>
        <p:nvPicPr>
          <p:cNvPr id="34" name="Picture 33">
            <a:extLst>
              <a:ext uri="{FF2B5EF4-FFF2-40B4-BE49-F238E27FC236}">
                <a16:creationId xmlns:a16="http://schemas.microsoft.com/office/drawing/2014/main" id="{13C37BF5-9955-7B71-A0C8-7C1F0F744E68}"/>
              </a:ext>
            </a:extLst>
          </p:cNvPr>
          <p:cNvPicPr>
            <a:picLocks noChangeAspect="1"/>
          </p:cNvPicPr>
          <p:nvPr/>
        </p:nvPicPr>
        <p:blipFill>
          <a:blip r:embed="rId3"/>
          <a:srcRect l="2486" t="6508" r="7404"/>
          <a:stretch/>
        </p:blipFill>
        <p:spPr>
          <a:xfrm>
            <a:off x="3538331" y="1310870"/>
            <a:ext cx="5187930" cy="18319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EDB13EE-7E99-7482-BCA3-D577526B7A12}"/>
              </a:ext>
            </a:extLst>
          </p:cNvPr>
          <p:cNvSpPr txBox="1">
            <a:spLocks/>
          </p:cNvSpPr>
          <p:nvPr/>
        </p:nvSpPr>
        <p:spPr>
          <a:xfrm>
            <a:off x="3482565" y="276599"/>
            <a:ext cx="2178869" cy="4588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latin typeface="Times New Roman" panose="02020603050405020304" pitchFamily="18" charset="0"/>
                <a:ea typeface="Calibri" panose="020F0502020204030204" pitchFamily="34" charset="0"/>
                <a:cs typeface="Gautami" panose="020B0502040204020203" pitchFamily="34" charset="0"/>
                <a:sym typeface="DM Sans"/>
              </a:rPr>
              <a:t>Embedding Scheme</a:t>
            </a:r>
          </a:p>
        </p:txBody>
      </p:sp>
      <p:graphicFrame>
        <p:nvGraphicFramePr>
          <p:cNvPr id="12" name="Table 11">
            <a:extLst>
              <a:ext uri="{FF2B5EF4-FFF2-40B4-BE49-F238E27FC236}">
                <a16:creationId xmlns:a16="http://schemas.microsoft.com/office/drawing/2014/main" id="{A026611E-8A22-BF33-EEAE-2BE5E9DF6CD8}"/>
              </a:ext>
            </a:extLst>
          </p:cNvPr>
          <p:cNvGraphicFramePr>
            <a:graphicFrameLocks noGrp="1"/>
          </p:cNvGraphicFramePr>
          <p:nvPr>
            <p:extLst>
              <p:ext uri="{D42A27DB-BD31-4B8C-83A1-F6EECF244321}">
                <p14:modId xmlns:p14="http://schemas.microsoft.com/office/powerpoint/2010/main" val="3042176016"/>
              </p:ext>
            </p:extLst>
          </p:nvPr>
        </p:nvGraphicFramePr>
        <p:xfrm>
          <a:off x="342901" y="818356"/>
          <a:ext cx="8458198" cy="3973359"/>
        </p:xfrm>
        <a:graphic>
          <a:graphicData uri="http://schemas.openxmlformats.org/drawingml/2006/table">
            <a:tbl>
              <a:tblPr firstRow="1" bandRow="1">
                <a:tableStyleId>{69CF1AB2-1976-4502-BF36-3FF5EA218861}</a:tableStyleId>
              </a:tblPr>
              <a:tblGrid>
                <a:gridCol w="1238503">
                  <a:extLst>
                    <a:ext uri="{9D8B030D-6E8A-4147-A177-3AD203B41FA5}">
                      <a16:colId xmlns:a16="http://schemas.microsoft.com/office/drawing/2014/main" val="1494668387"/>
                    </a:ext>
                  </a:extLst>
                </a:gridCol>
                <a:gridCol w="3726154">
                  <a:extLst>
                    <a:ext uri="{9D8B030D-6E8A-4147-A177-3AD203B41FA5}">
                      <a16:colId xmlns:a16="http://schemas.microsoft.com/office/drawing/2014/main" val="3710813852"/>
                    </a:ext>
                  </a:extLst>
                </a:gridCol>
                <a:gridCol w="3493541">
                  <a:extLst>
                    <a:ext uri="{9D8B030D-6E8A-4147-A177-3AD203B41FA5}">
                      <a16:colId xmlns:a16="http://schemas.microsoft.com/office/drawing/2014/main" val="2131919849"/>
                    </a:ext>
                  </a:extLst>
                </a:gridCol>
              </a:tblGrid>
              <a:tr h="274295">
                <a:tc>
                  <a:txBody>
                    <a:bodyPr/>
                    <a:lstStyle/>
                    <a:p>
                      <a:pPr algn="ctr"/>
                      <a:r>
                        <a:rPr lang="en-IN" dirty="0">
                          <a:latin typeface="Aparajita" panose="02020603050405020304" pitchFamily="18" charset="0"/>
                          <a:cs typeface="Aparajita" panose="02020603050405020304" pitchFamily="18" charset="0"/>
                        </a:rPr>
                        <a:t>Aspect</a:t>
                      </a:r>
                    </a:p>
                  </a:txBody>
                  <a:tcPr/>
                </a:tc>
                <a:tc>
                  <a:txBody>
                    <a:bodyPr/>
                    <a:lstStyle/>
                    <a:p>
                      <a:pPr algn="ctr"/>
                      <a:r>
                        <a:rPr lang="en-IN" dirty="0">
                          <a:latin typeface="Aparajita" panose="02020603050405020304" pitchFamily="18" charset="0"/>
                          <a:cs typeface="Aparajita" panose="02020603050405020304" pitchFamily="18" charset="0"/>
                        </a:rPr>
                        <a:t>Bert</a:t>
                      </a:r>
                    </a:p>
                  </a:txBody>
                  <a:tcPr/>
                </a:tc>
                <a:tc>
                  <a:txBody>
                    <a:bodyPr/>
                    <a:lstStyle/>
                    <a:p>
                      <a:pPr algn="ctr"/>
                      <a:r>
                        <a:rPr lang="en-IN" dirty="0">
                          <a:latin typeface="Aparajita" panose="02020603050405020304" pitchFamily="18" charset="0"/>
                          <a:cs typeface="Aparajita" panose="02020603050405020304" pitchFamily="18" charset="0"/>
                        </a:rPr>
                        <a:t>MatSciBert</a:t>
                      </a:r>
                    </a:p>
                  </a:txBody>
                  <a:tcPr/>
                </a:tc>
                <a:extLst>
                  <a:ext uri="{0D108BD9-81ED-4DB2-BD59-A6C34878D82A}">
                    <a16:rowId xmlns:a16="http://schemas.microsoft.com/office/drawing/2014/main" val="1417291078"/>
                  </a:ext>
                </a:extLst>
              </a:tr>
              <a:tr h="658308">
                <a:tc>
                  <a:txBody>
                    <a:bodyPr/>
                    <a:lstStyle/>
                    <a:p>
                      <a:r>
                        <a:rPr lang="en-IN" b="1" dirty="0">
                          <a:latin typeface="Aparajita" panose="02020603050405020304" pitchFamily="18" charset="0"/>
                          <a:cs typeface="Aparajita" panose="02020603050405020304" pitchFamily="18" charset="0"/>
                        </a:rPr>
                        <a:t>Description</a:t>
                      </a:r>
                    </a:p>
                  </a:txBody>
                  <a:tcPr/>
                </a:tc>
                <a:tc>
                  <a:txBody>
                    <a:bodyPr/>
                    <a:lstStyle/>
                    <a:p>
                      <a:r>
                        <a:rPr lang="en-US" sz="1400" b="0" i="0" u="none" strike="noStrike" cap="none" dirty="0">
                          <a:solidFill>
                            <a:schemeClr val="dk1"/>
                          </a:solidFill>
                          <a:latin typeface="Aparajita" panose="02020603050405020304" pitchFamily="18" charset="0"/>
                          <a:ea typeface="+mn-ea"/>
                          <a:cs typeface="Aparajita" panose="02020603050405020304" pitchFamily="18" charset="0"/>
                          <a:sym typeface="Arial"/>
                        </a:rPr>
                        <a:t>A Transformer-based language model designed to understand word context by considering both left and right contexts simultaneously.</a:t>
                      </a:r>
                      <a:endParaRPr lang="en-IN" sz="1400" b="0" i="0" u="none" strike="noStrike" cap="none" dirty="0">
                        <a:solidFill>
                          <a:schemeClr val="dk1"/>
                        </a:solidFill>
                        <a:latin typeface="Aparajita" panose="02020603050405020304" pitchFamily="18" charset="0"/>
                        <a:ea typeface="+mn-ea"/>
                        <a:cs typeface="Aparajita" panose="02020603050405020304" pitchFamily="18" charset="0"/>
                        <a:sym typeface="Arial"/>
                      </a:endParaRPr>
                    </a:p>
                  </a:txBody>
                  <a:tcPr/>
                </a:tc>
                <a:tc>
                  <a:txBody>
                    <a:bodyPr/>
                    <a:lstStyle/>
                    <a:p>
                      <a:r>
                        <a:rPr lang="en-US" dirty="0">
                          <a:latin typeface="Aparajita" panose="02020603050405020304" pitchFamily="18" charset="0"/>
                          <a:cs typeface="Aparajita" panose="02020603050405020304" pitchFamily="18" charset="0"/>
                        </a:rPr>
                        <a:t>A domain-specific version of BERT trained on materials science literature to improve NLP tasks in materials informatics.</a:t>
                      </a:r>
                      <a:endParaRPr lang="en-IN" dirty="0">
                        <a:latin typeface="Aparajita" panose="02020603050405020304" pitchFamily="18" charset="0"/>
                        <a:cs typeface="Aparajita" panose="02020603050405020304" pitchFamily="18" charset="0"/>
                      </a:endParaRPr>
                    </a:p>
                  </a:txBody>
                  <a:tcPr/>
                </a:tc>
                <a:extLst>
                  <a:ext uri="{0D108BD9-81ED-4DB2-BD59-A6C34878D82A}">
                    <a16:rowId xmlns:a16="http://schemas.microsoft.com/office/drawing/2014/main" val="3424619957"/>
                  </a:ext>
                </a:extLst>
              </a:tr>
              <a:tr h="2937039">
                <a:tc>
                  <a:txBody>
                    <a:bodyPr/>
                    <a:lstStyle/>
                    <a:p>
                      <a:r>
                        <a:rPr lang="en-IN" b="1" dirty="0">
                          <a:latin typeface="Aparajita" panose="02020603050405020304" pitchFamily="18" charset="0"/>
                          <a:cs typeface="Aparajita" panose="02020603050405020304" pitchFamily="18" charset="0"/>
                        </a:rPr>
                        <a:t>Challenges in Materials Science Domain</a:t>
                      </a:r>
                    </a:p>
                  </a:txBody>
                  <a:tcPr/>
                </a:tc>
                <a:tc>
                  <a:txBody>
                    <a:bodyPr/>
                    <a:lstStyle/>
                    <a:p>
                      <a:r>
                        <a:rPr lang="en-US" b="1" dirty="0">
                          <a:latin typeface="Aparajita" panose="02020603050405020304" pitchFamily="18" charset="0"/>
                          <a:cs typeface="Aparajita" panose="02020603050405020304" pitchFamily="18" charset="0"/>
                        </a:rPr>
                        <a:t>Specialized Vocabulary: </a:t>
                      </a:r>
                      <a:r>
                        <a:rPr lang="en-US" dirty="0">
                          <a:latin typeface="Aparajita" panose="02020603050405020304" pitchFamily="18" charset="0"/>
                          <a:cs typeface="Aparajita" panose="02020603050405020304" pitchFamily="18" charset="0"/>
                        </a:rPr>
                        <a:t>Struggles with domain-specific terms like chemical formulas and material properties.</a:t>
                      </a:r>
                      <a:br>
                        <a:rPr lang="en-US" dirty="0">
                          <a:latin typeface="Aparajita" panose="02020603050405020304" pitchFamily="18" charset="0"/>
                          <a:cs typeface="Aparajita" panose="02020603050405020304" pitchFamily="18" charset="0"/>
                        </a:rPr>
                      </a:br>
                      <a:r>
                        <a:rPr lang="en-US" sz="500" dirty="0">
                          <a:latin typeface="Aparajita" panose="02020603050405020304" pitchFamily="18" charset="0"/>
                          <a:cs typeface="Aparajita" panose="02020603050405020304" pitchFamily="18" charset="0"/>
                        </a:rPr>
                        <a:t>.</a:t>
                      </a:r>
                      <a:endParaRPr lang="en-US" dirty="0">
                        <a:latin typeface="Aparajita" panose="02020603050405020304" pitchFamily="18" charset="0"/>
                        <a:cs typeface="Aparajita" panose="02020603050405020304" pitchFamily="18" charset="0"/>
                      </a:endParaRPr>
                    </a:p>
                    <a:p>
                      <a:r>
                        <a:rPr lang="en-US" b="1" dirty="0">
                          <a:latin typeface="Aparajita" panose="02020603050405020304" pitchFamily="18" charset="0"/>
                          <a:cs typeface="Aparajita" panose="02020603050405020304" pitchFamily="18" charset="0"/>
                        </a:rPr>
                        <a:t>Ambiguous Notations: </a:t>
                      </a:r>
                      <a:r>
                        <a:rPr lang="en-US" dirty="0">
                          <a:latin typeface="Aparajita" panose="02020603050405020304" pitchFamily="18" charset="0"/>
                          <a:cs typeface="Aparajita" panose="02020603050405020304" pitchFamily="18" charset="0"/>
                        </a:rPr>
                        <a:t>Difficulty with symbols, phase diagrams, and equations.</a:t>
                      </a:r>
                      <a:br>
                        <a:rPr lang="en-US" dirty="0">
                          <a:latin typeface="Aparajita" panose="02020603050405020304" pitchFamily="18" charset="0"/>
                          <a:cs typeface="Aparajita" panose="02020603050405020304" pitchFamily="18" charset="0"/>
                        </a:rPr>
                      </a:br>
                      <a:r>
                        <a:rPr lang="en-US" sz="500" dirty="0">
                          <a:latin typeface="Aparajita" panose="02020603050405020304" pitchFamily="18" charset="0"/>
                          <a:cs typeface="Aparajita" panose="02020603050405020304" pitchFamily="18" charset="0"/>
                        </a:rPr>
                        <a:t>.</a:t>
                      </a:r>
                      <a:endParaRPr lang="en-US" dirty="0">
                        <a:latin typeface="Aparajita" panose="02020603050405020304" pitchFamily="18" charset="0"/>
                        <a:cs typeface="Aparajita" panose="02020603050405020304" pitchFamily="18" charset="0"/>
                      </a:endParaRPr>
                    </a:p>
                    <a:p>
                      <a:r>
                        <a:rPr lang="en-US" b="1" dirty="0">
                          <a:latin typeface="Aparajita" panose="02020603050405020304" pitchFamily="18" charset="0"/>
                          <a:cs typeface="Aparajita" panose="02020603050405020304" pitchFamily="18" charset="0"/>
                        </a:rPr>
                        <a:t>Contextual Limitations: </a:t>
                      </a:r>
                      <a:r>
                        <a:rPr lang="en-US" dirty="0">
                          <a:latin typeface="Aparajita" panose="02020603050405020304" pitchFamily="18" charset="0"/>
                          <a:cs typeface="Aparajita" panose="02020603050405020304" pitchFamily="18" charset="0"/>
                        </a:rPr>
                        <a:t>Terms like "phase transition" vary in meaning across contexts.</a:t>
                      </a:r>
                      <a:br>
                        <a:rPr lang="en-US" dirty="0">
                          <a:latin typeface="Aparajita" panose="02020603050405020304" pitchFamily="18" charset="0"/>
                          <a:cs typeface="Aparajita" panose="02020603050405020304" pitchFamily="18" charset="0"/>
                        </a:rPr>
                      </a:br>
                      <a:r>
                        <a:rPr lang="en-US" sz="500" dirty="0">
                          <a:latin typeface="Aparajita" panose="02020603050405020304" pitchFamily="18" charset="0"/>
                          <a:cs typeface="Aparajita" panose="02020603050405020304" pitchFamily="18" charset="0"/>
                        </a:rPr>
                        <a:t>.</a:t>
                      </a:r>
                      <a:br>
                        <a:rPr lang="en-US" dirty="0">
                          <a:latin typeface="Aparajita" panose="02020603050405020304" pitchFamily="18" charset="0"/>
                          <a:cs typeface="Aparajita" panose="02020603050405020304" pitchFamily="18" charset="0"/>
                        </a:rPr>
                      </a:br>
                      <a:r>
                        <a:rPr lang="en-US" sz="500" dirty="0">
                          <a:latin typeface="Aparajita" panose="02020603050405020304" pitchFamily="18" charset="0"/>
                          <a:cs typeface="Aparajita" panose="02020603050405020304" pitchFamily="18" charset="0"/>
                        </a:rPr>
                        <a:t>.</a:t>
                      </a:r>
                      <a:endParaRPr lang="en-US" dirty="0">
                        <a:latin typeface="Aparajita" panose="02020603050405020304" pitchFamily="18" charset="0"/>
                        <a:cs typeface="Aparajita" panose="02020603050405020304" pitchFamily="18" charset="0"/>
                      </a:endParaRPr>
                    </a:p>
                    <a:p>
                      <a:r>
                        <a:rPr lang="en-US" b="1" dirty="0">
                          <a:latin typeface="Aparajita" panose="02020603050405020304" pitchFamily="18" charset="0"/>
                          <a:cs typeface="Aparajita" panose="02020603050405020304" pitchFamily="18" charset="0"/>
                        </a:rPr>
                        <a:t>Handling Numerical Data: </a:t>
                      </a:r>
                      <a:r>
                        <a:rPr lang="en-US" dirty="0">
                          <a:latin typeface="Aparajita" panose="02020603050405020304" pitchFamily="18" charset="0"/>
                          <a:cs typeface="Aparajita" panose="02020603050405020304" pitchFamily="18" charset="0"/>
                        </a:rPr>
                        <a:t>Issues with experimental results</a:t>
                      </a:r>
                      <a:r>
                        <a:rPr lang="en-US" baseline="0" dirty="0">
                          <a:latin typeface="Aparajita" panose="02020603050405020304" pitchFamily="18" charset="0"/>
                          <a:cs typeface="Aparajita" panose="02020603050405020304" pitchFamily="18" charset="0"/>
                        </a:rPr>
                        <a:t> </a:t>
                      </a:r>
                      <a:r>
                        <a:rPr lang="en-US" dirty="0">
                          <a:latin typeface="Aparajita" panose="02020603050405020304" pitchFamily="18" charset="0"/>
                          <a:cs typeface="Aparajita" panose="02020603050405020304" pitchFamily="18" charset="0"/>
                        </a:rPr>
                        <a:t>and complex numeric values.</a:t>
                      </a:r>
                      <a:endParaRPr lang="en-IN" dirty="0">
                        <a:latin typeface="Aparajita" panose="02020603050405020304" pitchFamily="18" charset="0"/>
                        <a:cs typeface="Aparajita" panose="02020603050405020304" pitchFamily="18" charset="0"/>
                      </a:endParaRPr>
                    </a:p>
                  </a:txBody>
                  <a:tcPr/>
                </a:tc>
                <a:tc>
                  <a:txBody>
                    <a:bodyPr/>
                    <a:lstStyle/>
                    <a:p>
                      <a:r>
                        <a:rPr lang="en-IN" dirty="0">
                          <a:latin typeface="Aparajita" panose="02020603050405020304" pitchFamily="18" charset="0"/>
                          <a:cs typeface="Aparajita" panose="02020603050405020304" pitchFamily="18" charset="0"/>
                        </a:rPr>
                        <a:t>General-purpose NLP models struggle with domain-specific vocabulary (e.g., chemical formulas, phase diagrams, crystal structures).</a:t>
                      </a:r>
                      <a:br>
                        <a:rPr lang="en-IN" dirty="0">
                          <a:latin typeface="Aparajita" panose="02020603050405020304" pitchFamily="18" charset="0"/>
                          <a:cs typeface="Aparajita" panose="02020603050405020304" pitchFamily="18" charset="0"/>
                        </a:rPr>
                      </a:br>
                      <a:r>
                        <a:rPr lang="en-IN" sz="500" dirty="0">
                          <a:latin typeface="Aparajita" panose="02020603050405020304" pitchFamily="18" charset="0"/>
                          <a:cs typeface="Aparajita" panose="02020603050405020304" pitchFamily="18" charset="0"/>
                        </a:rPr>
                        <a:t>.</a:t>
                      </a:r>
                      <a:endParaRPr lang="en-IN" dirty="0">
                        <a:latin typeface="Aparajita" panose="02020603050405020304" pitchFamily="18" charset="0"/>
                        <a:cs typeface="Aparajita" panose="02020603050405020304" pitchFamily="18" charset="0"/>
                      </a:endParaRPr>
                    </a:p>
                    <a:p>
                      <a:r>
                        <a:rPr lang="en-IN" dirty="0">
                          <a:latin typeface="Aparajita" panose="02020603050405020304" pitchFamily="18" charset="0"/>
                          <a:cs typeface="Aparajita" panose="02020603050405020304" pitchFamily="18" charset="0"/>
                        </a:rPr>
                        <a:t>Materials science literature includes complex terminologies, abbreviations, and numerical data that require specialized processing.</a:t>
                      </a:r>
                      <a:br>
                        <a:rPr lang="en-IN" dirty="0">
                          <a:latin typeface="Aparajita" panose="02020603050405020304" pitchFamily="18" charset="0"/>
                          <a:cs typeface="Aparajita" panose="02020603050405020304" pitchFamily="18" charset="0"/>
                        </a:rPr>
                      </a:br>
                      <a:r>
                        <a:rPr lang="en-IN" sz="500" dirty="0">
                          <a:latin typeface="Aparajita" panose="02020603050405020304" pitchFamily="18" charset="0"/>
                          <a:cs typeface="Aparajita" panose="02020603050405020304" pitchFamily="18" charset="0"/>
                        </a:rPr>
                        <a:t>.</a:t>
                      </a:r>
                      <a:endParaRPr lang="en-IN" dirty="0">
                        <a:latin typeface="Aparajita" panose="02020603050405020304" pitchFamily="18" charset="0"/>
                        <a:cs typeface="Aparajita" panose="02020603050405020304" pitchFamily="18" charset="0"/>
                      </a:endParaRPr>
                    </a:p>
                    <a:p>
                      <a:r>
                        <a:rPr lang="en-IN" dirty="0">
                          <a:latin typeface="Aparajita" panose="02020603050405020304" pitchFamily="18" charset="0"/>
                          <a:cs typeface="Aparajita" panose="02020603050405020304" pitchFamily="18" charset="0"/>
                        </a:rPr>
                        <a:t>Extracting information for applications like materials discovery and property prediction needs a fine-tuned model.</a:t>
                      </a:r>
                    </a:p>
                  </a:txBody>
                  <a:tcPr/>
                </a:tc>
                <a:extLst>
                  <a:ext uri="{0D108BD9-81ED-4DB2-BD59-A6C34878D82A}">
                    <a16:rowId xmlns:a16="http://schemas.microsoft.com/office/drawing/2014/main" val="2252330124"/>
                  </a:ext>
                </a:extLst>
              </a:tr>
            </a:tbl>
          </a:graphicData>
        </a:graphic>
      </p:graphicFrame>
    </p:spTree>
    <p:extLst>
      <p:ext uri="{BB962C8B-B14F-4D97-AF65-F5344CB8AC3E}">
        <p14:creationId xmlns:p14="http://schemas.microsoft.com/office/powerpoint/2010/main" val="175026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3006586" y="852319"/>
            <a:ext cx="28680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TEAM MEMBERS</a:t>
            </a:r>
            <a:endParaRPr sz="1800" dirty="0">
              <a:latin typeface="Times New Roman" panose="02020603050405020304" pitchFamily="18" charset="0"/>
              <a:cs typeface="Times New Roman" panose="02020603050405020304" pitchFamily="18" charset="0"/>
            </a:endParaRPr>
          </a:p>
        </p:txBody>
      </p:sp>
      <p:graphicFrame>
        <p:nvGraphicFramePr>
          <p:cNvPr id="262" name="Google Shape;262;p33"/>
          <p:cNvGraphicFramePr/>
          <p:nvPr>
            <p:extLst>
              <p:ext uri="{D42A27DB-BD31-4B8C-83A1-F6EECF244321}">
                <p14:modId xmlns:p14="http://schemas.microsoft.com/office/powerpoint/2010/main" val="4017750388"/>
              </p:ext>
            </p:extLst>
          </p:nvPr>
        </p:nvGraphicFramePr>
        <p:xfrm>
          <a:off x="1540565" y="1989453"/>
          <a:ext cx="5560944" cy="1596179"/>
        </p:xfrm>
        <a:graphic>
          <a:graphicData uri="http://schemas.openxmlformats.org/drawingml/2006/table">
            <a:tbl>
              <a:tblPr>
                <a:noFill/>
                <a:tableStyleId>{DDF61B62-03B8-473C-AA10-6CFCAEDC97A1}</a:tableStyleId>
              </a:tblPr>
              <a:tblGrid>
                <a:gridCol w="2936608">
                  <a:extLst>
                    <a:ext uri="{9D8B030D-6E8A-4147-A177-3AD203B41FA5}">
                      <a16:colId xmlns:a16="http://schemas.microsoft.com/office/drawing/2014/main" val="20000"/>
                    </a:ext>
                  </a:extLst>
                </a:gridCol>
                <a:gridCol w="2624336">
                  <a:extLst>
                    <a:ext uri="{9D8B030D-6E8A-4147-A177-3AD203B41FA5}">
                      <a16:colId xmlns:a16="http://schemas.microsoft.com/office/drawing/2014/main" val="20001"/>
                    </a:ext>
                  </a:extLst>
                </a:gridCol>
              </a:tblGrid>
              <a:tr h="401534">
                <a:tc>
                  <a:txBody>
                    <a:bodyPr/>
                    <a:lstStyle/>
                    <a:p>
                      <a:pPr algn="ctr"/>
                      <a:r>
                        <a:rPr lang="en-US" sz="1600" dirty="0">
                          <a:solidFill>
                            <a:schemeClr val="tx1"/>
                          </a:solidFill>
                          <a:latin typeface="Aparajita" panose="02020603050405020304" pitchFamily="18" charset="0"/>
                          <a:cs typeface="Aparajita" panose="02020603050405020304" pitchFamily="18" charset="0"/>
                        </a:rPr>
                        <a:t>Ashwin</a:t>
                      </a:r>
                      <a:r>
                        <a:rPr lang="en-US" sz="1600" baseline="0" dirty="0">
                          <a:solidFill>
                            <a:schemeClr val="tx1"/>
                          </a:solidFill>
                          <a:latin typeface="Aparajita" panose="02020603050405020304" pitchFamily="18" charset="0"/>
                          <a:cs typeface="Aparajita" panose="02020603050405020304" pitchFamily="18" charset="0"/>
                        </a:rPr>
                        <a:t> Devan</a:t>
                      </a:r>
                      <a:endParaRPr lang="en-US" sz="1600" dirty="0">
                        <a:solidFill>
                          <a:schemeClr val="tx1"/>
                        </a:solidFill>
                        <a:latin typeface="Aparajita" panose="02020603050405020304" pitchFamily="18" charset="0"/>
                        <a:cs typeface="Aparajita" panose="02020603050405020304" pitchFamily="18" charset="0"/>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ctr"/>
                      <a:r>
                        <a:rPr lang="en-US" sz="1600" dirty="0">
                          <a:solidFill>
                            <a:schemeClr val="tx1"/>
                          </a:solidFill>
                          <a:latin typeface="Aparajita" panose="02020603050405020304" pitchFamily="18" charset="0"/>
                          <a:cs typeface="Aparajita" panose="02020603050405020304" pitchFamily="18" charset="0"/>
                        </a:rPr>
                        <a:t>CB.EN.U4AIE21104</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173">
                <a:tc>
                  <a:txBody>
                    <a:bodyPr/>
                    <a:lstStyle/>
                    <a:p>
                      <a:pPr algn="ctr"/>
                      <a:r>
                        <a:rPr lang="en-US" sz="1600" dirty="0">
                          <a:solidFill>
                            <a:schemeClr val="tx1"/>
                          </a:solidFill>
                          <a:latin typeface="Aparajita" panose="02020603050405020304" pitchFamily="18" charset="0"/>
                          <a:cs typeface="Aparajita" panose="02020603050405020304" pitchFamily="18" charset="0"/>
                        </a:rPr>
                        <a:t>K Prashanth</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ctr"/>
                      <a:r>
                        <a:rPr lang="en-US" sz="1600" dirty="0">
                          <a:solidFill>
                            <a:schemeClr val="tx1"/>
                          </a:solidFill>
                          <a:latin typeface="Aparajita" panose="02020603050405020304" pitchFamily="18" charset="0"/>
                          <a:cs typeface="Aparajita" panose="02020603050405020304" pitchFamily="18" charset="0"/>
                        </a:rPr>
                        <a:t>CB.EN.U4AIE21126</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9947">
                <a:tc>
                  <a:txBody>
                    <a:bodyPr/>
                    <a:lstStyle/>
                    <a:p>
                      <a:pPr algn="ctr"/>
                      <a:r>
                        <a:rPr lang="en-US" sz="1600" dirty="0">
                          <a:solidFill>
                            <a:schemeClr val="tx1"/>
                          </a:solidFill>
                          <a:latin typeface="Aparajita" panose="02020603050405020304" pitchFamily="18" charset="0"/>
                          <a:cs typeface="Aparajita" panose="02020603050405020304" pitchFamily="18" charset="0"/>
                        </a:rPr>
                        <a:t>M Srinivasa Sai Kumar Reddy</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ctr"/>
                      <a:r>
                        <a:rPr lang="en-US" sz="1600" dirty="0">
                          <a:solidFill>
                            <a:schemeClr val="tx1"/>
                          </a:solidFill>
                          <a:latin typeface="Aparajita" panose="02020603050405020304" pitchFamily="18" charset="0"/>
                          <a:cs typeface="Aparajita" panose="02020603050405020304" pitchFamily="18" charset="0"/>
                        </a:rPr>
                        <a:t>CB.EN.U4AIE21128</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algn="ctr"/>
                      <a:r>
                        <a:rPr lang="en-US" sz="1600" dirty="0">
                          <a:solidFill>
                            <a:schemeClr val="tx1"/>
                          </a:solidFill>
                          <a:latin typeface="Aparajita" panose="02020603050405020304" pitchFamily="18" charset="0"/>
                          <a:cs typeface="Aparajita" panose="02020603050405020304" pitchFamily="18" charset="0"/>
                        </a:rPr>
                        <a:t>M Sai Rahul</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ctr"/>
                      <a:r>
                        <a:rPr lang="en-US" sz="1600" dirty="0">
                          <a:solidFill>
                            <a:schemeClr val="tx1"/>
                          </a:solidFill>
                          <a:latin typeface="Aparajita" panose="02020603050405020304" pitchFamily="18" charset="0"/>
                          <a:cs typeface="Aparajita" panose="02020603050405020304" pitchFamily="18" charset="0"/>
                        </a:rPr>
                        <a:t>CB.EN.U4AIE21130</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 name="Google Shape;383;p35"/>
          <p:cNvGrpSpPr/>
          <p:nvPr/>
        </p:nvGrpSpPr>
        <p:grpSpPr>
          <a:xfrm rot="-321938">
            <a:off x="7676401" y="360627"/>
            <a:ext cx="1120377" cy="1120521"/>
            <a:chOff x="6563177" y="966389"/>
            <a:chExt cx="1120510" cy="1120654"/>
          </a:xfrm>
        </p:grpSpPr>
        <p:sp>
          <p:nvSpPr>
            <p:cNvPr id="8" name="Google Shape;384;p35"/>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5;p35"/>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6;p35"/>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dirty="0">
                  <a:latin typeface="DM Sans"/>
                  <a:ea typeface="DM Sans"/>
                  <a:cs typeface="DM Sans"/>
                  <a:sym typeface="DM Sans"/>
                </a:rPr>
                <a:t>Ti</a:t>
              </a:r>
              <a:endParaRPr sz="2900" b="1" dirty="0">
                <a:latin typeface="DM Sans"/>
                <a:ea typeface="DM Sans"/>
                <a:cs typeface="DM Sans"/>
                <a:sym typeface="DM Sans"/>
              </a:endParaRPr>
            </a:p>
          </p:txBody>
        </p:sp>
        <p:sp>
          <p:nvSpPr>
            <p:cNvPr id="11" name="Google Shape;387;p35"/>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Titanium</a:t>
              </a:r>
              <a:endParaRPr sz="900">
                <a:latin typeface="DM Sans"/>
                <a:ea typeface="DM Sans"/>
                <a:cs typeface="DM Sans"/>
                <a:sym typeface="DM Sans"/>
              </a:endParaRPr>
            </a:p>
          </p:txBody>
        </p:sp>
        <p:sp>
          <p:nvSpPr>
            <p:cNvPr id="12" name="Google Shape;388;p35"/>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22</a:t>
              </a:r>
              <a:endParaRPr sz="900">
                <a:latin typeface="DM Sans"/>
                <a:ea typeface="DM Sans"/>
                <a:cs typeface="DM Sans"/>
                <a:sym typeface="DM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47C19D22-AB31-004A-357E-8597C2703B0A}"/>
              </a:ext>
            </a:extLst>
          </p:cNvPr>
          <p:cNvGraphicFramePr>
            <a:graphicFrameLocks noGrp="1"/>
          </p:cNvGraphicFramePr>
          <p:nvPr>
            <p:extLst>
              <p:ext uri="{D42A27DB-BD31-4B8C-83A1-F6EECF244321}">
                <p14:modId xmlns:p14="http://schemas.microsoft.com/office/powerpoint/2010/main" val="3667096222"/>
              </p:ext>
            </p:extLst>
          </p:nvPr>
        </p:nvGraphicFramePr>
        <p:xfrm>
          <a:off x="717871" y="662445"/>
          <a:ext cx="7549299" cy="3528835"/>
        </p:xfrm>
        <a:graphic>
          <a:graphicData uri="http://schemas.openxmlformats.org/drawingml/2006/table">
            <a:tbl>
              <a:tblPr firstRow="1" bandRow="1">
                <a:tableStyleId>{69CF1AB2-1976-4502-BF36-3FF5EA218861}</a:tableStyleId>
              </a:tblPr>
              <a:tblGrid>
                <a:gridCol w="1346463">
                  <a:extLst>
                    <a:ext uri="{9D8B030D-6E8A-4147-A177-3AD203B41FA5}">
                      <a16:colId xmlns:a16="http://schemas.microsoft.com/office/drawing/2014/main" val="1494668387"/>
                    </a:ext>
                  </a:extLst>
                </a:gridCol>
                <a:gridCol w="3077851">
                  <a:extLst>
                    <a:ext uri="{9D8B030D-6E8A-4147-A177-3AD203B41FA5}">
                      <a16:colId xmlns:a16="http://schemas.microsoft.com/office/drawing/2014/main" val="3710813852"/>
                    </a:ext>
                  </a:extLst>
                </a:gridCol>
                <a:gridCol w="3124985">
                  <a:extLst>
                    <a:ext uri="{9D8B030D-6E8A-4147-A177-3AD203B41FA5}">
                      <a16:colId xmlns:a16="http://schemas.microsoft.com/office/drawing/2014/main" val="2131919849"/>
                    </a:ext>
                  </a:extLst>
                </a:gridCol>
              </a:tblGrid>
              <a:tr h="572275">
                <a:tc>
                  <a:txBody>
                    <a:bodyPr/>
                    <a:lstStyle/>
                    <a:p>
                      <a:r>
                        <a:rPr lang="en-IN" b="1" dirty="0">
                          <a:latin typeface="Aparajita" panose="02020603050405020304" pitchFamily="18" charset="0"/>
                          <a:cs typeface="Aparajita" panose="02020603050405020304" pitchFamily="18" charset="0"/>
                        </a:rPr>
                        <a:t>Key Differentiators</a:t>
                      </a:r>
                    </a:p>
                  </a:txBody>
                  <a:tcPr/>
                </a:tc>
                <a:tc>
                  <a:txBody>
                    <a:bodyPr/>
                    <a:lstStyle/>
                    <a:p>
                      <a:r>
                        <a:rPr lang="en-US" sz="1400" b="1" i="0" u="none" strike="noStrike" cap="none" dirty="0">
                          <a:solidFill>
                            <a:schemeClr val="dk1"/>
                          </a:solidFill>
                          <a:latin typeface="Aparajita" panose="02020603050405020304" pitchFamily="18" charset="0"/>
                          <a:ea typeface="+mn-ea"/>
                          <a:cs typeface="Aparajita" panose="02020603050405020304" pitchFamily="18" charset="0"/>
                          <a:sym typeface="Arial"/>
                        </a:rPr>
                        <a:t>General-Purpose Model: </a:t>
                      </a:r>
                      <a:r>
                        <a:rPr lang="en-US" sz="1400" b="0" i="0" u="none" strike="noStrike" cap="none" dirty="0">
                          <a:solidFill>
                            <a:schemeClr val="dk1"/>
                          </a:solidFill>
                          <a:latin typeface="Aparajita" panose="02020603050405020304" pitchFamily="18" charset="0"/>
                          <a:ea typeface="+mn-ea"/>
                          <a:cs typeface="Aparajita" panose="02020603050405020304" pitchFamily="18" charset="0"/>
                          <a:sym typeface="Arial"/>
                        </a:rPr>
                        <a:t>BERT is a versatile language model, not specialized for any specific domain, so it lacks expertise in processing technical and domain-specific language like chemical formulas or material properties.</a:t>
                      </a:r>
                      <a:endParaRPr lang="en-IN" sz="1400" b="0" i="0" u="none" strike="noStrike" cap="none" dirty="0">
                        <a:solidFill>
                          <a:schemeClr val="dk1"/>
                        </a:solidFill>
                        <a:latin typeface="Aparajita" panose="02020603050405020304" pitchFamily="18" charset="0"/>
                        <a:ea typeface="+mn-ea"/>
                        <a:cs typeface="Aparajita" panose="02020603050405020304" pitchFamily="18" charset="0"/>
                        <a:sym typeface="Arial"/>
                      </a:endParaRPr>
                    </a:p>
                  </a:txBody>
                  <a:tcPr/>
                </a:tc>
                <a:tc>
                  <a:txBody>
                    <a:bodyPr/>
                    <a:lstStyle/>
                    <a:p>
                      <a:r>
                        <a:rPr lang="en-US" b="1" dirty="0">
                          <a:latin typeface="Aparajita" panose="02020603050405020304" pitchFamily="18" charset="0"/>
                          <a:cs typeface="Aparajita" panose="02020603050405020304" pitchFamily="18" charset="0"/>
                        </a:rPr>
                        <a:t>Domain-Specific Training Data: </a:t>
                      </a:r>
                      <a:r>
                        <a:rPr lang="en-US" b="0" dirty="0">
                          <a:latin typeface="Aparajita" panose="02020603050405020304" pitchFamily="18" charset="0"/>
                          <a:cs typeface="Aparajita" panose="02020603050405020304" pitchFamily="18" charset="0"/>
                        </a:rPr>
                        <a:t>Trained on thousands of research papers in materials science. </a:t>
                      </a:r>
                      <a:r>
                        <a:rPr lang="en-US" b="1" dirty="0">
                          <a:latin typeface="Aparajita" panose="02020603050405020304" pitchFamily="18" charset="0"/>
                          <a:cs typeface="Aparajita" panose="02020603050405020304" pitchFamily="18" charset="0"/>
                        </a:rPr>
                        <a:t>Better Tokenization: </a:t>
                      </a:r>
                      <a:r>
                        <a:rPr lang="en-US" b="0" dirty="0">
                          <a:latin typeface="Aparajita" panose="02020603050405020304" pitchFamily="18" charset="0"/>
                          <a:cs typeface="Aparajita" panose="02020603050405020304" pitchFamily="18" charset="0"/>
                        </a:rPr>
                        <a:t>Effectively understands chemical formulas and material symbols. </a:t>
                      </a:r>
                      <a:r>
                        <a:rPr lang="en-US" b="1" dirty="0">
                          <a:latin typeface="Aparajita" panose="02020603050405020304" pitchFamily="18" charset="0"/>
                          <a:cs typeface="Aparajita" panose="02020603050405020304" pitchFamily="18" charset="0"/>
                        </a:rPr>
                        <a:t>Improved Contextual Understanding: </a:t>
                      </a:r>
                      <a:r>
                        <a:rPr lang="en-US" b="0" dirty="0">
                          <a:latin typeface="Aparajita" panose="02020603050405020304" pitchFamily="18" charset="0"/>
                          <a:cs typeface="Aparajita" panose="02020603050405020304" pitchFamily="18" charset="0"/>
                        </a:rPr>
                        <a:t>Better at tasks like relation extraction, text classification, and semantic search.</a:t>
                      </a:r>
                      <a:endParaRPr lang="en-IN" b="0" dirty="0">
                        <a:latin typeface="Aparajita" panose="02020603050405020304" pitchFamily="18" charset="0"/>
                        <a:cs typeface="Aparajita" panose="02020603050405020304" pitchFamily="18" charset="0"/>
                      </a:endParaRPr>
                    </a:p>
                  </a:txBody>
                  <a:tcPr/>
                </a:tc>
                <a:extLst>
                  <a:ext uri="{0D108BD9-81ED-4DB2-BD59-A6C34878D82A}">
                    <a16:rowId xmlns:a16="http://schemas.microsoft.com/office/drawing/2014/main" val="3424619957"/>
                  </a:ext>
                </a:extLst>
              </a:tr>
              <a:tr h="572275">
                <a:tc>
                  <a:txBody>
                    <a:bodyPr/>
                    <a:lstStyle/>
                    <a:p>
                      <a:r>
                        <a:rPr lang="en-IN" b="1" dirty="0">
                          <a:latin typeface="Aparajita" panose="02020603050405020304" pitchFamily="18" charset="0"/>
                          <a:cs typeface="Aparajita" panose="02020603050405020304" pitchFamily="18" charset="0"/>
                        </a:rPr>
                        <a:t>Architecture</a:t>
                      </a:r>
                    </a:p>
                  </a:txBody>
                  <a:tcPr/>
                </a:tc>
                <a:tc>
                  <a:txBody>
                    <a:bodyPr/>
                    <a:lstStyle/>
                    <a:p>
                      <a:r>
                        <a:rPr lang="en-US" dirty="0">
                          <a:latin typeface="Aparajita" panose="02020603050405020304" pitchFamily="18" charset="0"/>
                          <a:cs typeface="Aparajita" panose="02020603050405020304" pitchFamily="18" charset="0"/>
                        </a:rPr>
                        <a:t>Transformer-based architecture.</a:t>
                      </a:r>
                    </a:p>
                    <a:p>
                      <a:r>
                        <a:rPr lang="en-US" b="1" dirty="0">
                          <a:latin typeface="Aparajita" panose="02020603050405020304" pitchFamily="18" charset="0"/>
                          <a:cs typeface="Aparajita" panose="02020603050405020304" pitchFamily="18" charset="0"/>
                        </a:rPr>
                        <a:t>Bidirectional Attention: </a:t>
                      </a:r>
                      <a:r>
                        <a:rPr lang="en-US" dirty="0">
                          <a:latin typeface="Aparajita" panose="02020603050405020304" pitchFamily="18" charset="0"/>
                          <a:cs typeface="Aparajita" panose="02020603050405020304" pitchFamily="18" charset="0"/>
                        </a:rPr>
                        <a:t>Reads text in both directions.</a:t>
                      </a:r>
                    </a:p>
                    <a:p>
                      <a:r>
                        <a:rPr lang="en-US" b="1" dirty="0">
                          <a:latin typeface="Aparajita" panose="02020603050405020304" pitchFamily="18" charset="0"/>
                          <a:cs typeface="Aparajita" panose="02020603050405020304" pitchFamily="18" charset="0"/>
                        </a:rPr>
                        <a:t>Self-Attention Mechanism: </a:t>
                      </a:r>
                      <a:r>
                        <a:rPr lang="en-US" dirty="0">
                          <a:latin typeface="Aparajita" panose="02020603050405020304" pitchFamily="18" charset="0"/>
                          <a:cs typeface="Aparajita" panose="02020603050405020304" pitchFamily="18" charset="0"/>
                        </a:rPr>
                        <a:t>Weighs word importance for context.</a:t>
                      </a:r>
                      <a:endParaRPr lang="en-IN" dirty="0">
                        <a:latin typeface="Aparajita" panose="02020603050405020304" pitchFamily="18" charset="0"/>
                        <a:cs typeface="Aparajita" panose="02020603050405020304" pitchFamily="18" charset="0"/>
                      </a:endParaRPr>
                    </a:p>
                  </a:txBody>
                  <a:tcPr/>
                </a:tc>
                <a:tc>
                  <a:txBody>
                    <a:bodyPr/>
                    <a:lstStyle/>
                    <a:p>
                      <a:r>
                        <a:rPr lang="en-US" dirty="0">
                          <a:latin typeface="Aparajita" panose="02020603050405020304" pitchFamily="18" charset="0"/>
                          <a:cs typeface="Aparajita" panose="02020603050405020304" pitchFamily="18" charset="0"/>
                        </a:rPr>
                        <a:t>Same </a:t>
                      </a:r>
                      <a:r>
                        <a:rPr lang="en-US" b="1" dirty="0">
                          <a:latin typeface="Aparajita" panose="02020603050405020304" pitchFamily="18" charset="0"/>
                          <a:cs typeface="Aparajita" panose="02020603050405020304" pitchFamily="18" charset="0"/>
                        </a:rPr>
                        <a:t>Transformer-based</a:t>
                      </a:r>
                      <a:r>
                        <a:rPr lang="en-US" dirty="0">
                          <a:latin typeface="Aparajita" panose="02020603050405020304" pitchFamily="18" charset="0"/>
                          <a:cs typeface="Aparajita" panose="02020603050405020304" pitchFamily="18" charset="0"/>
                        </a:rPr>
                        <a:t> architecture as BERT.</a:t>
                      </a:r>
                    </a:p>
                    <a:p>
                      <a:r>
                        <a:rPr lang="en-US" b="1" dirty="0">
                          <a:latin typeface="Aparajita" panose="02020603050405020304" pitchFamily="18" charset="0"/>
                          <a:cs typeface="Aparajita" panose="02020603050405020304" pitchFamily="18" charset="0"/>
                        </a:rPr>
                        <a:t>Bidirectional Attention: </a:t>
                      </a:r>
                      <a:r>
                        <a:rPr lang="en-US" dirty="0">
                          <a:latin typeface="Aparajita" panose="02020603050405020304" pitchFamily="18" charset="0"/>
                          <a:cs typeface="Aparajita" panose="02020603050405020304" pitchFamily="18" charset="0"/>
                        </a:rPr>
                        <a:t>Reads text in both directions.</a:t>
                      </a:r>
                    </a:p>
                    <a:p>
                      <a:r>
                        <a:rPr lang="en-US" b="1" dirty="0">
                          <a:latin typeface="Aparajita" panose="02020603050405020304" pitchFamily="18" charset="0"/>
                          <a:cs typeface="Aparajita" panose="02020603050405020304" pitchFamily="18" charset="0"/>
                        </a:rPr>
                        <a:t>Self-Attention Mechanism: </a:t>
                      </a:r>
                      <a:r>
                        <a:rPr lang="en-US" dirty="0">
                          <a:latin typeface="Aparajita" panose="02020603050405020304" pitchFamily="18" charset="0"/>
                          <a:cs typeface="Aparajita" panose="02020603050405020304" pitchFamily="18" charset="0"/>
                        </a:rPr>
                        <a:t>Weighs word importance for understanding material-related sentences.</a:t>
                      </a:r>
                      <a:endParaRPr lang="en-IN" dirty="0">
                        <a:latin typeface="Aparajita" panose="02020603050405020304" pitchFamily="18" charset="0"/>
                        <a:cs typeface="Aparajita" panose="02020603050405020304" pitchFamily="18" charset="0"/>
                      </a:endParaRPr>
                    </a:p>
                  </a:txBody>
                  <a:tcPr/>
                </a:tc>
                <a:extLst>
                  <a:ext uri="{0D108BD9-81ED-4DB2-BD59-A6C34878D82A}">
                    <a16:rowId xmlns:a16="http://schemas.microsoft.com/office/drawing/2014/main" val="2252330124"/>
                  </a:ext>
                </a:extLst>
              </a:tr>
              <a:tr h="572275">
                <a:tc>
                  <a:txBody>
                    <a:bodyPr/>
                    <a:lstStyle/>
                    <a:p>
                      <a:r>
                        <a:rPr lang="en-IN" b="1" dirty="0">
                          <a:latin typeface="Aparajita" panose="02020603050405020304" pitchFamily="18" charset="0"/>
                          <a:cs typeface="Aparajita" panose="02020603050405020304" pitchFamily="18" charset="0"/>
                        </a:rPr>
                        <a:t>Primary Use Cases</a:t>
                      </a:r>
                    </a:p>
                  </a:txBody>
                  <a:tcPr/>
                </a:tc>
                <a:tc>
                  <a:txBody>
                    <a:bodyPr/>
                    <a:lstStyle/>
                    <a:p>
                      <a:r>
                        <a:rPr lang="en-IN" dirty="0">
                          <a:latin typeface="Aparajita" panose="02020603050405020304" pitchFamily="18" charset="0"/>
                          <a:cs typeface="Aparajita" panose="02020603050405020304" pitchFamily="18" charset="0"/>
                        </a:rPr>
                        <a:t>Text classification, named entity recognition, question answering.</a:t>
                      </a:r>
                    </a:p>
                  </a:txBody>
                  <a:tcPr/>
                </a:tc>
                <a:tc>
                  <a:txBody>
                    <a:bodyPr/>
                    <a:lstStyle/>
                    <a:p>
                      <a:r>
                        <a:rPr lang="en-US" dirty="0">
                          <a:latin typeface="Aparajita" panose="02020603050405020304" pitchFamily="18" charset="0"/>
                          <a:cs typeface="Aparajita" panose="02020603050405020304" pitchFamily="18" charset="0"/>
                        </a:rPr>
                        <a:t>Materials discovery, property prediction, synthesis automation, scientific literature analysis.</a:t>
                      </a:r>
                      <a:endParaRPr lang="en-IN" dirty="0">
                        <a:latin typeface="Aparajita" panose="02020603050405020304" pitchFamily="18" charset="0"/>
                        <a:cs typeface="Aparajita" panose="02020603050405020304" pitchFamily="18" charset="0"/>
                      </a:endParaRPr>
                    </a:p>
                  </a:txBody>
                  <a:tcPr/>
                </a:tc>
                <a:extLst>
                  <a:ext uri="{0D108BD9-81ED-4DB2-BD59-A6C34878D82A}">
                    <a16:rowId xmlns:a16="http://schemas.microsoft.com/office/drawing/2014/main" val="3410288076"/>
                  </a:ext>
                </a:extLst>
              </a:tr>
            </a:tbl>
          </a:graphicData>
        </a:graphic>
      </p:graphicFrame>
    </p:spTree>
    <p:extLst>
      <p:ext uri="{BB962C8B-B14F-4D97-AF65-F5344CB8AC3E}">
        <p14:creationId xmlns:p14="http://schemas.microsoft.com/office/powerpoint/2010/main" val="153078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CED2F26-1FBB-8B92-A2ED-A96F41F066FA}"/>
              </a:ext>
            </a:extLst>
          </p:cNvPr>
          <p:cNvSpPr txBox="1"/>
          <p:nvPr/>
        </p:nvSpPr>
        <p:spPr>
          <a:xfrm>
            <a:off x="1361662" y="454885"/>
            <a:ext cx="6957391"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Gautami" panose="020B0502040204020203" pitchFamily="34" charset="0"/>
              </a:rPr>
              <a:t>Retrieval Augmented Generation (RAG) Framework – Explanation:</a:t>
            </a:r>
            <a:endParaRPr lang="en-IN" sz="1800" b="1" dirty="0">
              <a:latin typeface="Times New Roman" panose="02020603050405020304" pitchFamily="18" charset="0"/>
              <a:ea typeface="Calibri" panose="020F0502020204030204" pitchFamily="34" charset="0"/>
              <a:cs typeface="Gautami" panose="020B0502040204020203" pitchFamily="34" charset="0"/>
            </a:endParaRPr>
          </a:p>
        </p:txBody>
      </p:sp>
      <p:sp>
        <p:nvSpPr>
          <p:cNvPr id="16" name="TextBox 15">
            <a:extLst>
              <a:ext uri="{FF2B5EF4-FFF2-40B4-BE49-F238E27FC236}">
                <a16:creationId xmlns:a16="http://schemas.microsoft.com/office/drawing/2014/main" id="{0AB5D924-FF57-522D-828E-DF79FECF8D33}"/>
              </a:ext>
            </a:extLst>
          </p:cNvPr>
          <p:cNvSpPr txBox="1"/>
          <p:nvPr/>
        </p:nvSpPr>
        <p:spPr>
          <a:xfrm>
            <a:off x="487019" y="1159125"/>
            <a:ext cx="8309112" cy="332398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a:t>
            </a:r>
            <a:r>
              <a:rPr lang="en-US" b="1" dirty="0">
                <a:latin typeface="Aparajita" panose="02020603050405020304" pitchFamily="18" charset="0"/>
                <a:cs typeface="Aparajita" panose="02020603050405020304" pitchFamily="18" charset="0"/>
              </a:rPr>
              <a:t>Retrieval-Augmented Generation (RAG) </a:t>
            </a:r>
            <a:r>
              <a:rPr lang="en-US" dirty="0">
                <a:latin typeface="Aparajita" panose="02020603050405020304" pitchFamily="18" charset="0"/>
                <a:cs typeface="Aparajita" panose="02020603050405020304" pitchFamily="18" charset="0"/>
              </a:rPr>
              <a:t>framework is an advanced approach that blends the strengths of information retrieval and natural language generation to enable accurate, context-aware, and up-to-date responses for domain-specific queries.</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Unlike traditional QA systems that rely solely on pre-trained models, RAG integrates a retrieval mechanism that fetches relevant documents dynamically at inference time, ensuring that responses are grounded in current and relevant information. </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This is particularly important for scientific domains, like RHEA research, where new findings frequently emerge, and terminologies are highly specialized.</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Our RAG framework is architected as a modular pipeline composed of four key components — </a:t>
            </a:r>
            <a:r>
              <a:rPr lang="en-US" b="1" dirty="0">
                <a:latin typeface="Aparajita" panose="02020603050405020304" pitchFamily="18" charset="0"/>
                <a:cs typeface="Aparajita" panose="02020603050405020304" pitchFamily="18" charset="0"/>
              </a:rPr>
              <a:t>Query Encoder, Retriever, Context Formatter, and Generator</a:t>
            </a:r>
            <a:r>
              <a:rPr lang="en-US" dirty="0">
                <a:latin typeface="Aparajita" panose="02020603050405020304" pitchFamily="18" charset="0"/>
                <a:cs typeface="Aparajita" panose="02020603050405020304" pitchFamily="18" charset="0"/>
              </a:rPr>
              <a:t>. Each component performs a specialized role yet operates in an interconnected manner to deliver end-to-end functionality.</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Importantly, this architecture allows the system to answer scientific queries with minimal hallucination, using semantically relevant passages from scientific literature as a basis for generating factually accurate responses.</a:t>
            </a:r>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739246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AFEAB2-CAB1-FFDC-09BC-F6DC91C5B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82" y="712470"/>
            <a:ext cx="5731510" cy="3718560"/>
          </a:xfrm>
          <a:prstGeom prst="rect">
            <a:avLst/>
          </a:prstGeom>
        </p:spPr>
      </p:pic>
      <p:sp>
        <p:nvSpPr>
          <p:cNvPr id="13" name="TextBox 12">
            <a:extLst>
              <a:ext uri="{FF2B5EF4-FFF2-40B4-BE49-F238E27FC236}">
                <a16:creationId xmlns:a16="http://schemas.microsoft.com/office/drawing/2014/main" id="{1E3FDE66-B68C-9C04-6910-F49E33FB456E}"/>
              </a:ext>
            </a:extLst>
          </p:cNvPr>
          <p:cNvSpPr txBox="1"/>
          <p:nvPr/>
        </p:nvSpPr>
        <p:spPr>
          <a:xfrm>
            <a:off x="584808" y="2402473"/>
            <a:ext cx="2589143" cy="338554"/>
          </a:xfrm>
          <a:prstGeom prst="rect">
            <a:avLst/>
          </a:prstGeom>
          <a:noFill/>
        </p:spPr>
        <p:txBody>
          <a:bodyPr wrap="square">
            <a:spAutoFit/>
          </a:bodyPr>
          <a:lstStyle/>
          <a:p>
            <a:r>
              <a:rPr lang="en-US" sz="1600" b="1" dirty="0">
                <a:latin typeface="Times New Roman" panose="02020603050405020304" pitchFamily="18" charset="0"/>
                <a:ea typeface="Calibri" panose="020F0502020204030204" pitchFamily="34" charset="0"/>
                <a:cs typeface="Gautami" panose="020B0502040204020203" pitchFamily="34" charset="0"/>
              </a:rPr>
              <a:t>RAG Framework:</a:t>
            </a:r>
            <a:endParaRPr lang="en-IN" sz="1600" b="1" dirty="0">
              <a:latin typeface="Times New Roman" panose="02020603050405020304" pitchFamily="18"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8643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1E86FCA-35E4-28FF-92AC-4776201B5F56}"/>
              </a:ext>
            </a:extLst>
          </p:cNvPr>
          <p:cNvSpPr txBox="1"/>
          <p:nvPr/>
        </p:nvSpPr>
        <p:spPr>
          <a:xfrm>
            <a:off x="412474" y="524458"/>
            <a:ext cx="8065604" cy="2308324"/>
          </a:xfrm>
          <a:prstGeom prst="rect">
            <a:avLst/>
          </a:prstGeom>
          <a:noFill/>
        </p:spPr>
        <p:txBody>
          <a:bodyPr wrap="square">
            <a:spAutoFit/>
          </a:bodyPr>
          <a:lstStyle/>
          <a:p>
            <a:pPr algn="just"/>
            <a:r>
              <a:rPr lang="en-US" sz="1800" b="1" dirty="0">
                <a:latin typeface="Aparajita" panose="02020603050405020304" pitchFamily="18" charset="0"/>
                <a:cs typeface="Aparajita" panose="02020603050405020304" pitchFamily="18" charset="0"/>
              </a:rPr>
              <a:t>Query Encoder:</a:t>
            </a:r>
          </a:p>
          <a:p>
            <a:pPr algn="just"/>
            <a:endParaRPr lang="en-US" sz="9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Query Encoder serves as the entry point of the pipeline, where raw user questions are transformed into dense semantic vector representations using </a:t>
            </a:r>
            <a:r>
              <a:rPr lang="en-US" b="1" dirty="0" err="1">
                <a:latin typeface="Aparajita" panose="02020603050405020304" pitchFamily="18" charset="0"/>
                <a:cs typeface="Aparajita" panose="02020603050405020304" pitchFamily="18" charset="0"/>
              </a:rPr>
              <a:t>MatSciBert</a:t>
            </a:r>
            <a:r>
              <a:rPr lang="en-US" b="1" dirty="0">
                <a:latin typeface="Aparajita" panose="02020603050405020304" pitchFamily="18" charset="0"/>
                <a:cs typeface="Aparajita" panose="02020603050405020304" pitchFamily="18" charset="0"/>
              </a:rPr>
              <a:t> &amp; Bert</a:t>
            </a:r>
            <a:r>
              <a:rPr lang="en-US" dirty="0">
                <a:latin typeface="Aparajita" panose="02020603050405020304" pitchFamily="18" charset="0"/>
                <a:cs typeface="Aparajita" panose="02020603050405020304" pitchFamily="18" charset="0"/>
              </a:rPr>
              <a:t> embeddings. These embeddings capture not just the surface form of words, but their underlying scientific meaning, which is critical for ensuring relevance in downstream retrieval. </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This encoder is tightly integrated with the retriever, ensuring that the embeddings generated are aligned with the structure of the retrieval corpus. Normalization steps such as standardizing chemical notation and vocabulary mapping ensure that queries and documents are encoded in a comparable format. Overall, the encoder plays a foundational role in determining the quality of the search results.</a:t>
            </a:r>
            <a:endParaRPr lang="en-IN" dirty="0">
              <a:latin typeface="Aparajita" panose="02020603050405020304" pitchFamily="18" charset="0"/>
              <a:cs typeface="Aparajita" panose="02020603050405020304" pitchFamily="18" charset="0"/>
            </a:endParaRPr>
          </a:p>
        </p:txBody>
      </p:sp>
      <p:sp>
        <p:nvSpPr>
          <p:cNvPr id="12" name="TextBox 11">
            <a:extLst>
              <a:ext uri="{FF2B5EF4-FFF2-40B4-BE49-F238E27FC236}">
                <a16:creationId xmlns:a16="http://schemas.microsoft.com/office/drawing/2014/main" id="{0FEF8085-7D31-07D3-B2F5-241B98306F2D}"/>
              </a:ext>
            </a:extLst>
          </p:cNvPr>
          <p:cNvSpPr txBox="1"/>
          <p:nvPr/>
        </p:nvSpPr>
        <p:spPr>
          <a:xfrm>
            <a:off x="412474" y="2930421"/>
            <a:ext cx="8065604" cy="1800493"/>
          </a:xfrm>
          <a:prstGeom prst="rect">
            <a:avLst/>
          </a:prstGeom>
          <a:noFill/>
        </p:spPr>
        <p:txBody>
          <a:bodyPr wrap="square">
            <a:spAutoFit/>
          </a:bodyPr>
          <a:lstStyle/>
          <a:p>
            <a:pPr algn="just"/>
            <a:r>
              <a:rPr lang="en-US" sz="1800" b="1" dirty="0">
                <a:latin typeface="Aparajita" panose="02020603050405020304" pitchFamily="18" charset="0"/>
                <a:cs typeface="Aparajita" panose="02020603050405020304" pitchFamily="18" charset="0"/>
              </a:rPr>
              <a:t>Retriever:</a:t>
            </a:r>
          </a:p>
          <a:p>
            <a:pPr algn="just"/>
            <a:endParaRPr lang="en-US" sz="900" b="1"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Retriever is responsible for identifying and selecting the </a:t>
            </a:r>
            <a:r>
              <a:rPr lang="en-US" b="1" dirty="0">
                <a:latin typeface="Aparajita" panose="02020603050405020304" pitchFamily="18" charset="0"/>
                <a:cs typeface="Aparajita" panose="02020603050405020304" pitchFamily="18" charset="0"/>
              </a:rPr>
              <a:t>most relevant documents </a:t>
            </a:r>
            <a:r>
              <a:rPr lang="en-US" dirty="0">
                <a:latin typeface="Aparajita" panose="02020603050405020304" pitchFamily="18" charset="0"/>
                <a:cs typeface="Aparajita" panose="02020603050405020304" pitchFamily="18" charset="0"/>
              </a:rPr>
              <a:t>from a precomputed knowledge base using </a:t>
            </a:r>
            <a:r>
              <a:rPr lang="en-US" b="1" dirty="0">
                <a:latin typeface="Aparajita" panose="02020603050405020304" pitchFamily="18" charset="0"/>
                <a:cs typeface="Aparajita" panose="02020603050405020304" pitchFamily="18" charset="0"/>
              </a:rPr>
              <a:t>vector similarity search</a:t>
            </a:r>
            <a:r>
              <a:rPr lang="en-US" dirty="0">
                <a:latin typeface="Aparajita" panose="02020603050405020304" pitchFamily="18" charset="0"/>
                <a:cs typeface="Aparajita" panose="02020603050405020304" pitchFamily="18" charset="0"/>
              </a:rPr>
              <a:t>. It compares the query vector generated by the encoder against a corpus of document embeddings, by utilizing </a:t>
            </a:r>
            <a:r>
              <a:rPr lang="en-US" b="1" dirty="0">
                <a:latin typeface="Aparajita" panose="02020603050405020304" pitchFamily="18" charset="0"/>
                <a:cs typeface="Aparajita" panose="02020603050405020304" pitchFamily="18" charset="0"/>
              </a:rPr>
              <a:t>cosine similarity </a:t>
            </a:r>
            <a:r>
              <a:rPr lang="en-US" dirty="0">
                <a:latin typeface="Aparajita" panose="02020603050405020304" pitchFamily="18" charset="0"/>
                <a:cs typeface="Aparajita" panose="02020603050405020304" pitchFamily="18" charset="0"/>
              </a:rPr>
              <a:t>as the primary matching metric to retrieve the top 5 documents. </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Retriever interfaces with the </a:t>
            </a:r>
            <a:r>
              <a:rPr lang="en-US" b="1" dirty="0">
                <a:latin typeface="Aparajita" panose="02020603050405020304" pitchFamily="18" charset="0"/>
                <a:cs typeface="Aparajita" panose="02020603050405020304" pitchFamily="18" charset="0"/>
              </a:rPr>
              <a:t>Encoder</a:t>
            </a:r>
            <a:r>
              <a:rPr lang="en-US" dirty="0">
                <a:latin typeface="Aparajita" panose="02020603050405020304" pitchFamily="18" charset="0"/>
                <a:cs typeface="Aparajita" panose="02020603050405020304" pitchFamily="18" charset="0"/>
              </a:rPr>
              <a:t> to obtain the </a:t>
            </a:r>
            <a:r>
              <a:rPr lang="en-US" b="1" dirty="0">
                <a:latin typeface="Aparajita" panose="02020603050405020304" pitchFamily="18" charset="0"/>
                <a:cs typeface="Aparajita" panose="02020603050405020304" pitchFamily="18" charset="0"/>
              </a:rPr>
              <a:t>query vector </a:t>
            </a:r>
            <a:r>
              <a:rPr lang="en-US" dirty="0">
                <a:latin typeface="Aparajita" panose="02020603050405020304" pitchFamily="18" charset="0"/>
                <a:cs typeface="Aparajita" panose="02020603050405020304" pitchFamily="18" charset="0"/>
              </a:rPr>
              <a:t>and with the </a:t>
            </a:r>
            <a:r>
              <a:rPr lang="en-US" b="1" dirty="0">
                <a:latin typeface="Aparajita" panose="02020603050405020304" pitchFamily="18" charset="0"/>
                <a:cs typeface="Aparajita" panose="02020603050405020304" pitchFamily="18" charset="0"/>
              </a:rPr>
              <a:t>Context Formatter </a:t>
            </a:r>
            <a:r>
              <a:rPr lang="en-US" dirty="0">
                <a:latin typeface="Aparajita" panose="02020603050405020304" pitchFamily="18" charset="0"/>
                <a:cs typeface="Aparajita" panose="02020603050405020304" pitchFamily="18" charset="0"/>
              </a:rPr>
              <a:t>to forward the selected documents for further processing and refinement before the generation stage.</a:t>
            </a:r>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27310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FFEF27C-D736-9C1B-76E7-D0B8FE2454C1}"/>
              </a:ext>
            </a:extLst>
          </p:cNvPr>
          <p:cNvSpPr txBox="1"/>
          <p:nvPr/>
        </p:nvSpPr>
        <p:spPr>
          <a:xfrm>
            <a:off x="352839" y="400912"/>
            <a:ext cx="8438322" cy="2277547"/>
          </a:xfrm>
          <a:prstGeom prst="rect">
            <a:avLst/>
          </a:prstGeom>
          <a:noFill/>
        </p:spPr>
        <p:txBody>
          <a:bodyPr wrap="square">
            <a:spAutoFit/>
          </a:bodyPr>
          <a:lstStyle/>
          <a:p>
            <a:pPr algn="just"/>
            <a:r>
              <a:rPr lang="en-US" sz="1800" b="1" dirty="0">
                <a:latin typeface="Aparajita" panose="02020603050405020304" pitchFamily="18" charset="0"/>
                <a:cs typeface="Aparajita" panose="02020603050405020304" pitchFamily="18" charset="0"/>
              </a:rPr>
              <a:t>Context Formatter:</a:t>
            </a:r>
          </a:p>
          <a:p>
            <a:pPr algn="just"/>
            <a:endParaRPr lang="en-US" sz="800" b="1"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a:t>
            </a:r>
            <a:r>
              <a:rPr lang="en-US" b="1" dirty="0">
                <a:latin typeface="Aparajita" panose="02020603050405020304" pitchFamily="18" charset="0"/>
                <a:cs typeface="Aparajita" panose="02020603050405020304" pitchFamily="18" charset="0"/>
              </a:rPr>
              <a:t>Context Formatter </a:t>
            </a:r>
            <a:r>
              <a:rPr lang="en-US" dirty="0">
                <a:latin typeface="Aparajita" panose="02020603050405020304" pitchFamily="18" charset="0"/>
                <a:cs typeface="Aparajita" panose="02020603050405020304" pitchFamily="18" charset="0"/>
              </a:rPr>
              <a:t>acts as a bridge between </a:t>
            </a:r>
            <a:r>
              <a:rPr lang="en-US" b="1" dirty="0">
                <a:latin typeface="Aparajita" panose="02020603050405020304" pitchFamily="18" charset="0"/>
                <a:cs typeface="Aparajita" panose="02020603050405020304" pitchFamily="18" charset="0"/>
              </a:rPr>
              <a:t>Retrieval</a:t>
            </a:r>
            <a:r>
              <a:rPr lang="en-US" dirty="0">
                <a:latin typeface="Aparajita" panose="02020603050405020304" pitchFamily="18" charset="0"/>
                <a:cs typeface="Aparajita" panose="02020603050405020304" pitchFamily="18" charset="0"/>
              </a:rPr>
              <a:t> and </a:t>
            </a:r>
            <a:r>
              <a:rPr lang="en-US" b="1" dirty="0">
                <a:latin typeface="Aparajita" panose="02020603050405020304" pitchFamily="18" charset="0"/>
                <a:cs typeface="Aparajita" panose="02020603050405020304" pitchFamily="18" charset="0"/>
              </a:rPr>
              <a:t>Generation</a:t>
            </a:r>
            <a:r>
              <a:rPr lang="en-US" dirty="0">
                <a:latin typeface="Aparajita" panose="02020603050405020304" pitchFamily="18" charset="0"/>
                <a:cs typeface="Aparajita" panose="02020603050405020304" pitchFamily="18" charset="0"/>
              </a:rPr>
              <a:t>. It processes the retrieved documents into a structured, context-rich prompt suitable for the language model. Key techniques include </a:t>
            </a:r>
            <a:r>
              <a:rPr lang="en-US" b="1" dirty="0">
                <a:latin typeface="Aparajita" panose="02020603050405020304" pitchFamily="18" charset="0"/>
                <a:cs typeface="Aparajita" panose="02020603050405020304" pitchFamily="18" charset="0"/>
              </a:rPr>
              <a:t>sentence-level</a:t>
            </a:r>
            <a:r>
              <a:rPr lang="en-US" dirty="0">
                <a:latin typeface="Aparajita" panose="02020603050405020304" pitchFamily="18" charset="0"/>
                <a:cs typeface="Aparajita" panose="02020603050405020304" pitchFamily="18" charset="0"/>
              </a:rPr>
              <a:t> relevance scoring and organization of documents by similarity. It highlights </a:t>
            </a:r>
            <a:r>
              <a:rPr lang="en-US" b="1" dirty="0">
                <a:latin typeface="Aparajita" panose="02020603050405020304" pitchFamily="18" charset="0"/>
                <a:cs typeface="Aparajita" panose="02020603050405020304" pitchFamily="18" charset="0"/>
              </a:rPr>
              <a:t>key segments of text</a:t>
            </a:r>
            <a:r>
              <a:rPr lang="en-US" dirty="0">
                <a:latin typeface="Aparajita" panose="02020603050405020304" pitchFamily="18" charset="0"/>
                <a:cs typeface="Aparajita" panose="02020603050405020304" pitchFamily="18" charset="0"/>
              </a:rPr>
              <a:t>, ensuring that essential scientific data such as formulas and terminology are preserved while trimming less relevant content to fit within model constraints.</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a:t>
            </a:r>
            <a:r>
              <a:rPr lang="en-US" b="1" dirty="0">
                <a:latin typeface="Aparajita" panose="02020603050405020304" pitchFamily="18" charset="0"/>
                <a:cs typeface="Aparajita" panose="02020603050405020304" pitchFamily="18" charset="0"/>
              </a:rPr>
              <a:t>Context Formatter </a:t>
            </a:r>
            <a:r>
              <a:rPr lang="en-US" dirty="0">
                <a:latin typeface="Aparajita" panose="02020603050405020304" pitchFamily="18" charset="0"/>
                <a:cs typeface="Aparajita" panose="02020603050405020304" pitchFamily="18" charset="0"/>
              </a:rPr>
              <a:t>works with the retriever to refine its output by prioritizing content through scoring. It enhances the query with expanded terms and organizes the final prompt to include document boundaries, similarity metadata, and tailored instructions. This structure helps the language model generate concise, accurate responses tied to specific source documents, even without explicit citations.</a:t>
            </a:r>
            <a:endParaRPr lang="en-IN" dirty="0">
              <a:latin typeface="Aparajita" panose="02020603050405020304" pitchFamily="18" charset="0"/>
              <a:cs typeface="Aparajita" panose="02020603050405020304" pitchFamily="18" charset="0"/>
            </a:endParaRPr>
          </a:p>
        </p:txBody>
      </p:sp>
      <p:sp>
        <p:nvSpPr>
          <p:cNvPr id="12" name="TextBox 11">
            <a:extLst>
              <a:ext uri="{FF2B5EF4-FFF2-40B4-BE49-F238E27FC236}">
                <a16:creationId xmlns:a16="http://schemas.microsoft.com/office/drawing/2014/main" id="{6CC10ED1-6677-03FF-EB29-3025FBA87800}"/>
              </a:ext>
            </a:extLst>
          </p:cNvPr>
          <p:cNvSpPr txBox="1"/>
          <p:nvPr/>
        </p:nvSpPr>
        <p:spPr>
          <a:xfrm>
            <a:off x="352839" y="2660407"/>
            <a:ext cx="8438322" cy="2062103"/>
          </a:xfrm>
          <a:prstGeom prst="rect">
            <a:avLst/>
          </a:prstGeom>
          <a:noFill/>
        </p:spPr>
        <p:txBody>
          <a:bodyPr wrap="square">
            <a:spAutoFit/>
          </a:bodyPr>
          <a:lstStyle/>
          <a:p>
            <a:pPr algn="just"/>
            <a:r>
              <a:rPr lang="en-US" sz="1800" b="1" dirty="0">
                <a:latin typeface="Aparajita" panose="02020603050405020304" pitchFamily="18" charset="0"/>
                <a:cs typeface="Aparajita" panose="02020603050405020304" pitchFamily="18" charset="0"/>
              </a:rPr>
              <a:t>Generator:</a:t>
            </a:r>
          </a:p>
          <a:p>
            <a:pPr algn="just"/>
            <a:endParaRPr lang="en-US" sz="900" b="1"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The Generator, powered by Llama 3.1 (8B parameters), synthesizes human-like responses based on the structured prompt from the Context Formatter. It uses custom scientific templates and adjusts its response style based on the query type, ensuring a balance between creativity and factual accuracy with fine-tuned generation parameters like temperature, top-p, and top-k.</a:t>
            </a:r>
          </a:p>
          <a:p>
            <a:pPr marL="285750" indent="-285750" algn="just">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dirty="0">
                <a:latin typeface="Aparajita" panose="02020603050405020304" pitchFamily="18" charset="0"/>
                <a:cs typeface="Aparajita" panose="02020603050405020304" pitchFamily="18" charset="0"/>
              </a:rPr>
              <a:t>After generating responses, the generator's output is validated using automated metrics such as </a:t>
            </a:r>
            <a:r>
              <a:rPr lang="en-US" b="1" dirty="0">
                <a:latin typeface="Aparajita" panose="02020603050405020304" pitchFamily="18" charset="0"/>
                <a:cs typeface="Aparajita" panose="02020603050405020304" pitchFamily="18" charset="0"/>
              </a:rPr>
              <a:t>BERT Score </a:t>
            </a:r>
            <a:r>
              <a:rPr lang="en-US" dirty="0">
                <a:latin typeface="Aparajita" panose="02020603050405020304" pitchFamily="18" charset="0"/>
                <a:cs typeface="Aparajita" panose="02020603050405020304" pitchFamily="18" charset="0"/>
              </a:rPr>
              <a:t>and </a:t>
            </a:r>
            <a:r>
              <a:rPr lang="en-US" b="1" dirty="0">
                <a:latin typeface="Aparajita" panose="02020603050405020304" pitchFamily="18" charset="0"/>
                <a:cs typeface="Aparajita" panose="02020603050405020304" pitchFamily="18" charset="0"/>
              </a:rPr>
              <a:t>ROUGE</a:t>
            </a:r>
            <a:r>
              <a:rPr lang="en-US" dirty="0">
                <a:latin typeface="Aparajita" panose="02020603050405020304" pitchFamily="18" charset="0"/>
                <a:cs typeface="Aparajita" panose="02020603050405020304" pitchFamily="18" charset="0"/>
              </a:rPr>
              <a:t> to ensure semantic consistency with the retrieved context. While it doesn't explicitly verify citations or numbers, this validation helps minimize hallucination and ensures the final answers are accurate and contextually relevant for scientific users.</a:t>
            </a:r>
            <a:endParaRPr lang="en-IN"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953675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AD9B9-C42B-482F-AB97-A6D3D3100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74" y="576082"/>
            <a:ext cx="4663647" cy="3991336"/>
          </a:xfrm>
          <a:prstGeom prst="rect">
            <a:avLst/>
          </a:prstGeom>
        </p:spPr>
      </p:pic>
      <p:sp>
        <p:nvSpPr>
          <p:cNvPr id="6" name="Google Shape;807;p41">
            <a:extLst>
              <a:ext uri="{FF2B5EF4-FFF2-40B4-BE49-F238E27FC236}">
                <a16:creationId xmlns:a16="http://schemas.microsoft.com/office/drawing/2014/main" id="{21DC8075-7EF0-70FA-A41B-34A57481F487}"/>
              </a:ext>
            </a:extLst>
          </p:cNvPr>
          <p:cNvSpPr txBox="1">
            <a:spLocks noGrp="1"/>
          </p:cNvSpPr>
          <p:nvPr>
            <p:ph type="title"/>
          </p:nvPr>
        </p:nvSpPr>
        <p:spPr>
          <a:xfrm>
            <a:off x="941733" y="2139316"/>
            <a:ext cx="177289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rPr>
              <a:t>Workflow</a:t>
            </a:r>
            <a:endParaRPr sz="24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endParaRPr>
          </a:p>
        </p:txBody>
      </p:sp>
    </p:spTree>
    <p:extLst>
      <p:ext uri="{BB962C8B-B14F-4D97-AF65-F5344CB8AC3E}">
        <p14:creationId xmlns:p14="http://schemas.microsoft.com/office/powerpoint/2010/main" val="150352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7287" y="525462"/>
            <a:ext cx="1869423" cy="338554"/>
          </a:xfrm>
          <a:prstGeom prst="rect">
            <a:avLst/>
          </a:prstGeom>
          <a:noFill/>
        </p:spPr>
        <p:txBody>
          <a:bodyPr wrap="none" rtlCol="0">
            <a:spAutoFit/>
          </a:bodyPr>
          <a:lstStyle/>
          <a:p>
            <a:r>
              <a:rPr lang="en-US" sz="1600" b="1" dirty="0">
                <a:latin typeface="Times New Roman" panose="02020603050405020304" pitchFamily="18" charset="0"/>
                <a:ea typeface="Calibri" panose="020F0502020204030204" pitchFamily="34" charset="0"/>
                <a:cs typeface="Gautami" panose="020B0502040204020203" pitchFamily="34" charset="0"/>
              </a:rPr>
              <a:t>Evaluation Metrics</a:t>
            </a:r>
          </a:p>
        </p:txBody>
      </p:sp>
      <p:sp>
        <p:nvSpPr>
          <p:cNvPr id="2" name="Rectangle 1"/>
          <p:cNvSpPr/>
          <p:nvPr/>
        </p:nvSpPr>
        <p:spPr>
          <a:xfrm>
            <a:off x="345696" y="1072697"/>
            <a:ext cx="8214070" cy="4770537"/>
          </a:xfrm>
          <a:prstGeom prst="rect">
            <a:avLst/>
          </a:prstGeom>
        </p:spPr>
        <p:txBody>
          <a:bodyPr wrap="square">
            <a:spAutoFit/>
          </a:bodyPr>
          <a:lstStyle/>
          <a:p>
            <a:pPr marL="342900" lvl="2" indent="-342900" algn="just">
              <a:buFont typeface="Arial"/>
              <a:buAutoNum type="arabicPeriod"/>
            </a:pPr>
            <a:r>
              <a:rPr lang="en-US" sz="1600" b="1" dirty="0">
                <a:latin typeface="Aparajita" panose="02020603050405020304" pitchFamily="18" charset="0"/>
                <a:cs typeface="Aparajita" panose="02020603050405020304" pitchFamily="18" charset="0"/>
              </a:rPr>
              <a:t>Cosine Similarity:</a:t>
            </a:r>
            <a:r>
              <a:rPr lang="en-US" sz="1600" b="1" i="1" dirty="0">
                <a:latin typeface="Aparajita" panose="02020603050405020304" pitchFamily="18" charset="0"/>
                <a:cs typeface="Aparajita" panose="02020603050405020304" pitchFamily="18" charset="0"/>
              </a:rPr>
              <a:t> </a:t>
            </a:r>
            <a:r>
              <a:rPr lang="en-US" sz="1600" dirty="0">
                <a:latin typeface="Aparajita" panose="02020603050405020304" pitchFamily="18" charset="0"/>
                <a:cs typeface="Aparajita" panose="02020603050405020304" pitchFamily="18" charset="0"/>
              </a:rPr>
              <a:t>Cosine Similarity measures the </a:t>
            </a:r>
            <a:r>
              <a:rPr lang="en-US" sz="1600" b="1" dirty="0">
                <a:latin typeface="Aparajita" panose="02020603050405020304" pitchFamily="18" charset="0"/>
                <a:cs typeface="Aparajita" panose="02020603050405020304" pitchFamily="18" charset="0"/>
              </a:rPr>
              <a:t>closeness of text embeddings </a:t>
            </a:r>
            <a:r>
              <a:rPr lang="en-US" sz="1600" dirty="0">
                <a:latin typeface="Aparajita" panose="02020603050405020304" pitchFamily="18" charset="0"/>
                <a:cs typeface="Aparajita" panose="02020603050405020304" pitchFamily="18" charset="0"/>
              </a:rPr>
              <a:t>by computing the </a:t>
            </a:r>
            <a:r>
              <a:rPr lang="en-US" sz="1600" b="1" dirty="0">
                <a:latin typeface="Aparajita" panose="02020603050405020304" pitchFamily="18" charset="0"/>
                <a:cs typeface="Aparajita" panose="02020603050405020304" pitchFamily="18" charset="0"/>
              </a:rPr>
              <a:t>cosine of the angle between them in high-dimensional space</a:t>
            </a:r>
            <a:r>
              <a:rPr lang="en-US" sz="1600" dirty="0">
                <a:latin typeface="Aparajita" panose="02020603050405020304" pitchFamily="18" charset="0"/>
                <a:cs typeface="Aparajita" panose="02020603050405020304" pitchFamily="18" charset="0"/>
              </a:rPr>
              <a:t>. It is crucial for retrieval accuracy, ensuring that only the most relevant text passages are selected before response generation. A similarity score close to 1 indicates high relevance, while a lower score suggests weaker contextual alignment. </a:t>
            </a:r>
          </a:p>
          <a:p>
            <a:pPr marL="342900" lvl="2" indent="-342900" algn="just">
              <a:buFont typeface="Arial"/>
              <a:buAutoNum type="arabicPeriod"/>
            </a:pPr>
            <a:endParaRPr lang="en-US" sz="1600" dirty="0">
              <a:latin typeface="Aparajita" panose="02020603050405020304" pitchFamily="18" charset="0"/>
              <a:cs typeface="Aparajita" panose="02020603050405020304" pitchFamily="18" charset="0"/>
            </a:endParaRPr>
          </a:p>
          <a:p>
            <a:pPr marL="342900" lvl="2" indent="-342900" algn="just">
              <a:buAutoNum type="arabicPeriod"/>
            </a:pPr>
            <a:endParaRPr lang="en-US" sz="1600" b="1" dirty="0">
              <a:latin typeface="Aparajita" panose="02020603050405020304" pitchFamily="18" charset="0"/>
              <a:cs typeface="Aparajita" panose="02020603050405020304" pitchFamily="18" charset="0"/>
            </a:endParaRPr>
          </a:p>
          <a:p>
            <a:pPr marL="342900" lvl="2" indent="-342900" algn="just">
              <a:buAutoNum type="arabicPeriod"/>
            </a:pPr>
            <a:endParaRPr lang="en-US" sz="1600" b="1" dirty="0">
              <a:latin typeface="Aparajita" panose="02020603050405020304" pitchFamily="18" charset="0"/>
              <a:cs typeface="Aparajita" panose="02020603050405020304" pitchFamily="18" charset="0"/>
            </a:endParaRPr>
          </a:p>
          <a:p>
            <a:pPr marL="342900" lvl="2" indent="-342900" algn="just">
              <a:buAutoNum type="arabicPeriod"/>
            </a:pPr>
            <a:endParaRPr lang="en-US" sz="1600" b="1" dirty="0">
              <a:latin typeface="Aparajita" panose="02020603050405020304" pitchFamily="18" charset="0"/>
              <a:cs typeface="Aparajita" panose="02020603050405020304" pitchFamily="18" charset="0"/>
            </a:endParaRPr>
          </a:p>
          <a:p>
            <a:pPr marL="342900" lvl="2" indent="-342900" algn="just">
              <a:buAutoNum type="arabicPeriod"/>
            </a:pPr>
            <a:r>
              <a:rPr lang="en-US" sz="1600" b="1" dirty="0">
                <a:latin typeface="Aparajita" panose="02020603050405020304" pitchFamily="18" charset="0"/>
                <a:cs typeface="Aparajita" panose="02020603050405020304" pitchFamily="18" charset="0"/>
              </a:rPr>
              <a:t>BERT Score: </a:t>
            </a:r>
            <a:r>
              <a:rPr lang="en-US" sz="1600" dirty="0">
                <a:latin typeface="Aparajita" panose="02020603050405020304" pitchFamily="18" charset="0"/>
                <a:cs typeface="Aparajita" panose="02020603050405020304" pitchFamily="18" charset="0"/>
              </a:rPr>
              <a:t>BERT Score evaluates the </a:t>
            </a:r>
            <a:r>
              <a:rPr lang="en-US" sz="1600" b="1" dirty="0">
                <a:latin typeface="Aparajita" panose="02020603050405020304" pitchFamily="18" charset="0"/>
                <a:cs typeface="Aparajita" panose="02020603050405020304" pitchFamily="18" charset="0"/>
              </a:rPr>
              <a:t>semantic similarity</a:t>
            </a:r>
            <a:r>
              <a:rPr lang="en-US" sz="1600" dirty="0">
                <a:latin typeface="Aparajita" panose="02020603050405020304" pitchFamily="18" charset="0"/>
                <a:cs typeface="Aparajita" panose="02020603050405020304" pitchFamily="18" charset="0"/>
              </a:rPr>
              <a:t> between the </a:t>
            </a:r>
            <a:r>
              <a:rPr lang="en-US" sz="1600" b="1" dirty="0">
                <a:latin typeface="Aparajita" panose="02020603050405020304" pitchFamily="18" charset="0"/>
                <a:cs typeface="Aparajita" panose="02020603050405020304" pitchFamily="18" charset="0"/>
              </a:rPr>
              <a:t>generate response and the reference text </a:t>
            </a:r>
            <a:r>
              <a:rPr lang="en-US" sz="1600" dirty="0">
                <a:latin typeface="Aparajita" panose="02020603050405020304" pitchFamily="18" charset="0"/>
                <a:cs typeface="Aparajita" panose="02020603050405020304" pitchFamily="18" charset="0"/>
              </a:rPr>
              <a:t>by leveraging contextual embeddings from models like BERT or MatSciBERT. Unlike traditional metrics that depend on exact word matches, </a:t>
            </a:r>
            <a:r>
              <a:rPr lang="en-US" sz="1600" b="1" dirty="0">
                <a:latin typeface="Aparajita" panose="02020603050405020304" pitchFamily="18" charset="0"/>
                <a:cs typeface="Aparajita" panose="02020603050405020304" pitchFamily="18" charset="0"/>
              </a:rPr>
              <a:t>BERT Score compares token embeddings using cosine similarity</a:t>
            </a:r>
            <a:r>
              <a:rPr lang="en-US" sz="1600" dirty="0">
                <a:latin typeface="Aparajita" panose="02020603050405020304" pitchFamily="18" charset="0"/>
                <a:cs typeface="Aparajita" panose="02020603050405020304" pitchFamily="18" charset="0"/>
              </a:rPr>
              <a:t>.</a:t>
            </a:r>
            <a:r>
              <a:rPr lang="en-US" altLang="en-US" sz="1600" b="1" dirty="0">
                <a:solidFill>
                  <a:schemeClr val="tx1"/>
                </a:solidFill>
                <a:latin typeface="Aparajita" panose="02020603050405020304" pitchFamily="18" charset="0"/>
                <a:cs typeface="Aparajita" panose="02020603050405020304" pitchFamily="18" charset="0"/>
              </a:rPr>
              <a:t> </a:t>
            </a:r>
          </a:p>
          <a:p>
            <a:pPr lvl="0" eaLnBrk="0" fontAlgn="base" hangingPunct="0">
              <a:spcBef>
                <a:spcPct val="0"/>
              </a:spcBef>
              <a:spcAft>
                <a:spcPct val="0"/>
              </a:spcAft>
              <a:buClrTx/>
            </a:pPr>
            <a:r>
              <a:rPr lang="en-US" altLang="en-US" sz="1600" b="1" dirty="0">
                <a:solidFill>
                  <a:schemeClr val="tx1"/>
                </a:solidFill>
                <a:latin typeface="Aparajita" panose="02020603050405020304" pitchFamily="18" charset="0"/>
                <a:cs typeface="Aparajita" panose="02020603050405020304" pitchFamily="18" charset="0"/>
              </a:rPr>
              <a:t>              </a:t>
            </a:r>
          </a:p>
          <a:p>
            <a:pPr lvl="0" eaLnBrk="0" fontAlgn="base" hangingPunct="0">
              <a:spcBef>
                <a:spcPct val="0"/>
              </a:spcBef>
              <a:spcAft>
                <a:spcPct val="0"/>
              </a:spcAft>
              <a:buClrTx/>
            </a:pPr>
            <a:r>
              <a:rPr lang="en-US" altLang="en-US" sz="1600" b="1" dirty="0">
                <a:solidFill>
                  <a:schemeClr val="tx1"/>
                </a:solidFill>
                <a:latin typeface="Aparajita" panose="02020603050405020304" pitchFamily="18" charset="0"/>
                <a:cs typeface="Aparajita" panose="02020603050405020304" pitchFamily="18" charset="0"/>
              </a:rPr>
              <a:t>       a. Precision</a:t>
            </a:r>
            <a:r>
              <a:rPr lang="en-US" altLang="en-US" sz="1600" dirty="0">
                <a:solidFill>
                  <a:schemeClr val="tx1"/>
                </a:solidFill>
                <a:latin typeface="Aparajita" panose="02020603050405020304" pitchFamily="18" charset="0"/>
                <a:cs typeface="Aparajita" panose="02020603050405020304" pitchFamily="18" charset="0"/>
              </a:rPr>
              <a:t>: Matching generated words to reference.</a:t>
            </a:r>
          </a:p>
          <a:p>
            <a:pPr lvl="0" eaLnBrk="0" fontAlgn="base" hangingPunct="0">
              <a:spcBef>
                <a:spcPct val="0"/>
              </a:spcBef>
              <a:spcAft>
                <a:spcPct val="0"/>
              </a:spcAft>
              <a:buClrTx/>
            </a:pPr>
            <a:r>
              <a:rPr lang="en-US" altLang="en-US" sz="1600" b="1" dirty="0">
                <a:solidFill>
                  <a:schemeClr val="tx1"/>
                </a:solidFill>
                <a:latin typeface="Aparajita" panose="02020603050405020304" pitchFamily="18" charset="0"/>
                <a:cs typeface="Aparajita" panose="02020603050405020304" pitchFamily="18" charset="0"/>
              </a:rPr>
              <a:t>       b. Recall</a:t>
            </a:r>
            <a:r>
              <a:rPr lang="en-US" altLang="en-US" sz="1600" dirty="0">
                <a:solidFill>
                  <a:schemeClr val="tx1"/>
                </a:solidFill>
                <a:latin typeface="Aparajita" panose="02020603050405020304" pitchFamily="18" charset="0"/>
                <a:cs typeface="Aparajita" panose="02020603050405020304" pitchFamily="18" charset="0"/>
              </a:rPr>
              <a:t>: Matching reference words to generated.</a:t>
            </a:r>
          </a:p>
          <a:p>
            <a:pPr lvl="0" eaLnBrk="0" fontAlgn="base" hangingPunct="0">
              <a:spcBef>
                <a:spcPct val="0"/>
              </a:spcBef>
              <a:spcAft>
                <a:spcPct val="0"/>
              </a:spcAft>
              <a:buClrTx/>
            </a:pPr>
            <a:r>
              <a:rPr lang="en-US" altLang="en-US" sz="1600" b="1" dirty="0">
                <a:solidFill>
                  <a:schemeClr val="tx1"/>
                </a:solidFill>
                <a:latin typeface="Aparajita" panose="02020603050405020304" pitchFamily="18" charset="0"/>
                <a:cs typeface="Aparajita" panose="02020603050405020304" pitchFamily="18" charset="0"/>
              </a:rPr>
              <a:t>       c. F1 Score</a:t>
            </a:r>
            <a:r>
              <a:rPr lang="en-US" altLang="en-US" sz="1600" dirty="0">
                <a:solidFill>
                  <a:schemeClr val="tx1"/>
                </a:solidFill>
                <a:latin typeface="Aparajita" panose="02020603050405020304" pitchFamily="18" charset="0"/>
                <a:cs typeface="Aparajita" panose="02020603050405020304" pitchFamily="18" charset="0"/>
              </a:rPr>
              <a:t>: Harmonic mean of Precision and Recall.</a:t>
            </a:r>
          </a:p>
          <a:p>
            <a:pPr lvl="2" algn="just"/>
            <a:r>
              <a:rPr lang="en-US" sz="1600" dirty="0">
                <a:latin typeface="Aparajita" panose="02020603050405020304" pitchFamily="18" charset="0"/>
                <a:cs typeface="Aparajita" panose="02020603050405020304" pitchFamily="18" charset="0"/>
              </a:rPr>
              <a:t> </a:t>
            </a:r>
          </a:p>
          <a:p>
            <a:pPr lvl="2" algn="just"/>
            <a:endParaRPr lang="en-US" sz="1600" dirty="0">
              <a:latin typeface="Aparajita" panose="02020603050405020304" pitchFamily="18" charset="0"/>
              <a:cs typeface="Aparajita" panose="02020603050405020304" pitchFamily="18" charset="0"/>
            </a:endParaRPr>
          </a:p>
          <a:p>
            <a:pPr lvl="2" algn="just"/>
            <a:endParaRPr lang="en-US" sz="1600" dirty="0">
              <a:latin typeface="Aparajita" panose="02020603050405020304" pitchFamily="18" charset="0"/>
              <a:cs typeface="Aparajita" panose="02020603050405020304" pitchFamily="18" charset="0"/>
            </a:endParaRPr>
          </a:p>
          <a:p>
            <a:pPr marL="342900" lvl="2" indent="-342900" algn="just">
              <a:buAutoNum type="arabicPeriod"/>
            </a:pPr>
            <a:endParaRPr lang="en-US" sz="1600" dirty="0">
              <a:latin typeface="Aparajita" panose="02020603050405020304" pitchFamily="18" charset="0"/>
              <a:cs typeface="Aparajita" panose="02020603050405020304" pitchFamily="18" charset="0"/>
            </a:endParaRPr>
          </a:p>
        </p:txBody>
      </p:sp>
      <p:sp>
        <p:nvSpPr>
          <p:cNvPr id="6"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455625" y="2324525"/>
            <a:ext cx="2232749" cy="494450"/>
          </a:xfrm>
          <a:prstGeom prst="rect">
            <a:avLst/>
          </a:prstGeom>
        </p:spPr>
      </p:pic>
    </p:spTree>
    <p:extLst>
      <p:ext uri="{BB962C8B-B14F-4D97-AF65-F5344CB8AC3E}">
        <p14:creationId xmlns:p14="http://schemas.microsoft.com/office/powerpoint/2010/main" val="1543480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67139" y="663536"/>
                <a:ext cx="7942023" cy="4206408"/>
              </a:xfrm>
              <a:prstGeom prst="rect">
                <a:avLst/>
              </a:prstGeom>
            </p:spPr>
            <p:txBody>
              <a:bodyPr wrap="square">
                <a:spAutoFit/>
              </a:bodyPr>
              <a:lstStyle/>
              <a:p>
                <a:pPr algn="ctr"/>
                <a:endParaRPr lang="en-US" sz="1600" b="1" dirty="0">
                  <a:latin typeface="Aparajita" panose="02020603050405020304" pitchFamily="18" charset="0"/>
                  <a:cs typeface="Aparajita" panose="02020603050405020304" pitchFamily="18" charset="0"/>
                </a:endParaRPr>
              </a:p>
              <a:p>
                <a:pPr algn="ctr"/>
                <a:r>
                  <a:rPr lang="en-US" sz="1600" b="1" dirty="0">
                    <a:latin typeface="Aparajita" panose="02020603050405020304" pitchFamily="18" charset="0"/>
                    <a:cs typeface="Aparajita" panose="02020603050405020304" pitchFamily="18" charset="0"/>
                  </a:rPr>
                  <a:t>BERT Score (F1) = 2 * </a:t>
                </a:r>
                <a14:m>
                  <m:oMath xmlns:m="http://schemas.openxmlformats.org/officeDocument/2006/math">
                    <m:f>
                      <m:fPr>
                        <m:ctrlPr>
                          <a:rPr lang="en-US" sz="1600" b="1" i="1">
                            <a:latin typeface="Cambria Math" panose="02040503050406030204" pitchFamily="18" charset="0"/>
                          </a:rPr>
                        </m:ctrlPr>
                      </m:fPr>
                      <m:num>
                        <m:r>
                          <a:rPr lang="en-US" sz="1600" b="1" i="1">
                            <a:latin typeface="Cambria Math" panose="02040503050406030204" pitchFamily="18" charset="0"/>
                          </a:rPr>
                          <m:t>𝒑𝒓𝒆𝒄𝒊𝒔𝒊𝒐𝒏</m:t>
                        </m:r>
                        <m:r>
                          <a:rPr lang="en-US" sz="1600" b="1" i="1">
                            <a:latin typeface="Cambria Math" panose="02040503050406030204" pitchFamily="18" charset="0"/>
                          </a:rPr>
                          <m:t> ∗ </m:t>
                        </m:r>
                        <m:r>
                          <a:rPr lang="en-US" sz="1600" b="1" i="1">
                            <a:latin typeface="Cambria Math" panose="02040503050406030204" pitchFamily="18" charset="0"/>
                          </a:rPr>
                          <m:t>𝒓𝒆𝒄𝒂𝒍𝒍</m:t>
                        </m:r>
                      </m:num>
                      <m:den>
                        <m:r>
                          <a:rPr lang="en-US" sz="1600" b="1" i="1">
                            <a:latin typeface="Cambria Math" panose="02040503050406030204" pitchFamily="18" charset="0"/>
                          </a:rPr>
                          <m:t>𝒑𝒓𝒆𝒄𝒊𝒔𝒊𝒐𝒏</m:t>
                        </m:r>
                        <m:r>
                          <a:rPr lang="en-US" sz="1600" b="1" i="1">
                            <a:latin typeface="Cambria Math" panose="02040503050406030204" pitchFamily="18" charset="0"/>
                          </a:rPr>
                          <m:t> + </m:t>
                        </m:r>
                        <m:r>
                          <a:rPr lang="en-US" sz="1600" b="1" i="1">
                            <a:latin typeface="Cambria Math" panose="02040503050406030204" pitchFamily="18" charset="0"/>
                          </a:rPr>
                          <m:t>𝒓𝒆𝒄𝒂𝒍𝒍</m:t>
                        </m:r>
                      </m:den>
                    </m:f>
                  </m:oMath>
                </a14:m>
                <a:endParaRPr lang="en-US" sz="1600" b="1" dirty="0">
                  <a:latin typeface="Aparajita" panose="02020603050405020304" pitchFamily="18" charset="0"/>
                  <a:cs typeface="Aparajita" panose="02020603050405020304" pitchFamily="18" charset="0"/>
                </a:endParaRPr>
              </a:p>
              <a:p>
                <a:pPr algn="ctr"/>
                <a:endParaRPr lang="en-US" sz="1600" b="1" dirty="0">
                  <a:latin typeface="Aparajita" panose="02020603050405020304" pitchFamily="18" charset="0"/>
                  <a:cs typeface="Aparajita" panose="02020603050405020304" pitchFamily="18" charset="0"/>
                </a:endParaRPr>
              </a:p>
              <a:p>
                <a:pPr algn="ctr"/>
                <a:endParaRPr lang="en-US" sz="1600" b="1" dirty="0">
                  <a:latin typeface="Aparajita" panose="02020603050405020304" pitchFamily="18" charset="0"/>
                  <a:cs typeface="Aparajita" panose="02020603050405020304" pitchFamily="18" charset="0"/>
                </a:endParaRPr>
              </a:p>
              <a:p>
                <a:pPr lvl="2" algn="just"/>
                <a:r>
                  <a:rPr lang="en-US" sz="1600" dirty="0">
                    <a:latin typeface="Aparajita" panose="02020603050405020304" pitchFamily="18" charset="0"/>
                    <a:cs typeface="Aparajita" panose="02020603050405020304" pitchFamily="18" charset="0"/>
                  </a:rPr>
                  <a:t>3. </a:t>
                </a:r>
                <a:r>
                  <a:rPr lang="en-US" sz="1600" b="1" dirty="0">
                    <a:latin typeface="Aparajita" panose="02020603050405020304" pitchFamily="18" charset="0"/>
                    <a:cs typeface="Aparajita" panose="02020603050405020304" pitchFamily="18" charset="0"/>
                  </a:rPr>
                  <a:t>ROUGE Score:</a:t>
                </a:r>
                <a:r>
                  <a:rPr lang="en-US" sz="1600" b="1" i="1" dirty="0">
                    <a:latin typeface="Aparajita" panose="02020603050405020304" pitchFamily="18" charset="0"/>
                    <a:cs typeface="Aparajita" panose="02020603050405020304" pitchFamily="18" charset="0"/>
                  </a:rPr>
                  <a:t> </a:t>
                </a:r>
                <a:r>
                  <a:rPr lang="en-US" sz="1600" dirty="0">
                    <a:latin typeface="Aparajita" panose="02020603050405020304" pitchFamily="18" charset="0"/>
                    <a:cs typeface="Aparajita" panose="02020603050405020304" pitchFamily="18" charset="0"/>
                  </a:rPr>
                  <a:t>ROUGE (Recall-Oriented Understudy for </a:t>
                </a:r>
                <a:r>
                  <a:rPr lang="en-US" sz="1600" dirty="0" err="1">
                    <a:latin typeface="Aparajita" panose="02020603050405020304" pitchFamily="18" charset="0"/>
                    <a:cs typeface="Aparajita" panose="02020603050405020304" pitchFamily="18" charset="0"/>
                  </a:rPr>
                  <a:t>Gisting</a:t>
                </a:r>
                <a:r>
                  <a:rPr lang="en-US" sz="1600" dirty="0">
                    <a:latin typeface="Aparajita" panose="02020603050405020304" pitchFamily="18" charset="0"/>
                    <a:cs typeface="Aparajita" panose="02020603050405020304" pitchFamily="18" charset="0"/>
                  </a:rPr>
                  <a:t> Evaluation) measures the </a:t>
                </a:r>
                <a:r>
                  <a:rPr lang="en-US" sz="1600" b="1" dirty="0">
                    <a:latin typeface="Aparajita" panose="02020603050405020304" pitchFamily="18" charset="0"/>
                    <a:cs typeface="Aparajita" panose="02020603050405020304" pitchFamily="18" charset="0"/>
                  </a:rPr>
                  <a:t>textual overlap </a:t>
                </a:r>
                <a:r>
                  <a:rPr lang="en-US" sz="1600" dirty="0">
                    <a:latin typeface="Aparajita" panose="02020603050405020304" pitchFamily="18" charset="0"/>
                    <a:cs typeface="Aparajita" panose="02020603050405020304" pitchFamily="18" charset="0"/>
                  </a:rPr>
                  <a:t>between </a:t>
                </a:r>
                <a:r>
                  <a:rPr lang="en-US" sz="1600" b="1" dirty="0">
                    <a:latin typeface="Aparajita" panose="02020603050405020304" pitchFamily="18" charset="0"/>
                    <a:cs typeface="Aparajita" panose="02020603050405020304" pitchFamily="18" charset="0"/>
                  </a:rPr>
                  <a:t>Generated </a:t>
                </a:r>
                <a:r>
                  <a:rPr lang="en-US" sz="1600" dirty="0">
                    <a:latin typeface="Aparajita" panose="02020603050405020304" pitchFamily="18" charset="0"/>
                    <a:cs typeface="Aparajita" panose="02020603050405020304" pitchFamily="18" charset="0"/>
                  </a:rPr>
                  <a:t>and</a:t>
                </a:r>
                <a:r>
                  <a:rPr lang="en-US" sz="1600" b="1" dirty="0">
                    <a:latin typeface="Aparajita" panose="02020603050405020304" pitchFamily="18" charset="0"/>
                    <a:cs typeface="Aparajita" panose="02020603050405020304" pitchFamily="18" charset="0"/>
                  </a:rPr>
                  <a:t> Reference texts</a:t>
                </a:r>
                <a:r>
                  <a:rPr lang="en-US" sz="1600" dirty="0">
                    <a:latin typeface="Aparajita" panose="02020603050405020304" pitchFamily="18" charset="0"/>
                    <a:cs typeface="Aparajita" panose="02020603050405020304" pitchFamily="18" charset="0"/>
                  </a:rPr>
                  <a:t>, making it useful for assessing factual accuracy and completeness. </a:t>
                </a:r>
              </a:p>
              <a:p>
                <a:pPr lvl="2" algn="just"/>
                <a:endParaRPr lang="en-US" sz="1600" b="1" dirty="0">
                  <a:latin typeface="Aparajita" panose="02020603050405020304" pitchFamily="18" charset="0"/>
                  <a:cs typeface="Aparajita" panose="02020603050405020304" pitchFamily="18" charset="0"/>
                </a:endParaRPr>
              </a:p>
              <a:p>
                <a:pPr lvl="2" algn="just"/>
                <a:r>
                  <a:rPr lang="en-US" sz="1600" b="1" dirty="0">
                    <a:latin typeface="Aparajita" panose="02020603050405020304" pitchFamily="18" charset="0"/>
                    <a:cs typeface="Aparajita" panose="02020603050405020304" pitchFamily="18" charset="0"/>
                  </a:rPr>
                  <a:t>ROUGE-N</a:t>
                </a:r>
                <a:r>
                  <a:rPr lang="en-US" sz="1600" dirty="0">
                    <a:latin typeface="Aparajita" panose="02020603050405020304" pitchFamily="18" charset="0"/>
                    <a:cs typeface="Aparajita" panose="02020603050405020304" pitchFamily="18" charset="0"/>
                  </a:rPr>
                  <a:t> calculates n-gram overlap </a:t>
                </a:r>
                <a:r>
                  <a:rPr lang="en-US" sz="1600" b="1" dirty="0">
                    <a:latin typeface="Aparajita" panose="02020603050405020304" pitchFamily="18" charset="0"/>
                    <a:cs typeface="Aparajita" panose="02020603050405020304" pitchFamily="18" charset="0"/>
                  </a:rPr>
                  <a:t>ROUGE-1</a:t>
                </a:r>
                <a:r>
                  <a:rPr lang="en-US" sz="1600" dirty="0">
                    <a:latin typeface="Aparajita" panose="02020603050405020304" pitchFamily="18" charset="0"/>
                    <a:cs typeface="Aparajita" panose="02020603050405020304" pitchFamily="18" charset="0"/>
                  </a:rPr>
                  <a:t> for </a:t>
                </a:r>
                <a:r>
                  <a:rPr lang="en-US" sz="1600" b="1" dirty="0">
                    <a:latin typeface="Aparajita" panose="02020603050405020304" pitchFamily="18" charset="0"/>
                    <a:cs typeface="Aparajita" panose="02020603050405020304" pitchFamily="18" charset="0"/>
                  </a:rPr>
                  <a:t>unigrams</a:t>
                </a:r>
                <a:r>
                  <a:rPr lang="en-US" sz="1600" dirty="0">
                    <a:latin typeface="Aparajita" panose="02020603050405020304" pitchFamily="18" charset="0"/>
                    <a:cs typeface="Aparajita" panose="02020603050405020304" pitchFamily="18" charset="0"/>
                  </a:rPr>
                  <a:t>, </a:t>
                </a:r>
                <a:r>
                  <a:rPr lang="en-US" sz="1600" b="1" dirty="0">
                    <a:latin typeface="Aparajita" panose="02020603050405020304" pitchFamily="18" charset="0"/>
                    <a:cs typeface="Aparajita" panose="02020603050405020304" pitchFamily="18" charset="0"/>
                  </a:rPr>
                  <a:t>ROUGE-2</a:t>
                </a:r>
                <a:r>
                  <a:rPr lang="en-US" sz="1600" dirty="0">
                    <a:latin typeface="Aparajita" panose="02020603050405020304" pitchFamily="18" charset="0"/>
                    <a:cs typeface="Aparajita" panose="02020603050405020304" pitchFamily="18" charset="0"/>
                  </a:rPr>
                  <a:t> for </a:t>
                </a:r>
                <a:r>
                  <a:rPr lang="en-US" sz="1600" b="1" dirty="0">
                    <a:latin typeface="Aparajita" panose="02020603050405020304" pitchFamily="18" charset="0"/>
                    <a:cs typeface="Aparajita" panose="02020603050405020304" pitchFamily="18" charset="0"/>
                  </a:rPr>
                  <a:t>bigrams</a:t>
                </a:r>
                <a:r>
                  <a:rPr lang="en-US" sz="1600" dirty="0">
                    <a:latin typeface="Aparajita" panose="02020603050405020304" pitchFamily="18" charset="0"/>
                    <a:cs typeface="Aparajita" panose="02020603050405020304" pitchFamily="18" charset="0"/>
                  </a:rPr>
                  <a:t> while </a:t>
                </a:r>
              </a:p>
              <a:p>
                <a:pPr lvl="2" algn="just"/>
                <a:endParaRPr lang="en-US" sz="400" b="1" dirty="0">
                  <a:latin typeface="Aparajita" panose="02020603050405020304" pitchFamily="18" charset="0"/>
                  <a:cs typeface="Aparajita" panose="02020603050405020304" pitchFamily="18" charset="0"/>
                </a:endParaRPr>
              </a:p>
              <a:p>
                <a:pPr lvl="2" algn="just"/>
                <a:r>
                  <a:rPr lang="en-US" sz="1600" b="1" dirty="0">
                    <a:latin typeface="Aparajita" panose="02020603050405020304" pitchFamily="18" charset="0"/>
                    <a:cs typeface="Aparajita" panose="02020603050405020304" pitchFamily="18" charset="0"/>
                  </a:rPr>
                  <a:t>ROUGE-L</a:t>
                </a:r>
                <a:r>
                  <a:rPr lang="en-US" sz="1600" dirty="0">
                    <a:latin typeface="Aparajita" panose="02020603050405020304" pitchFamily="18" charset="0"/>
                    <a:cs typeface="Aparajita" panose="02020603050405020304" pitchFamily="18" charset="0"/>
                  </a:rPr>
                  <a:t> evaluates the </a:t>
                </a:r>
                <a:r>
                  <a:rPr lang="en-US" sz="1600" b="1" dirty="0">
                    <a:latin typeface="Aparajita" panose="02020603050405020304" pitchFamily="18" charset="0"/>
                    <a:cs typeface="Aparajita" panose="02020603050405020304" pitchFamily="18" charset="0"/>
                  </a:rPr>
                  <a:t>Longest common Subsequence</a:t>
                </a:r>
                <a:r>
                  <a:rPr lang="en-US" sz="1600" dirty="0">
                    <a:latin typeface="Aparajita" panose="02020603050405020304" pitchFamily="18" charset="0"/>
                    <a:cs typeface="Aparajita" panose="02020603050405020304" pitchFamily="18" charset="0"/>
                  </a:rPr>
                  <a:t> (LCS), capturing fluency and readability. </a:t>
                </a:r>
              </a:p>
              <a:p>
                <a:pPr lvl="2" algn="just"/>
                <a:endParaRPr lang="en-US" sz="900" dirty="0">
                  <a:latin typeface="Aparajita" panose="02020603050405020304" pitchFamily="18" charset="0"/>
                  <a:cs typeface="Aparajita" panose="02020603050405020304" pitchFamily="18" charset="0"/>
                </a:endParaRPr>
              </a:p>
              <a:p>
                <a:pPr lvl="2" algn="just"/>
                <a:r>
                  <a:rPr lang="en-US" sz="1600" dirty="0">
                    <a:latin typeface="Aparajita" panose="02020603050405020304" pitchFamily="18" charset="0"/>
                    <a:cs typeface="Aparajita" panose="02020603050405020304" pitchFamily="18" charset="0"/>
                  </a:rPr>
                  <a:t>A </a:t>
                </a:r>
                <a:r>
                  <a:rPr lang="en-US" sz="1600" b="1" dirty="0">
                    <a:latin typeface="Aparajita" panose="02020603050405020304" pitchFamily="18" charset="0"/>
                    <a:cs typeface="Aparajita" panose="02020603050405020304" pitchFamily="18" charset="0"/>
                  </a:rPr>
                  <a:t>higher ROUGE </a:t>
                </a:r>
                <a:r>
                  <a:rPr lang="en-US" sz="1600" dirty="0">
                    <a:latin typeface="Aparajita" panose="02020603050405020304" pitchFamily="18" charset="0"/>
                    <a:cs typeface="Aparajita" panose="02020603050405020304" pitchFamily="18" charset="0"/>
                  </a:rPr>
                  <a:t>score indicates that the generated text retains key </a:t>
                </a:r>
                <a:r>
                  <a:rPr lang="en-US" sz="1600" b="1" dirty="0">
                    <a:latin typeface="Aparajita" panose="02020603050405020304" pitchFamily="18" charset="0"/>
                    <a:cs typeface="Aparajita" panose="02020603050405020304" pitchFamily="18" charset="0"/>
                  </a:rPr>
                  <a:t>factual elements </a:t>
                </a:r>
                <a:r>
                  <a:rPr lang="en-US" sz="1600" dirty="0">
                    <a:latin typeface="Aparajita" panose="02020603050405020304" pitchFamily="18" charset="0"/>
                    <a:cs typeface="Aparajita" panose="02020603050405020304" pitchFamily="18" charset="0"/>
                  </a:rPr>
                  <a:t>from the </a:t>
                </a:r>
                <a:r>
                  <a:rPr lang="en-US" sz="1600" b="1" dirty="0">
                    <a:latin typeface="Aparajita" panose="02020603050405020304" pitchFamily="18" charset="0"/>
                    <a:cs typeface="Aparajita" panose="02020603050405020304" pitchFamily="18" charset="0"/>
                  </a:rPr>
                  <a:t>Reference Material</a:t>
                </a:r>
                <a:r>
                  <a:rPr lang="en-US" sz="1600" dirty="0">
                    <a:latin typeface="Aparajita" panose="02020603050405020304" pitchFamily="18" charset="0"/>
                    <a:cs typeface="Aparajita" panose="02020603050405020304" pitchFamily="18" charset="0"/>
                  </a:rPr>
                  <a:t>.</a:t>
                </a:r>
                <a:endParaRPr lang="en-US" sz="1600" i="1" dirty="0">
                  <a:latin typeface="Aparajita" panose="02020603050405020304" pitchFamily="18" charset="0"/>
                  <a:cs typeface="Aparajita" panose="02020603050405020304" pitchFamily="18" charset="0"/>
                </a:endParaRPr>
              </a:p>
              <a:p>
                <a:r>
                  <a:rPr lang="en-US" sz="1600" dirty="0">
                    <a:latin typeface="Aparajita" panose="02020603050405020304" pitchFamily="18" charset="0"/>
                    <a:cs typeface="Aparajita" panose="02020603050405020304" pitchFamily="18" charset="0"/>
                  </a:rPr>
                  <a:t> </a:t>
                </a:r>
              </a:p>
              <a:p>
                <a:pPr algn="ctr"/>
                <a:r>
                  <a:rPr lang="en-US" sz="1600" b="1" dirty="0">
                    <a:latin typeface="Aparajita" panose="02020603050405020304" pitchFamily="18" charset="0"/>
                    <a:cs typeface="Aparajita" panose="02020603050405020304" pitchFamily="18" charset="0"/>
                  </a:rPr>
                  <a:t>ROUGE = </a:t>
                </a:r>
                <a14:m>
                  <m:oMath xmlns:m="http://schemas.openxmlformats.org/officeDocument/2006/math">
                    <m:f>
                      <m:fPr>
                        <m:ctrlPr>
                          <a:rPr lang="en-US" sz="1600" b="1" i="1">
                            <a:latin typeface="Cambria Math" panose="02040503050406030204" pitchFamily="18" charset="0"/>
                          </a:rPr>
                        </m:ctrlPr>
                      </m:fPr>
                      <m:num>
                        <m:nary>
                          <m:naryPr>
                            <m:chr m:val="∑"/>
                            <m:limLoc m:val="undOvr"/>
                            <m:supHide m:val="on"/>
                            <m:ctrlPr>
                              <a:rPr lang="en-US" sz="1600" b="1" i="1">
                                <a:latin typeface="Cambria Math" panose="02040503050406030204" pitchFamily="18" charset="0"/>
                              </a:rPr>
                            </m:ctrlPr>
                          </m:naryPr>
                          <m:sub>
                            <m:r>
                              <a:rPr lang="en-US" sz="1600" b="1" i="1">
                                <a:latin typeface="Cambria Math" panose="02040503050406030204" pitchFamily="18" charset="0"/>
                              </a:rPr>
                              <m:t>𝒏</m:t>
                            </m:r>
                            <m:r>
                              <a:rPr lang="en-US" sz="1600" b="1" i="1">
                                <a:latin typeface="Cambria Math" panose="02040503050406030204" pitchFamily="18" charset="0"/>
                              </a:rPr>
                              <m:t>−</m:t>
                            </m:r>
                            <m:r>
                              <a:rPr lang="en-US" sz="1600" b="1" i="1">
                                <a:latin typeface="Cambria Math" panose="02040503050406030204" pitchFamily="18" charset="0"/>
                              </a:rPr>
                              <m:t>𝒈𝒓𝒂𝒎𝒔</m:t>
                            </m:r>
                            <m:r>
                              <a:rPr lang="en-US" sz="1600" b="1" i="1">
                                <a:latin typeface="Cambria Math" panose="02040503050406030204" pitchFamily="18" charset="0"/>
                              </a:rPr>
                              <m:t> € </m:t>
                            </m:r>
                            <m:r>
                              <a:rPr lang="en-US" sz="1600" b="1" i="1">
                                <a:latin typeface="Cambria Math" panose="02040503050406030204" pitchFamily="18" charset="0"/>
                              </a:rPr>
                              <m:t>𝑹</m:t>
                            </m:r>
                          </m:sub>
                          <m:sup/>
                          <m:e>
                            <m:r>
                              <a:rPr lang="en-US" sz="1600" b="1" i="1">
                                <a:latin typeface="Cambria Math" panose="02040503050406030204" pitchFamily="18" charset="0"/>
                              </a:rPr>
                              <m:t>𝒄𝒐𝒖𝒏𝒕</m:t>
                            </m:r>
                            <m:r>
                              <a:rPr lang="en-US" sz="1600" b="1" i="1">
                                <a:latin typeface="Cambria Math" panose="02040503050406030204" pitchFamily="18" charset="0"/>
                              </a:rPr>
                              <m:t>_</m:t>
                            </m:r>
                            <m:r>
                              <a:rPr lang="en-US" sz="1600" b="1" i="1">
                                <a:latin typeface="Cambria Math" panose="02040503050406030204" pitchFamily="18" charset="0"/>
                              </a:rPr>
                              <m:t>𝒎𝒂𝒕𝒄𝒉</m:t>
                            </m:r>
                            <m:r>
                              <a:rPr lang="en-US" sz="1600" b="1" i="1">
                                <a:latin typeface="Cambria Math" panose="02040503050406030204" pitchFamily="18" charset="0"/>
                              </a:rPr>
                              <m:t>(</m:t>
                            </m:r>
                            <m:r>
                              <a:rPr lang="en-US" sz="1600" b="1" i="1">
                                <a:latin typeface="Cambria Math" panose="02040503050406030204" pitchFamily="18" charset="0"/>
                              </a:rPr>
                              <m:t>𝒏</m:t>
                            </m:r>
                            <m:r>
                              <a:rPr lang="en-US" sz="1600" b="1" i="1">
                                <a:latin typeface="Cambria Math" panose="02040503050406030204" pitchFamily="18" charset="0"/>
                              </a:rPr>
                              <m:t>−</m:t>
                            </m:r>
                            <m:r>
                              <a:rPr lang="en-US" sz="1600" b="1" i="1">
                                <a:latin typeface="Cambria Math" panose="02040503050406030204" pitchFamily="18" charset="0"/>
                              </a:rPr>
                              <m:t>𝒈𝒓𝒂𝒎</m:t>
                            </m:r>
                            <m:r>
                              <a:rPr lang="en-US" sz="1600" b="1" i="1">
                                <a:latin typeface="Cambria Math" panose="02040503050406030204" pitchFamily="18" charset="0"/>
                              </a:rPr>
                              <m:t>)</m:t>
                            </m:r>
                          </m:e>
                        </m:nary>
                      </m:num>
                      <m:den>
                        <m:nary>
                          <m:naryPr>
                            <m:chr m:val="∑"/>
                            <m:limLoc m:val="undOvr"/>
                            <m:supHide m:val="on"/>
                            <m:ctrlPr>
                              <a:rPr lang="en-US" sz="1600" b="1" i="1">
                                <a:latin typeface="Cambria Math" panose="02040503050406030204" pitchFamily="18" charset="0"/>
                              </a:rPr>
                            </m:ctrlPr>
                          </m:naryPr>
                          <m:sub>
                            <m:r>
                              <a:rPr lang="en-US" sz="1600" b="1" i="1">
                                <a:latin typeface="Cambria Math" panose="02040503050406030204" pitchFamily="18" charset="0"/>
                              </a:rPr>
                              <m:t>𝒏</m:t>
                            </m:r>
                            <m:r>
                              <a:rPr lang="en-US" sz="1600" b="1" i="1">
                                <a:latin typeface="Cambria Math" panose="02040503050406030204" pitchFamily="18" charset="0"/>
                              </a:rPr>
                              <m:t>−</m:t>
                            </m:r>
                            <m:r>
                              <a:rPr lang="en-US" sz="1600" b="1" i="1">
                                <a:latin typeface="Cambria Math" panose="02040503050406030204" pitchFamily="18" charset="0"/>
                              </a:rPr>
                              <m:t>𝒈𝒓𝒂𝒎𝒔</m:t>
                            </m:r>
                            <m:r>
                              <a:rPr lang="en-US" sz="1600" b="1" i="1">
                                <a:latin typeface="Cambria Math" panose="02040503050406030204" pitchFamily="18" charset="0"/>
                              </a:rPr>
                              <m:t> € </m:t>
                            </m:r>
                            <m:r>
                              <a:rPr lang="en-US" sz="1600" b="1" i="1">
                                <a:latin typeface="Cambria Math" panose="02040503050406030204" pitchFamily="18" charset="0"/>
                              </a:rPr>
                              <m:t>𝑹</m:t>
                            </m:r>
                          </m:sub>
                          <m:sup/>
                          <m:e>
                            <m:r>
                              <a:rPr lang="en-US" sz="1600" b="1" i="1">
                                <a:latin typeface="Cambria Math" panose="02040503050406030204" pitchFamily="18" charset="0"/>
                              </a:rPr>
                              <m:t>𝒄𝒐𝒖𝒏𝒕</m:t>
                            </m:r>
                            <m:r>
                              <a:rPr lang="en-US" sz="1600" b="1" i="1">
                                <a:latin typeface="Cambria Math" panose="02040503050406030204" pitchFamily="18" charset="0"/>
                              </a:rPr>
                              <m:t>(</m:t>
                            </m:r>
                            <m:r>
                              <a:rPr lang="en-US" sz="1600" b="1" i="1">
                                <a:latin typeface="Cambria Math" panose="02040503050406030204" pitchFamily="18" charset="0"/>
                              </a:rPr>
                              <m:t>𝒏</m:t>
                            </m:r>
                            <m:r>
                              <a:rPr lang="en-US" sz="1600" b="1" i="1">
                                <a:latin typeface="Cambria Math" panose="02040503050406030204" pitchFamily="18" charset="0"/>
                              </a:rPr>
                              <m:t>−</m:t>
                            </m:r>
                            <m:r>
                              <a:rPr lang="en-US" sz="1600" b="1" i="1">
                                <a:latin typeface="Cambria Math" panose="02040503050406030204" pitchFamily="18" charset="0"/>
                              </a:rPr>
                              <m:t>𝒈𝒓𝒂𝒎</m:t>
                            </m:r>
                            <m:r>
                              <a:rPr lang="en-US" sz="1600" b="1" i="1">
                                <a:latin typeface="Cambria Math" panose="02040503050406030204" pitchFamily="18" charset="0"/>
                              </a:rPr>
                              <m:t>)</m:t>
                            </m:r>
                          </m:e>
                        </m:nary>
                      </m:den>
                    </m:f>
                  </m:oMath>
                </a14:m>
                <a:endParaRPr lang="en-US" sz="1600" b="1" dirty="0">
                  <a:latin typeface="Aparajita" panose="02020603050405020304" pitchFamily="18" charset="0"/>
                  <a:cs typeface="Aparajita" panose="02020603050405020304" pitchFamily="18" charset="0"/>
                </a:endParaRPr>
              </a:p>
              <a:p>
                <a:pPr algn="just"/>
                <a:endParaRPr lang="en-US" sz="1600" dirty="0">
                  <a:latin typeface="Aparajita" panose="02020603050405020304" pitchFamily="18" charset="0"/>
                  <a:cs typeface="Aparajita" panose="02020603050405020304" pitchFamily="18" charset="0"/>
                </a:endParaRPr>
              </a:p>
              <a:p>
                <a:pPr algn="ctr"/>
                <a:endParaRPr lang="en-US" sz="1600" b="1" dirty="0">
                  <a:latin typeface="Aparajita" panose="02020603050405020304" pitchFamily="18" charset="0"/>
                  <a:cs typeface="Aparajita"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67139" y="663536"/>
                <a:ext cx="7942023" cy="4206408"/>
              </a:xfrm>
              <a:prstGeom prst="rect">
                <a:avLst/>
              </a:prstGeom>
              <a:blipFill>
                <a:blip r:embed="rId2"/>
                <a:stretch>
                  <a:fillRect l="-461" r="-461"/>
                </a:stretch>
              </a:blipFill>
            </p:spPr>
            <p:txBody>
              <a:bodyPr/>
              <a:lstStyle/>
              <a:p>
                <a:r>
                  <a:rPr lang="en-IN">
                    <a:noFill/>
                  </a:rPr>
                  <a:t> </a:t>
                </a:r>
              </a:p>
            </p:txBody>
          </p:sp>
        </mc:Fallback>
      </mc:AlternateContent>
      <p:sp>
        <p:nvSpPr>
          <p:cNvPr id="6"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211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72D57A-2F2C-DFE9-0121-6B6411DBD674}"/>
              </a:ext>
            </a:extLst>
          </p:cNvPr>
          <p:cNvPicPr>
            <a:picLocks noChangeAspect="1"/>
          </p:cNvPicPr>
          <p:nvPr/>
        </p:nvPicPr>
        <p:blipFill>
          <a:blip r:embed="rId2"/>
          <a:stretch>
            <a:fillRect/>
          </a:stretch>
        </p:blipFill>
        <p:spPr>
          <a:xfrm>
            <a:off x="467139" y="702865"/>
            <a:ext cx="8133170" cy="3737769"/>
          </a:xfrm>
          <a:prstGeom prst="rect">
            <a:avLst/>
          </a:prstGeom>
        </p:spPr>
      </p:pic>
    </p:spTree>
    <p:extLst>
      <p:ext uri="{BB962C8B-B14F-4D97-AF65-F5344CB8AC3E}">
        <p14:creationId xmlns:p14="http://schemas.microsoft.com/office/powerpoint/2010/main" val="222598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4">
          <a:extLst>
            <a:ext uri="{FF2B5EF4-FFF2-40B4-BE49-F238E27FC236}">
              <a16:creationId xmlns:a16="http://schemas.microsoft.com/office/drawing/2014/main" id="{744E368F-ED60-C7C1-4EAC-45CAEFEBBCCF}"/>
            </a:ext>
          </a:extLst>
        </p:cNvPr>
        <p:cNvGrpSpPr/>
        <p:nvPr/>
      </p:nvGrpSpPr>
      <p:grpSpPr>
        <a:xfrm>
          <a:off x="0" y="0"/>
          <a:ext cx="0" cy="0"/>
          <a:chOff x="0" y="0"/>
          <a:chExt cx="0" cy="0"/>
        </a:xfrm>
      </p:grpSpPr>
      <p:grpSp>
        <p:nvGrpSpPr>
          <p:cNvPr id="537" name="Google Shape;537;p38">
            <a:extLst>
              <a:ext uri="{FF2B5EF4-FFF2-40B4-BE49-F238E27FC236}">
                <a16:creationId xmlns:a16="http://schemas.microsoft.com/office/drawing/2014/main" id="{DFBF1034-D881-E7B1-FD36-FEECF35D5153}"/>
              </a:ext>
            </a:extLst>
          </p:cNvPr>
          <p:cNvGrpSpPr/>
          <p:nvPr/>
        </p:nvGrpSpPr>
        <p:grpSpPr>
          <a:xfrm rot="-1994418">
            <a:off x="5859414" y="1418712"/>
            <a:ext cx="1120404" cy="1120549"/>
            <a:chOff x="6563177" y="966389"/>
            <a:chExt cx="1120510" cy="1120654"/>
          </a:xfrm>
        </p:grpSpPr>
        <p:sp>
          <p:nvSpPr>
            <p:cNvPr id="538" name="Google Shape;538;p38">
              <a:extLst>
                <a:ext uri="{FF2B5EF4-FFF2-40B4-BE49-F238E27FC236}">
                  <a16:creationId xmlns:a16="http://schemas.microsoft.com/office/drawing/2014/main" id="{94FD25F9-82E3-5F8B-4F2E-211EF0C3F021}"/>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a:extLst>
                <a:ext uri="{FF2B5EF4-FFF2-40B4-BE49-F238E27FC236}">
                  <a16:creationId xmlns:a16="http://schemas.microsoft.com/office/drawing/2014/main" id="{7BAC1F33-C940-6027-F39B-B3C34DD904AA}"/>
                </a:ext>
              </a:extLst>
            </p:cNvPr>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a:extLst>
                <a:ext uri="{FF2B5EF4-FFF2-40B4-BE49-F238E27FC236}">
                  <a16:creationId xmlns:a16="http://schemas.microsoft.com/office/drawing/2014/main" id="{9D7A9FF7-ED89-8C37-6AFF-8E3CEC42682D}"/>
                </a:ext>
              </a:extLst>
            </p:cNvPr>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541" name="Google Shape;541;p38">
              <a:extLst>
                <a:ext uri="{FF2B5EF4-FFF2-40B4-BE49-F238E27FC236}">
                  <a16:creationId xmlns:a16="http://schemas.microsoft.com/office/drawing/2014/main" id="{FA4A9CB4-BCD1-253F-CE56-5FE88B86A5D1}"/>
                </a:ext>
              </a:extLst>
            </p:cNvPr>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542" name="Google Shape;542;p38">
              <a:extLst>
                <a:ext uri="{FF2B5EF4-FFF2-40B4-BE49-F238E27FC236}">
                  <a16:creationId xmlns:a16="http://schemas.microsoft.com/office/drawing/2014/main" id="{5D7ACE69-93F2-361B-6FD0-DAE51C5D387B}"/>
                </a:ext>
              </a:extLst>
            </p:cNvPr>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grpSp>
        <p:nvGrpSpPr>
          <p:cNvPr id="543" name="Google Shape;543;p38">
            <a:extLst>
              <a:ext uri="{FF2B5EF4-FFF2-40B4-BE49-F238E27FC236}">
                <a16:creationId xmlns:a16="http://schemas.microsoft.com/office/drawing/2014/main" id="{4FC0557E-36C0-0890-C5D7-81E7ADAA68D0}"/>
              </a:ext>
            </a:extLst>
          </p:cNvPr>
          <p:cNvGrpSpPr/>
          <p:nvPr/>
        </p:nvGrpSpPr>
        <p:grpSpPr>
          <a:xfrm rot="860851">
            <a:off x="5469746" y="3644764"/>
            <a:ext cx="865491" cy="865491"/>
            <a:chOff x="7565300" y="1945513"/>
            <a:chExt cx="865500" cy="865500"/>
          </a:xfrm>
        </p:grpSpPr>
        <p:sp>
          <p:nvSpPr>
            <p:cNvPr id="544" name="Google Shape;544;p38">
              <a:extLst>
                <a:ext uri="{FF2B5EF4-FFF2-40B4-BE49-F238E27FC236}">
                  <a16:creationId xmlns:a16="http://schemas.microsoft.com/office/drawing/2014/main" id="{54FA2B19-74F2-7F40-D5FE-9A2C35A1C56F}"/>
                </a:ext>
              </a:extLst>
            </p:cNvPr>
            <p:cNvSpPr/>
            <p:nvPr/>
          </p:nvSpPr>
          <p:spPr>
            <a:xfrm>
              <a:off x="7565300" y="1945513"/>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8">
              <a:extLst>
                <a:ext uri="{FF2B5EF4-FFF2-40B4-BE49-F238E27FC236}">
                  <a16:creationId xmlns:a16="http://schemas.microsoft.com/office/drawing/2014/main" id="{0D969414-7C59-A417-53B9-866C01354652}"/>
                </a:ext>
              </a:extLst>
            </p:cNvPr>
            <p:cNvGrpSpPr/>
            <p:nvPr/>
          </p:nvGrpSpPr>
          <p:grpSpPr>
            <a:xfrm>
              <a:off x="7615373" y="2135266"/>
              <a:ext cx="765319" cy="486006"/>
              <a:chOff x="2516925" y="689150"/>
              <a:chExt cx="1071275" cy="680300"/>
            </a:xfrm>
          </p:grpSpPr>
          <p:sp>
            <p:nvSpPr>
              <p:cNvPr id="546" name="Google Shape;546;p38">
                <a:extLst>
                  <a:ext uri="{FF2B5EF4-FFF2-40B4-BE49-F238E27FC236}">
                    <a16:creationId xmlns:a16="http://schemas.microsoft.com/office/drawing/2014/main" id="{D6E703C0-93DD-88AC-1B46-CB19D1C33BA5}"/>
                  </a:ext>
                </a:extLst>
              </p:cNvPr>
              <p:cNvSpPr/>
              <p:nvPr/>
            </p:nvSpPr>
            <p:spPr>
              <a:xfrm>
                <a:off x="3316425" y="920225"/>
                <a:ext cx="271775" cy="268975"/>
              </a:xfrm>
              <a:custGeom>
                <a:avLst/>
                <a:gdLst/>
                <a:ahLst/>
                <a:cxnLst/>
                <a:rect l="l" t="t" r="r" b="b"/>
                <a:pathLst>
                  <a:path w="10871" h="10759" extrusionOk="0">
                    <a:moveTo>
                      <a:pt x="6692" y="0"/>
                    </a:moveTo>
                    <a:lnTo>
                      <a:pt x="1" y="3919"/>
                    </a:lnTo>
                    <a:lnTo>
                      <a:pt x="1701" y="10759"/>
                    </a:lnTo>
                    <a:lnTo>
                      <a:pt x="10870" y="5398"/>
                    </a:lnTo>
                    <a:lnTo>
                      <a:pt x="66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a:extLst>
                  <a:ext uri="{FF2B5EF4-FFF2-40B4-BE49-F238E27FC236}">
                    <a16:creationId xmlns:a16="http://schemas.microsoft.com/office/drawing/2014/main" id="{176BA80B-79B1-62D5-C1FF-C6B609CD3A16}"/>
                  </a:ext>
                </a:extLst>
              </p:cNvPr>
              <p:cNvSpPr/>
              <p:nvPr/>
            </p:nvSpPr>
            <p:spPr>
              <a:xfrm>
                <a:off x="2915300" y="689150"/>
                <a:ext cx="568450" cy="329075"/>
              </a:xfrm>
              <a:custGeom>
                <a:avLst/>
                <a:gdLst/>
                <a:ahLst/>
                <a:cxnLst/>
                <a:rect l="l" t="t" r="r" b="b"/>
                <a:pathLst>
                  <a:path w="22738" h="13163" extrusionOk="0">
                    <a:moveTo>
                      <a:pt x="6729" y="1"/>
                    </a:moveTo>
                    <a:lnTo>
                      <a:pt x="0" y="3883"/>
                    </a:lnTo>
                    <a:lnTo>
                      <a:pt x="2551" y="5361"/>
                    </a:lnTo>
                    <a:lnTo>
                      <a:pt x="13495" y="11683"/>
                    </a:lnTo>
                    <a:lnTo>
                      <a:pt x="16046" y="13162"/>
                    </a:lnTo>
                    <a:lnTo>
                      <a:pt x="22737" y="9243"/>
                    </a:lnTo>
                    <a:lnTo>
                      <a:pt x="20223" y="7802"/>
                    </a:lnTo>
                    <a:lnTo>
                      <a:pt x="9243" y="1480"/>
                    </a:lnTo>
                    <a:lnTo>
                      <a:pt x="6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a:extLst>
                  <a:ext uri="{FF2B5EF4-FFF2-40B4-BE49-F238E27FC236}">
                    <a16:creationId xmlns:a16="http://schemas.microsoft.com/office/drawing/2014/main" id="{52A40B84-F0FC-1D06-A462-9180AF102CC1}"/>
                  </a:ext>
                </a:extLst>
              </p:cNvPr>
              <p:cNvSpPr/>
              <p:nvPr/>
            </p:nvSpPr>
            <p:spPr>
              <a:xfrm>
                <a:off x="2815475" y="786200"/>
                <a:ext cx="543500" cy="403000"/>
              </a:xfrm>
              <a:custGeom>
                <a:avLst/>
                <a:gdLst/>
                <a:ahLst/>
                <a:cxnLst/>
                <a:rect l="l" t="t" r="r" b="b"/>
                <a:pathLst>
                  <a:path w="21740" h="16120" extrusionOk="0">
                    <a:moveTo>
                      <a:pt x="3993" y="1"/>
                    </a:moveTo>
                    <a:lnTo>
                      <a:pt x="1" y="3550"/>
                    </a:lnTo>
                    <a:lnTo>
                      <a:pt x="9724" y="9169"/>
                    </a:lnTo>
                    <a:lnTo>
                      <a:pt x="16342" y="12977"/>
                    </a:lnTo>
                    <a:lnTo>
                      <a:pt x="21739" y="16120"/>
                    </a:lnTo>
                    <a:lnTo>
                      <a:pt x="20039" y="9280"/>
                    </a:lnTo>
                    <a:lnTo>
                      <a:pt x="17488" y="7801"/>
                    </a:lnTo>
                    <a:lnTo>
                      <a:pt x="6544" y="1479"/>
                    </a:lnTo>
                    <a:lnTo>
                      <a:pt x="3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a:extLst>
                  <a:ext uri="{FF2B5EF4-FFF2-40B4-BE49-F238E27FC236}">
                    <a16:creationId xmlns:a16="http://schemas.microsoft.com/office/drawing/2014/main" id="{F09BCBFB-9F4F-33F5-0058-6997A3BEBC94}"/>
                  </a:ext>
                </a:extLst>
              </p:cNvPr>
              <p:cNvSpPr/>
              <p:nvPr/>
            </p:nvSpPr>
            <p:spPr>
              <a:xfrm>
                <a:off x="3017900" y="1101375"/>
                <a:ext cx="271750" cy="268075"/>
              </a:xfrm>
              <a:custGeom>
                <a:avLst/>
                <a:gdLst/>
                <a:ahLst/>
                <a:cxnLst/>
                <a:rect l="l" t="t" r="r" b="b"/>
                <a:pathLst>
                  <a:path w="10870" h="10723" extrusionOk="0">
                    <a:moveTo>
                      <a:pt x="6729" y="1"/>
                    </a:moveTo>
                    <a:lnTo>
                      <a:pt x="0" y="3883"/>
                    </a:lnTo>
                    <a:lnTo>
                      <a:pt x="1738" y="10722"/>
                    </a:lnTo>
                    <a:lnTo>
                      <a:pt x="10869" y="5361"/>
                    </a:lnTo>
                    <a:lnTo>
                      <a:pt x="67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a:extLst>
                  <a:ext uri="{FF2B5EF4-FFF2-40B4-BE49-F238E27FC236}">
                    <a16:creationId xmlns:a16="http://schemas.microsoft.com/office/drawing/2014/main" id="{5D0339AB-A77C-CE71-0EB1-2D71AC2CFCF9}"/>
                  </a:ext>
                </a:extLst>
              </p:cNvPr>
              <p:cNvSpPr/>
              <p:nvPr/>
            </p:nvSpPr>
            <p:spPr>
              <a:xfrm>
                <a:off x="3017900" y="1101375"/>
                <a:ext cx="271750" cy="142375"/>
              </a:xfrm>
              <a:custGeom>
                <a:avLst/>
                <a:gdLst/>
                <a:ahLst/>
                <a:cxnLst/>
                <a:rect l="l" t="t" r="r" b="b"/>
                <a:pathLst>
                  <a:path w="10870" h="5695" extrusionOk="0">
                    <a:moveTo>
                      <a:pt x="6729" y="1"/>
                    </a:moveTo>
                    <a:lnTo>
                      <a:pt x="0" y="3883"/>
                    </a:lnTo>
                    <a:lnTo>
                      <a:pt x="148" y="4437"/>
                    </a:lnTo>
                    <a:lnTo>
                      <a:pt x="6544" y="740"/>
                    </a:lnTo>
                    <a:lnTo>
                      <a:pt x="10315" y="5694"/>
                    </a:lnTo>
                    <a:lnTo>
                      <a:pt x="10869" y="5361"/>
                    </a:lnTo>
                    <a:lnTo>
                      <a:pt x="6729"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a:extLst>
                  <a:ext uri="{FF2B5EF4-FFF2-40B4-BE49-F238E27FC236}">
                    <a16:creationId xmlns:a16="http://schemas.microsoft.com/office/drawing/2014/main" id="{C032E8F4-4868-5113-26EC-97DF0EDCDA05}"/>
                  </a:ext>
                </a:extLst>
              </p:cNvPr>
              <p:cNvSpPr/>
              <p:nvPr/>
            </p:nvSpPr>
            <p:spPr>
              <a:xfrm>
                <a:off x="2617675" y="869375"/>
                <a:ext cx="568450" cy="329075"/>
              </a:xfrm>
              <a:custGeom>
                <a:avLst/>
                <a:gdLst/>
                <a:ahLst/>
                <a:cxnLst/>
                <a:rect l="l" t="t" r="r" b="b"/>
                <a:pathLst>
                  <a:path w="22738" h="13163" extrusionOk="0">
                    <a:moveTo>
                      <a:pt x="6656" y="1"/>
                    </a:moveTo>
                    <a:lnTo>
                      <a:pt x="1" y="3883"/>
                    </a:lnTo>
                    <a:lnTo>
                      <a:pt x="2552" y="5362"/>
                    </a:lnTo>
                    <a:lnTo>
                      <a:pt x="13495" y="11684"/>
                    </a:lnTo>
                    <a:lnTo>
                      <a:pt x="16009" y="13163"/>
                    </a:lnTo>
                    <a:lnTo>
                      <a:pt x="22738" y="9281"/>
                    </a:lnTo>
                    <a:lnTo>
                      <a:pt x="20187" y="7802"/>
                    </a:lnTo>
                    <a:lnTo>
                      <a:pt x="9243" y="1480"/>
                    </a:lnTo>
                    <a:lnTo>
                      <a:pt x="66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a:extLst>
                  <a:ext uri="{FF2B5EF4-FFF2-40B4-BE49-F238E27FC236}">
                    <a16:creationId xmlns:a16="http://schemas.microsoft.com/office/drawing/2014/main" id="{15BAB4F2-594E-C5B8-92D7-9440F2610564}"/>
                  </a:ext>
                </a:extLst>
              </p:cNvPr>
              <p:cNvSpPr/>
              <p:nvPr/>
            </p:nvSpPr>
            <p:spPr>
              <a:xfrm>
                <a:off x="2516925" y="966425"/>
                <a:ext cx="544425" cy="403025"/>
              </a:xfrm>
              <a:custGeom>
                <a:avLst/>
                <a:gdLst/>
                <a:ahLst/>
                <a:cxnLst/>
                <a:rect l="l" t="t" r="r" b="b"/>
                <a:pathLst>
                  <a:path w="21777" h="16121" extrusionOk="0">
                    <a:moveTo>
                      <a:pt x="4031" y="1"/>
                    </a:moveTo>
                    <a:lnTo>
                      <a:pt x="1" y="3550"/>
                    </a:lnTo>
                    <a:lnTo>
                      <a:pt x="9761" y="9170"/>
                    </a:lnTo>
                    <a:lnTo>
                      <a:pt x="16342" y="13015"/>
                    </a:lnTo>
                    <a:lnTo>
                      <a:pt x="21777" y="16120"/>
                    </a:lnTo>
                    <a:lnTo>
                      <a:pt x="20039" y="9281"/>
                    </a:lnTo>
                    <a:lnTo>
                      <a:pt x="17525" y="7802"/>
                    </a:lnTo>
                    <a:lnTo>
                      <a:pt x="6582" y="1480"/>
                    </a:lnTo>
                    <a:lnTo>
                      <a:pt x="40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a:extLst>
                  <a:ext uri="{FF2B5EF4-FFF2-40B4-BE49-F238E27FC236}">
                    <a16:creationId xmlns:a16="http://schemas.microsoft.com/office/drawing/2014/main" id="{58E44867-1B22-135A-88B1-6D25C7B44A38}"/>
                  </a:ext>
                </a:extLst>
              </p:cNvPr>
              <p:cNvSpPr/>
              <p:nvPr/>
            </p:nvSpPr>
            <p:spPr>
              <a:xfrm>
                <a:off x="2669450" y="920225"/>
                <a:ext cx="271750" cy="268975"/>
              </a:xfrm>
              <a:custGeom>
                <a:avLst/>
                <a:gdLst/>
                <a:ahLst/>
                <a:cxnLst/>
                <a:rect l="l" t="t" r="r" b="b"/>
                <a:pathLst>
                  <a:path w="10870" h="10759" extrusionOk="0">
                    <a:moveTo>
                      <a:pt x="4178" y="0"/>
                    </a:moveTo>
                    <a:lnTo>
                      <a:pt x="0" y="5398"/>
                    </a:lnTo>
                    <a:lnTo>
                      <a:pt x="9169" y="10759"/>
                    </a:lnTo>
                    <a:lnTo>
                      <a:pt x="10870" y="3919"/>
                    </a:lnTo>
                    <a:lnTo>
                      <a:pt x="4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a:extLst>
                  <a:ext uri="{FF2B5EF4-FFF2-40B4-BE49-F238E27FC236}">
                    <a16:creationId xmlns:a16="http://schemas.microsoft.com/office/drawing/2014/main" id="{B492DCAA-610C-6ACC-A115-32D38DC9CC35}"/>
                  </a:ext>
                </a:extLst>
              </p:cNvPr>
              <p:cNvSpPr/>
              <p:nvPr/>
            </p:nvSpPr>
            <p:spPr>
              <a:xfrm>
                <a:off x="2773875" y="689150"/>
                <a:ext cx="568450" cy="329075"/>
              </a:xfrm>
              <a:custGeom>
                <a:avLst/>
                <a:gdLst/>
                <a:ahLst/>
                <a:cxnLst/>
                <a:rect l="l" t="t" r="r" b="b"/>
                <a:pathLst>
                  <a:path w="22738" h="13163" extrusionOk="0">
                    <a:moveTo>
                      <a:pt x="16083" y="1"/>
                    </a:moveTo>
                    <a:lnTo>
                      <a:pt x="13532" y="1480"/>
                    </a:lnTo>
                    <a:lnTo>
                      <a:pt x="2515" y="7802"/>
                    </a:lnTo>
                    <a:lnTo>
                      <a:pt x="1" y="9243"/>
                    </a:lnTo>
                    <a:lnTo>
                      <a:pt x="6693" y="13162"/>
                    </a:lnTo>
                    <a:lnTo>
                      <a:pt x="9244" y="11683"/>
                    </a:lnTo>
                    <a:lnTo>
                      <a:pt x="20187" y="5361"/>
                    </a:lnTo>
                    <a:lnTo>
                      <a:pt x="22738" y="3883"/>
                    </a:lnTo>
                    <a:lnTo>
                      <a:pt x="16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a:extLst>
                  <a:ext uri="{FF2B5EF4-FFF2-40B4-BE49-F238E27FC236}">
                    <a16:creationId xmlns:a16="http://schemas.microsoft.com/office/drawing/2014/main" id="{E70065CA-545D-227F-265A-487DFC51800F}"/>
                  </a:ext>
                </a:extLst>
              </p:cNvPr>
              <p:cNvSpPr/>
              <p:nvPr/>
            </p:nvSpPr>
            <p:spPr>
              <a:xfrm>
                <a:off x="2921775" y="689150"/>
                <a:ext cx="420550" cy="329075"/>
              </a:xfrm>
              <a:custGeom>
                <a:avLst/>
                <a:gdLst/>
                <a:ahLst/>
                <a:cxnLst/>
                <a:rect l="l" t="t" r="r" b="b"/>
                <a:pathLst>
                  <a:path w="16822" h="13163" extrusionOk="0">
                    <a:moveTo>
                      <a:pt x="10167" y="1"/>
                    </a:moveTo>
                    <a:lnTo>
                      <a:pt x="9317" y="444"/>
                    </a:lnTo>
                    <a:lnTo>
                      <a:pt x="15232" y="3883"/>
                    </a:lnTo>
                    <a:lnTo>
                      <a:pt x="12681" y="5361"/>
                    </a:lnTo>
                    <a:lnTo>
                      <a:pt x="1738" y="11683"/>
                    </a:lnTo>
                    <a:lnTo>
                      <a:pt x="0" y="12682"/>
                    </a:lnTo>
                    <a:lnTo>
                      <a:pt x="777" y="13162"/>
                    </a:lnTo>
                    <a:lnTo>
                      <a:pt x="3328" y="11683"/>
                    </a:lnTo>
                    <a:lnTo>
                      <a:pt x="14271" y="5361"/>
                    </a:lnTo>
                    <a:lnTo>
                      <a:pt x="16822" y="3883"/>
                    </a:lnTo>
                    <a:lnTo>
                      <a:pt x="10167"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a:extLst>
                  <a:ext uri="{FF2B5EF4-FFF2-40B4-BE49-F238E27FC236}">
                    <a16:creationId xmlns:a16="http://schemas.microsoft.com/office/drawing/2014/main" id="{2042E1EA-1B82-218D-DDE6-9578868FAAAD}"/>
                  </a:ext>
                </a:extLst>
              </p:cNvPr>
              <p:cNvSpPr/>
              <p:nvPr/>
            </p:nvSpPr>
            <p:spPr>
              <a:xfrm>
                <a:off x="2898650" y="786200"/>
                <a:ext cx="543500" cy="403000"/>
              </a:xfrm>
              <a:custGeom>
                <a:avLst/>
                <a:gdLst/>
                <a:ahLst/>
                <a:cxnLst/>
                <a:rect l="l" t="t" r="r" b="b"/>
                <a:pathLst>
                  <a:path w="21740" h="16120" extrusionOk="0">
                    <a:moveTo>
                      <a:pt x="17747" y="1"/>
                    </a:moveTo>
                    <a:lnTo>
                      <a:pt x="15196" y="1479"/>
                    </a:lnTo>
                    <a:lnTo>
                      <a:pt x="4253" y="7801"/>
                    </a:lnTo>
                    <a:lnTo>
                      <a:pt x="1702" y="9280"/>
                    </a:lnTo>
                    <a:lnTo>
                      <a:pt x="1" y="16120"/>
                    </a:lnTo>
                    <a:lnTo>
                      <a:pt x="5399" y="12977"/>
                    </a:lnTo>
                    <a:lnTo>
                      <a:pt x="12016" y="9169"/>
                    </a:lnTo>
                    <a:lnTo>
                      <a:pt x="21740" y="3550"/>
                    </a:lnTo>
                    <a:lnTo>
                      <a:pt x="177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a:extLst>
                  <a:ext uri="{FF2B5EF4-FFF2-40B4-BE49-F238E27FC236}">
                    <a16:creationId xmlns:a16="http://schemas.microsoft.com/office/drawing/2014/main" id="{096705C3-7758-CF30-E283-FB69B6F3B4B0}"/>
                  </a:ext>
                </a:extLst>
              </p:cNvPr>
              <p:cNvSpPr/>
              <p:nvPr/>
            </p:nvSpPr>
            <p:spPr>
              <a:xfrm>
                <a:off x="3316425" y="920225"/>
                <a:ext cx="271775" cy="141425"/>
              </a:xfrm>
              <a:custGeom>
                <a:avLst/>
                <a:gdLst/>
                <a:ahLst/>
                <a:cxnLst/>
                <a:rect l="l" t="t" r="r" b="b"/>
                <a:pathLst>
                  <a:path w="10871" h="5657" extrusionOk="0">
                    <a:moveTo>
                      <a:pt x="6692" y="0"/>
                    </a:moveTo>
                    <a:lnTo>
                      <a:pt x="1" y="3919"/>
                    </a:lnTo>
                    <a:lnTo>
                      <a:pt x="149" y="4474"/>
                    </a:lnTo>
                    <a:lnTo>
                      <a:pt x="6507" y="777"/>
                    </a:lnTo>
                    <a:lnTo>
                      <a:pt x="10315" y="5657"/>
                    </a:lnTo>
                    <a:lnTo>
                      <a:pt x="10870" y="5398"/>
                    </a:lnTo>
                    <a:lnTo>
                      <a:pt x="6692"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8" name="Google Shape;558;p38">
            <a:extLst>
              <a:ext uri="{FF2B5EF4-FFF2-40B4-BE49-F238E27FC236}">
                <a16:creationId xmlns:a16="http://schemas.microsoft.com/office/drawing/2014/main" id="{A8646176-819F-4568-80B3-83541CB71D0A}"/>
              </a:ext>
            </a:extLst>
          </p:cNvPr>
          <p:cNvGrpSpPr/>
          <p:nvPr/>
        </p:nvGrpSpPr>
        <p:grpSpPr>
          <a:xfrm rot="752698">
            <a:off x="7128231" y="2601882"/>
            <a:ext cx="865477" cy="865477"/>
            <a:chOff x="7502050" y="3224488"/>
            <a:chExt cx="865500" cy="865500"/>
          </a:xfrm>
        </p:grpSpPr>
        <p:sp>
          <p:nvSpPr>
            <p:cNvPr id="559" name="Google Shape;559;p38">
              <a:extLst>
                <a:ext uri="{FF2B5EF4-FFF2-40B4-BE49-F238E27FC236}">
                  <a16:creationId xmlns:a16="http://schemas.microsoft.com/office/drawing/2014/main" id="{1E87BB83-A5A7-B87B-3716-854A8E046C5A}"/>
                </a:ext>
              </a:extLst>
            </p:cNvPr>
            <p:cNvSpPr/>
            <p:nvPr/>
          </p:nvSpPr>
          <p:spPr>
            <a:xfrm>
              <a:off x="7502050" y="3224488"/>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8">
              <a:extLst>
                <a:ext uri="{FF2B5EF4-FFF2-40B4-BE49-F238E27FC236}">
                  <a16:creationId xmlns:a16="http://schemas.microsoft.com/office/drawing/2014/main" id="{DE9C10F5-37BD-BF4B-B8B7-4B2D7759AEE8}"/>
                </a:ext>
              </a:extLst>
            </p:cNvPr>
            <p:cNvGrpSpPr/>
            <p:nvPr/>
          </p:nvGrpSpPr>
          <p:grpSpPr>
            <a:xfrm>
              <a:off x="7552150" y="3409935"/>
              <a:ext cx="765300" cy="494605"/>
              <a:chOff x="4951450" y="3157225"/>
              <a:chExt cx="1208050" cy="780750"/>
            </a:xfrm>
          </p:grpSpPr>
          <p:sp>
            <p:nvSpPr>
              <p:cNvPr id="561" name="Google Shape;561;p38">
                <a:extLst>
                  <a:ext uri="{FF2B5EF4-FFF2-40B4-BE49-F238E27FC236}">
                    <a16:creationId xmlns:a16="http://schemas.microsoft.com/office/drawing/2014/main" id="{34AFCA82-DE7C-2F6B-A70A-39EFB9B9F193}"/>
                  </a:ext>
                </a:extLst>
              </p:cNvPr>
              <p:cNvSpPr/>
              <p:nvPr/>
            </p:nvSpPr>
            <p:spPr>
              <a:xfrm>
                <a:off x="5557775" y="3573800"/>
                <a:ext cx="601725" cy="364175"/>
              </a:xfrm>
              <a:custGeom>
                <a:avLst/>
                <a:gdLst/>
                <a:ahLst/>
                <a:cxnLst/>
                <a:rect l="l" t="t" r="r" b="b"/>
                <a:pathLst>
                  <a:path w="24069" h="14567" extrusionOk="0">
                    <a:moveTo>
                      <a:pt x="24069" y="0"/>
                    </a:moveTo>
                    <a:lnTo>
                      <a:pt x="1" y="14012"/>
                    </a:lnTo>
                    <a:lnTo>
                      <a:pt x="1" y="14567"/>
                    </a:lnTo>
                    <a:lnTo>
                      <a:pt x="24069" y="555"/>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a:extLst>
                  <a:ext uri="{FF2B5EF4-FFF2-40B4-BE49-F238E27FC236}">
                    <a16:creationId xmlns:a16="http://schemas.microsoft.com/office/drawing/2014/main" id="{D2E7CC13-2A1B-70F3-C9A6-48A0F547F99F}"/>
                  </a:ext>
                </a:extLst>
              </p:cNvPr>
              <p:cNvSpPr/>
              <p:nvPr/>
            </p:nvSpPr>
            <p:spPr>
              <a:xfrm>
                <a:off x="4951450" y="3573800"/>
                <a:ext cx="606350" cy="364175"/>
              </a:xfrm>
              <a:custGeom>
                <a:avLst/>
                <a:gdLst/>
                <a:ahLst/>
                <a:cxnLst/>
                <a:rect l="l" t="t" r="r" b="b"/>
                <a:pathLst>
                  <a:path w="24254" h="14567" extrusionOk="0">
                    <a:moveTo>
                      <a:pt x="1" y="0"/>
                    </a:moveTo>
                    <a:lnTo>
                      <a:pt x="1" y="555"/>
                    </a:lnTo>
                    <a:lnTo>
                      <a:pt x="24254" y="14567"/>
                    </a:lnTo>
                    <a:lnTo>
                      <a:pt x="24254" y="14012"/>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a:extLst>
                  <a:ext uri="{FF2B5EF4-FFF2-40B4-BE49-F238E27FC236}">
                    <a16:creationId xmlns:a16="http://schemas.microsoft.com/office/drawing/2014/main" id="{C46387DB-C92C-1674-2BF1-A8BE30508D69}"/>
                  </a:ext>
                </a:extLst>
              </p:cNvPr>
              <p:cNvSpPr/>
              <p:nvPr/>
            </p:nvSpPr>
            <p:spPr>
              <a:xfrm>
                <a:off x="4951450" y="3223500"/>
                <a:ext cx="1208050" cy="700625"/>
              </a:xfrm>
              <a:custGeom>
                <a:avLst/>
                <a:gdLst/>
                <a:ahLst/>
                <a:cxnLst/>
                <a:rect l="l" t="t" r="r" b="b"/>
                <a:pathLst>
                  <a:path w="48322" h="28025" extrusionOk="0">
                    <a:moveTo>
                      <a:pt x="24069" y="0"/>
                    </a:moveTo>
                    <a:lnTo>
                      <a:pt x="1" y="14012"/>
                    </a:lnTo>
                    <a:lnTo>
                      <a:pt x="24254" y="28024"/>
                    </a:lnTo>
                    <a:lnTo>
                      <a:pt x="48322" y="14012"/>
                    </a:lnTo>
                    <a:lnTo>
                      <a:pt x="24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a:extLst>
                  <a:ext uri="{FF2B5EF4-FFF2-40B4-BE49-F238E27FC236}">
                    <a16:creationId xmlns:a16="http://schemas.microsoft.com/office/drawing/2014/main" id="{97689D02-204E-42E9-7035-CA1AC0AE11C4}"/>
                  </a:ext>
                </a:extLst>
              </p:cNvPr>
              <p:cNvSpPr/>
              <p:nvPr/>
            </p:nvSpPr>
            <p:spPr>
              <a:xfrm>
                <a:off x="5557775" y="3547000"/>
                <a:ext cx="601725" cy="363250"/>
              </a:xfrm>
              <a:custGeom>
                <a:avLst/>
                <a:gdLst/>
                <a:ahLst/>
                <a:cxnLst/>
                <a:rect l="l" t="t" r="r" b="b"/>
                <a:pathLst>
                  <a:path w="24069" h="14530" extrusionOk="0">
                    <a:moveTo>
                      <a:pt x="24069" y="0"/>
                    </a:moveTo>
                    <a:lnTo>
                      <a:pt x="1" y="14012"/>
                    </a:lnTo>
                    <a:lnTo>
                      <a:pt x="1" y="14530"/>
                    </a:lnTo>
                    <a:lnTo>
                      <a:pt x="24069" y="555"/>
                    </a:lnTo>
                    <a:lnTo>
                      <a:pt x="24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a:extLst>
                  <a:ext uri="{FF2B5EF4-FFF2-40B4-BE49-F238E27FC236}">
                    <a16:creationId xmlns:a16="http://schemas.microsoft.com/office/drawing/2014/main" id="{624BE398-E49E-404E-9C13-ADEC787A348E}"/>
                  </a:ext>
                </a:extLst>
              </p:cNvPr>
              <p:cNvSpPr/>
              <p:nvPr/>
            </p:nvSpPr>
            <p:spPr>
              <a:xfrm>
                <a:off x="4951450" y="3547000"/>
                <a:ext cx="606350" cy="363250"/>
              </a:xfrm>
              <a:custGeom>
                <a:avLst/>
                <a:gdLst/>
                <a:ahLst/>
                <a:cxnLst/>
                <a:rect l="l" t="t" r="r" b="b"/>
                <a:pathLst>
                  <a:path w="24254" h="14530" extrusionOk="0">
                    <a:moveTo>
                      <a:pt x="1" y="0"/>
                    </a:moveTo>
                    <a:lnTo>
                      <a:pt x="1" y="555"/>
                    </a:lnTo>
                    <a:lnTo>
                      <a:pt x="24254" y="14530"/>
                    </a:lnTo>
                    <a:lnTo>
                      <a:pt x="24254" y="14012"/>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a:extLst>
                  <a:ext uri="{FF2B5EF4-FFF2-40B4-BE49-F238E27FC236}">
                    <a16:creationId xmlns:a16="http://schemas.microsoft.com/office/drawing/2014/main" id="{DB718135-BBAE-A955-9B9D-116DBE5A4131}"/>
                  </a:ext>
                </a:extLst>
              </p:cNvPr>
              <p:cNvSpPr/>
              <p:nvPr/>
            </p:nvSpPr>
            <p:spPr>
              <a:xfrm>
                <a:off x="4951450" y="3196700"/>
                <a:ext cx="1208050" cy="700625"/>
              </a:xfrm>
              <a:custGeom>
                <a:avLst/>
                <a:gdLst/>
                <a:ahLst/>
                <a:cxnLst/>
                <a:rect l="l" t="t" r="r" b="b"/>
                <a:pathLst>
                  <a:path w="48322" h="28025" extrusionOk="0">
                    <a:moveTo>
                      <a:pt x="24069" y="0"/>
                    </a:moveTo>
                    <a:lnTo>
                      <a:pt x="1" y="14012"/>
                    </a:lnTo>
                    <a:lnTo>
                      <a:pt x="24254" y="28024"/>
                    </a:lnTo>
                    <a:lnTo>
                      <a:pt x="48322" y="14012"/>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a:extLst>
                  <a:ext uri="{FF2B5EF4-FFF2-40B4-BE49-F238E27FC236}">
                    <a16:creationId xmlns:a16="http://schemas.microsoft.com/office/drawing/2014/main" id="{D3BCE27D-0B0D-D424-F19C-19AEF7350FA3}"/>
                  </a:ext>
                </a:extLst>
              </p:cNvPr>
              <p:cNvSpPr/>
              <p:nvPr/>
            </p:nvSpPr>
            <p:spPr>
              <a:xfrm>
                <a:off x="5557775" y="3517425"/>
                <a:ext cx="601725" cy="363250"/>
              </a:xfrm>
              <a:custGeom>
                <a:avLst/>
                <a:gdLst/>
                <a:ahLst/>
                <a:cxnLst/>
                <a:rect l="l" t="t" r="r" b="b"/>
                <a:pathLst>
                  <a:path w="24069" h="14530" extrusionOk="0">
                    <a:moveTo>
                      <a:pt x="24069" y="0"/>
                    </a:moveTo>
                    <a:lnTo>
                      <a:pt x="1" y="13975"/>
                    </a:lnTo>
                    <a:lnTo>
                      <a:pt x="1" y="14530"/>
                    </a:lnTo>
                    <a:lnTo>
                      <a:pt x="24069" y="555"/>
                    </a:lnTo>
                    <a:lnTo>
                      <a:pt x="2406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a:extLst>
                  <a:ext uri="{FF2B5EF4-FFF2-40B4-BE49-F238E27FC236}">
                    <a16:creationId xmlns:a16="http://schemas.microsoft.com/office/drawing/2014/main" id="{D3426C34-9290-A0D3-2AB7-BD64B7A2428A}"/>
                  </a:ext>
                </a:extLst>
              </p:cNvPr>
              <p:cNvSpPr/>
              <p:nvPr/>
            </p:nvSpPr>
            <p:spPr>
              <a:xfrm>
                <a:off x="4951450" y="3517425"/>
                <a:ext cx="606350" cy="363250"/>
              </a:xfrm>
              <a:custGeom>
                <a:avLst/>
                <a:gdLst/>
                <a:ahLst/>
                <a:cxnLst/>
                <a:rect l="l" t="t" r="r" b="b"/>
                <a:pathLst>
                  <a:path w="24254" h="14530" extrusionOk="0">
                    <a:moveTo>
                      <a:pt x="1" y="0"/>
                    </a:moveTo>
                    <a:lnTo>
                      <a:pt x="1" y="555"/>
                    </a:lnTo>
                    <a:lnTo>
                      <a:pt x="24254" y="14530"/>
                    </a:lnTo>
                    <a:lnTo>
                      <a:pt x="24254" y="13975"/>
                    </a:lnTo>
                    <a:lnTo>
                      <a:pt x="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a:extLst>
                  <a:ext uri="{FF2B5EF4-FFF2-40B4-BE49-F238E27FC236}">
                    <a16:creationId xmlns:a16="http://schemas.microsoft.com/office/drawing/2014/main" id="{2ADA4989-A9EA-769D-1935-0F96DB731796}"/>
                  </a:ext>
                </a:extLst>
              </p:cNvPr>
              <p:cNvSpPr/>
              <p:nvPr/>
            </p:nvSpPr>
            <p:spPr>
              <a:xfrm>
                <a:off x="4951450" y="3168050"/>
                <a:ext cx="1208050" cy="698775"/>
              </a:xfrm>
              <a:custGeom>
                <a:avLst/>
                <a:gdLst/>
                <a:ahLst/>
                <a:cxnLst/>
                <a:rect l="l" t="t" r="r" b="b"/>
                <a:pathLst>
                  <a:path w="48322" h="27951" extrusionOk="0">
                    <a:moveTo>
                      <a:pt x="24069" y="0"/>
                    </a:moveTo>
                    <a:lnTo>
                      <a:pt x="1" y="13975"/>
                    </a:lnTo>
                    <a:lnTo>
                      <a:pt x="24254" y="27950"/>
                    </a:lnTo>
                    <a:lnTo>
                      <a:pt x="48322" y="13975"/>
                    </a:lnTo>
                    <a:lnTo>
                      <a:pt x="240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a:extLst>
                  <a:ext uri="{FF2B5EF4-FFF2-40B4-BE49-F238E27FC236}">
                    <a16:creationId xmlns:a16="http://schemas.microsoft.com/office/drawing/2014/main" id="{7C5117B4-67F1-3E50-A596-75F5337EBD5A}"/>
                  </a:ext>
                </a:extLst>
              </p:cNvPr>
              <p:cNvSpPr/>
              <p:nvPr/>
            </p:nvSpPr>
            <p:spPr>
              <a:xfrm>
                <a:off x="5002300" y="3165475"/>
                <a:ext cx="605425" cy="343650"/>
              </a:xfrm>
              <a:custGeom>
                <a:avLst/>
                <a:gdLst/>
                <a:ahLst/>
                <a:cxnLst/>
                <a:rect l="l" t="t" r="r" b="b"/>
                <a:pathLst>
                  <a:path w="24217" h="13746" extrusionOk="0">
                    <a:moveTo>
                      <a:pt x="23605" y="0"/>
                    </a:moveTo>
                    <a:cubicBezTo>
                      <a:pt x="23454" y="0"/>
                      <a:pt x="23314" y="37"/>
                      <a:pt x="23181" y="103"/>
                    </a:cubicBezTo>
                    <a:lnTo>
                      <a:pt x="0" y="13634"/>
                    </a:lnTo>
                    <a:cubicBezTo>
                      <a:pt x="92" y="13589"/>
                      <a:pt x="209" y="13562"/>
                      <a:pt x="341" y="13562"/>
                    </a:cubicBezTo>
                    <a:cubicBezTo>
                      <a:pt x="528" y="13562"/>
                      <a:pt x="745" y="13615"/>
                      <a:pt x="961" y="13745"/>
                    </a:cubicBezTo>
                    <a:lnTo>
                      <a:pt x="24216" y="177"/>
                    </a:lnTo>
                    <a:cubicBezTo>
                      <a:pt x="23992" y="55"/>
                      <a:pt x="23791" y="0"/>
                      <a:pt x="23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a:extLst>
                  <a:ext uri="{FF2B5EF4-FFF2-40B4-BE49-F238E27FC236}">
                    <a16:creationId xmlns:a16="http://schemas.microsoft.com/office/drawing/2014/main" id="{8DD22A01-95A2-B6DE-5CDB-27B744595CAC}"/>
                  </a:ext>
                </a:extLst>
              </p:cNvPr>
              <p:cNvSpPr/>
              <p:nvPr/>
            </p:nvSpPr>
            <p:spPr>
              <a:xfrm>
                <a:off x="5026325" y="3170825"/>
                <a:ext cx="595250" cy="351225"/>
              </a:xfrm>
              <a:custGeom>
                <a:avLst/>
                <a:gdLst/>
                <a:ahLst/>
                <a:cxnLst/>
                <a:rect l="l" t="t" r="r" b="b"/>
                <a:pathLst>
                  <a:path w="23810" h="14049" extrusionOk="0">
                    <a:moveTo>
                      <a:pt x="23218" y="0"/>
                    </a:moveTo>
                    <a:lnTo>
                      <a:pt x="0" y="13531"/>
                    </a:lnTo>
                    <a:cubicBezTo>
                      <a:pt x="222" y="13642"/>
                      <a:pt x="407" y="13864"/>
                      <a:pt x="592" y="14049"/>
                    </a:cubicBezTo>
                    <a:lnTo>
                      <a:pt x="23810" y="481"/>
                    </a:lnTo>
                    <a:cubicBezTo>
                      <a:pt x="23625" y="259"/>
                      <a:pt x="23440" y="111"/>
                      <a:pt x="23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a:extLst>
                  <a:ext uri="{FF2B5EF4-FFF2-40B4-BE49-F238E27FC236}">
                    <a16:creationId xmlns:a16="http://schemas.microsoft.com/office/drawing/2014/main" id="{C9CE284F-4F80-A80E-0D14-E723637EAADB}"/>
                  </a:ext>
                </a:extLst>
              </p:cNvPr>
              <p:cNvSpPr/>
              <p:nvPr/>
            </p:nvSpPr>
            <p:spPr>
              <a:xfrm>
                <a:off x="5041100" y="3182825"/>
                <a:ext cx="599875" cy="378975"/>
              </a:xfrm>
              <a:custGeom>
                <a:avLst/>
                <a:gdLst/>
                <a:ahLst/>
                <a:cxnLst/>
                <a:rect l="l" t="t" r="r" b="b"/>
                <a:pathLst>
                  <a:path w="23995" h="15159" extrusionOk="0">
                    <a:moveTo>
                      <a:pt x="23219" y="1"/>
                    </a:moveTo>
                    <a:lnTo>
                      <a:pt x="1" y="13569"/>
                    </a:lnTo>
                    <a:cubicBezTo>
                      <a:pt x="445" y="14013"/>
                      <a:pt x="703" y="14604"/>
                      <a:pt x="814" y="15159"/>
                    </a:cubicBezTo>
                    <a:lnTo>
                      <a:pt x="23995" y="1664"/>
                    </a:lnTo>
                    <a:cubicBezTo>
                      <a:pt x="23921" y="1073"/>
                      <a:pt x="23625" y="481"/>
                      <a:pt x="23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a:extLst>
                  <a:ext uri="{FF2B5EF4-FFF2-40B4-BE49-F238E27FC236}">
                    <a16:creationId xmlns:a16="http://schemas.microsoft.com/office/drawing/2014/main" id="{DCF5D5EE-5BC5-3754-5036-FDA5188E7A02}"/>
                  </a:ext>
                </a:extLst>
              </p:cNvPr>
              <p:cNvSpPr/>
              <p:nvPr/>
            </p:nvSpPr>
            <p:spPr>
              <a:xfrm>
                <a:off x="5050350" y="3223500"/>
                <a:ext cx="590625" cy="368800"/>
              </a:xfrm>
              <a:custGeom>
                <a:avLst/>
                <a:gdLst/>
                <a:ahLst/>
                <a:cxnLst/>
                <a:rect l="l" t="t" r="r" b="b"/>
                <a:pathLst>
                  <a:path w="23625" h="14752" extrusionOk="0">
                    <a:moveTo>
                      <a:pt x="23625" y="0"/>
                    </a:moveTo>
                    <a:lnTo>
                      <a:pt x="444" y="13532"/>
                    </a:lnTo>
                    <a:cubicBezTo>
                      <a:pt x="444" y="13680"/>
                      <a:pt x="481" y="13790"/>
                      <a:pt x="444" y="13827"/>
                    </a:cubicBezTo>
                    <a:cubicBezTo>
                      <a:pt x="444" y="14265"/>
                      <a:pt x="264" y="14595"/>
                      <a:pt x="11" y="14746"/>
                    </a:cubicBezTo>
                    <a:lnTo>
                      <a:pt x="11" y="14746"/>
                    </a:lnTo>
                    <a:lnTo>
                      <a:pt x="23218" y="1220"/>
                    </a:lnTo>
                    <a:cubicBezTo>
                      <a:pt x="23477" y="1036"/>
                      <a:pt x="23625" y="740"/>
                      <a:pt x="23625" y="296"/>
                    </a:cubicBezTo>
                    <a:lnTo>
                      <a:pt x="23625" y="0"/>
                    </a:lnTo>
                    <a:close/>
                    <a:moveTo>
                      <a:pt x="11" y="14746"/>
                    </a:moveTo>
                    <a:lnTo>
                      <a:pt x="1" y="14752"/>
                    </a:lnTo>
                    <a:cubicBezTo>
                      <a:pt x="4" y="14750"/>
                      <a:pt x="7" y="14748"/>
                      <a:pt x="11" y="147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a:extLst>
                  <a:ext uri="{FF2B5EF4-FFF2-40B4-BE49-F238E27FC236}">
                    <a16:creationId xmlns:a16="http://schemas.microsoft.com/office/drawing/2014/main" id="{897D5F53-BE87-F9D1-F970-0EA0872FABE0}"/>
                  </a:ext>
                </a:extLst>
              </p:cNvPr>
              <p:cNvSpPr/>
              <p:nvPr/>
            </p:nvSpPr>
            <p:spPr>
              <a:xfrm>
                <a:off x="4990275" y="3503800"/>
                <a:ext cx="71200" cy="91025"/>
              </a:xfrm>
              <a:custGeom>
                <a:avLst/>
                <a:gdLst/>
                <a:ahLst/>
                <a:cxnLst/>
                <a:rect l="l" t="t" r="r" b="b"/>
                <a:pathLst>
                  <a:path w="2848" h="3641" extrusionOk="0">
                    <a:moveTo>
                      <a:pt x="802" y="0"/>
                    </a:moveTo>
                    <a:cubicBezTo>
                      <a:pt x="358" y="0"/>
                      <a:pt x="52" y="368"/>
                      <a:pt x="1" y="989"/>
                    </a:cubicBezTo>
                    <a:cubicBezTo>
                      <a:pt x="1" y="1913"/>
                      <a:pt x="629" y="2985"/>
                      <a:pt x="1405" y="3429"/>
                    </a:cubicBezTo>
                    <a:cubicBezTo>
                      <a:pt x="1639" y="3573"/>
                      <a:pt x="1862" y="3641"/>
                      <a:pt x="2060" y="3641"/>
                    </a:cubicBezTo>
                    <a:cubicBezTo>
                      <a:pt x="2522" y="3641"/>
                      <a:pt x="2847" y="3273"/>
                      <a:pt x="2847" y="2652"/>
                    </a:cubicBezTo>
                    <a:cubicBezTo>
                      <a:pt x="2847" y="1728"/>
                      <a:pt x="2219" y="656"/>
                      <a:pt x="1442" y="212"/>
                    </a:cubicBezTo>
                    <a:cubicBezTo>
                      <a:pt x="1209" y="68"/>
                      <a:pt x="993" y="0"/>
                      <a:pt x="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a:extLst>
                  <a:ext uri="{FF2B5EF4-FFF2-40B4-BE49-F238E27FC236}">
                    <a16:creationId xmlns:a16="http://schemas.microsoft.com/office/drawing/2014/main" id="{A537444B-2DBD-EB91-365D-8079253A0089}"/>
                  </a:ext>
                </a:extLst>
              </p:cNvPr>
              <p:cNvSpPr/>
              <p:nvPr/>
            </p:nvSpPr>
            <p:spPr>
              <a:xfrm>
                <a:off x="5003225" y="3519875"/>
                <a:ext cx="46225" cy="59675"/>
              </a:xfrm>
              <a:custGeom>
                <a:avLst/>
                <a:gdLst/>
                <a:ahLst/>
                <a:cxnLst/>
                <a:rect l="l" t="t" r="r" b="b"/>
                <a:pathLst>
                  <a:path w="1849" h="2387" extrusionOk="0">
                    <a:moveTo>
                      <a:pt x="515" y="0"/>
                    </a:moveTo>
                    <a:cubicBezTo>
                      <a:pt x="208" y="0"/>
                      <a:pt x="0" y="245"/>
                      <a:pt x="0" y="642"/>
                    </a:cubicBezTo>
                    <a:cubicBezTo>
                      <a:pt x="0" y="1233"/>
                      <a:pt x="407" y="1972"/>
                      <a:pt x="924" y="2231"/>
                    </a:cubicBezTo>
                    <a:cubicBezTo>
                      <a:pt x="1088" y="2337"/>
                      <a:pt x="1241" y="2386"/>
                      <a:pt x="1373" y="2386"/>
                    </a:cubicBezTo>
                    <a:cubicBezTo>
                      <a:pt x="1659" y="2386"/>
                      <a:pt x="1849" y="2155"/>
                      <a:pt x="1849" y="1751"/>
                    </a:cubicBezTo>
                    <a:cubicBezTo>
                      <a:pt x="1849" y="1122"/>
                      <a:pt x="1442" y="383"/>
                      <a:pt x="924" y="124"/>
                    </a:cubicBezTo>
                    <a:cubicBezTo>
                      <a:pt x="777" y="39"/>
                      <a:pt x="638" y="0"/>
                      <a:pt x="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a:extLst>
                  <a:ext uri="{FF2B5EF4-FFF2-40B4-BE49-F238E27FC236}">
                    <a16:creationId xmlns:a16="http://schemas.microsoft.com/office/drawing/2014/main" id="{EE2DF20F-190C-A547-38E9-F999099AA14E}"/>
                  </a:ext>
                </a:extLst>
              </p:cNvPr>
              <p:cNvSpPr/>
              <p:nvPr/>
            </p:nvSpPr>
            <p:spPr>
              <a:xfrm>
                <a:off x="5087325" y="3252350"/>
                <a:ext cx="605425" cy="342725"/>
              </a:xfrm>
              <a:custGeom>
                <a:avLst/>
                <a:gdLst/>
                <a:ahLst/>
                <a:cxnLst/>
                <a:rect l="l" t="t" r="r" b="b"/>
                <a:pathLst>
                  <a:path w="24217" h="13709" extrusionOk="0">
                    <a:moveTo>
                      <a:pt x="23612" y="0"/>
                    </a:moveTo>
                    <a:cubicBezTo>
                      <a:pt x="23466" y="0"/>
                      <a:pt x="23334" y="37"/>
                      <a:pt x="23218" y="103"/>
                    </a:cubicBezTo>
                    <a:lnTo>
                      <a:pt x="1" y="13635"/>
                    </a:lnTo>
                    <a:cubicBezTo>
                      <a:pt x="133" y="13568"/>
                      <a:pt x="281" y="13532"/>
                      <a:pt x="437" y="13532"/>
                    </a:cubicBezTo>
                    <a:cubicBezTo>
                      <a:pt x="629" y="13532"/>
                      <a:pt x="832" y="13587"/>
                      <a:pt x="1036" y="13709"/>
                    </a:cubicBezTo>
                    <a:lnTo>
                      <a:pt x="24216" y="177"/>
                    </a:lnTo>
                    <a:cubicBezTo>
                      <a:pt x="23992" y="55"/>
                      <a:pt x="23791" y="0"/>
                      <a:pt x="23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a:extLst>
                  <a:ext uri="{FF2B5EF4-FFF2-40B4-BE49-F238E27FC236}">
                    <a16:creationId xmlns:a16="http://schemas.microsoft.com/office/drawing/2014/main" id="{8CC49F5A-5A5C-9DAD-A687-0810BF41DE31}"/>
                  </a:ext>
                </a:extLst>
              </p:cNvPr>
              <p:cNvSpPr/>
              <p:nvPr/>
            </p:nvSpPr>
            <p:spPr>
              <a:xfrm>
                <a:off x="5113200" y="3256775"/>
                <a:ext cx="595250" cy="351250"/>
              </a:xfrm>
              <a:custGeom>
                <a:avLst/>
                <a:gdLst/>
                <a:ahLst/>
                <a:cxnLst/>
                <a:rect l="l" t="t" r="r" b="b"/>
                <a:pathLst>
                  <a:path w="23810" h="14050" extrusionOk="0">
                    <a:moveTo>
                      <a:pt x="23181" y="0"/>
                    </a:moveTo>
                    <a:lnTo>
                      <a:pt x="1" y="13569"/>
                    </a:lnTo>
                    <a:cubicBezTo>
                      <a:pt x="223" y="13680"/>
                      <a:pt x="407" y="13827"/>
                      <a:pt x="592" y="14049"/>
                    </a:cubicBezTo>
                    <a:lnTo>
                      <a:pt x="23810" y="518"/>
                    </a:lnTo>
                    <a:cubicBezTo>
                      <a:pt x="23625" y="296"/>
                      <a:pt x="23440" y="148"/>
                      <a:pt x="23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a:extLst>
                  <a:ext uri="{FF2B5EF4-FFF2-40B4-BE49-F238E27FC236}">
                    <a16:creationId xmlns:a16="http://schemas.microsoft.com/office/drawing/2014/main" id="{EA8E7DF0-61EE-EB01-7817-46B13B5AE1F9}"/>
                  </a:ext>
                </a:extLst>
              </p:cNvPr>
              <p:cNvSpPr/>
              <p:nvPr/>
            </p:nvSpPr>
            <p:spPr>
              <a:xfrm>
                <a:off x="5128000" y="3269700"/>
                <a:ext cx="599875" cy="379900"/>
              </a:xfrm>
              <a:custGeom>
                <a:avLst/>
                <a:gdLst/>
                <a:ahLst/>
                <a:cxnLst/>
                <a:rect l="l" t="t" r="r" b="b"/>
                <a:pathLst>
                  <a:path w="23995" h="15196" extrusionOk="0">
                    <a:moveTo>
                      <a:pt x="23218" y="1"/>
                    </a:moveTo>
                    <a:lnTo>
                      <a:pt x="0" y="13532"/>
                    </a:lnTo>
                    <a:cubicBezTo>
                      <a:pt x="407" y="14013"/>
                      <a:pt x="703" y="14604"/>
                      <a:pt x="777" y="15196"/>
                    </a:cubicBezTo>
                    <a:lnTo>
                      <a:pt x="23994" y="1665"/>
                    </a:lnTo>
                    <a:cubicBezTo>
                      <a:pt x="23883" y="1073"/>
                      <a:pt x="23625" y="445"/>
                      <a:pt x="2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a:extLst>
                  <a:ext uri="{FF2B5EF4-FFF2-40B4-BE49-F238E27FC236}">
                    <a16:creationId xmlns:a16="http://schemas.microsoft.com/office/drawing/2014/main" id="{055636E9-A864-0D3A-C090-096098FB631B}"/>
                  </a:ext>
                </a:extLst>
              </p:cNvPr>
              <p:cNvSpPr/>
              <p:nvPr/>
            </p:nvSpPr>
            <p:spPr>
              <a:xfrm>
                <a:off x="5137225" y="3310375"/>
                <a:ext cx="590650" cy="368800"/>
              </a:xfrm>
              <a:custGeom>
                <a:avLst/>
                <a:gdLst/>
                <a:ahLst/>
                <a:cxnLst/>
                <a:rect l="l" t="t" r="r" b="b"/>
                <a:pathLst>
                  <a:path w="23626" h="14752" extrusionOk="0">
                    <a:moveTo>
                      <a:pt x="23625" y="1"/>
                    </a:moveTo>
                    <a:lnTo>
                      <a:pt x="408" y="13532"/>
                    </a:lnTo>
                    <a:lnTo>
                      <a:pt x="408" y="13828"/>
                    </a:lnTo>
                    <a:cubicBezTo>
                      <a:pt x="408" y="14271"/>
                      <a:pt x="223" y="14604"/>
                      <a:pt x="1" y="14752"/>
                    </a:cubicBezTo>
                    <a:lnTo>
                      <a:pt x="23219" y="1184"/>
                    </a:lnTo>
                    <a:cubicBezTo>
                      <a:pt x="23477" y="999"/>
                      <a:pt x="23625" y="740"/>
                      <a:pt x="23625" y="259"/>
                    </a:cubicBezTo>
                    <a:lnTo>
                      <a:pt x="236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a:extLst>
                  <a:ext uri="{FF2B5EF4-FFF2-40B4-BE49-F238E27FC236}">
                    <a16:creationId xmlns:a16="http://schemas.microsoft.com/office/drawing/2014/main" id="{3EFB740E-3E60-E495-3EA0-B0CA0BFE571E}"/>
                  </a:ext>
                </a:extLst>
              </p:cNvPr>
              <p:cNvSpPr/>
              <p:nvPr/>
            </p:nvSpPr>
            <p:spPr>
              <a:xfrm>
                <a:off x="5077150" y="3590675"/>
                <a:ext cx="70275" cy="91025"/>
              </a:xfrm>
              <a:custGeom>
                <a:avLst/>
                <a:gdLst/>
                <a:ahLst/>
                <a:cxnLst/>
                <a:rect l="l" t="t" r="r" b="b"/>
                <a:pathLst>
                  <a:path w="2811" h="3641" extrusionOk="0">
                    <a:moveTo>
                      <a:pt x="795" y="1"/>
                    </a:moveTo>
                    <a:cubicBezTo>
                      <a:pt x="342" y="1"/>
                      <a:pt x="27" y="368"/>
                      <a:pt x="1" y="989"/>
                    </a:cubicBezTo>
                    <a:cubicBezTo>
                      <a:pt x="1" y="1913"/>
                      <a:pt x="592" y="2985"/>
                      <a:pt x="1406" y="3429"/>
                    </a:cubicBezTo>
                    <a:cubicBezTo>
                      <a:pt x="1639" y="3573"/>
                      <a:pt x="1859" y="3641"/>
                      <a:pt x="2052" y="3641"/>
                    </a:cubicBezTo>
                    <a:cubicBezTo>
                      <a:pt x="2503" y="3641"/>
                      <a:pt x="2811" y="3274"/>
                      <a:pt x="2811" y="2653"/>
                    </a:cubicBezTo>
                    <a:cubicBezTo>
                      <a:pt x="2811" y="1728"/>
                      <a:pt x="2219" y="656"/>
                      <a:pt x="1443" y="213"/>
                    </a:cubicBezTo>
                    <a:cubicBezTo>
                      <a:pt x="1210" y="68"/>
                      <a:pt x="990" y="1"/>
                      <a:pt x="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a:extLst>
                  <a:ext uri="{FF2B5EF4-FFF2-40B4-BE49-F238E27FC236}">
                    <a16:creationId xmlns:a16="http://schemas.microsoft.com/office/drawing/2014/main" id="{3A6E0FBC-79CC-038D-3230-F7F897CD4160}"/>
                  </a:ext>
                </a:extLst>
              </p:cNvPr>
              <p:cNvSpPr/>
              <p:nvPr/>
            </p:nvSpPr>
            <p:spPr>
              <a:xfrm>
                <a:off x="5090100" y="3606550"/>
                <a:ext cx="46225" cy="59850"/>
              </a:xfrm>
              <a:custGeom>
                <a:avLst/>
                <a:gdLst/>
                <a:ahLst/>
                <a:cxnLst/>
                <a:rect l="l" t="t" r="r" b="b"/>
                <a:pathLst>
                  <a:path w="1849" h="2394" extrusionOk="0">
                    <a:moveTo>
                      <a:pt x="494" y="1"/>
                    </a:moveTo>
                    <a:cubicBezTo>
                      <a:pt x="199" y="1"/>
                      <a:pt x="0" y="226"/>
                      <a:pt x="0" y="613"/>
                    </a:cubicBezTo>
                    <a:cubicBezTo>
                      <a:pt x="0" y="1241"/>
                      <a:pt x="407" y="1981"/>
                      <a:pt x="925" y="2239"/>
                    </a:cubicBezTo>
                    <a:cubicBezTo>
                      <a:pt x="1087" y="2344"/>
                      <a:pt x="1238" y="2393"/>
                      <a:pt x="1369" y="2393"/>
                    </a:cubicBezTo>
                    <a:cubicBezTo>
                      <a:pt x="1657" y="2393"/>
                      <a:pt x="1849" y="2154"/>
                      <a:pt x="1849" y="1722"/>
                    </a:cubicBezTo>
                    <a:cubicBezTo>
                      <a:pt x="1849" y="1130"/>
                      <a:pt x="1442" y="391"/>
                      <a:pt x="925" y="132"/>
                    </a:cubicBezTo>
                    <a:cubicBezTo>
                      <a:pt x="768" y="43"/>
                      <a:pt x="622"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a:extLst>
                  <a:ext uri="{FF2B5EF4-FFF2-40B4-BE49-F238E27FC236}">
                    <a16:creationId xmlns:a16="http://schemas.microsoft.com/office/drawing/2014/main" id="{EDB1F932-133A-F7AB-8B11-ADB68642C074}"/>
                  </a:ext>
                </a:extLst>
              </p:cNvPr>
              <p:cNvSpPr/>
              <p:nvPr/>
            </p:nvSpPr>
            <p:spPr>
              <a:xfrm>
                <a:off x="5067000" y="3157225"/>
                <a:ext cx="605400" cy="343575"/>
              </a:xfrm>
              <a:custGeom>
                <a:avLst/>
                <a:gdLst/>
                <a:ahLst/>
                <a:cxnLst/>
                <a:rect l="l" t="t" r="r" b="b"/>
                <a:pathLst>
                  <a:path w="24216" h="13743" extrusionOk="0">
                    <a:moveTo>
                      <a:pt x="54" y="13637"/>
                    </a:moveTo>
                    <a:cubicBezTo>
                      <a:pt x="35" y="13647"/>
                      <a:pt x="17" y="13657"/>
                      <a:pt x="0" y="13669"/>
                    </a:cubicBezTo>
                    <a:lnTo>
                      <a:pt x="54" y="13637"/>
                    </a:lnTo>
                    <a:close/>
                    <a:moveTo>
                      <a:pt x="23586" y="1"/>
                    </a:moveTo>
                    <a:cubicBezTo>
                      <a:pt x="23442" y="1"/>
                      <a:pt x="23308" y="37"/>
                      <a:pt x="23181" y="100"/>
                    </a:cubicBezTo>
                    <a:lnTo>
                      <a:pt x="54" y="13637"/>
                    </a:lnTo>
                    <a:lnTo>
                      <a:pt x="54" y="13637"/>
                    </a:lnTo>
                    <a:cubicBezTo>
                      <a:pt x="145" y="13591"/>
                      <a:pt x="255" y="13566"/>
                      <a:pt x="379" y="13566"/>
                    </a:cubicBezTo>
                    <a:cubicBezTo>
                      <a:pt x="562" y="13566"/>
                      <a:pt x="775" y="13621"/>
                      <a:pt x="998" y="13743"/>
                    </a:cubicBezTo>
                    <a:lnTo>
                      <a:pt x="24216" y="211"/>
                    </a:lnTo>
                    <a:cubicBezTo>
                      <a:pt x="23984" y="64"/>
                      <a:pt x="23777" y="1"/>
                      <a:pt x="23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a:extLst>
                  <a:ext uri="{FF2B5EF4-FFF2-40B4-BE49-F238E27FC236}">
                    <a16:creationId xmlns:a16="http://schemas.microsoft.com/office/drawing/2014/main" id="{C0C32866-7E5C-71DB-95C2-987DB87335D8}"/>
                  </a:ext>
                </a:extLst>
              </p:cNvPr>
              <p:cNvSpPr/>
              <p:nvPr/>
            </p:nvSpPr>
            <p:spPr>
              <a:xfrm>
                <a:off x="5091950" y="3162500"/>
                <a:ext cx="595250" cy="351250"/>
              </a:xfrm>
              <a:custGeom>
                <a:avLst/>
                <a:gdLst/>
                <a:ahLst/>
                <a:cxnLst/>
                <a:rect l="l" t="t" r="r" b="b"/>
                <a:pathLst>
                  <a:path w="23810" h="14050" extrusionOk="0">
                    <a:moveTo>
                      <a:pt x="23218" y="0"/>
                    </a:moveTo>
                    <a:lnTo>
                      <a:pt x="0" y="13532"/>
                    </a:lnTo>
                    <a:cubicBezTo>
                      <a:pt x="185" y="13680"/>
                      <a:pt x="444" y="13827"/>
                      <a:pt x="629" y="14049"/>
                    </a:cubicBezTo>
                    <a:lnTo>
                      <a:pt x="23810" y="481"/>
                    </a:lnTo>
                    <a:cubicBezTo>
                      <a:pt x="23625" y="259"/>
                      <a:pt x="23440" y="111"/>
                      <a:pt x="23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a:extLst>
                  <a:ext uri="{FF2B5EF4-FFF2-40B4-BE49-F238E27FC236}">
                    <a16:creationId xmlns:a16="http://schemas.microsoft.com/office/drawing/2014/main" id="{FFB883EA-AEA3-0CA4-D1E7-45B22DB899D1}"/>
                  </a:ext>
                </a:extLst>
              </p:cNvPr>
              <p:cNvSpPr/>
              <p:nvPr/>
            </p:nvSpPr>
            <p:spPr>
              <a:xfrm>
                <a:off x="5105800" y="3175425"/>
                <a:ext cx="599875" cy="378975"/>
              </a:xfrm>
              <a:custGeom>
                <a:avLst/>
                <a:gdLst/>
                <a:ahLst/>
                <a:cxnLst/>
                <a:rect l="l" t="t" r="r" b="b"/>
                <a:pathLst>
                  <a:path w="23995" h="15159" extrusionOk="0">
                    <a:moveTo>
                      <a:pt x="23219" y="1"/>
                    </a:moveTo>
                    <a:lnTo>
                      <a:pt x="1" y="13532"/>
                    </a:lnTo>
                    <a:cubicBezTo>
                      <a:pt x="445" y="13939"/>
                      <a:pt x="740" y="14604"/>
                      <a:pt x="851" y="15159"/>
                    </a:cubicBezTo>
                    <a:lnTo>
                      <a:pt x="23995" y="1665"/>
                    </a:lnTo>
                    <a:cubicBezTo>
                      <a:pt x="23921" y="1036"/>
                      <a:pt x="23625" y="445"/>
                      <a:pt x="23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a:extLst>
                  <a:ext uri="{FF2B5EF4-FFF2-40B4-BE49-F238E27FC236}">
                    <a16:creationId xmlns:a16="http://schemas.microsoft.com/office/drawing/2014/main" id="{64B180AD-8371-026F-C703-238272EBC3F1}"/>
                  </a:ext>
                </a:extLst>
              </p:cNvPr>
              <p:cNvSpPr/>
              <p:nvPr/>
            </p:nvSpPr>
            <p:spPr>
              <a:xfrm>
                <a:off x="5116900" y="3215175"/>
                <a:ext cx="589700" cy="368800"/>
              </a:xfrm>
              <a:custGeom>
                <a:avLst/>
                <a:gdLst/>
                <a:ahLst/>
                <a:cxnLst/>
                <a:rect l="l" t="t" r="r" b="b"/>
                <a:pathLst>
                  <a:path w="23588" h="14752" extrusionOk="0">
                    <a:moveTo>
                      <a:pt x="23588" y="1"/>
                    </a:moveTo>
                    <a:lnTo>
                      <a:pt x="407" y="13569"/>
                    </a:lnTo>
                    <a:lnTo>
                      <a:pt x="407" y="13828"/>
                    </a:lnTo>
                    <a:cubicBezTo>
                      <a:pt x="407" y="14308"/>
                      <a:pt x="222" y="14604"/>
                      <a:pt x="1" y="14752"/>
                    </a:cubicBezTo>
                    <a:lnTo>
                      <a:pt x="23181" y="1221"/>
                    </a:lnTo>
                    <a:cubicBezTo>
                      <a:pt x="23477" y="1036"/>
                      <a:pt x="23588" y="740"/>
                      <a:pt x="23588" y="296"/>
                    </a:cubicBezTo>
                    <a:lnTo>
                      <a:pt x="235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a:extLst>
                  <a:ext uri="{FF2B5EF4-FFF2-40B4-BE49-F238E27FC236}">
                    <a16:creationId xmlns:a16="http://schemas.microsoft.com/office/drawing/2014/main" id="{77678F3F-225E-5A5F-2FF7-B262D7FE444B}"/>
                  </a:ext>
                </a:extLst>
              </p:cNvPr>
              <p:cNvSpPr/>
              <p:nvPr/>
            </p:nvSpPr>
            <p:spPr>
              <a:xfrm>
                <a:off x="5056825" y="3495650"/>
                <a:ext cx="70275" cy="90875"/>
              </a:xfrm>
              <a:custGeom>
                <a:avLst/>
                <a:gdLst/>
                <a:ahLst/>
                <a:cxnLst/>
                <a:rect l="l" t="t" r="r" b="b"/>
                <a:pathLst>
                  <a:path w="2811" h="3635" extrusionOk="0">
                    <a:moveTo>
                      <a:pt x="775" y="1"/>
                    </a:moveTo>
                    <a:cubicBezTo>
                      <a:pt x="315" y="1"/>
                      <a:pt x="0" y="380"/>
                      <a:pt x="0" y="982"/>
                    </a:cubicBezTo>
                    <a:cubicBezTo>
                      <a:pt x="0" y="1906"/>
                      <a:pt x="592" y="2978"/>
                      <a:pt x="1368" y="3422"/>
                    </a:cubicBezTo>
                    <a:cubicBezTo>
                      <a:pt x="1602" y="3566"/>
                      <a:pt x="1825" y="3634"/>
                      <a:pt x="2023" y="3634"/>
                    </a:cubicBezTo>
                    <a:cubicBezTo>
                      <a:pt x="2484" y="3634"/>
                      <a:pt x="2810" y="3267"/>
                      <a:pt x="2810" y="2646"/>
                    </a:cubicBezTo>
                    <a:cubicBezTo>
                      <a:pt x="2810" y="1721"/>
                      <a:pt x="2219" y="649"/>
                      <a:pt x="1405" y="206"/>
                    </a:cubicBezTo>
                    <a:cubicBezTo>
                      <a:pt x="1179" y="65"/>
                      <a:pt x="964"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a:extLst>
                  <a:ext uri="{FF2B5EF4-FFF2-40B4-BE49-F238E27FC236}">
                    <a16:creationId xmlns:a16="http://schemas.microsoft.com/office/drawing/2014/main" id="{9746B2F1-DFFB-0335-16F7-CC45BE9DFDC0}"/>
                  </a:ext>
                </a:extLst>
              </p:cNvPr>
              <p:cNvSpPr/>
              <p:nvPr/>
            </p:nvSpPr>
            <p:spPr>
              <a:xfrm>
                <a:off x="5068850" y="3511150"/>
                <a:ext cx="46225" cy="60375"/>
              </a:xfrm>
              <a:custGeom>
                <a:avLst/>
                <a:gdLst/>
                <a:ahLst/>
                <a:cxnLst/>
                <a:rect l="l" t="t" r="r" b="b"/>
                <a:pathLst>
                  <a:path w="1849" h="2415" extrusionOk="0">
                    <a:moveTo>
                      <a:pt x="526" y="0"/>
                    </a:moveTo>
                    <a:cubicBezTo>
                      <a:pt x="224" y="0"/>
                      <a:pt x="0" y="264"/>
                      <a:pt x="0" y="658"/>
                    </a:cubicBezTo>
                    <a:cubicBezTo>
                      <a:pt x="0" y="1249"/>
                      <a:pt x="444" y="1989"/>
                      <a:pt x="924" y="2284"/>
                    </a:cubicBezTo>
                    <a:cubicBezTo>
                      <a:pt x="1079" y="2373"/>
                      <a:pt x="1223" y="2415"/>
                      <a:pt x="1350" y="2415"/>
                    </a:cubicBezTo>
                    <a:cubicBezTo>
                      <a:pt x="1648" y="2415"/>
                      <a:pt x="1849" y="2182"/>
                      <a:pt x="1849" y="1767"/>
                    </a:cubicBezTo>
                    <a:cubicBezTo>
                      <a:pt x="1849" y="1175"/>
                      <a:pt x="1442" y="436"/>
                      <a:pt x="924" y="140"/>
                    </a:cubicBezTo>
                    <a:cubicBezTo>
                      <a:pt x="785" y="44"/>
                      <a:pt x="649"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a:extLst>
                  <a:ext uri="{FF2B5EF4-FFF2-40B4-BE49-F238E27FC236}">
                    <a16:creationId xmlns:a16="http://schemas.microsoft.com/office/drawing/2014/main" id="{5E568B90-CEBA-7F54-4322-A94AA91F5ABD}"/>
                  </a:ext>
                </a:extLst>
              </p:cNvPr>
              <p:cNvSpPr/>
              <p:nvPr/>
            </p:nvSpPr>
            <p:spPr>
              <a:xfrm>
                <a:off x="5812875" y="3349200"/>
                <a:ext cx="298575" cy="173775"/>
              </a:xfrm>
              <a:custGeom>
                <a:avLst/>
                <a:gdLst/>
                <a:ahLst/>
                <a:cxnLst/>
                <a:rect l="l" t="t" r="r" b="b"/>
                <a:pathLst>
                  <a:path w="11943" h="6951" extrusionOk="0">
                    <a:moveTo>
                      <a:pt x="703" y="0"/>
                    </a:moveTo>
                    <a:lnTo>
                      <a:pt x="1" y="444"/>
                    </a:lnTo>
                    <a:lnTo>
                      <a:pt x="11240" y="6951"/>
                    </a:lnTo>
                    <a:lnTo>
                      <a:pt x="11942" y="6507"/>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a:extLst>
                  <a:ext uri="{FF2B5EF4-FFF2-40B4-BE49-F238E27FC236}">
                    <a16:creationId xmlns:a16="http://schemas.microsoft.com/office/drawing/2014/main" id="{47B9525C-2A03-5466-C028-8F8F84CA3C06}"/>
                  </a:ext>
                </a:extLst>
              </p:cNvPr>
              <p:cNvSpPr/>
              <p:nvPr/>
            </p:nvSpPr>
            <p:spPr>
              <a:xfrm>
                <a:off x="5780525" y="3367675"/>
                <a:ext cx="298575" cy="173800"/>
              </a:xfrm>
              <a:custGeom>
                <a:avLst/>
                <a:gdLst/>
                <a:ahLst/>
                <a:cxnLst/>
                <a:rect l="l" t="t" r="r" b="b"/>
                <a:pathLst>
                  <a:path w="11943" h="6952" extrusionOk="0">
                    <a:moveTo>
                      <a:pt x="703" y="1"/>
                    </a:moveTo>
                    <a:lnTo>
                      <a:pt x="1" y="444"/>
                    </a:lnTo>
                    <a:lnTo>
                      <a:pt x="11240" y="6951"/>
                    </a:lnTo>
                    <a:lnTo>
                      <a:pt x="11942" y="6582"/>
                    </a:lnTo>
                    <a:lnTo>
                      <a:pt x="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a:extLst>
                  <a:ext uri="{FF2B5EF4-FFF2-40B4-BE49-F238E27FC236}">
                    <a16:creationId xmlns:a16="http://schemas.microsoft.com/office/drawing/2014/main" id="{0966D356-E209-2576-EA68-8823654D036A}"/>
                  </a:ext>
                </a:extLst>
              </p:cNvPr>
              <p:cNvSpPr/>
              <p:nvPr/>
            </p:nvSpPr>
            <p:spPr>
              <a:xfrm>
                <a:off x="5780525" y="3378775"/>
                <a:ext cx="281000" cy="179325"/>
              </a:xfrm>
              <a:custGeom>
                <a:avLst/>
                <a:gdLst/>
                <a:ahLst/>
                <a:cxnLst/>
                <a:rect l="l" t="t" r="r" b="b"/>
                <a:pathLst>
                  <a:path w="11240" h="7173" extrusionOk="0">
                    <a:moveTo>
                      <a:pt x="1" y="0"/>
                    </a:moveTo>
                    <a:lnTo>
                      <a:pt x="1" y="666"/>
                    </a:lnTo>
                    <a:lnTo>
                      <a:pt x="11240" y="7173"/>
                    </a:lnTo>
                    <a:lnTo>
                      <a:pt x="11240" y="650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a:extLst>
                  <a:ext uri="{FF2B5EF4-FFF2-40B4-BE49-F238E27FC236}">
                    <a16:creationId xmlns:a16="http://schemas.microsoft.com/office/drawing/2014/main" id="{9F0F1550-2C6F-2428-716E-371CEF646BBA}"/>
                  </a:ext>
                </a:extLst>
              </p:cNvPr>
              <p:cNvSpPr/>
              <p:nvPr/>
            </p:nvSpPr>
            <p:spPr>
              <a:xfrm>
                <a:off x="5798100" y="3329800"/>
                <a:ext cx="281000" cy="202425"/>
              </a:xfrm>
              <a:custGeom>
                <a:avLst/>
                <a:gdLst/>
                <a:ahLst/>
                <a:cxnLst/>
                <a:rect l="l" t="t" r="r" b="b"/>
                <a:pathLst>
                  <a:path w="11240" h="8097" extrusionOk="0">
                    <a:moveTo>
                      <a:pt x="0" y="0"/>
                    </a:moveTo>
                    <a:lnTo>
                      <a:pt x="0" y="1516"/>
                    </a:lnTo>
                    <a:lnTo>
                      <a:pt x="11239" y="8097"/>
                    </a:lnTo>
                    <a:lnTo>
                      <a:pt x="11239" y="658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a:extLst>
                  <a:ext uri="{FF2B5EF4-FFF2-40B4-BE49-F238E27FC236}">
                    <a16:creationId xmlns:a16="http://schemas.microsoft.com/office/drawing/2014/main" id="{601247E3-4304-3F81-7E94-74B347DAA196}"/>
                  </a:ext>
                </a:extLst>
              </p:cNvPr>
              <p:cNvSpPr/>
              <p:nvPr/>
            </p:nvSpPr>
            <p:spPr>
              <a:xfrm>
                <a:off x="5780525" y="3323325"/>
                <a:ext cx="281000" cy="180250"/>
              </a:xfrm>
              <a:custGeom>
                <a:avLst/>
                <a:gdLst/>
                <a:ahLst/>
                <a:cxnLst/>
                <a:rect l="l" t="t" r="r" b="b"/>
                <a:pathLst>
                  <a:path w="11240" h="7210" extrusionOk="0">
                    <a:moveTo>
                      <a:pt x="1" y="0"/>
                    </a:moveTo>
                    <a:lnTo>
                      <a:pt x="1" y="666"/>
                    </a:lnTo>
                    <a:lnTo>
                      <a:pt x="11240" y="7210"/>
                    </a:lnTo>
                    <a:lnTo>
                      <a:pt x="11240" y="654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a:extLst>
                  <a:ext uri="{FF2B5EF4-FFF2-40B4-BE49-F238E27FC236}">
                    <a16:creationId xmlns:a16="http://schemas.microsoft.com/office/drawing/2014/main" id="{45AEBE58-0150-885B-78ED-F1F43561366D}"/>
                  </a:ext>
                </a:extLst>
              </p:cNvPr>
              <p:cNvSpPr/>
              <p:nvPr/>
            </p:nvSpPr>
            <p:spPr>
              <a:xfrm>
                <a:off x="5780525" y="3293750"/>
                <a:ext cx="330925" cy="193200"/>
              </a:xfrm>
              <a:custGeom>
                <a:avLst/>
                <a:gdLst/>
                <a:ahLst/>
                <a:cxnLst/>
                <a:rect l="l" t="t" r="r" b="b"/>
                <a:pathLst>
                  <a:path w="13237" h="7728" extrusionOk="0">
                    <a:moveTo>
                      <a:pt x="1997" y="0"/>
                    </a:moveTo>
                    <a:lnTo>
                      <a:pt x="1" y="1183"/>
                    </a:lnTo>
                    <a:lnTo>
                      <a:pt x="11240" y="7727"/>
                    </a:lnTo>
                    <a:lnTo>
                      <a:pt x="13236" y="6581"/>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a:extLst>
                  <a:ext uri="{FF2B5EF4-FFF2-40B4-BE49-F238E27FC236}">
                    <a16:creationId xmlns:a16="http://schemas.microsoft.com/office/drawing/2014/main" id="{E830D25E-BB70-EB77-3633-F9116E123A40}"/>
                  </a:ext>
                </a:extLst>
              </p:cNvPr>
              <p:cNvSpPr/>
              <p:nvPr/>
            </p:nvSpPr>
            <p:spPr>
              <a:xfrm>
                <a:off x="6061500" y="3458250"/>
                <a:ext cx="49950" cy="99850"/>
              </a:xfrm>
              <a:custGeom>
                <a:avLst/>
                <a:gdLst/>
                <a:ahLst/>
                <a:cxnLst/>
                <a:rect l="l" t="t" r="r" b="b"/>
                <a:pathLst>
                  <a:path w="1998" h="3994" extrusionOk="0">
                    <a:moveTo>
                      <a:pt x="1997" y="1"/>
                    </a:moveTo>
                    <a:lnTo>
                      <a:pt x="1" y="1147"/>
                    </a:lnTo>
                    <a:lnTo>
                      <a:pt x="1" y="1813"/>
                    </a:lnTo>
                    <a:lnTo>
                      <a:pt x="703" y="1443"/>
                    </a:lnTo>
                    <a:lnTo>
                      <a:pt x="703" y="2959"/>
                    </a:lnTo>
                    <a:lnTo>
                      <a:pt x="1" y="3328"/>
                    </a:lnTo>
                    <a:lnTo>
                      <a:pt x="1" y="3994"/>
                    </a:lnTo>
                    <a:lnTo>
                      <a:pt x="1997" y="2848"/>
                    </a:lnTo>
                    <a:lnTo>
                      <a:pt x="1997" y="2145"/>
                    </a:lnTo>
                    <a:lnTo>
                      <a:pt x="1295" y="2589"/>
                    </a:lnTo>
                    <a:lnTo>
                      <a:pt x="1295" y="1073"/>
                    </a:lnTo>
                    <a:lnTo>
                      <a:pt x="1997" y="629"/>
                    </a:lnTo>
                    <a:lnTo>
                      <a:pt x="19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a:extLst>
                  <a:ext uri="{FF2B5EF4-FFF2-40B4-BE49-F238E27FC236}">
                    <a16:creationId xmlns:a16="http://schemas.microsoft.com/office/drawing/2014/main" id="{9CDF14A4-56B8-5D1D-A13B-B6E62F39DF44}"/>
                  </a:ext>
                </a:extLst>
              </p:cNvPr>
              <p:cNvSpPr/>
              <p:nvPr/>
            </p:nvSpPr>
            <p:spPr>
              <a:xfrm>
                <a:off x="5715825" y="3406500"/>
                <a:ext cx="298575" cy="172875"/>
              </a:xfrm>
              <a:custGeom>
                <a:avLst/>
                <a:gdLst/>
                <a:ahLst/>
                <a:cxnLst/>
                <a:rect l="l" t="t" r="r" b="b"/>
                <a:pathLst>
                  <a:path w="11943" h="6915" extrusionOk="0">
                    <a:moveTo>
                      <a:pt x="703" y="1"/>
                    </a:moveTo>
                    <a:lnTo>
                      <a:pt x="1" y="407"/>
                    </a:lnTo>
                    <a:lnTo>
                      <a:pt x="11240" y="6914"/>
                    </a:lnTo>
                    <a:lnTo>
                      <a:pt x="11942" y="6507"/>
                    </a:lnTo>
                    <a:lnTo>
                      <a:pt x="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a:extLst>
                  <a:ext uri="{FF2B5EF4-FFF2-40B4-BE49-F238E27FC236}">
                    <a16:creationId xmlns:a16="http://schemas.microsoft.com/office/drawing/2014/main" id="{408BCF85-610C-6CAB-ED80-094F1592AFF5}"/>
                  </a:ext>
                </a:extLst>
              </p:cNvPr>
              <p:cNvSpPr/>
              <p:nvPr/>
            </p:nvSpPr>
            <p:spPr>
              <a:xfrm>
                <a:off x="5683475" y="3425000"/>
                <a:ext cx="298575" cy="172850"/>
              </a:xfrm>
              <a:custGeom>
                <a:avLst/>
                <a:gdLst/>
                <a:ahLst/>
                <a:cxnLst/>
                <a:rect l="l" t="t" r="r" b="b"/>
                <a:pathLst>
                  <a:path w="11943" h="6914" extrusionOk="0">
                    <a:moveTo>
                      <a:pt x="703" y="0"/>
                    </a:moveTo>
                    <a:lnTo>
                      <a:pt x="1" y="407"/>
                    </a:lnTo>
                    <a:lnTo>
                      <a:pt x="11240" y="6914"/>
                    </a:lnTo>
                    <a:lnTo>
                      <a:pt x="11942" y="6507"/>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a:extLst>
                  <a:ext uri="{FF2B5EF4-FFF2-40B4-BE49-F238E27FC236}">
                    <a16:creationId xmlns:a16="http://schemas.microsoft.com/office/drawing/2014/main" id="{4C70DDD4-79F7-4C5E-FFBF-3487FE331589}"/>
                  </a:ext>
                </a:extLst>
              </p:cNvPr>
              <p:cNvSpPr/>
              <p:nvPr/>
            </p:nvSpPr>
            <p:spPr>
              <a:xfrm>
                <a:off x="5683475" y="3435150"/>
                <a:ext cx="281000" cy="180250"/>
              </a:xfrm>
              <a:custGeom>
                <a:avLst/>
                <a:gdLst/>
                <a:ahLst/>
                <a:cxnLst/>
                <a:rect l="l" t="t" r="r" b="b"/>
                <a:pathLst>
                  <a:path w="11240" h="7210" extrusionOk="0">
                    <a:moveTo>
                      <a:pt x="1" y="1"/>
                    </a:moveTo>
                    <a:lnTo>
                      <a:pt x="1" y="629"/>
                    </a:lnTo>
                    <a:lnTo>
                      <a:pt x="11240" y="7210"/>
                    </a:lnTo>
                    <a:lnTo>
                      <a:pt x="11240" y="650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a:extLst>
                  <a:ext uri="{FF2B5EF4-FFF2-40B4-BE49-F238E27FC236}">
                    <a16:creationId xmlns:a16="http://schemas.microsoft.com/office/drawing/2014/main" id="{1236A9F3-1122-58A4-7F56-C243C8A40E6C}"/>
                  </a:ext>
                </a:extLst>
              </p:cNvPr>
              <p:cNvSpPr/>
              <p:nvPr/>
            </p:nvSpPr>
            <p:spPr>
              <a:xfrm>
                <a:off x="5701050" y="3386175"/>
                <a:ext cx="281000" cy="201500"/>
              </a:xfrm>
              <a:custGeom>
                <a:avLst/>
                <a:gdLst/>
                <a:ahLst/>
                <a:cxnLst/>
                <a:rect l="l" t="t" r="r" b="b"/>
                <a:pathLst>
                  <a:path w="11240" h="8060" extrusionOk="0">
                    <a:moveTo>
                      <a:pt x="0" y="0"/>
                    </a:moveTo>
                    <a:lnTo>
                      <a:pt x="0" y="1553"/>
                    </a:lnTo>
                    <a:lnTo>
                      <a:pt x="11239" y="8060"/>
                    </a:lnTo>
                    <a:lnTo>
                      <a:pt x="11239" y="654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a:extLst>
                  <a:ext uri="{FF2B5EF4-FFF2-40B4-BE49-F238E27FC236}">
                    <a16:creationId xmlns:a16="http://schemas.microsoft.com/office/drawing/2014/main" id="{8DB99052-EA25-AC66-BF91-874D2D57E82E}"/>
                  </a:ext>
                </a:extLst>
              </p:cNvPr>
              <p:cNvSpPr/>
              <p:nvPr/>
            </p:nvSpPr>
            <p:spPr>
              <a:xfrm>
                <a:off x="5683475" y="3379700"/>
                <a:ext cx="281000" cy="180250"/>
              </a:xfrm>
              <a:custGeom>
                <a:avLst/>
                <a:gdLst/>
                <a:ahLst/>
                <a:cxnLst/>
                <a:rect l="l" t="t" r="r" b="b"/>
                <a:pathLst>
                  <a:path w="11240" h="7210" extrusionOk="0">
                    <a:moveTo>
                      <a:pt x="1" y="0"/>
                    </a:moveTo>
                    <a:lnTo>
                      <a:pt x="1" y="666"/>
                    </a:lnTo>
                    <a:lnTo>
                      <a:pt x="11240" y="7210"/>
                    </a:lnTo>
                    <a:lnTo>
                      <a:pt x="11240" y="650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a:extLst>
                  <a:ext uri="{FF2B5EF4-FFF2-40B4-BE49-F238E27FC236}">
                    <a16:creationId xmlns:a16="http://schemas.microsoft.com/office/drawing/2014/main" id="{323FCEBA-EB1A-6441-DCD4-51E4A96AF253}"/>
                  </a:ext>
                </a:extLst>
              </p:cNvPr>
              <p:cNvSpPr/>
              <p:nvPr/>
            </p:nvSpPr>
            <p:spPr>
              <a:xfrm>
                <a:off x="5683475" y="3350125"/>
                <a:ext cx="330925" cy="192275"/>
              </a:xfrm>
              <a:custGeom>
                <a:avLst/>
                <a:gdLst/>
                <a:ahLst/>
                <a:cxnLst/>
                <a:rect l="l" t="t" r="r" b="b"/>
                <a:pathLst>
                  <a:path w="13237" h="7691" extrusionOk="0">
                    <a:moveTo>
                      <a:pt x="1997" y="0"/>
                    </a:moveTo>
                    <a:lnTo>
                      <a:pt x="1" y="1183"/>
                    </a:lnTo>
                    <a:lnTo>
                      <a:pt x="11240" y="7690"/>
                    </a:lnTo>
                    <a:lnTo>
                      <a:pt x="13236" y="6544"/>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a:extLst>
                  <a:ext uri="{FF2B5EF4-FFF2-40B4-BE49-F238E27FC236}">
                    <a16:creationId xmlns:a16="http://schemas.microsoft.com/office/drawing/2014/main" id="{3556C3B4-8BC6-99DA-A416-58AB2ABAEDF2}"/>
                  </a:ext>
                </a:extLst>
              </p:cNvPr>
              <p:cNvSpPr/>
              <p:nvPr/>
            </p:nvSpPr>
            <p:spPr>
              <a:xfrm>
                <a:off x="5964450" y="3513725"/>
                <a:ext cx="50875" cy="101675"/>
              </a:xfrm>
              <a:custGeom>
                <a:avLst/>
                <a:gdLst/>
                <a:ahLst/>
                <a:cxnLst/>
                <a:rect l="l" t="t" r="r" b="b"/>
                <a:pathLst>
                  <a:path w="2035" h="4067" extrusionOk="0">
                    <a:moveTo>
                      <a:pt x="1997" y="0"/>
                    </a:moveTo>
                    <a:lnTo>
                      <a:pt x="1" y="1146"/>
                    </a:lnTo>
                    <a:lnTo>
                      <a:pt x="1" y="1849"/>
                    </a:lnTo>
                    <a:lnTo>
                      <a:pt x="703" y="1442"/>
                    </a:lnTo>
                    <a:lnTo>
                      <a:pt x="703" y="2958"/>
                    </a:lnTo>
                    <a:lnTo>
                      <a:pt x="1" y="3365"/>
                    </a:lnTo>
                    <a:lnTo>
                      <a:pt x="1" y="4067"/>
                    </a:lnTo>
                    <a:lnTo>
                      <a:pt x="2034" y="2921"/>
                    </a:lnTo>
                    <a:lnTo>
                      <a:pt x="1997" y="2218"/>
                    </a:lnTo>
                    <a:lnTo>
                      <a:pt x="1295" y="2625"/>
                    </a:lnTo>
                    <a:lnTo>
                      <a:pt x="1295" y="1109"/>
                    </a:lnTo>
                    <a:lnTo>
                      <a:pt x="1997" y="703"/>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a:extLst>
                  <a:ext uri="{FF2B5EF4-FFF2-40B4-BE49-F238E27FC236}">
                    <a16:creationId xmlns:a16="http://schemas.microsoft.com/office/drawing/2014/main" id="{373AFC7B-53D8-CA6D-0006-D6D575033A54}"/>
                  </a:ext>
                </a:extLst>
              </p:cNvPr>
              <p:cNvSpPr/>
              <p:nvPr/>
            </p:nvSpPr>
            <p:spPr>
              <a:xfrm>
                <a:off x="5743550" y="3306675"/>
                <a:ext cx="298575" cy="174725"/>
              </a:xfrm>
              <a:custGeom>
                <a:avLst/>
                <a:gdLst/>
                <a:ahLst/>
                <a:cxnLst/>
                <a:rect l="l" t="t" r="r" b="b"/>
                <a:pathLst>
                  <a:path w="11943" h="6989" extrusionOk="0">
                    <a:moveTo>
                      <a:pt x="703" y="1"/>
                    </a:moveTo>
                    <a:lnTo>
                      <a:pt x="1" y="407"/>
                    </a:lnTo>
                    <a:lnTo>
                      <a:pt x="11240" y="6988"/>
                    </a:lnTo>
                    <a:lnTo>
                      <a:pt x="11942" y="6582"/>
                    </a:lnTo>
                    <a:lnTo>
                      <a:pt x="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a:extLst>
                  <a:ext uri="{FF2B5EF4-FFF2-40B4-BE49-F238E27FC236}">
                    <a16:creationId xmlns:a16="http://schemas.microsoft.com/office/drawing/2014/main" id="{1D9CE96C-9573-0CCD-4F43-49157E5AFA76}"/>
                  </a:ext>
                </a:extLst>
              </p:cNvPr>
              <p:cNvSpPr/>
              <p:nvPr/>
            </p:nvSpPr>
            <p:spPr>
              <a:xfrm>
                <a:off x="5711200" y="3326100"/>
                <a:ext cx="298575" cy="173775"/>
              </a:xfrm>
              <a:custGeom>
                <a:avLst/>
                <a:gdLst/>
                <a:ahLst/>
                <a:cxnLst/>
                <a:rect l="l" t="t" r="r" b="b"/>
                <a:pathLst>
                  <a:path w="11943" h="6951" extrusionOk="0">
                    <a:moveTo>
                      <a:pt x="703" y="0"/>
                    </a:moveTo>
                    <a:lnTo>
                      <a:pt x="1" y="370"/>
                    </a:lnTo>
                    <a:lnTo>
                      <a:pt x="11240" y="6951"/>
                    </a:lnTo>
                    <a:lnTo>
                      <a:pt x="11942" y="6507"/>
                    </a:lnTo>
                    <a:lnTo>
                      <a:pt x="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a:extLst>
                  <a:ext uri="{FF2B5EF4-FFF2-40B4-BE49-F238E27FC236}">
                    <a16:creationId xmlns:a16="http://schemas.microsoft.com/office/drawing/2014/main" id="{929F040A-072F-3F4A-C056-365702A17991}"/>
                  </a:ext>
                </a:extLst>
              </p:cNvPr>
              <p:cNvSpPr/>
              <p:nvPr/>
            </p:nvSpPr>
            <p:spPr>
              <a:xfrm>
                <a:off x="5711200" y="3335325"/>
                <a:ext cx="281000" cy="182125"/>
              </a:xfrm>
              <a:custGeom>
                <a:avLst/>
                <a:gdLst/>
                <a:ahLst/>
                <a:cxnLst/>
                <a:rect l="l" t="t" r="r" b="b"/>
                <a:pathLst>
                  <a:path w="11240" h="7285" extrusionOk="0">
                    <a:moveTo>
                      <a:pt x="1" y="1"/>
                    </a:moveTo>
                    <a:lnTo>
                      <a:pt x="1" y="703"/>
                    </a:lnTo>
                    <a:lnTo>
                      <a:pt x="11240" y="7284"/>
                    </a:lnTo>
                    <a:lnTo>
                      <a:pt x="11240" y="658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a:extLst>
                  <a:ext uri="{FF2B5EF4-FFF2-40B4-BE49-F238E27FC236}">
                    <a16:creationId xmlns:a16="http://schemas.microsoft.com/office/drawing/2014/main" id="{3ED89899-9823-7C7D-771D-8B68706984D5}"/>
                  </a:ext>
                </a:extLst>
              </p:cNvPr>
              <p:cNvSpPr/>
              <p:nvPr/>
            </p:nvSpPr>
            <p:spPr>
              <a:xfrm>
                <a:off x="5728775" y="3288200"/>
                <a:ext cx="281000" cy="200575"/>
              </a:xfrm>
              <a:custGeom>
                <a:avLst/>
                <a:gdLst/>
                <a:ahLst/>
                <a:cxnLst/>
                <a:rect l="l" t="t" r="r" b="b"/>
                <a:pathLst>
                  <a:path w="11240" h="8023" extrusionOk="0">
                    <a:moveTo>
                      <a:pt x="0" y="0"/>
                    </a:moveTo>
                    <a:lnTo>
                      <a:pt x="0" y="1516"/>
                    </a:lnTo>
                    <a:lnTo>
                      <a:pt x="11239" y="8023"/>
                    </a:lnTo>
                    <a:lnTo>
                      <a:pt x="11239" y="650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a:extLst>
                  <a:ext uri="{FF2B5EF4-FFF2-40B4-BE49-F238E27FC236}">
                    <a16:creationId xmlns:a16="http://schemas.microsoft.com/office/drawing/2014/main" id="{C35F358A-74F8-B67D-252A-074D3D2593D5}"/>
                  </a:ext>
                </a:extLst>
              </p:cNvPr>
              <p:cNvSpPr/>
              <p:nvPr/>
            </p:nvSpPr>
            <p:spPr>
              <a:xfrm>
                <a:off x="5711200" y="3280800"/>
                <a:ext cx="281000" cy="181175"/>
              </a:xfrm>
              <a:custGeom>
                <a:avLst/>
                <a:gdLst/>
                <a:ahLst/>
                <a:cxnLst/>
                <a:rect l="l" t="t" r="r" b="b"/>
                <a:pathLst>
                  <a:path w="11240" h="7247" extrusionOk="0">
                    <a:moveTo>
                      <a:pt x="1" y="1"/>
                    </a:moveTo>
                    <a:lnTo>
                      <a:pt x="1" y="666"/>
                    </a:lnTo>
                    <a:lnTo>
                      <a:pt x="11240" y="7247"/>
                    </a:lnTo>
                    <a:lnTo>
                      <a:pt x="11240" y="654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a:extLst>
                  <a:ext uri="{FF2B5EF4-FFF2-40B4-BE49-F238E27FC236}">
                    <a16:creationId xmlns:a16="http://schemas.microsoft.com/office/drawing/2014/main" id="{4C86052E-39E0-9865-B7DE-15F0F9FADFB3}"/>
                  </a:ext>
                </a:extLst>
              </p:cNvPr>
              <p:cNvSpPr/>
              <p:nvPr/>
            </p:nvSpPr>
            <p:spPr>
              <a:xfrm>
                <a:off x="5711200" y="3252150"/>
                <a:ext cx="330925" cy="192275"/>
              </a:xfrm>
              <a:custGeom>
                <a:avLst/>
                <a:gdLst/>
                <a:ahLst/>
                <a:cxnLst/>
                <a:rect l="l" t="t" r="r" b="b"/>
                <a:pathLst>
                  <a:path w="13237" h="7691" extrusionOk="0">
                    <a:moveTo>
                      <a:pt x="1997" y="0"/>
                    </a:moveTo>
                    <a:lnTo>
                      <a:pt x="1" y="1147"/>
                    </a:lnTo>
                    <a:lnTo>
                      <a:pt x="11240" y="7690"/>
                    </a:lnTo>
                    <a:lnTo>
                      <a:pt x="13236" y="6544"/>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a:extLst>
                  <a:ext uri="{FF2B5EF4-FFF2-40B4-BE49-F238E27FC236}">
                    <a16:creationId xmlns:a16="http://schemas.microsoft.com/office/drawing/2014/main" id="{9F83B692-1C88-41CB-1878-73E41E5609B5}"/>
                  </a:ext>
                </a:extLst>
              </p:cNvPr>
              <p:cNvSpPr/>
              <p:nvPr/>
            </p:nvSpPr>
            <p:spPr>
              <a:xfrm>
                <a:off x="5992175" y="3415750"/>
                <a:ext cx="50875" cy="101700"/>
              </a:xfrm>
              <a:custGeom>
                <a:avLst/>
                <a:gdLst/>
                <a:ahLst/>
                <a:cxnLst/>
                <a:rect l="l" t="t" r="r" b="b"/>
                <a:pathLst>
                  <a:path w="2035" h="4068" extrusionOk="0">
                    <a:moveTo>
                      <a:pt x="1997" y="0"/>
                    </a:moveTo>
                    <a:lnTo>
                      <a:pt x="1" y="1146"/>
                    </a:lnTo>
                    <a:lnTo>
                      <a:pt x="1" y="1849"/>
                    </a:lnTo>
                    <a:lnTo>
                      <a:pt x="703" y="1405"/>
                    </a:lnTo>
                    <a:lnTo>
                      <a:pt x="703" y="2921"/>
                    </a:lnTo>
                    <a:lnTo>
                      <a:pt x="1" y="3365"/>
                    </a:lnTo>
                    <a:lnTo>
                      <a:pt x="1" y="4067"/>
                    </a:lnTo>
                    <a:lnTo>
                      <a:pt x="2034" y="2884"/>
                    </a:lnTo>
                    <a:lnTo>
                      <a:pt x="1997" y="2219"/>
                    </a:lnTo>
                    <a:lnTo>
                      <a:pt x="1295" y="2625"/>
                    </a:lnTo>
                    <a:lnTo>
                      <a:pt x="1295" y="1072"/>
                    </a:lnTo>
                    <a:lnTo>
                      <a:pt x="1997" y="666"/>
                    </a:lnTo>
                    <a:lnTo>
                      <a:pt x="19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a:extLst>
                  <a:ext uri="{FF2B5EF4-FFF2-40B4-BE49-F238E27FC236}">
                    <a16:creationId xmlns:a16="http://schemas.microsoft.com/office/drawing/2014/main" id="{7F80343F-5B58-DDC7-C373-3EB7DF6A69A5}"/>
                  </a:ext>
                </a:extLst>
              </p:cNvPr>
              <p:cNvSpPr/>
              <p:nvPr/>
            </p:nvSpPr>
            <p:spPr>
              <a:xfrm>
                <a:off x="5272175" y="3415750"/>
                <a:ext cx="374350" cy="270825"/>
              </a:xfrm>
              <a:custGeom>
                <a:avLst/>
                <a:gdLst/>
                <a:ahLst/>
                <a:cxnLst/>
                <a:rect l="l" t="t" r="r" b="b"/>
                <a:pathLst>
                  <a:path w="14974" h="10833" extrusionOk="0">
                    <a:moveTo>
                      <a:pt x="14974" y="0"/>
                    </a:moveTo>
                    <a:lnTo>
                      <a:pt x="1" y="8688"/>
                    </a:lnTo>
                    <a:lnTo>
                      <a:pt x="1" y="10833"/>
                    </a:lnTo>
                    <a:lnTo>
                      <a:pt x="14974" y="2145"/>
                    </a:lnTo>
                    <a:lnTo>
                      <a:pt x="14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a:extLst>
                  <a:ext uri="{FF2B5EF4-FFF2-40B4-BE49-F238E27FC236}">
                    <a16:creationId xmlns:a16="http://schemas.microsoft.com/office/drawing/2014/main" id="{E7696CF2-EA68-54A2-42BC-C2AF44E44EA1}"/>
                  </a:ext>
                </a:extLst>
              </p:cNvPr>
              <p:cNvSpPr/>
              <p:nvPr/>
            </p:nvSpPr>
            <p:spPr>
              <a:xfrm>
                <a:off x="5256475" y="3406500"/>
                <a:ext cx="390050" cy="226475"/>
              </a:xfrm>
              <a:custGeom>
                <a:avLst/>
                <a:gdLst/>
                <a:ahLst/>
                <a:cxnLst/>
                <a:rect l="l" t="t" r="r" b="b"/>
                <a:pathLst>
                  <a:path w="15602" h="9059" extrusionOk="0">
                    <a:moveTo>
                      <a:pt x="14973" y="1"/>
                    </a:moveTo>
                    <a:lnTo>
                      <a:pt x="0" y="8689"/>
                    </a:lnTo>
                    <a:lnTo>
                      <a:pt x="629" y="9058"/>
                    </a:lnTo>
                    <a:lnTo>
                      <a:pt x="15602" y="370"/>
                    </a:lnTo>
                    <a:lnTo>
                      <a:pt x="14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a:extLst>
                  <a:ext uri="{FF2B5EF4-FFF2-40B4-BE49-F238E27FC236}">
                    <a16:creationId xmlns:a16="http://schemas.microsoft.com/office/drawing/2014/main" id="{3E02719E-81DB-4D7E-DFDB-D96145D6856D}"/>
                  </a:ext>
                </a:extLst>
              </p:cNvPr>
              <p:cNvSpPr/>
              <p:nvPr/>
            </p:nvSpPr>
            <p:spPr>
              <a:xfrm>
                <a:off x="5272175" y="3469350"/>
                <a:ext cx="437200" cy="253275"/>
              </a:xfrm>
              <a:custGeom>
                <a:avLst/>
                <a:gdLst/>
                <a:ahLst/>
                <a:cxnLst/>
                <a:rect l="l" t="t" r="r" b="b"/>
                <a:pathLst>
                  <a:path w="17488" h="10131" extrusionOk="0">
                    <a:moveTo>
                      <a:pt x="14974" y="1"/>
                    </a:moveTo>
                    <a:lnTo>
                      <a:pt x="1" y="8689"/>
                    </a:lnTo>
                    <a:lnTo>
                      <a:pt x="2515" y="10131"/>
                    </a:lnTo>
                    <a:lnTo>
                      <a:pt x="17488" y="1442"/>
                    </a:lnTo>
                    <a:lnTo>
                      <a:pt x="149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a:extLst>
                  <a:ext uri="{FF2B5EF4-FFF2-40B4-BE49-F238E27FC236}">
                    <a16:creationId xmlns:a16="http://schemas.microsoft.com/office/drawing/2014/main" id="{6F2E2823-8C94-8B28-9985-AEAB0A14DAF2}"/>
                  </a:ext>
                </a:extLst>
              </p:cNvPr>
              <p:cNvSpPr/>
              <p:nvPr/>
            </p:nvSpPr>
            <p:spPr>
              <a:xfrm>
                <a:off x="5350750" y="3461950"/>
                <a:ext cx="374350" cy="291175"/>
              </a:xfrm>
              <a:custGeom>
                <a:avLst/>
                <a:gdLst/>
                <a:ahLst/>
                <a:cxnLst/>
                <a:rect l="l" t="t" r="r" b="b"/>
                <a:pathLst>
                  <a:path w="14974" h="11647" extrusionOk="0">
                    <a:moveTo>
                      <a:pt x="14973" y="1"/>
                    </a:moveTo>
                    <a:lnTo>
                      <a:pt x="74" y="8689"/>
                    </a:lnTo>
                    <a:lnTo>
                      <a:pt x="0" y="11647"/>
                    </a:lnTo>
                    <a:lnTo>
                      <a:pt x="14973" y="2922"/>
                    </a:lnTo>
                    <a:lnTo>
                      <a:pt x="14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a:extLst>
                  <a:ext uri="{FF2B5EF4-FFF2-40B4-BE49-F238E27FC236}">
                    <a16:creationId xmlns:a16="http://schemas.microsoft.com/office/drawing/2014/main" id="{5E1BDF49-066A-ADDF-DCC9-8E14CAD3CDD8}"/>
                  </a:ext>
                </a:extLst>
              </p:cNvPr>
              <p:cNvSpPr/>
              <p:nvPr/>
            </p:nvSpPr>
            <p:spPr>
              <a:xfrm>
                <a:off x="5335950" y="3452725"/>
                <a:ext cx="389150" cy="226450"/>
              </a:xfrm>
              <a:custGeom>
                <a:avLst/>
                <a:gdLst/>
                <a:ahLst/>
                <a:cxnLst/>
                <a:rect l="l" t="t" r="r" b="b"/>
                <a:pathLst>
                  <a:path w="15566" h="9058" extrusionOk="0">
                    <a:moveTo>
                      <a:pt x="14937" y="0"/>
                    </a:moveTo>
                    <a:lnTo>
                      <a:pt x="1" y="8688"/>
                    </a:lnTo>
                    <a:lnTo>
                      <a:pt x="666" y="9058"/>
                    </a:lnTo>
                    <a:lnTo>
                      <a:pt x="15565" y="370"/>
                    </a:lnTo>
                    <a:lnTo>
                      <a:pt x="1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a:extLst>
                  <a:ext uri="{FF2B5EF4-FFF2-40B4-BE49-F238E27FC236}">
                    <a16:creationId xmlns:a16="http://schemas.microsoft.com/office/drawing/2014/main" id="{59EBE118-8443-EDAA-6D91-CBA64AE252A4}"/>
                  </a:ext>
                </a:extLst>
              </p:cNvPr>
              <p:cNvSpPr/>
              <p:nvPr/>
            </p:nvSpPr>
            <p:spPr>
              <a:xfrm>
                <a:off x="5256475" y="3623700"/>
                <a:ext cx="96150" cy="129425"/>
              </a:xfrm>
              <a:custGeom>
                <a:avLst/>
                <a:gdLst/>
                <a:ahLst/>
                <a:cxnLst/>
                <a:rect l="l" t="t" r="r" b="b"/>
                <a:pathLst>
                  <a:path w="3846" h="5177" extrusionOk="0">
                    <a:moveTo>
                      <a:pt x="0" y="1"/>
                    </a:moveTo>
                    <a:lnTo>
                      <a:pt x="0" y="2995"/>
                    </a:lnTo>
                    <a:lnTo>
                      <a:pt x="3771" y="5177"/>
                    </a:lnTo>
                    <a:lnTo>
                      <a:pt x="3845" y="2219"/>
                    </a:lnTo>
                    <a:lnTo>
                      <a:pt x="3180" y="1849"/>
                    </a:lnTo>
                    <a:lnTo>
                      <a:pt x="3143" y="3957"/>
                    </a:lnTo>
                    <a:lnTo>
                      <a:pt x="629" y="2515"/>
                    </a:lnTo>
                    <a:lnTo>
                      <a:pt x="629" y="37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a:extLst>
                  <a:ext uri="{FF2B5EF4-FFF2-40B4-BE49-F238E27FC236}">
                    <a16:creationId xmlns:a16="http://schemas.microsoft.com/office/drawing/2014/main" id="{781C8FD1-45E2-4C05-D55C-5B7477F03860}"/>
                  </a:ext>
                </a:extLst>
              </p:cNvPr>
              <p:cNvSpPr/>
              <p:nvPr/>
            </p:nvSpPr>
            <p:spPr>
              <a:xfrm>
                <a:off x="5382175" y="3511875"/>
                <a:ext cx="374350" cy="270825"/>
              </a:xfrm>
              <a:custGeom>
                <a:avLst/>
                <a:gdLst/>
                <a:ahLst/>
                <a:cxnLst/>
                <a:rect l="l" t="t" r="r" b="b"/>
                <a:pathLst>
                  <a:path w="14974" h="10833" extrusionOk="0">
                    <a:moveTo>
                      <a:pt x="14973" y="0"/>
                    </a:moveTo>
                    <a:lnTo>
                      <a:pt x="37" y="8725"/>
                    </a:lnTo>
                    <a:lnTo>
                      <a:pt x="0" y="10833"/>
                    </a:lnTo>
                    <a:lnTo>
                      <a:pt x="14973" y="2145"/>
                    </a:lnTo>
                    <a:lnTo>
                      <a:pt x="149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a:extLst>
                  <a:ext uri="{FF2B5EF4-FFF2-40B4-BE49-F238E27FC236}">
                    <a16:creationId xmlns:a16="http://schemas.microsoft.com/office/drawing/2014/main" id="{E4AFD9DD-F718-C0D4-C76A-64A7B47EA7D3}"/>
                  </a:ext>
                </a:extLst>
              </p:cNvPr>
              <p:cNvSpPr/>
              <p:nvPr/>
            </p:nvSpPr>
            <p:spPr>
              <a:xfrm>
                <a:off x="5367375" y="3503550"/>
                <a:ext cx="389150" cy="226475"/>
              </a:xfrm>
              <a:custGeom>
                <a:avLst/>
                <a:gdLst/>
                <a:ahLst/>
                <a:cxnLst/>
                <a:rect l="l" t="t" r="r" b="b"/>
                <a:pathLst>
                  <a:path w="15566" h="9059" extrusionOk="0">
                    <a:moveTo>
                      <a:pt x="14937" y="1"/>
                    </a:moveTo>
                    <a:lnTo>
                      <a:pt x="1" y="8652"/>
                    </a:lnTo>
                    <a:lnTo>
                      <a:pt x="629" y="9058"/>
                    </a:lnTo>
                    <a:lnTo>
                      <a:pt x="15565" y="333"/>
                    </a:lnTo>
                    <a:lnTo>
                      <a:pt x="1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a:extLst>
                  <a:ext uri="{FF2B5EF4-FFF2-40B4-BE49-F238E27FC236}">
                    <a16:creationId xmlns:a16="http://schemas.microsoft.com/office/drawing/2014/main" id="{B4B68C79-D0A5-E7AD-1B51-0F4245E6E89C}"/>
                  </a:ext>
                </a:extLst>
              </p:cNvPr>
              <p:cNvSpPr/>
              <p:nvPr/>
            </p:nvSpPr>
            <p:spPr>
              <a:xfrm>
                <a:off x="5382175" y="3565475"/>
                <a:ext cx="437200" cy="254200"/>
              </a:xfrm>
              <a:custGeom>
                <a:avLst/>
                <a:gdLst/>
                <a:ahLst/>
                <a:cxnLst/>
                <a:rect l="l" t="t" r="r" b="b"/>
                <a:pathLst>
                  <a:path w="17488" h="10168" extrusionOk="0">
                    <a:moveTo>
                      <a:pt x="14973" y="1"/>
                    </a:moveTo>
                    <a:lnTo>
                      <a:pt x="0" y="8689"/>
                    </a:lnTo>
                    <a:lnTo>
                      <a:pt x="2551" y="10168"/>
                    </a:lnTo>
                    <a:lnTo>
                      <a:pt x="17487" y="1479"/>
                    </a:lnTo>
                    <a:lnTo>
                      <a:pt x="14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a:extLst>
                  <a:ext uri="{FF2B5EF4-FFF2-40B4-BE49-F238E27FC236}">
                    <a16:creationId xmlns:a16="http://schemas.microsoft.com/office/drawing/2014/main" id="{FA9ECB3B-4629-0895-826E-948E6A8F3757}"/>
                  </a:ext>
                </a:extLst>
              </p:cNvPr>
              <p:cNvSpPr/>
              <p:nvPr/>
            </p:nvSpPr>
            <p:spPr>
              <a:xfrm>
                <a:off x="5461650" y="3557150"/>
                <a:ext cx="373425" cy="291175"/>
              </a:xfrm>
              <a:custGeom>
                <a:avLst/>
                <a:gdLst/>
                <a:ahLst/>
                <a:cxnLst/>
                <a:rect l="l" t="t" r="r" b="b"/>
                <a:pathLst>
                  <a:path w="14937" h="11647" extrusionOk="0">
                    <a:moveTo>
                      <a:pt x="14937" y="1"/>
                    </a:moveTo>
                    <a:lnTo>
                      <a:pt x="1" y="8689"/>
                    </a:lnTo>
                    <a:lnTo>
                      <a:pt x="1" y="11647"/>
                    </a:lnTo>
                    <a:lnTo>
                      <a:pt x="14937" y="2958"/>
                    </a:lnTo>
                    <a:lnTo>
                      <a:pt x="1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a:extLst>
                  <a:ext uri="{FF2B5EF4-FFF2-40B4-BE49-F238E27FC236}">
                    <a16:creationId xmlns:a16="http://schemas.microsoft.com/office/drawing/2014/main" id="{3ABDD360-5B44-A043-6B11-7D741A74AA1A}"/>
                  </a:ext>
                </a:extLst>
              </p:cNvPr>
              <p:cNvSpPr/>
              <p:nvPr/>
            </p:nvSpPr>
            <p:spPr>
              <a:xfrm>
                <a:off x="5445950" y="3547925"/>
                <a:ext cx="389125" cy="226450"/>
              </a:xfrm>
              <a:custGeom>
                <a:avLst/>
                <a:gdLst/>
                <a:ahLst/>
                <a:cxnLst/>
                <a:rect l="l" t="t" r="r" b="b"/>
                <a:pathLst>
                  <a:path w="15565" h="9058" extrusionOk="0">
                    <a:moveTo>
                      <a:pt x="14936" y="0"/>
                    </a:moveTo>
                    <a:lnTo>
                      <a:pt x="0" y="8688"/>
                    </a:lnTo>
                    <a:lnTo>
                      <a:pt x="629" y="9058"/>
                    </a:lnTo>
                    <a:lnTo>
                      <a:pt x="15565" y="370"/>
                    </a:lnTo>
                    <a:lnTo>
                      <a:pt x="14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a:extLst>
                  <a:ext uri="{FF2B5EF4-FFF2-40B4-BE49-F238E27FC236}">
                    <a16:creationId xmlns:a16="http://schemas.microsoft.com/office/drawing/2014/main" id="{2855C255-B4FE-6E64-875C-016FA753A761}"/>
                  </a:ext>
                </a:extLst>
              </p:cNvPr>
              <p:cNvSpPr/>
              <p:nvPr/>
            </p:nvSpPr>
            <p:spPr>
              <a:xfrm>
                <a:off x="5366450" y="3719825"/>
                <a:ext cx="95225" cy="128500"/>
              </a:xfrm>
              <a:custGeom>
                <a:avLst/>
                <a:gdLst/>
                <a:ahLst/>
                <a:cxnLst/>
                <a:rect l="l" t="t" r="r" b="b"/>
                <a:pathLst>
                  <a:path w="3809" h="5140" extrusionOk="0">
                    <a:moveTo>
                      <a:pt x="38" y="1"/>
                    </a:moveTo>
                    <a:lnTo>
                      <a:pt x="1" y="2995"/>
                    </a:lnTo>
                    <a:lnTo>
                      <a:pt x="3809" y="5140"/>
                    </a:lnTo>
                    <a:lnTo>
                      <a:pt x="3809" y="2182"/>
                    </a:lnTo>
                    <a:lnTo>
                      <a:pt x="3180" y="1812"/>
                    </a:lnTo>
                    <a:lnTo>
                      <a:pt x="3180" y="3994"/>
                    </a:lnTo>
                    <a:lnTo>
                      <a:pt x="629" y="2515"/>
                    </a:lnTo>
                    <a:lnTo>
                      <a:pt x="666" y="407"/>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318;p35">
            <a:extLst>
              <a:ext uri="{FF2B5EF4-FFF2-40B4-BE49-F238E27FC236}">
                <a16:creationId xmlns:a16="http://schemas.microsoft.com/office/drawing/2014/main" id="{6B534B46-128E-1771-4746-B560798AA47B}"/>
              </a:ext>
            </a:extLst>
          </p:cNvPr>
          <p:cNvSpPr txBox="1">
            <a:spLocks noGrp="1"/>
          </p:cNvSpPr>
          <p:nvPr>
            <p:ph type="title"/>
          </p:nvPr>
        </p:nvSpPr>
        <p:spPr>
          <a:xfrm>
            <a:off x="637564" y="2768309"/>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07</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Results</a:t>
            </a:r>
            <a:endParaRPr sz="6600" dirty="0">
              <a:latin typeface="DaunPenh" panose="020F0502020204030204" pitchFamily="2" charset="0"/>
              <a:cs typeface="DaunPenh" panose="020F0502020204030204" pitchFamily="2" charset="0"/>
            </a:endParaRPr>
          </a:p>
        </p:txBody>
      </p:sp>
    </p:spTree>
    <p:extLst>
      <p:ext uri="{BB962C8B-B14F-4D97-AF65-F5344CB8AC3E}">
        <p14:creationId xmlns:p14="http://schemas.microsoft.com/office/powerpoint/2010/main" val="338820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1570843" y="1908961"/>
            <a:ext cx="201967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Table of contents</a:t>
            </a:r>
            <a:endParaRPr sz="1800" dirty="0">
              <a:latin typeface="Times New Roman" panose="02020603050405020304" pitchFamily="18" charset="0"/>
              <a:cs typeface="Times New Roman" panose="02020603050405020304" pitchFamily="18" charset="0"/>
            </a:endParaRPr>
          </a:p>
        </p:txBody>
      </p:sp>
      <p:grpSp>
        <p:nvGrpSpPr>
          <p:cNvPr id="289" name="Google Shape;289;p34"/>
          <p:cNvGrpSpPr/>
          <p:nvPr/>
        </p:nvGrpSpPr>
        <p:grpSpPr>
          <a:xfrm>
            <a:off x="2147944" y="2481661"/>
            <a:ext cx="865474" cy="865474"/>
            <a:chOff x="1842210" y="3274188"/>
            <a:chExt cx="865500" cy="865500"/>
          </a:xfrm>
        </p:grpSpPr>
        <p:sp>
          <p:nvSpPr>
            <p:cNvPr id="290" name="Google Shape;290;p34"/>
            <p:cNvSpPr/>
            <p:nvPr/>
          </p:nvSpPr>
          <p:spPr>
            <a:xfrm>
              <a:off x="1842210" y="3274188"/>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grpSp>
          <p:nvGrpSpPr>
            <p:cNvPr id="291" name="Google Shape;291;p34"/>
            <p:cNvGrpSpPr/>
            <p:nvPr/>
          </p:nvGrpSpPr>
          <p:grpSpPr>
            <a:xfrm>
              <a:off x="2049714" y="3417632"/>
              <a:ext cx="450490" cy="578610"/>
              <a:chOff x="5310335" y="4041992"/>
              <a:chExt cx="450490" cy="578610"/>
            </a:xfrm>
          </p:grpSpPr>
          <p:sp>
            <p:nvSpPr>
              <p:cNvPr id="292" name="Google Shape;292;p34"/>
              <p:cNvSpPr/>
              <p:nvPr/>
            </p:nvSpPr>
            <p:spPr>
              <a:xfrm>
                <a:off x="5311047" y="4061203"/>
                <a:ext cx="400637" cy="558693"/>
              </a:xfrm>
              <a:custGeom>
                <a:avLst/>
                <a:gdLst/>
                <a:ahLst/>
                <a:cxnLst/>
                <a:rect l="l" t="t" r="r" b="b"/>
                <a:pathLst>
                  <a:path w="20815" h="29023" extrusionOk="0">
                    <a:moveTo>
                      <a:pt x="0" y="0"/>
                    </a:moveTo>
                    <a:lnTo>
                      <a:pt x="0" y="29022"/>
                    </a:lnTo>
                    <a:lnTo>
                      <a:pt x="20815" y="29022"/>
                    </a:lnTo>
                    <a:lnTo>
                      <a:pt x="20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3" name="Google Shape;293;p34"/>
              <p:cNvSpPr/>
              <p:nvPr/>
            </p:nvSpPr>
            <p:spPr>
              <a:xfrm>
                <a:off x="5310335" y="4255491"/>
                <a:ext cx="402773" cy="53400"/>
              </a:xfrm>
              <a:custGeom>
                <a:avLst/>
                <a:gdLst/>
                <a:ahLst/>
                <a:cxnLst/>
                <a:rect l="l" t="t" r="r" b="b"/>
                <a:pathLst>
                  <a:path w="20926" h="2774" extrusionOk="0">
                    <a:moveTo>
                      <a:pt x="0" y="0"/>
                    </a:moveTo>
                    <a:lnTo>
                      <a:pt x="0" y="407"/>
                    </a:lnTo>
                    <a:cubicBezTo>
                      <a:pt x="1294" y="407"/>
                      <a:pt x="1923" y="962"/>
                      <a:pt x="2551" y="1553"/>
                    </a:cubicBezTo>
                    <a:cubicBezTo>
                      <a:pt x="3217" y="2145"/>
                      <a:pt x="3919" y="2773"/>
                      <a:pt x="5250" y="2773"/>
                    </a:cubicBezTo>
                    <a:cubicBezTo>
                      <a:pt x="6581" y="2773"/>
                      <a:pt x="7283" y="2145"/>
                      <a:pt x="7912" y="1553"/>
                    </a:cubicBezTo>
                    <a:cubicBezTo>
                      <a:pt x="8577" y="962"/>
                      <a:pt x="9206" y="407"/>
                      <a:pt x="10463" y="407"/>
                    </a:cubicBezTo>
                    <a:cubicBezTo>
                      <a:pt x="11757" y="407"/>
                      <a:pt x="12348" y="962"/>
                      <a:pt x="13014" y="1553"/>
                    </a:cubicBezTo>
                    <a:cubicBezTo>
                      <a:pt x="13642" y="2145"/>
                      <a:pt x="14345" y="2773"/>
                      <a:pt x="15676" y="2773"/>
                    </a:cubicBezTo>
                    <a:cubicBezTo>
                      <a:pt x="17044" y="2773"/>
                      <a:pt x="17709" y="2145"/>
                      <a:pt x="18375" y="1553"/>
                    </a:cubicBezTo>
                    <a:cubicBezTo>
                      <a:pt x="19003" y="962"/>
                      <a:pt x="19669" y="407"/>
                      <a:pt x="20926" y="407"/>
                    </a:cubicBezTo>
                    <a:lnTo>
                      <a:pt x="20926" y="0"/>
                    </a:lnTo>
                    <a:cubicBezTo>
                      <a:pt x="19558" y="0"/>
                      <a:pt x="18855" y="592"/>
                      <a:pt x="18227" y="1183"/>
                    </a:cubicBezTo>
                    <a:cubicBezTo>
                      <a:pt x="17598" y="1775"/>
                      <a:pt x="16933" y="2329"/>
                      <a:pt x="15676" y="2329"/>
                    </a:cubicBezTo>
                    <a:cubicBezTo>
                      <a:pt x="14382" y="2329"/>
                      <a:pt x="13790" y="1775"/>
                      <a:pt x="13162" y="1183"/>
                    </a:cubicBezTo>
                    <a:cubicBezTo>
                      <a:pt x="12496" y="592"/>
                      <a:pt x="11794" y="0"/>
                      <a:pt x="10463" y="0"/>
                    </a:cubicBezTo>
                    <a:cubicBezTo>
                      <a:pt x="9132" y="0"/>
                      <a:pt x="8429" y="592"/>
                      <a:pt x="7764" y="1183"/>
                    </a:cubicBezTo>
                    <a:cubicBezTo>
                      <a:pt x="7135" y="1775"/>
                      <a:pt x="6470" y="2329"/>
                      <a:pt x="5250" y="2329"/>
                    </a:cubicBezTo>
                    <a:cubicBezTo>
                      <a:pt x="3956" y="2329"/>
                      <a:pt x="3327" y="1775"/>
                      <a:pt x="2699" y="1183"/>
                    </a:cubicBezTo>
                    <a:cubicBezTo>
                      <a:pt x="2034" y="592"/>
                      <a:pt x="136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4" name="Google Shape;294;p34"/>
              <p:cNvSpPr/>
              <p:nvPr/>
            </p:nvSpPr>
            <p:spPr>
              <a:xfrm>
                <a:off x="5310335" y="4278264"/>
                <a:ext cx="402773" cy="53400"/>
              </a:xfrm>
              <a:custGeom>
                <a:avLst/>
                <a:gdLst/>
                <a:ahLst/>
                <a:cxnLst/>
                <a:rect l="l" t="t" r="r" b="b"/>
                <a:pathLst>
                  <a:path w="20926" h="2774" extrusionOk="0">
                    <a:moveTo>
                      <a:pt x="0" y="0"/>
                    </a:moveTo>
                    <a:lnTo>
                      <a:pt x="0" y="407"/>
                    </a:lnTo>
                    <a:cubicBezTo>
                      <a:pt x="1294" y="407"/>
                      <a:pt x="1923" y="962"/>
                      <a:pt x="2551" y="1590"/>
                    </a:cubicBezTo>
                    <a:cubicBezTo>
                      <a:pt x="3217" y="2182"/>
                      <a:pt x="3919" y="2773"/>
                      <a:pt x="5250" y="2773"/>
                    </a:cubicBezTo>
                    <a:cubicBezTo>
                      <a:pt x="6581" y="2773"/>
                      <a:pt x="7283" y="2182"/>
                      <a:pt x="7912" y="1590"/>
                    </a:cubicBezTo>
                    <a:cubicBezTo>
                      <a:pt x="8577" y="962"/>
                      <a:pt x="9206" y="407"/>
                      <a:pt x="10463" y="407"/>
                    </a:cubicBezTo>
                    <a:cubicBezTo>
                      <a:pt x="11757" y="407"/>
                      <a:pt x="12348" y="962"/>
                      <a:pt x="13014" y="1590"/>
                    </a:cubicBezTo>
                    <a:cubicBezTo>
                      <a:pt x="13642" y="2182"/>
                      <a:pt x="14345" y="2773"/>
                      <a:pt x="15676" y="2773"/>
                    </a:cubicBezTo>
                    <a:cubicBezTo>
                      <a:pt x="17044" y="2773"/>
                      <a:pt x="17709" y="2145"/>
                      <a:pt x="18375" y="1590"/>
                    </a:cubicBezTo>
                    <a:cubicBezTo>
                      <a:pt x="19003" y="962"/>
                      <a:pt x="19669" y="407"/>
                      <a:pt x="20926" y="407"/>
                    </a:cubicBezTo>
                    <a:lnTo>
                      <a:pt x="20926" y="0"/>
                    </a:lnTo>
                    <a:cubicBezTo>
                      <a:pt x="19558" y="0"/>
                      <a:pt x="18855" y="592"/>
                      <a:pt x="18227" y="1220"/>
                    </a:cubicBezTo>
                    <a:cubicBezTo>
                      <a:pt x="17598" y="1812"/>
                      <a:pt x="16933" y="2367"/>
                      <a:pt x="15676" y="2367"/>
                    </a:cubicBezTo>
                    <a:cubicBezTo>
                      <a:pt x="14382" y="2367"/>
                      <a:pt x="13790" y="1812"/>
                      <a:pt x="13162" y="1220"/>
                    </a:cubicBezTo>
                    <a:cubicBezTo>
                      <a:pt x="12496" y="592"/>
                      <a:pt x="11794" y="0"/>
                      <a:pt x="10463" y="0"/>
                    </a:cubicBezTo>
                    <a:cubicBezTo>
                      <a:pt x="9132" y="0"/>
                      <a:pt x="8429" y="592"/>
                      <a:pt x="7764" y="1220"/>
                    </a:cubicBezTo>
                    <a:cubicBezTo>
                      <a:pt x="7135" y="1812"/>
                      <a:pt x="6470" y="2367"/>
                      <a:pt x="5250" y="2367"/>
                    </a:cubicBezTo>
                    <a:cubicBezTo>
                      <a:pt x="3956" y="2367"/>
                      <a:pt x="3327" y="1812"/>
                      <a:pt x="2699" y="1220"/>
                    </a:cubicBezTo>
                    <a:cubicBezTo>
                      <a:pt x="2034" y="592"/>
                      <a:pt x="136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5" name="Google Shape;295;p34"/>
              <p:cNvSpPr/>
              <p:nvPr/>
            </p:nvSpPr>
            <p:spPr>
              <a:xfrm>
                <a:off x="5310335" y="4232719"/>
                <a:ext cx="402773" cy="53400"/>
              </a:xfrm>
              <a:custGeom>
                <a:avLst/>
                <a:gdLst/>
                <a:ahLst/>
                <a:cxnLst/>
                <a:rect l="l" t="t" r="r" b="b"/>
                <a:pathLst>
                  <a:path w="20926" h="2774" extrusionOk="0">
                    <a:moveTo>
                      <a:pt x="5250" y="0"/>
                    </a:moveTo>
                    <a:cubicBezTo>
                      <a:pt x="3882" y="0"/>
                      <a:pt x="3217" y="629"/>
                      <a:pt x="2551" y="1220"/>
                    </a:cubicBezTo>
                    <a:cubicBezTo>
                      <a:pt x="1923" y="1812"/>
                      <a:pt x="1257" y="2366"/>
                      <a:pt x="0" y="2366"/>
                    </a:cubicBezTo>
                    <a:lnTo>
                      <a:pt x="0" y="2773"/>
                    </a:lnTo>
                    <a:cubicBezTo>
                      <a:pt x="1368" y="2773"/>
                      <a:pt x="2070" y="2182"/>
                      <a:pt x="2699" y="1590"/>
                    </a:cubicBezTo>
                    <a:cubicBezTo>
                      <a:pt x="3327" y="962"/>
                      <a:pt x="3993" y="444"/>
                      <a:pt x="5250" y="444"/>
                    </a:cubicBezTo>
                    <a:cubicBezTo>
                      <a:pt x="6544" y="444"/>
                      <a:pt x="7135" y="962"/>
                      <a:pt x="7764" y="1590"/>
                    </a:cubicBezTo>
                    <a:cubicBezTo>
                      <a:pt x="8429" y="2182"/>
                      <a:pt x="9132" y="2773"/>
                      <a:pt x="10463" y="2773"/>
                    </a:cubicBezTo>
                    <a:cubicBezTo>
                      <a:pt x="11794" y="2773"/>
                      <a:pt x="12496" y="2182"/>
                      <a:pt x="13162" y="1590"/>
                    </a:cubicBezTo>
                    <a:cubicBezTo>
                      <a:pt x="13790" y="962"/>
                      <a:pt x="14456" y="444"/>
                      <a:pt x="15676" y="444"/>
                    </a:cubicBezTo>
                    <a:cubicBezTo>
                      <a:pt x="16970" y="444"/>
                      <a:pt x="17598" y="962"/>
                      <a:pt x="18227" y="1590"/>
                    </a:cubicBezTo>
                    <a:cubicBezTo>
                      <a:pt x="18892" y="2182"/>
                      <a:pt x="19558" y="2773"/>
                      <a:pt x="20926" y="2773"/>
                    </a:cubicBezTo>
                    <a:lnTo>
                      <a:pt x="20926" y="2366"/>
                    </a:lnTo>
                    <a:cubicBezTo>
                      <a:pt x="19632" y="2366"/>
                      <a:pt x="19003" y="1812"/>
                      <a:pt x="18375" y="1220"/>
                    </a:cubicBezTo>
                    <a:cubicBezTo>
                      <a:pt x="17709" y="629"/>
                      <a:pt x="17007" y="0"/>
                      <a:pt x="15676" y="0"/>
                    </a:cubicBezTo>
                    <a:cubicBezTo>
                      <a:pt x="14345" y="0"/>
                      <a:pt x="13642" y="629"/>
                      <a:pt x="13014" y="1220"/>
                    </a:cubicBezTo>
                    <a:cubicBezTo>
                      <a:pt x="12348" y="1812"/>
                      <a:pt x="11720" y="2366"/>
                      <a:pt x="10463" y="2366"/>
                    </a:cubicBezTo>
                    <a:cubicBezTo>
                      <a:pt x="9169" y="2366"/>
                      <a:pt x="8577" y="1812"/>
                      <a:pt x="7912" y="1220"/>
                    </a:cubicBezTo>
                    <a:cubicBezTo>
                      <a:pt x="7283" y="629"/>
                      <a:pt x="6581" y="0"/>
                      <a:pt x="5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6" name="Google Shape;296;p34"/>
              <p:cNvSpPr/>
              <p:nvPr/>
            </p:nvSpPr>
            <p:spPr>
              <a:xfrm>
                <a:off x="5310335" y="4210659"/>
                <a:ext cx="402773" cy="53380"/>
              </a:xfrm>
              <a:custGeom>
                <a:avLst/>
                <a:gdLst/>
                <a:ahLst/>
                <a:cxnLst/>
                <a:rect l="l" t="t" r="r" b="b"/>
                <a:pathLst>
                  <a:path w="20926" h="2773" extrusionOk="0">
                    <a:moveTo>
                      <a:pt x="5250" y="0"/>
                    </a:moveTo>
                    <a:cubicBezTo>
                      <a:pt x="3882" y="0"/>
                      <a:pt x="3217" y="592"/>
                      <a:pt x="2551" y="1220"/>
                    </a:cubicBezTo>
                    <a:cubicBezTo>
                      <a:pt x="1923" y="1812"/>
                      <a:pt x="1257" y="2366"/>
                      <a:pt x="0" y="2366"/>
                    </a:cubicBezTo>
                    <a:lnTo>
                      <a:pt x="0" y="2773"/>
                    </a:lnTo>
                    <a:cubicBezTo>
                      <a:pt x="1368" y="2773"/>
                      <a:pt x="2070" y="2181"/>
                      <a:pt x="2699" y="1590"/>
                    </a:cubicBezTo>
                    <a:cubicBezTo>
                      <a:pt x="3327" y="961"/>
                      <a:pt x="3993" y="407"/>
                      <a:pt x="5250" y="407"/>
                    </a:cubicBezTo>
                    <a:cubicBezTo>
                      <a:pt x="6544" y="407"/>
                      <a:pt x="7135" y="961"/>
                      <a:pt x="7764" y="1590"/>
                    </a:cubicBezTo>
                    <a:cubicBezTo>
                      <a:pt x="8429" y="2181"/>
                      <a:pt x="9132" y="2773"/>
                      <a:pt x="10463" y="2773"/>
                    </a:cubicBezTo>
                    <a:cubicBezTo>
                      <a:pt x="11794" y="2773"/>
                      <a:pt x="12496" y="2181"/>
                      <a:pt x="13162" y="1590"/>
                    </a:cubicBezTo>
                    <a:cubicBezTo>
                      <a:pt x="13790" y="961"/>
                      <a:pt x="14456" y="407"/>
                      <a:pt x="15676" y="407"/>
                    </a:cubicBezTo>
                    <a:cubicBezTo>
                      <a:pt x="16970" y="407"/>
                      <a:pt x="17598" y="961"/>
                      <a:pt x="18227" y="1590"/>
                    </a:cubicBezTo>
                    <a:cubicBezTo>
                      <a:pt x="18892" y="2181"/>
                      <a:pt x="19558" y="2773"/>
                      <a:pt x="20926" y="2773"/>
                    </a:cubicBezTo>
                    <a:lnTo>
                      <a:pt x="20926" y="2366"/>
                    </a:lnTo>
                    <a:cubicBezTo>
                      <a:pt x="19632" y="2366"/>
                      <a:pt x="19003" y="1812"/>
                      <a:pt x="18375" y="1220"/>
                    </a:cubicBezTo>
                    <a:cubicBezTo>
                      <a:pt x="17709" y="592"/>
                      <a:pt x="17007" y="0"/>
                      <a:pt x="15676" y="0"/>
                    </a:cubicBezTo>
                    <a:cubicBezTo>
                      <a:pt x="14345" y="0"/>
                      <a:pt x="13642" y="592"/>
                      <a:pt x="13014" y="1220"/>
                    </a:cubicBezTo>
                    <a:cubicBezTo>
                      <a:pt x="12348" y="1812"/>
                      <a:pt x="11720" y="2366"/>
                      <a:pt x="10463" y="2366"/>
                    </a:cubicBezTo>
                    <a:cubicBezTo>
                      <a:pt x="9169" y="2366"/>
                      <a:pt x="8577" y="1812"/>
                      <a:pt x="7912" y="1220"/>
                    </a:cubicBezTo>
                    <a:cubicBezTo>
                      <a:pt x="7283" y="592"/>
                      <a:pt x="6581" y="0"/>
                      <a:pt x="5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7" name="Google Shape;297;p34"/>
              <p:cNvSpPr/>
              <p:nvPr/>
            </p:nvSpPr>
            <p:spPr>
              <a:xfrm>
                <a:off x="5310335" y="4115295"/>
                <a:ext cx="402773" cy="53380"/>
              </a:xfrm>
              <a:custGeom>
                <a:avLst/>
                <a:gdLst/>
                <a:ahLst/>
                <a:cxnLst/>
                <a:rect l="l" t="t" r="r" b="b"/>
                <a:pathLst>
                  <a:path w="20926" h="2773" extrusionOk="0">
                    <a:moveTo>
                      <a:pt x="0" y="0"/>
                    </a:moveTo>
                    <a:lnTo>
                      <a:pt x="0" y="444"/>
                    </a:lnTo>
                    <a:cubicBezTo>
                      <a:pt x="1294" y="444"/>
                      <a:pt x="1923" y="998"/>
                      <a:pt x="2551" y="1590"/>
                    </a:cubicBezTo>
                    <a:cubicBezTo>
                      <a:pt x="3217" y="2181"/>
                      <a:pt x="3919" y="2773"/>
                      <a:pt x="5250" y="2773"/>
                    </a:cubicBezTo>
                    <a:cubicBezTo>
                      <a:pt x="6581" y="2773"/>
                      <a:pt x="7283" y="2181"/>
                      <a:pt x="7912" y="1590"/>
                    </a:cubicBezTo>
                    <a:cubicBezTo>
                      <a:pt x="8577" y="998"/>
                      <a:pt x="9206" y="444"/>
                      <a:pt x="10463" y="444"/>
                    </a:cubicBezTo>
                    <a:cubicBezTo>
                      <a:pt x="11757" y="444"/>
                      <a:pt x="12348" y="998"/>
                      <a:pt x="13014" y="1590"/>
                    </a:cubicBezTo>
                    <a:cubicBezTo>
                      <a:pt x="13642" y="2181"/>
                      <a:pt x="14345" y="2773"/>
                      <a:pt x="15676" y="2773"/>
                    </a:cubicBezTo>
                    <a:cubicBezTo>
                      <a:pt x="17044" y="2773"/>
                      <a:pt x="17709" y="2181"/>
                      <a:pt x="18375" y="1590"/>
                    </a:cubicBezTo>
                    <a:cubicBezTo>
                      <a:pt x="19003" y="998"/>
                      <a:pt x="19669" y="444"/>
                      <a:pt x="20926" y="444"/>
                    </a:cubicBezTo>
                    <a:lnTo>
                      <a:pt x="20926" y="0"/>
                    </a:lnTo>
                    <a:cubicBezTo>
                      <a:pt x="19558" y="0"/>
                      <a:pt x="18855" y="629"/>
                      <a:pt x="18227" y="1220"/>
                    </a:cubicBezTo>
                    <a:cubicBezTo>
                      <a:pt x="17598" y="1812"/>
                      <a:pt x="16933" y="2366"/>
                      <a:pt x="15676" y="2366"/>
                    </a:cubicBezTo>
                    <a:cubicBezTo>
                      <a:pt x="14382" y="2366"/>
                      <a:pt x="13790" y="1812"/>
                      <a:pt x="13162" y="1220"/>
                    </a:cubicBezTo>
                    <a:cubicBezTo>
                      <a:pt x="12496" y="629"/>
                      <a:pt x="11794" y="0"/>
                      <a:pt x="10463" y="0"/>
                    </a:cubicBezTo>
                    <a:cubicBezTo>
                      <a:pt x="9132" y="0"/>
                      <a:pt x="8429" y="629"/>
                      <a:pt x="7764" y="1220"/>
                    </a:cubicBezTo>
                    <a:cubicBezTo>
                      <a:pt x="7135" y="1812"/>
                      <a:pt x="6470" y="2366"/>
                      <a:pt x="5250" y="2366"/>
                    </a:cubicBezTo>
                    <a:cubicBezTo>
                      <a:pt x="3956" y="2366"/>
                      <a:pt x="3327" y="1812"/>
                      <a:pt x="2699" y="1220"/>
                    </a:cubicBezTo>
                    <a:cubicBezTo>
                      <a:pt x="2034" y="629"/>
                      <a:pt x="136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8" name="Google Shape;298;p34"/>
              <p:cNvSpPr/>
              <p:nvPr/>
            </p:nvSpPr>
            <p:spPr>
              <a:xfrm>
                <a:off x="5310335" y="4138780"/>
                <a:ext cx="402773" cy="53380"/>
              </a:xfrm>
              <a:custGeom>
                <a:avLst/>
                <a:gdLst/>
                <a:ahLst/>
                <a:cxnLst/>
                <a:rect l="l" t="t" r="r" b="b"/>
                <a:pathLst>
                  <a:path w="20926" h="2773" extrusionOk="0">
                    <a:moveTo>
                      <a:pt x="0" y="0"/>
                    </a:moveTo>
                    <a:lnTo>
                      <a:pt x="0" y="407"/>
                    </a:lnTo>
                    <a:cubicBezTo>
                      <a:pt x="1294" y="407"/>
                      <a:pt x="1923" y="961"/>
                      <a:pt x="2551" y="1553"/>
                    </a:cubicBezTo>
                    <a:cubicBezTo>
                      <a:pt x="3217" y="2181"/>
                      <a:pt x="3919" y="2773"/>
                      <a:pt x="5250" y="2773"/>
                    </a:cubicBezTo>
                    <a:cubicBezTo>
                      <a:pt x="6581" y="2773"/>
                      <a:pt x="7283" y="2181"/>
                      <a:pt x="7912" y="1553"/>
                    </a:cubicBezTo>
                    <a:cubicBezTo>
                      <a:pt x="8577" y="961"/>
                      <a:pt x="9206" y="407"/>
                      <a:pt x="10463" y="407"/>
                    </a:cubicBezTo>
                    <a:cubicBezTo>
                      <a:pt x="11757" y="407"/>
                      <a:pt x="12348" y="961"/>
                      <a:pt x="13014" y="1553"/>
                    </a:cubicBezTo>
                    <a:cubicBezTo>
                      <a:pt x="13642" y="2181"/>
                      <a:pt x="14345" y="2773"/>
                      <a:pt x="15676" y="2773"/>
                    </a:cubicBezTo>
                    <a:cubicBezTo>
                      <a:pt x="17044" y="2773"/>
                      <a:pt x="17709" y="2181"/>
                      <a:pt x="18375" y="1553"/>
                    </a:cubicBezTo>
                    <a:cubicBezTo>
                      <a:pt x="19003" y="961"/>
                      <a:pt x="19669" y="407"/>
                      <a:pt x="20926" y="407"/>
                    </a:cubicBezTo>
                    <a:lnTo>
                      <a:pt x="20926" y="0"/>
                    </a:lnTo>
                    <a:cubicBezTo>
                      <a:pt x="19558" y="0"/>
                      <a:pt x="18855" y="592"/>
                      <a:pt x="18227" y="1183"/>
                    </a:cubicBezTo>
                    <a:cubicBezTo>
                      <a:pt x="17598" y="1812"/>
                      <a:pt x="16933" y="2366"/>
                      <a:pt x="15676" y="2366"/>
                    </a:cubicBezTo>
                    <a:cubicBezTo>
                      <a:pt x="14382" y="2366"/>
                      <a:pt x="13790" y="1812"/>
                      <a:pt x="13162" y="1183"/>
                    </a:cubicBezTo>
                    <a:cubicBezTo>
                      <a:pt x="12496" y="592"/>
                      <a:pt x="11794" y="0"/>
                      <a:pt x="10463" y="0"/>
                    </a:cubicBezTo>
                    <a:cubicBezTo>
                      <a:pt x="9132" y="0"/>
                      <a:pt x="8429" y="592"/>
                      <a:pt x="7764" y="1183"/>
                    </a:cubicBezTo>
                    <a:cubicBezTo>
                      <a:pt x="7135" y="1812"/>
                      <a:pt x="6470" y="2366"/>
                      <a:pt x="5250" y="2366"/>
                    </a:cubicBezTo>
                    <a:cubicBezTo>
                      <a:pt x="3956" y="2366"/>
                      <a:pt x="3327" y="1812"/>
                      <a:pt x="2699" y="1183"/>
                    </a:cubicBezTo>
                    <a:cubicBezTo>
                      <a:pt x="2034" y="592"/>
                      <a:pt x="136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299" name="Google Shape;299;p34"/>
              <p:cNvSpPr/>
              <p:nvPr/>
            </p:nvSpPr>
            <p:spPr>
              <a:xfrm>
                <a:off x="5310335" y="4093235"/>
                <a:ext cx="402773" cy="53380"/>
              </a:xfrm>
              <a:custGeom>
                <a:avLst/>
                <a:gdLst/>
                <a:ahLst/>
                <a:cxnLst/>
                <a:rect l="l" t="t" r="r" b="b"/>
                <a:pathLst>
                  <a:path w="20926" h="2773" extrusionOk="0">
                    <a:moveTo>
                      <a:pt x="5250" y="0"/>
                    </a:moveTo>
                    <a:cubicBezTo>
                      <a:pt x="3882" y="0"/>
                      <a:pt x="3217" y="592"/>
                      <a:pt x="2551" y="1220"/>
                    </a:cubicBezTo>
                    <a:cubicBezTo>
                      <a:pt x="1923" y="1812"/>
                      <a:pt x="1257" y="2366"/>
                      <a:pt x="0" y="2366"/>
                    </a:cubicBezTo>
                    <a:lnTo>
                      <a:pt x="0" y="2773"/>
                    </a:lnTo>
                    <a:cubicBezTo>
                      <a:pt x="1368" y="2773"/>
                      <a:pt x="2070" y="2181"/>
                      <a:pt x="2699" y="1590"/>
                    </a:cubicBezTo>
                    <a:cubicBezTo>
                      <a:pt x="3327" y="961"/>
                      <a:pt x="3993" y="407"/>
                      <a:pt x="5250" y="407"/>
                    </a:cubicBezTo>
                    <a:cubicBezTo>
                      <a:pt x="6544" y="407"/>
                      <a:pt x="7135" y="961"/>
                      <a:pt x="7764" y="1590"/>
                    </a:cubicBezTo>
                    <a:cubicBezTo>
                      <a:pt x="8429" y="2181"/>
                      <a:pt x="9132" y="2773"/>
                      <a:pt x="10463" y="2773"/>
                    </a:cubicBezTo>
                    <a:cubicBezTo>
                      <a:pt x="11794" y="2773"/>
                      <a:pt x="12496" y="2181"/>
                      <a:pt x="13162" y="1590"/>
                    </a:cubicBezTo>
                    <a:cubicBezTo>
                      <a:pt x="13790" y="961"/>
                      <a:pt x="14456" y="407"/>
                      <a:pt x="15676" y="407"/>
                    </a:cubicBezTo>
                    <a:cubicBezTo>
                      <a:pt x="16970" y="407"/>
                      <a:pt x="17598" y="961"/>
                      <a:pt x="18227" y="1590"/>
                    </a:cubicBezTo>
                    <a:cubicBezTo>
                      <a:pt x="18892" y="2181"/>
                      <a:pt x="19558" y="2773"/>
                      <a:pt x="20926" y="2773"/>
                    </a:cubicBezTo>
                    <a:lnTo>
                      <a:pt x="20926" y="2366"/>
                    </a:lnTo>
                    <a:cubicBezTo>
                      <a:pt x="19632" y="2366"/>
                      <a:pt x="19003" y="1812"/>
                      <a:pt x="18375" y="1220"/>
                    </a:cubicBezTo>
                    <a:cubicBezTo>
                      <a:pt x="17709" y="592"/>
                      <a:pt x="17007" y="0"/>
                      <a:pt x="15676" y="0"/>
                    </a:cubicBezTo>
                    <a:cubicBezTo>
                      <a:pt x="14345" y="0"/>
                      <a:pt x="13642" y="592"/>
                      <a:pt x="13014" y="1220"/>
                    </a:cubicBezTo>
                    <a:cubicBezTo>
                      <a:pt x="12348" y="1812"/>
                      <a:pt x="11720" y="2366"/>
                      <a:pt x="10463" y="2366"/>
                    </a:cubicBezTo>
                    <a:cubicBezTo>
                      <a:pt x="9169" y="2366"/>
                      <a:pt x="8577" y="1812"/>
                      <a:pt x="7912" y="1220"/>
                    </a:cubicBezTo>
                    <a:cubicBezTo>
                      <a:pt x="7283" y="592"/>
                      <a:pt x="6581" y="0"/>
                      <a:pt x="5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0" name="Google Shape;300;p34"/>
              <p:cNvSpPr/>
              <p:nvPr/>
            </p:nvSpPr>
            <p:spPr>
              <a:xfrm>
                <a:off x="5310335" y="4071156"/>
                <a:ext cx="402773" cy="53400"/>
              </a:xfrm>
              <a:custGeom>
                <a:avLst/>
                <a:gdLst/>
                <a:ahLst/>
                <a:cxnLst/>
                <a:rect l="l" t="t" r="r" b="b"/>
                <a:pathLst>
                  <a:path w="20926" h="2774" extrusionOk="0">
                    <a:moveTo>
                      <a:pt x="5250" y="1"/>
                    </a:moveTo>
                    <a:cubicBezTo>
                      <a:pt x="3882" y="1"/>
                      <a:pt x="3217" y="592"/>
                      <a:pt x="2551" y="1184"/>
                    </a:cubicBezTo>
                    <a:cubicBezTo>
                      <a:pt x="1923" y="1812"/>
                      <a:pt x="1257" y="2367"/>
                      <a:pt x="0" y="2367"/>
                    </a:cubicBezTo>
                    <a:lnTo>
                      <a:pt x="0" y="2774"/>
                    </a:lnTo>
                    <a:cubicBezTo>
                      <a:pt x="1368" y="2774"/>
                      <a:pt x="2070" y="2182"/>
                      <a:pt x="2699" y="1554"/>
                    </a:cubicBezTo>
                    <a:cubicBezTo>
                      <a:pt x="3327" y="962"/>
                      <a:pt x="3993" y="408"/>
                      <a:pt x="5250" y="408"/>
                    </a:cubicBezTo>
                    <a:cubicBezTo>
                      <a:pt x="6544" y="408"/>
                      <a:pt x="7135" y="962"/>
                      <a:pt x="7764" y="1554"/>
                    </a:cubicBezTo>
                    <a:cubicBezTo>
                      <a:pt x="8429" y="2182"/>
                      <a:pt x="9132" y="2774"/>
                      <a:pt x="10463" y="2774"/>
                    </a:cubicBezTo>
                    <a:cubicBezTo>
                      <a:pt x="11794" y="2774"/>
                      <a:pt x="12496" y="2182"/>
                      <a:pt x="13162" y="1554"/>
                    </a:cubicBezTo>
                    <a:cubicBezTo>
                      <a:pt x="13790" y="962"/>
                      <a:pt x="14456" y="408"/>
                      <a:pt x="15676" y="408"/>
                    </a:cubicBezTo>
                    <a:cubicBezTo>
                      <a:pt x="16970" y="408"/>
                      <a:pt x="17598" y="962"/>
                      <a:pt x="18227" y="1554"/>
                    </a:cubicBezTo>
                    <a:cubicBezTo>
                      <a:pt x="18892" y="2182"/>
                      <a:pt x="19558" y="2774"/>
                      <a:pt x="20926" y="2774"/>
                    </a:cubicBezTo>
                    <a:lnTo>
                      <a:pt x="20926" y="2367"/>
                    </a:lnTo>
                    <a:cubicBezTo>
                      <a:pt x="19632" y="2367"/>
                      <a:pt x="19003" y="1812"/>
                      <a:pt x="18375" y="1184"/>
                    </a:cubicBezTo>
                    <a:cubicBezTo>
                      <a:pt x="17709" y="592"/>
                      <a:pt x="17007" y="1"/>
                      <a:pt x="15676" y="1"/>
                    </a:cubicBezTo>
                    <a:cubicBezTo>
                      <a:pt x="14345" y="1"/>
                      <a:pt x="13642" y="592"/>
                      <a:pt x="13014" y="1184"/>
                    </a:cubicBezTo>
                    <a:cubicBezTo>
                      <a:pt x="12348" y="1812"/>
                      <a:pt x="11720" y="2367"/>
                      <a:pt x="10463" y="2367"/>
                    </a:cubicBezTo>
                    <a:cubicBezTo>
                      <a:pt x="9169" y="2367"/>
                      <a:pt x="8577" y="1812"/>
                      <a:pt x="7912" y="1184"/>
                    </a:cubicBezTo>
                    <a:cubicBezTo>
                      <a:pt x="7283" y="592"/>
                      <a:pt x="6581"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1" name="Google Shape;301;p34"/>
              <p:cNvSpPr/>
              <p:nvPr/>
            </p:nvSpPr>
            <p:spPr>
              <a:xfrm>
                <a:off x="5310335" y="4395688"/>
                <a:ext cx="402773" cy="52687"/>
              </a:xfrm>
              <a:custGeom>
                <a:avLst/>
                <a:gdLst/>
                <a:ahLst/>
                <a:cxnLst/>
                <a:rect l="l" t="t" r="r" b="b"/>
                <a:pathLst>
                  <a:path w="20926" h="2737" extrusionOk="0">
                    <a:moveTo>
                      <a:pt x="0" y="1"/>
                    </a:moveTo>
                    <a:lnTo>
                      <a:pt x="0" y="370"/>
                    </a:lnTo>
                    <a:cubicBezTo>
                      <a:pt x="1294" y="370"/>
                      <a:pt x="1923" y="925"/>
                      <a:pt x="2551" y="1516"/>
                    </a:cubicBezTo>
                    <a:cubicBezTo>
                      <a:pt x="3217" y="2145"/>
                      <a:pt x="3919" y="2736"/>
                      <a:pt x="5250" y="2736"/>
                    </a:cubicBezTo>
                    <a:cubicBezTo>
                      <a:pt x="6581" y="2736"/>
                      <a:pt x="7283" y="2145"/>
                      <a:pt x="7912" y="1516"/>
                    </a:cubicBezTo>
                    <a:cubicBezTo>
                      <a:pt x="8577" y="925"/>
                      <a:pt x="9206" y="370"/>
                      <a:pt x="10463" y="370"/>
                    </a:cubicBezTo>
                    <a:cubicBezTo>
                      <a:pt x="11757" y="370"/>
                      <a:pt x="12348" y="925"/>
                      <a:pt x="13014" y="1516"/>
                    </a:cubicBezTo>
                    <a:cubicBezTo>
                      <a:pt x="13642" y="2145"/>
                      <a:pt x="14345" y="2736"/>
                      <a:pt x="15676" y="2736"/>
                    </a:cubicBezTo>
                    <a:cubicBezTo>
                      <a:pt x="17044" y="2736"/>
                      <a:pt x="17709" y="2145"/>
                      <a:pt x="18375" y="1590"/>
                    </a:cubicBezTo>
                    <a:cubicBezTo>
                      <a:pt x="19003" y="962"/>
                      <a:pt x="19669" y="407"/>
                      <a:pt x="20926" y="407"/>
                    </a:cubicBezTo>
                    <a:lnTo>
                      <a:pt x="20926" y="1"/>
                    </a:lnTo>
                    <a:cubicBezTo>
                      <a:pt x="19558" y="1"/>
                      <a:pt x="18855" y="592"/>
                      <a:pt x="18227" y="1221"/>
                    </a:cubicBezTo>
                    <a:cubicBezTo>
                      <a:pt x="17598" y="1812"/>
                      <a:pt x="16933" y="2367"/>
                      <a:pt x="15676" y="2367"/>
                    </a:cubicBezTo>
                    <a:cubicBezTo>
                      <a:pt x="14382" y="2367"/>
                      <a:pt x="13790" y="1812"/>
                      <a:pt x="13162" y="1221"/>
                    </a:cubicBezTo>
                    <a:cubicBezTo>
                      <a:pt x="12496" y="592"/>
                      <a:pt x="11794" y="1"/>
                      <a:pt x="10463" y="1"/>
                    </a:cubicBezTo>
                    <a:cubicBezTo>
                      <a:pt x="9132" y="1"/>
                      <a:pt x="8429" y="592"/>
                      <a:pt x="7764" y="1221"/>
                    </a:cubicBezTo>
                    <a:cubicBezTo>
                      <a:pt x="7135" y="1812"/>
                      <a:pt x="6470" y="2367"/>
                      <a:pt x="5250" y="2367"/>
                    </a:cubicBezTo>
                    <a:cubicBezTo>
                      <a:pt x="3956" y="2367"/>
                      <a:pt x="3327" y="1812"/>
                      <a:pt x="2699" y="1221"/>
                    </a:cubicBezTo>
                    <a:cubicBezTo>
                      <a:pt x="2034" y="592"/>
                      <a:pt x="136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2" name="Google Shape;302;p34"/>
              <p:cNvSpPr/>
              <p:nvPr/>
            </p:nvSpPr>
            <p:spPr>
              <a:xfrm>
                <a:off x="5310335" y="4417748"/>
                <a:ext cx="402773" cy="53400"/>
              </a:xfrm>
              <a:custGeom>
                <a:avLst/>
                <a:gdLst/>
                <a:ahLst/>
                <a:cxnLst/>
                <a:rect l="l" t="t" r="r" b="b"/>
                <a:pathLst>
                  <a:path w="20926" h="2774" extrusionOk="0">
                    <a:moveTo>
                      <a:pt x="0" y="1"/>
                    </a:moveTo>
                    <a:lnTo>
                      <a:pt x="0" y="444"/>
                    </a:lnTo>
                    <a:cubicBezTo>
                      <a:pt x="1294" y="444"/>
                      <a:pt x="1923" y="999"/>
                      <a:pt x="2551" y="1590"/>
                    </a:cubicBezTo>
                    <a:cubicBezTo>
                      <a:pt x="3217" y="2182"/>
                      <a:pt x="3919" y="2773"/>
                      <a:pt x="5250" y="2773"/>
                    </a:cubicBezTo>
                    <a:cubicBezTo>
                      <a:pt x="6581" y="2773"/>
                      <a:pt x="7283" y="2182"/>
                      <a:pt x="7912" y="1590"/>
                    </a:cubicBezTo>
                    <a:cubicBezTo>
                      <a:pt x="8577" y="999"/>
                      <a:pt x="9206" y="444"/>
                      <a:pt x="10463" y="444"/>
                    </a:cubicBezTo>
                    <a:cubicBezTo>
                      <a:pt x="11757" y="444"/>
                      <a:pt x="12348" y="999"/>
                      <a:pt x="13014" y="1590"/>
                    </a:cubicBezTo>
                    <a:cubicBezTo>
                      <a:pt x="13642" y="2182"/>
                      <a:pt x="14345" y="2773"/>
                      <a:pt x="15676" y="2773"/>
                    </a:cubicBezTo>
                    <a:cubicBezTo>
                      <a:pt x="17044" y="2773"/>
                      <a:pt x="17709" y="2145"/>
                      <a:pt x="18375" y="1590"/>
                    </a:cubicBezTo>
                    <a:cubicBezTo>
                      <a:pt x="19003" y="999"/>
                      <a:pt x="19669" y="444"/>
                      <a:pt x="20926" y="444"/>
                    </a:cubicBezTo>
                    <a:lnTo>
                      <a:pt x="20926" y="1"/>
                    </a:lnTo>
                    <a:cubicBezTo>
                      <a:pt x="19558" y="1"/>
                      <a:pt x="18855" y="629"/>
                      <a:pt x="18227" y="1221"/>
                    </a:cubicBezTo>
                    <a:cubicBezTo>
                      <a:pt x="17598" y="1812"/>
                      <a:pt x="16933" y="2367"/>
                      <a:pt x="15676" y="2367"/>
                    </a:cubicBezTo>
                    <a:cubicBezTo>
                      <a:pt x="14382" y="2367"/>
                      <a:pt x="13790" y="1812"/>
                      <a:pt x="13162" y="1221"/>
                    </a:cubicBezTo>
                    <a:cubicBezTo>
                      <a:pt x="12496" y="629"/>
                      <a:pt x="11794" y="1"/>
                      <a:pt x="10463" y="1"/>
                    </a:cubicBezTo>
                    <a:cubicBezTo>
                      <a:pt x="9132" y="1"/>
                      <a:pt x="8429" y="629"/>
                      <a:pt x="7764" y="1221"/>
                    </a:cubicBezTo>
                    <a:cubicBezTo>
                      <a:pt x="7135" y="1812"/>
                      <a:pt x="6470" y="2367"/>
                      <a:pt x="5250" y="2367"/>
                    </a:cubicBezTo>
                    <a:cubicBezTo>
                      <a:pt x="3956" y="2367"/>
                      <a:pt x="3327" y="1812"/>
                      <a:pt x="2699" y="1221"/>
                    </a:cubicBezTo>
                    <a:cubicBezTo>
                      <a:pt x="2034" y="629"/>
                      <a:pt x="136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3" name="Google Shape;303;p34"/>
              <p:cNvSpPr/>
              <p:nvPr/>
            </p:nvSpPr>
            <p:spPr>
              <a:xfrm>
                <a:off x="5310335" y="4372915"/>
                <a:ext cx="402773" cy="53400"/>
              </a:xfrm>
              <a:custGeom>
                <a:avLst/>
                <a:gdLst/>
                <a:ahLst/>
                <a:cxnLst/>
                <a:rect l="l" t="t" r="r" b="b"/>
                <a:pathLst>
                  <a:path w="20926" h="2774" extrusionOk="0">
                    <a:moveTo>
                      <a:pt x="5250" y="1"/>
                    </a:moveTo>
                    <a:cubicBezTo>
                      <a:pt x="3882" y="1"/>
                      <a:pt x="3217" y="592"/>
                      <a:pt x="2551" y="1184"/>
                    </a:cubicBezTo>
                    <a:cubicBezTo>
                      <a:pt x="1923" y="1775"/>
                      <a:pt x="1257" y="2330"/>
                      <a:pt x="0" y="2330"/>
                    </a:cubicBezTo>
                    <a:lnTo>
                      <a:pt x="0" y="2773"/>
                    </a:lnTo>
                    <a:cubicBezTo>
                      <a:pt x="1368" y="2773"/>
                      <a:pt x="2070" y="2145"/>
                      <a:pt x="2699" y="1553"/>
                    </a:cubicBezTo>
                    <a:cubicBezTo>
                      <a:pt x="3327" y="962"/>
                      <a:pt x="3993" y="407"/>
                      <a:pt x="5250" y="407"/>
                    </a:cubicBezTo>
                    <a:cubicBezTo>
                      <a:pt x="6544" y="407"/>
                      <a:pt x="7135" y="962"/>
                      <a:pt x="7764" y="1553"/>
                    </a:cubicBezTo>
                    <a:cubicBezTo>
                      <a:pt x="8429" y="2145"/>
                      <a:pt x="9132" y="2773"/>
                      <a:pt x="10463" y="2773"/>
                    </a:cubicBezTo>
                    <a:cubicBezTo>
                      <a:pt x="11794" y="2773"/>
                      <a:pt x="12496" y="2145"/>
                      <a:pt x="13162" y="1553"/>
                    </a:cubicBezTo>
                    <a:cubicBezTo>
                      <a:pt x="13790" y="962"/>
                      <a:pt x="14456" y="407"/>
                      <a:pt x="15676" y="407"/>
                    </a:cubicBezTo>
                    <a:cubicBezTo>
                      <a:pt x="16970" y="407"/>
                      <a:pt x="17598" y="962"/>
                      <a:pt x="18227" y="1553"/>
                    </a:cubicBezTo>
                    <a:cubicBezTo>
                      <a:pt x="18892" y="2145"/>
                      <a:pt x="19558" y="2773"/>
                      <a:pt x="20926" y="2773"/>
                    </a:cubicBezTo>
                    <a:lnTo>
                      <a:pt x="20926" y="2330"/>
                    </a:lnTo>
                    <a:cubicBezTo>
                      <a:pt x="19632" y="2330"/>
                      <a:pt x="19003" y="1775"/>
                      <a:pt x="18375" y="1184"/>
                    </a:cubicBezTo>
                    <a:cubicBezTo>
                      <a:pt x="17709" y="592"/>
                      <a:pt x="17007" y="1"/>
                      <a:pt x="15676" y="1"/>
                    </a:cubicBezTo>
                    <a:cubicBezTo>
                      <a:pt x="14345" y="1"/>
                      <a:pt x="13642" y="592"/>
                      <a:pt x="13014" y="1184"/>
                    </a:cubicBezTo>
                    <a:cubicBezTo>
                      <a:pt x="12348" y="1775"/>
                      <a:pt x="11720" y="2330"/>
                      <a:pt x="10463" y="2330"/>
                    </a:cubicBezTo>
                    <a:cubicBezTo>
                      <a:pt x="9169" y="2330"/>
                      <a:pt x="8577" y="1775"/>
                      <a:pt x="7912" y="1184"/>
                    </a:cubicBezTo>
                    <a:cubicBezTo>
                      <a:pt x="7283" y="592"/>
                      <a:pt x="6581"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4" name="Google Shape;304;p34"/>
              <p:cNvSpPr/>
              <p:nvPr/>
            </p:nvSpPr>
            <p:spPr>
              <a:xfrm>
                <a:off x="5310335" y="4350143"/>
                <a:ext cx="402773" cy="53400"/>
              </a:xfrm>
              <a:custGeom>
                <a:avLst/>
                <a:gdLst/>
                <a:ahLst/>
                <a:cxnLst/>
                <a:rect l="l" t="t" r="r" b="b"/>
                <a:pathLst>
                  <a:path w="20926" h="2774" extrusionOk="0">
                    <a:moveTo>
                      <a:pt x="5250" y="0"/>
                    </a:moveTo>
                    <a:cubicBezTo>
                      <a:pt x="3882" y="0"/>
                      <a:pt x="3217" y="629"/>
                      <a:pt x="2551" y="1220"/>
                    </a:cubicBezTo>
                    <a:cubicBezTo>
                      <a:pt x="1923" y="1812"/>
                      <a:pt x="1257" y="2367"/>
                      <a:pt x="0" y="2367"/>
                    </a:cubicBezTo>
                    <a:lnTo>
                      <a:pt x="0" y="2773"/>
                    </a:lnTo>
                    <a:cubicBezTo>
                      <a:pt x="1368" y="2773"/>
                      <a:pt x="2070" y="2182"/>
                      <a:pt x="2699" y="1590"/>
                    </a:cubicBezTo>
                    <a:cubicBezTo>
                      <a:pt x="3327" y="962"/>
                      <a:pt x="3993" y="407"/>
                      <a:pt x="5250" y="407"/>
                    </a:cubicBezTo>
                    <a:cubicBezTo>
                      <a:pt x="6544" y="407"/>
                      <a:pt x="7135" y="962"/>
                      <a:pt x="7764" y="1590"/>
                    </a:cubicBezTo>
                    <a:cubicBezTo>
                      <a:pt x="8429" y="2182"/>
                      <a:pt x="9132" y="2773"/>
                      <a:pt x="10463" y="2773"/>
                    </a:cubicBezTo>
                    <a:cubicBezTo>
                      <a:pt x="11794" y="2773"/>
                      <a:pt x="12496" y="2182"/>
                      <a:pt x="13162" y="1590"/>
                    </a:cubicBezTo>
                    <a:cubicBezTo>
                      <a:pt x="13790" y="962"/>
                      <a:pt x="14456" y="407"/>
                      <a:pt x="15676" y="407"/>
                    </a:cubicBezTo>
                    <a:cubicBezTo>
                      <a:pt x="16970" y="407"/>
                      <a:pt x="17598" y="962"/>
                      <a:pt x="18227" y="1590"/>
                    </a:cubicBezTo>
                    <a:cubicBezTo>
                      <a:pt x="18892" y="2182"/>
                      <a:pt x="19558" y="2773"/>
                      <a:pt x="20926" y="2773"/>
                    </a:cubicBezTo>
                    <a:lnTo>
                      <a:pt x="20926" y="2367"/>
                    </a:lnTo>
                    <a:cubicBezTo>
                      <a:pt x="19632" y="2367"/>
                      <a:pt x="19003" y="1812"/>
                      <a:pt x="18375" y="1220"/>
                    </a:cubicBezTo>
                    <a:cubicBezTo>
                      <a:pt x="17709" y="629"/>
                      <a:pt x="17007" y="0"/>
                      <a:pt x="15676" y="0"/>
                    </a:cubicBezTo>
                    <a:cubicBezTo>
                      <a:pt x="14345" y="0"/>
                      <a:pt x="13642" y="629"/>
                      <a:pt x="13014" y="1220"/>
                    </a:cubicBezTo>
                    <a:cubicBezTo>
                      <a:pt x="12348" y="1812"/>
                      <a:pt x="11720" y="2367"/>
                      <a:pt x="10463" y="2367"/>
                    </a:cubicBezTo>
                    <a:cubicBezTo>
                      <a:pt x="9169" y="2367"/>
                      <a:pt x="8577" y="1812"/>
                      <a:pt x="7912" y="1220"/>
                    </a:cubicBezTo>
                    <a:cubicBezTo>
                      <a:pt x="7283" y="629"/>
                      <a:pt x="6581" y="0"/>
                      <a:pt x="5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5" name="Google Shape;305;p34"/>
              <p:cNvSpPr/>
              <p:nvPr/>
            </p:nvSpPr>
            <p:spPr>
              <a:xfrm>
                <a:off x="5310335" y="4534459"/>
                <a:ext cx="402773" cy="53400"/>
              </a:xfrm>
              <a:custGeom>
                <a:avLst/>
                <a:gdLst/>
                <a:ahLst/>
                <a:cxnLst/>
                <a:rect l="l" t="t" r="r" b="b"/>
                <a:pathLst>
                  <a:path w="20926" h="2774" extrusionOk="0">
                    <a:moveTo>
                      <a:pt x="0" y="1"/>
                    </a:moveTo>
                    <a:lnTo>
                      <a:pt x="0" y="408"/>
                    </a:lnTo>
                    <a:cubicBezTo>
                      <a:pt x="1294" y="408"/>
                      <a:pt x="1923" y="962"/>
                      <a:pt x="2551" y="1591"/>
                    </a:cubicBezTo>
                    <a:cubicBezTo>
                      <a:pt x="3217" y="2182"/>
                      <a:pt x="3919" y="2774"/>
                      <a:pt x="5250" y="2774"/>
                    </a:cubicBezTo>
                    <a:cubicBezTo>
                      <a:pt x="6581" y="2774"/>
                      <a:pt x="7283" y="2182"/>
                      <a:pt x="7912" y="1591"/>
                    </a:cubicBezTo>
                    <a:cubicBezTo>
                      <a:pt x="8577" y="962"/>
                      <a:pt x="9206" y="408"/>
                      <a:pt x="10463" y="408"/>
                    </a:cubicBezTo>
                    <a:cubicBezTo>
                      <a:pt x="11757" y="408"/>
                      <a:pt x="12348" y="962"/>
                      <a:pt x="13014" y="1591"/>
                    </a:cubicBezTo>
                    <a:cubicBezTo>
                      <a:pt x="13642" y="2182"/>
                      <a:pt x="14345" y="2774"/>
                      <a:pt x="15676" y="2774"/>
                    </a:cubicBezTo>
                    <a:cubicBezTo>
                      <a:pt x="17044" y="2774"/>
                      <a:pt x="17709" y="2182"/>
                      <a:pt x="18375" y="1591"/>
                    </a:cubicBezTo>
                    <a:cubicBezTo>
                      <a:pt x="19003" y="962"/>
                      <a:pt x="19669" y="408"/>
                      <a:pt x="20926" y="408"/>
                    </a:cubicBezTo>
                    <a:lnTo>
                      <a:pt x="20926" y="1"/>
                    </a:lnTo>
                    <a:cubicBezTo>
                      <a:pt x="19558" y="1"/>
                      <a:pt x="18855" y="592"/>
                      <a:pt x="18227" y="1221"/>
                    </a:cubicBezTo>
                    <a:cubicBezTo>
                      <a:pt x="17598" y="1812"/>
                      <a:pt x="16933" y="2367"/>
                      <a:pt x="15676" y="2367"/>
                    </a:cubicBezTo>
                    <a:cubicBezTo>
                      <a:pt x="14382" y="2367"/>
                      <a:pt x="13790" y="1812"/>
                      <a:pt x="13162" y="1221"/>
                    </a:cubicBezTo>
                    <a:cubicBezTo>
                      <a:pt x="12496" y="592"/>
                      <a:pt x="11794" y="1"/>
                      <a:pt x="10463" y="1"/>
                    </a:cubicBezTo>
                    <a:cubicBezTo>
                      <a:pt x="9132" y="1"/>
                      <a:pt x="8429" y="592"/>
                      <a:pt x="7764" y="1221"/>
                    </a:cubicBezTo>
                    <a:cubicBezTo>
                      <a:pt x="7135" y="1812"/>
                      <a:pt x="6470" y="2367"/>
                      <a:pt x="5250" y="2367"/>
                    </a:cubicBezTo>
                    <a:cubicBezTo>
                      <a:pt x="3956" y="2367"/>
                      <a:pt x="3327" y="1812"/>
                      <a:pt x="2699" y="1221"/>
                    </a:cubicBezTo>
                    <a:cubicBezTo>
                      <a:pt x="2034" y="592"/>
                      <a:pt x="136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6" name="Google Shape;306;p34"/>
              <p:cNvSpPr/>
              <p:nvPr/>
            </p:nvSpPr>
            <p:spPr>
              <a:xfrm>
                <a:off x="5310335" y="4556519"/>
                <a:ext cx="402773" cy="53400"/>
              </a:xfrm>
              <a:custGeom>
                <a:avLst/>
                <a:gdLst/>
                <a:ahLst/>
                <a:cxnLst/>
                <a:rect l="l" t="t" r="r" b="b"/>
                <a:pathLst>
                  <a:path w="20926" h="2774" extrusionOk="0">
                    <a:moveTo>
                      <a:pt x="0" y="1"/>
                    </a:moveTo>
                    <a:lnTo>
                      <a:pt x="0" y="445"/>
                    </a:lnTo>
                    <a:cubicBezTo>
                      <a:pt x="1294" y="445"/>
                      <a:pt x="1923" y="999"/>
                      <a:pt x="2551" y="1591"/>
                    </a:cubicBezTo>
                    <a:cubicBezTo>
                      <a:pt x="3217" y="2182"/>
                      <a:pt x="3919" y="2774"/>
                      <a:pt x="5250" y="2774"/>
                    </a:cubicBezTo>
                    <a:cubicBezTo>
                      <a:pt x="6581" y="2774"/>
                      <a:pt x="7283" y="2182"/>
                      <a:pt x="7912" y="1591"/>
                    </a:cubicBezTo>
                    <a:cubicBezTo>
                      <a:pt x="8577" y="999"/>
                      <a:pt x="9206" y="445"/>
                      <a:pt x="10463" y="445"/>
                    </a:cubicBezTo>
                    <a:cubicBezTo>
                      <a:pt x="11757" y="445"/>
                      <a:pt x="12348" y="999"/>
                      <a:pt x="13014" y="1591"/>
                    </a:cubicBezTo>
                    <a:cubicBezTo>
                      <a:pt x="13642" y="2182"/>
                      <a:pt x="14345" y="2774"/>
                      <a:pt x="15676" y="2774"/>
                    </a:cubicBezTo>
                    <a:cubicBezTo>
                      <a:pt x="17044" y="2774"/>
                      <a:pt x="17709" y="2182"/>
                      <a:pt x="18375" y="1591"/>
                    </a:cubicBezTo>
                    <a:cubicBezTo>
                      <a:pt x="19003" y="999"/>
                      <a:pt x="19669" y="445"/>
                      <a:pt x="20926" y="445"/>
                    </a:cubicBezTo>
                    <a:lnTo>
                      <a:pt x="20926" y="1"/>
                    </a:lnTo>
                    <a:cubicBezTo>
                      <a:pt x="19558" y="1"/>
                      <a:pt x="18855" y="629"/>
                      <a:pt x="18227" y="1221"/>
                    </a:cubicBezTo>
                    <a:cubicBezTo>
                      <a:pt x="17598" y="1813"/>
                      <a:pt x="16933" y="2367"/>
                      <a:pt x="15676" y="2367"/>
                    </a:cubicBezTo>
                    <a:cubicBezTo>
                      <a:pt x="14382" y="2367"/>
                      <a:pt x="13790" y="1813"/>
                      <a:pt x="13162" y="1221"/>
                    </a:cubicBezTo>
                    <a:cubicBezTo>
                      <a:pt x="12496" y="629"/>
                      <a:pt x="11794" y="1"/>
                      <a:pt x="10463" y="1"/>
                    </a:cubicBezTo>
                    <a:cubicBezTo>
                      <a:pt x="9132" y="1"/>
                      <a:pt x="8429" y="629"/>
                      <a:pt x="7764" y="1221"/>
                    </a:cubicBezTo>
                    <a:cubicBezTo>
                      <a:pt x="7135" y="1813"/>
                      <a:pt x="6470" y="2367"/>
                      <a:pt x="5250" y="2367"/>
                    </a:cubicBezTo>
                    <a:cubicBezTo>
                      <a:pt x="3956" y="2367"/>
                      <a:pt x="3327" y="1813"/>
                      <a:pt x="2699" y="1221"/>
                    </a:cubicBezTo>
                    <a:cubicBezTo>
                      <a:pt x="2034" y="629"/>
                      <a:pt x="136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7" name="Google Shape;307;p34"/>
              <p:cNvSpPr/>
              <p:nvPr/>
            </p:nvSpPr>
            <p:spPr>
              <a:xfrm>
                <a:off x="5310335" y="4512399"/>
                <a:ext cx="402773" cy="53400"/>
              </a:xfrm>
              <a:custGeom>
                <a:avLst/>
                <a:gdLst/>
                <a:ahLst/>
                <a:cxnLst/>
                <a:rect l="l" t="t" r="r" b="b"/>
                <a:pathLst>
                  <a:path w="20926" h="2774" extrusionOk="0">
                    <a:moveTo>
                      <a:pt x="5250" y="1"/>
                    </a:moveTo>
                    <a:cubicBezTo>
                      <a:pt x="3882" y="1"/>
                      <a:pt x="3217" y="592"/>
                      <a:pt x="2551" y="1184"/>
                    </a:cubicBezTo>
                    <a:cubicBezTo>
                      <a:pt x="1923" y="1812"/>
                      <a:pt x="1257" y="2367"/>
                      <a:pt x="0" y="2367"/>
                    </a:cubicBezTo>
                    <a:lnTo>
                      <a:pt x="0" y="2774"/>
                    </a:lnTo>
                    <a:cubicBezTo>
                      <a:pt x="1368" y="2774"/>
                      <a:pt x="2070" y="2182"/>
                      <a:pt x="2699" y="1554"/>
                    </a:cubicBezTo>
                    <a:cubicBezTo>
                      <a:pt x="3327" y="962"/>
                      <a:pt x="3993" y="407"/>
                      <a:pt x="5250" y="407"/>
                    </a:cubicBezTo>
                    <a:cubicBezTo>
                      <a:pt x="6544" y="407"/>
                      <a:pt x="7135" y="962"/>
                      <a:pt x="7764" y="1554"/>
                    </a:cubicBezTo>
                    <a:cubicBezTo>
                      <a:pt x="8429" y="2182"/>
                      <a:pt x="9132" y="2774"/>
                      <a:pt x="10463" y="2774"/>
                    </a:cubicBezTo>
                    <a:cubicBezTo>
                      <a:pt x="11794" y="2774"/>
                      <a:pt x="12496" y="2182"/>
                      <a:pt x="13162" y="1554"/>
                    </a:cubicBezTo>
                    <a:cubicBezTo>
                      <a:pt x="13790" y="962"/>
                      <a:pt x="14456" y="407"/>
                      <a:pt x="15676" y="407"/>
                    </a:cubicBezTo>
                    <a:cubicBezTo>
                      <a:pt x="16970" y="407"/>
                      <a:pt x="17598" y="962"/>
                      <a:pt x="18227" y="1554"/>
                    </a:cubicBezTo>
                    <a:cubicBezTo>
                      <a:pt x="18892" y="2182"/>
                      <a:pt x="19558" y="2774"/>
                      <a:pt x="20926" y="2774"/>
                    </a:cubicBezTo>
                    <a:lnTo>
                      <a:pt x="20926" y="2367"/>
                    </a:lnTo>
                    <a:cubicBezTo>
                      <a:pt x="19632" y="2367"/>
                      <a:pt x="19003" y="1812"/>
                      <a:pt x="18375" y="1184"/>
                    </a:cubicBezTo>
                    <a:cubicBezTo>
                      <a:pt x="17709" y="592"/>
                      <a:pt x="17007" y="1"/>
                      <a:pt x="15676" y="1"/>
                    </a:cubicBezTo>
                    <a:cubicBezTo>
                      <a:pt x="14345" y="1"/>
                      <a:pt x="13642" y="592"/>
                      <a:pt x="13014" y="1184"/>
                    </a:cubicBezTo>
                    <a:cubicBezTo>
                      <a:pt x="12348" y="1812"/>
                      <a:pt x="11720" y="2367"/>
                      <a:pt x="10463" y="2367"/>
                    </a:cubicBezTo>
                    <a:cubicBezTo>
                      <a:pt x="9169" y="2367"/>
                      <a:pt x="8577" y="1812"/>
                      <a:pt x="7912" y="1184"/>
                    </a:cubicBezTo>
                    <a:cubicBezTo>
                      <a:pt x="7283" y="592"/>
                      <a:pt x="6581"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8" name="Google Shape;308;p34"/>
              <p:cNvSpPr/>
              <p:nvPr/>
            </p:nvSpPr>
            <p:spPr>
              <a:xfrm>
                <a:off x="5310335" y="4488914"/>
                <a:ext cx="402773" cy="53400"/>
              </a:xfrm>
              <a:custGeom>
                <a:avLst/>
                <a:gdLst/>
                <a:ahLst/>
                <a:cxnLst/>
                <a:rect l="l" t="t" r="r" b="b"/>
                <a:pathLst>
                  <a:path w="20926" h="2774" extrusionOk="0">
                    <a:moveTo>
                      <a:pt x="5250" y="1"/>
                    </a:moveTo>
                    <a:cubicBezTo>
                      <a:pt x="3882" y="1"/>
                      <a:pt x="3217" y="629"/>
                      <a:pt x="2551" y="1221"/>
                    </a:cubicBezTo>
                    <a:cubicBezTo>
                      <a:pt x="1923" y="1812"/>
                      <a:pt x="1257" y="2367"/>
                      <a:pt x="0" y="2367"/>
                    </a:cubicBezTo>
                    <a:lnTo>
                      <a:pt x="0" y="2774"/>
                    </a:lnTo>
                    <a:cubicBezTo>
                      <a:pt x="1368" y="2774"/>
                      <a:pt x="2070" y="2182"/>
                      <a:pt x="2699" y="1590"/>
                    </a:cubicBezTo>
                    <a:cubicBezTo>
                      <a:pt x="3327" y="999"/>
                      <a:pt x="3993" y="444"/>
                      <a:pt x="5250" y="444"/>
                    </a:cubicBezTo>
                    <a:cubicBezTo>
                      <a:pt x="6544" y="444"/>
                      <a:pt x="7135" y="999"/>
                      <a:pt x="7764" y="1590"/>
                    </a:cubicBezTo>
                    <a:cubicBezTo>
                      <a:pt x="8429" y="2182"/>
                      <a:pt x="9132" y="2774"/>
                      <a:pt x="10463" y="2774"/>
                    </a:cubicBezTo>
                    <a:cubicBezTo>
                      <a:pt x="11794" y="2774"/>
                      <a:pt x="12496" y="2182"/>
                      <a:pt x="13162" y="1590"/>
                    </a:cubicBezTo>
                    <a:cubicBezTo>
                      <a:pt x="13790" y="999"/>
                      <a:pt x="14456" y="444"/>
                      <a:pt x="15676" y="444"/>
                    </a:cubicBezTo>
                    <a:cubicBezTo>
                      <a:pt x="16970" y="444"/>
                      <a:pt x="17598" y="999"/>
                      <a:pt x="18227" y="1590"/>
                    </a:cubicBezTo>
                    <a:cubicBezTo>
                      <a:pt x="18892" y="2182"/>
                      <a:pt x="19558" y="2774"/>
                      <a:pt x="20926" y="2774"/>
                    </a:cubicBezTo>
                    <a:lnTo>
                      <a:pt x="20926" y="2367"/>
                    </a:lnTo>
                    <a:cubicBezTo>
                      <a:pt x="19632" y="2367"/>
                      <a:pt x="19003" y="1812"/>
                      <a:pt x="18375" y="1221"/>
                    </a:cubicBezTo>
                    <a:cubicBezTo>
                      <a:pt x="17709" y="629"/>
                      <a:pt x="17007" y="1"/>
                      <a:pt x="15676" y="1"/>
                    </a:cubicBezTo>
                    <a:cubicBezTo>
                      <a:pt x="14345" y="1"/>
                      <a:pt x="13642" y="629"/>
                      <a:pt x="13014" y="1221"/>
                    </a:cubicBezTo>
                    <a:cubicBezTo>
                      <a:pt x="12348" y="1812"/>
                      <a:pt x="11720" y="2367"/>
                      <a:pt x="10463" y="2367"/>
                    </a:cubicBezTo>
                    <a:cubicBezTo>
                      <a:pt x="9169" y="2367"/>
                      <a:pt x="8577" y="1812"/>
                      <a:pt x="7912" y="1221"/>
                    </a:cubicBezTo>
                    <a:cubicBezTo>
                      <a:pt x="7283" y="629"/>
                      <a:pt x="6581" y="1"/>
                      <a:pt x="5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09" name="Google Shape;309;p34"/>
              <p:cNvSpPr/>
              <p:nvPr/>
            </p:nvSpPr>
            <p:spPr>
              <a:xfrm>
                <a:off x="5655483" y="4061203"/>
                <a:ext cx="56953" cy="558693"/>
              </a:xfrm>
              <a:custGeom>
                <a:avLst/>
                <a:gdLst/>
                <a:ahLst/>
                <a:cxnLst/>
                <a:rect l="l" t="t" r="r" b="b"/>
                <a:pathLst>
                  <a:path w="2959" h="29023" extrusionOk="0">
                    <a:moveTo>
                      <a:pt x="1" y="0"/>
                    </a:moveTo>
                    <a:lnTo>
                      <a:pt x="1" y="29022"/>
                    </a:lnTo>
                    <a:lnTo>
                      <a:pt x="2959" y="29022"/>
                    </a:lnTo>
                    <a:lnTo>
                      <a:pt x="2959"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10" name="Google Shape;310;p34"/>
              <p:cNvSpPr/>
              <p:nvPr/>
            </p:nvSpPr>
            <p:spPr>
              <a:xfrm>
                <a:off x="5664742" y="4061203"/>
                <a:ext cx="96084" cy="538769"/>
              </a:xfrm>
              <a:custGeom>
                <a:avLst/>
                <a:gdLst/>
                <a:ahLst/>
                <a:cxnLst/>
                <a:rect l="l" t="t" r="r" b="b"/>
                <a:pathLst>
                  <a:path w="4992" h="27988" extrusionOk="0">
                    <a:moveTo>
                      <a:pt x="1" y="0"/>
                    </a:moveTo>
                    <a:lnTo>
                      <a:pt x="1" y="27987"/>
                    </a:lnTo>
                    <a:lnTo>
                      <a:pt x="4992" y="27987"/>
                    </a:lnTo>
                    <a:lnTo>
                      <a:pt x="4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11" name="Google Shape;311;p34"/>
              <p:cNvSpPr/>
              <p:nvPr/>
            </p:nvSpPr>
            <p:spPr>
              <a:xfrm>
                <a:off x="5664742" y="4581429"/>
                <a:ext cx="96084" cy="39174"/>
              </a:xfrm>
              <a:custGeom>
                <a:avLst/>
                <a:gdLst/>
                <a:ahLst/>
                <a:cxnLst/>
                <a:rect l="l" t="t" r="r" b="b"/>
                <a:pathLst>
                  <a:path w="4992" h="2035" extrusionOk="0">
                    <a:moveTo>
                      <a:pt x="2515" y="1"/>
                    </a:moveTo>
                    <a:cubicBezTo>
                      <a:pt x="1110" y="1"/>
                      <a:pt x="1" y="482"/>
                      <a:pt x="1" y="1036"/>
                    </a:cubicBezTo>
                    <a:cubicBezTo>
                      <a:pt x="1" y="1591"/>
                      <a:pt x="1110" y="2034"/>
                      <a:pt x="2515" y="2034"/>
                    </a:cubicBezTo>
                    <a:cubicBezTo>
                      <a:pt x="3882" y="2034"/>
                      <a:pt x="4992" y="1591"/>
                      <a:pt x="4992" y="1036"/>
                    </a:cubicBezTo>
                    <a:cubicBezTo>
                      <a:pt x="4992" y="482"/>
                      <a:pt x="3846" y="1"/>
                      <a:pt x="2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12" name="Google Shape;312;p34"/>
              <p:cNvSpPr/>
              <p:nvPr/>
            </p:nvSpPr>
            <p:spPr>
              <a:xfrm>
                <a:off x="5664742" y="4581429"/>
                <a:ext cx="96084" cy="39174"/>
              </a:xfrm>
              <a:custGeom>
                <a:avLst/>
                <a:gdLst/>
                <a:ahLst/>
                <a:cxnLst/>
                <a:rect l="l" t="t" r="r" b="b"/>
                <a:pathLst>
                  <a:path w="4992" h="2035" extrusionOk="0">
                    <a:moveTo>
                      <a:pt x="2515" y="666"/>
                    </a:moveTo>
                    <a:cubicBezTo>
                      <a:pt x="3365" y="666"/>
                      <a:pt x="3919" y="888"/>
                      <a:pt x="4178" y="1036"/>
                    </a:cubicBezTo>
                    <a:cubicBezTo>
                      <a:pt x="3993" y="1184"/>
                      <a:pt x="3365" y="1406"/>
                      <a:pt x="2515" y="1406"/>
                    </a:cubicBezTo>
                    <a:cubicBezTo>
                      <a:pt x="1627" y="1406"/>
                      <a:pt x="1073" y="1184"/>
                      <a:pt x="851" y="1036"/>
                    </a:cubicBezTo>
                    <a:cubicBezTo>
                      <a:pt x="1036" y="888"/>
                      <a:pt x="1627" y="666"/>
                      <a:pt x="2515" y="666"/>
                    </a:cubicBezTo>
                    <a:close/>
                    <a:moveTo>
                      <a:pt x="2515" y="1"/>
                    </a:moveTo>
                    <a:cubicBezTo>
                      <a:pt x="1110" y="1"/>
                      <a:pt x="1" y="482"/>
                      <a:pt x="1" y="1036"/>
                    </a:cubicBezTo>
                    <a:cubicBezTo>
                      <a:pt x="1" y="1591"/>
                      <a:pt x="1110" y="2034"/>
                      <a:pt x="2515" y="2034"/>
                    </a:cubicBezTo>
                    <a:cubicBezTo>
                      <a:pt x="3882" y="2034"/>
                      <a:pt x="4992" y="1591"/>
                      <a:pt x="4992" y="1036"/>
                    </a:cubicBezTo>
                    <a:cubicBezTo>
                      <a:pt x="4992" y="482"/>
                      <a:pt x="3846" y="1"/>
                      <a:pt x="2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sp>
            <p:nvSpPr>
              <p:cNvPr id="313" name="Google Shape;313;p34"/>
              <p:cNvSpPr/>
              <p:nvPr/>
            </p:nvSpPr>
            <p:spPr>
              <a:xfrm>
                <a:off x="5664742" y="4041992"/>
                <a:ext cx="96084" cy="39154"/>
              </a:xfrm>
              <a:custGeom>
                <a:avLst/>
                <a:gdLst/>
                <a:ahLst/>
                <a:cxnLst/>
                <a:rect l="l" t="t" r="r" b="b"/>
                <a:pathLst>
                  <a:path w="4992" h="2034" extrusionOk="0">
                    <a:moveTo>
                      <a:pt x="2515" y="0"/>
                    </a:moveTo>
                    <a:cubicBezTo>
                      <a:pt x="1110" y="0"/>
                      <a:pt x="1" y="444"/>
                      <a:pt x="1" y="998"/>
                    </a:cubicBezTo>
                    <a:cubicBezTo>
                      <a:pt x="1" y="1553"/>
                      <a:pt x="1110" y="2034"/>
                      <a:pt x="2515" y="2034"/>
                    </a:cubicBezTo>
                    <a:cubicBezTo>
                      <a:pt x="3882" y="2034"/>
                      <a:pt x="4992" y="1553"/>
                      <a:pt x="4992" y="998"/>
                    </a:cubicBezTo>
                    <a:cubicBezTo>
                      <a:pt x="4992" y="444"/>
                      <a:pt x="3846" y="0"/>
                      <a:pt x="2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Daunpneh"/>
                </a:endParaRPr>
              </a:p>
            </p:txBody>
          </p:sp>
        </p:grpSp>
      </p:grpSp>
      <p:sp>
        <p:nvSpPr>
          <p:cNvPr id="26" name="Google Shape;270;p34">
            <a:extLst>
              <a:ext uri="{FF2B5EF4-FFF2-40B4-BE49-F238E27FC236}">
                <a16:creationId xmlns:a16="http://schemas.microsoft.com/office/drawing/2014/main" id="{E45E0407-ECF2-FABC-4073-4D477D7F0F53}"/>
              </a:ext>
            </a:extLst>
          </p:cNvPr>
          <p:cNvSpPr txBox="1">
            <a:spLocks/>
          </p:cNvSpPr>
          <p:nvPr/>
        </p:nvSpPr>
        <p:spPr>
          <a:xfrm>
            <a:off x="4515546" y="944866"/>
            <a:ext cx="3453830" cy="3569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Introduction</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Problem Statement</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Proposed Work</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Literature Review</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Dataset</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Methodology</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Results</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Deployment</a:t>
            </a:r>
          </a:p>
          <a:p>
            <a:pPr marL="457200" indent="-457200" algn="l">
              <a:buSzPct val="100000"/>
              <a:buFont typeface="+mj-lt"/>
              <a:buAutoNum type="arabicPeriod"/>
            </a:pPr>
            <a:r>
              <a:rPr lang="en-US" sz="2400" b="0" dirty="0">
                <a:latin typeface="Aparajita" panose="02020603050405020304" pitchFamily="18" charset="0"/>
                <a:cs typeface="Aparajita" panose="02020603050405020304" pitchFamily="18" charset="0"/>
              </a:rPr>
              <a:t>Conclusion &amp; Future Scope</a:t>
            </a:r>
            <a:endParaRPr lang="en-IN" sz="2400" b="0" dirty="0">
              <a:latin typeface="Aparajita" panose="02020603050405020304" pitchFamily="18" charset="0"/>
              <a:cs typeface="Aparajita"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341323" y="1582533"/>
            <a:ext cx="8561366" cy="441141"/>
          </a:xfrm>
          <a:prstGeom prst="rect">
            <a:avLst/>
          </a:prstGeom>
        </p:spPr>
      </p:pic>
      <p:pic>
        <p:nvPicPr>
          <p:cNvPr id="16" name="Picture 15"/>
          <p:cNvPicPr>
            <a:picLocks noChangeAspect="1"/>
          </p:cNvPicPr>
          <p:nvPr/>
        </p:nvPicPr>
        <p:blipFill>
          <a:blip r:embed="rId3"/>
          <a:stretch>
            <a:fillRect/>
          </a:stretch>
        </p:blipFill>
        <p:spPr>
          <a:xfrm>
            <a:off x="341323" y="1998649"/>
            <a:ext cx="8561366" cy="878089"/>
          </a:xfrm>
          <a:prstGeom prst="rect">
            <a:avLst/>
          </a:prstGeom>
        </p:spPr>
      </p:pic>
      <p:pic>
        <p:nvPicPr>
          <p:cNvPr id="17" name="Picture 16"/>
          <p:cNvPicPr>
            <a:picLocks noChangeAspect="1"/>
          </p:cNvPicPr>
          <p:nvPr/>
        </p:nvPicPr>
        <p:blipFill>
          <a:blip r:embed="rId4"/>
          <a:stretch>
            <a:fillRect/>
          </a:stretch>
        </p:blipFill>
        <p:spPr>
          <a:xfrm>
            <a:off x="341323" y="2876738"/>
            <a:ext cx="5044516" cy="1749074"/>
          </a:xfrm>
          <a:prstGeom prst="rect">
            <a:avLst/>
          </a:prstGeom>
        </p:spPr>
      </p:pic>
      <p:pic>
        <p:nvPicPr>
          <p:cNvPr id="18" name="Picture 17"/>
          <p:cNvPicPr>
            <a:picLocks noChangeAspect="1"/>
          </p:cNvPicPr>
          <p:nvPr/>
        </p:nvPicPr>
        <p:blipFill>
          <a:blip r:embed="rId5"/>
          <a:srcRect r="9953"/>
          <a:stretch/>
        </p:blipFill>
        <p:spPr>
          <a:xfrm>
            <a:off x="5385839" y="2875533"/>
            <a:ext cx="3516850" cy="1751484"/>
          </a:xfrm>
          <a:prstGeom prst="rect">
            <a:avLst/>
          </a:prstGeom>
        </p:spPr>
      </p:pic>
      <p:sp>
        <p:nvSpPr>
          <p:cNvPr id="2" name="Title 1">
            <a:extLst>
              <a:ext uri="{FF2B5EF4-FFF2-40B4-BE49-F238E27FC236}">
                <a16:creationId xmlns:a16="http://schemas.microsoft.com/office/drawing/2014/main" id="{07BEE1FB-936F-FD76-2884-9158E89875C5}"/>
              </a:ext>
            </a:extLst>
          </p:cNvPr>
          <p:cNvSpPr txBox="1">
            <a:spLocks/>
          </p:cNvSpPr>
          <p:nvPr/>
        </p:nvSpPr>
        <p:spPr>
          <a:xfrm>
            <a:off x="720000" y="80177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800" b="1" dirty="0">
                <a:latin typeface="Times New Roman" panose="02020603050405020304" pitchFamily="18" charset="0"/>
                <a:ea typeface="Calibri" panose="020F0502020204030204" pitchFamily="34" charset="0"/>
                <a:cs typeface="Gautami" panose="020B0502040204020203" pitchFamily="34" charset="0"/>
              </a:rPr>
              <a:t>RAG responses using MatSciBert</a:t>
            </a:r>
          </a:p>
        </p:txBody>
      </p:sp>
    </p:spTree>
    <p:extLst>
      <p:ext uri="{BB962C8B-B14F-4D97-AF65-F5344CB8AC3E}">
        <p14:creationId xmlns:p14="http://schemas.microsoft.com/office/powerpoint/2010/main" val="293332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44386" y="1870486"/>
            <a:ext cx="6055228" cy="1402528"/>
          </a:xfrm>
          <a:prstGeom prst="rect">
            <a:avLst/>
          </a:prstGeom>
        </p:spPr>
      </p:pic>
      <p:sp>
        <p:nvSpPr>
          <p:cNvPr id="4" name="Rectangle 3"/>
          <p:cNvSpPr/>
          <p:nvPr/>
        </p:nvSpPr>
        <p:spPr>
          <a:xfrm>
            <a:off x="2533621" y="1060651"/>
            <a:ext cx="4076757" cy="338554"/>
          </a:xfrm>
          <a:prstGeom prst="rect">
            <a:avLst/>
          </a:prstGeom>
        </p:spPr>
        <p:txBody>
          <a:bodyPr wrap="none">
            <a:spAutoFit/>
          </a:bodyPr>
          <a:lstStyle/>
          <a:p>
            <a:r>
              <a:rPr lang="en-IN" sz="1600" b="1" dirty="0">
                <a:solidFill>
                  <a:srgbClr val="C00000"/>
                </a:solidFill>
                <a:latin typeface="Times New Roman" panose="02020603050405020304" pitchFamily="18" charset="0"/>
                <a:cs typeface="Times New Roman" panose="02020603050405020304" pitchFamily="18" charset="0"/>
              </a:rPr>
              <a:t>Ground truth: Reference data from Dataset.</a:t>
            </a:r>
          </a:p>
        </p:txBody>
      </p:sp>
    </p:spTree>
    <p:extLst>
      <p:ext uri="{BB962C8B-B14F-4D97-AF65-F5344CB8AC3E}">
        <p14:creationId xmlns:p14="http://schemas.microsoft.com/office/powerpoint/2010/main" val="839322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1515" y="464803"/>
            <a:ext cx="8240970" cy="220676"/>
          </a:xfrm>
          <a:prstGeom prst="rect">
            <a:avLst/>
          </a:prstGeom>
        </p:spPr>
      </p:pic>
      <p:pic>
        <p:nvPicPr>
          <p:cNvPr id="4" name="Picture 3"/>
          <p:cNvPicPr>
            <a:picLocks noChangeAspect="1"/>
          </p:cNvPicPr>
          <p:nvPr/>
        </p:nvPicPr>
        <p:blipFill>
          <a:blip r:embed="rId3"/>
          <a:stretch>
            <a:fillRect/>
          </a:stretch>
        </p:blipFill>
        <p:spPr>
          <a:xfrm>
            <a:off x="451515" y="685479"/>
            <a:ext cx="8240970" cy="648408"/>
          </a:xfrm>
          <a:prstGeom prst="rect">
            <a:avLst/>
          </a:prstGeom>
        </p:spPr>
      </p:pic>
      <p:pic>
        <p:nvPicPr>
          <p:cNvPr id="5" name="Picture 4"/>
          <p:cNvPicPr>
            <a:picLocks noChangeAspect="1"/>
          </p:cNvPicPr>
          <p:nvPr/>
        </p:nvPicPr>
        <p:blipFill>
          <a:blip r:embed="rId4"/>
          <a:stretch>
            <a:fillRect/>
          </a:stretch>
        </p:blipFill>
        <p:spPr>
          <a:xfrm>
            <a:off x="451515" y="1333887"/>
            <a:ext cx="5046035" cy="1801953"/>
          </a:xfrm>
          <a:prstGeom prst="rect">
            <a:avLst/>
          </a:prstGeom>
        </p:spPr>
      </p:pic>
      <p:pic>
        <p:nvPicPr>
          <p:cNvPr id="6" name="Picture 5"/>
          <p:cNvPicPr>
            <a:picLocks noChangeAspect="1"/>
          </p:cNvPicPr>
          <p:nvPr/>
        </p:nvPicPr>
        <p:blipFill>
          <a:blip r:embed="rId5"/>
          <a:srcRect r="11547"/>
          <a:stretch/>
        </p:blipFill>
        <p:spPr>
          <a:xfrm>
            <a:off x="5497551" y="1333887"/>
            <a:ext cx="3194934" cy="1801953"/>
          </a:xfrm>
          <a:prstGeom prst="rect">
            <a:avLst/>
          </a:prstGeom>
        </p:spPr>
      </p:pic>
      <p:pic>
        <p:nvPicPr>
          <p:cNvPr id="7" name="Picture 6"/>
          <p:cNvPicPr>
            <a:picLocks noChangeAspect="1"/>
          </p:cNvPicPr>
          <p:nvPr/>
        </p:nvPicPr>
        <p:blipFill>
          <a:blip r:embed="rId6"/>
          <a:stretch>
            <a:fillRect/>
          </a:stretch>
        </p:blipFill>
        <p:spPr>
          <a:xfrm>
            <a:off x="1572337" y="3999328"/>
            <a:ext cx="5999325" cy="972190"/>
          </a:xfrm>
          <a:prstGeom prst="rect">
            <a:avLst/>
          </a:prstGeom>
        </p:spPr>
      </p:pic>
      <p:sp>
        <p:nvSpPr>
          <p:cNvPr id="8" name="Rectangle 7"/>
          <p:cNvSpPr/>
          <p:nvPr/>
        </p:nvSpPr>
        <p:spPr>
          <a:xfrm>
            <a:off x="2533620" y="3471060"/>
            <a:ext cx="4076757" cy="338554"/>
          </a:xfrm>
          <a:prstGeom prst="rect">
            <a:avLst/>
          </a:prstGeom>
        </p:spPr>
        <p:txBody>
          <a:bodyPr wrap="none">
            <a:spAutoFit/>
          </a:bodyPr>
          <a:lstStyle/>
          <a:p>
            <a:r>
              <a:rPr lang="en-IN" sz="1600" b="1" dirty="0">
                <a:solidFill>
                  <a:srgbClr val="C00000"/>
                </a:solidFill>
                <a:latin typeface="Times New Roman" panose="02020603050405020304" pitchFamily="18" charset="0"/>
                <a:cs typeface="Times New Roman" panose="02020603050405020304" pitchFamily="18" charset="0"/>
              </a:rPr>
              <a:t>Ground truth: Reference data from Dataset.</a:t>
            </a:r>
          </a:p>
        </p:txBody>
      </p:sp>
    </p:spTree>
    <p:extLst>
      <p:ext uri="{BB962C8B-B14F-4D97-AF65-F5344CB8AC3E}">
        <p14:creationId xmlns:p14="http://schemas.microsoft.com/office/powerpoint/2010/main" val="1525748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05798" y="409716"/>
            <a:ext cx="8731411" cy="168995"/>
          </a:xfrm>
          <a:prstGeom prst="rect">
            <a:avLst/>
          </a:prstGeom>
        </p:spPr>
      </p:pic>
      <p:pic>
        <p:nvPicPr>
          <p:cNvPr id="13" name="Picture 12"/>
          <p:cNvPicPr>
            <a:picLocks noChangeAspect="1"/>
          </p:cNvPicPr>
          <p:nvPr/>
        </p:nvPicPr>
        <p:blipFill>
          <a:blip r:embed="rId3"/>
          <a:stretch>
            <a:fillRect/>
          </a:stretch>
        </p:blipFill>
        <p:spPr>
          <a:xfrm>
            <a:off x="205798" y="567522"/>
            <a:ext cx="8731410" cy="700990"/>
          </a:xfrm>
          <a:prstGeom prst="rect">
            <a:avLst/>
          </a:prstGeom>
        </p:spPr>
      </p:pic>
      <p:pic>
        <p:nvPicPr>
          <p:cNvPr id="14" name="Picture 13"/>
          <p:cNvPicPr>
            <a:picLocks noChangeAspect="1"/>
          </p:cNvPicPr>
          <p:nvPr/>
        </p:nvPicPr>
        <p:blipFill>
          <a:blip r:embed="rId4"/>
          <a:stretch>
            <a:fillRect/>
          </a:stretch>
        </p:blipFill>
        <p:spPr>
          <a:xfrm>
            <a:off x="205799" y="1247240"/>
            <a:ext cx="8731410" cy="194265"/>
          </a:xfrm>
          <a:prstGeom prst="rect">
            <a:avLst/>
          </a:prstGeom>
        </p:spPr>
      </p:pic>
      <p:pic>
        <p:nvPicPr>
          <p:cNvPr id="15" name="Picture 14"/>
          <p:cNvPicPr>
            <a:picLocks noChangeAspect="1"/>
          </p:cNvPicPr>
          <p:nvPr/>
        </p:nvPicPr>
        <p:blipFill>
          <a:blip r:embed="rId5"/>
          <a:stretch>
            <a:fillRect/>
          </a:stretch>
        </p:blipFill>
        <p:spPr>
          <a:xfrm>
            <a:off x="205798" y="1438201"/>
            <a:ext cx="5124815" cy="1495543"/>
          </a:xfrm>
          <a:prstGeom prst="rect">
            <a:avLst/>
          </a:prstGeom>
        </p:spPr>
      </p:pic>
      <p:pic>
        <p:nvPicPr>
          <p:cNvPr id="17" name="Picture 16"/>
          <p:cNvPicPr>
            <a:picLocks noChangeAspect="1"/>
          </p:cNvPicPr>
          <p:nvPr/>
        </p:nvPicPr>
        <p:blipFill>
          <a:blip r:embed="rId6"/>
          <a:srcRect r="8543"/>
          <a:stretch/>
        </p:blipFill>
        <p:spPr>
          <a:xfrm>
            <a:off x="5330613" y="1426319"/>
            <a:ext cx="3606595" cy="1507426"/>
          </a:xfrm>
          <a:prstGeom prst="rect">
            <a:avLst/>
          </a:prstGeom>
        </p:spPr>
      </p:pic>
      <p:pic>
        <p:nvPicPr>
          <p:cNvPr id="18" name="Picture 17"/>
          <p:cNvPicPr>
            <a:picLocks noChangeAspect="1"/>
          </p:cNvPicPr>
          <p:nvPr/>
        </p:nvPicPr>
        <p:blipFill>
          <a:blip r:embed="rId7"/>
          <a:srcRect b="34887"/>
          <a:stretch/>
        </p:blipFill>
        <p:spPr>
          <a:xfrm>
            <a:off x="1924443" y="3992526"/>
            <a:ext cx="5294119" cy="904482"/>
          </a:xfrm>
          <a:prstGeom prst="rect">
            <a:avLst/>
          </a:prstGeom>
        </p:spPr>
      </p:pic>
      <p:sp>
        <p:nvSpPr>
          <p:cNvPr id="19" name="Rectangle 18"/>
          <p:cNvSpPr/>
          <p:nvPr/>
        </p:nvSpPr>
        <p:spPr>
          <a:xfrm>
            <a:off x="2353586" y="3437338"/>
            <a:ext cx="4076757" cy="338554"/>
          </a:xfrm>
          <a:prstGeom prst="rect">
            <a:avLst/>
          </a:prstGeom>
        </p:spPr>
        <p:txBody>
          <a:bodyPr wrap="none">
            <a:spAutoFit/>
          </a:bodyPr>
          <a:lstStyle/>
          <a:p>
            <a:r>
              <a:rPr lang="en-IN" sz="1600" b="1" dirty="0">
                <a:solidFill>
                  <a:srgbClr val="C00000"/>
                </a:solidFill>
                <a:latin typeface="Times New Roman" panose="02020603050405020304" pitchFamily="18" charset="0"/>
                <a:cs typeface="Times New Roman" panose="02020603050405020304" pitchFamily="18" charset="0"/>
              </a:rPr>
              <a:t>Ground truth: Reference data from Dataset.</a:t>
            </a:r>
          </a:p>
        </p:txBody>
      </p:sp>
    </p:spTree>
    <p:extLst>
      <p:ext uri="{BB962C8B-B14F-4D97-AF65-F5344CB8AC3E}">
        <p14:creationId xmlns:p14="http://schemas.microsoft.com/office/powerpoint/2010/main" val="2457187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26" y="1138266"/>
            <a:ext cx="7480852" cy="2212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69" y="1920270"/>
            <a:ext cx="7977231" cy="114672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703" y="3220884"/>
            <a:ext cx="2769291" cy="1624999"/>
          </a:xfrm>
          <a:prstGeom prst="rect">
            <a:avLst/>
          </a:prstGeom>
        </p:spPr>
      </p:pic>
      <p:sp>
        <p:nvSpPr>
          <p:cNvPr id="5" name="Title 1">
            <a:extLst>
              <a:ext uri="{FF2B5EF4-FFF2-40B4-BE49-F238E27FC236}">
                <a16:creationId xmlns:a16="http://schemas.microsoft.com/office/drawing/2014/main" id="{DF553650-F021-629E-A0F0-1A3F6436E6E0}"/>
              </a:ext>
            </a:extLst>
          </p:cNvPr>
          <p:cNvSpPr txBox="1">
            <a:spLocks/>
          </p:cNvSpPr>
          <p:nvPr/>
        </p:nvSpPr>
        <p:spPr>
          <a:xfrm>
            <a:off x="720000" y="381183"/>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Times New Roman" panose="02020603050405020304" pitchFamily="18" charset="0"/>
                <a:cs typeface="Times New Roman" panose="02020603050405020304" pitchFamily="18" charset="0"/>
              </a:rPr>
              <a:t>RAG responses using BERT</a:t>
            </a:r>
          </a:p>
        </p:txBody>
      </p:sp>
      <p:pic>
        <p:nvPicPr>
          <p:cNvPr id="6" name="Picture 5"/>
          <p:cNvPicPr>
            <a:picLocks noChangeAspect="1"/>
          </p:cNvPicPr>
          <p:nvPr/>
        </p:nvPicPr>
        <p:blipFill>
          <a:blip r:embed="rId5"/>
          <a:stretch>
            <a:fillRect/>
          </a:stretch>
        </p:blipFill>
        <p:spPr>
          <a:xfrm>
            <a:off x="707165" y="3785529"/>
            <a:ext cx="4704482" cy="1089664"/>
          </a:xfrm>
          <a:prstGeom prst="rect">
            <a:avLst/>
          </a:prstGeom>
        </p:spPr>
      </p:pic>
      <p:sp>
        <p:nvSpPr>
          <p:cNvPr id="7" name="Rectangle 6"/>
          <p:cNvSpPr/>
          <p:nvPr/>
        </p:nvSpPr>
        <p:spPr>
          <a:xfrm>
            <a:off x="1267890" y="3319939"/>
            <a:ext cx="3583032" cy="307777"/>
          </a:xfrm>
          <a:prstGeom prst="rect">
            <a:avLst/>
          </a:prstGeom>
        </p:spPr>
        <p:txBody>
          <a:bodyPr wrap="none">
            <a:spAutoFit/>
          </a:bodyPr>
          <a:lstStyle/>
          <a:p>
            <a:r>
              <a:rPr lang="en-IN" b="1" dirty="0">
                <a:solidFill>
                  <a:srgbClr val="C00000"/>
                </a:solidFill>
                <a:latin typeface="Times New Roman" panose="02020603050405020304" pitchFamily="18" charset="0"/>
                <a:cs typeface="Times New Roman" panose="02020603050405020304" pitchFamily="18" charset="0"/>
              </a:rPr>
              <a:t>Ground truth: Reference data from Dataset.</a:t>
            </a:r>
          </a:p>
        </p:txBody>
      </p:sp>
      <p:sp>
        <p:nvSpPr>
          <p:cNvPr id="8" name="Rectangle 7"/>
          <p:cNvSpPr/>
          <p:nvPr/>
        </p:nvSpPr>
        <p:spPr>
          <a:xfrm>
            <a:off x="3018529" y="1597104"/>
            <a:ext cx="3106941" cy="338554"/>
          </a:xfrm>
          <a:prstGeom prst="rect">
            <a:avLst/>
          </a:prstGeom>
        </p:spPr>
        <p:txBody>
          <a:bodyPr wrap="none">
            <a:spAutoFit/>
          </a:bodyPr>
          <a:lstStyle/>
          <a:p>
            <a:r>
              <a:rPr lang="en-IN" sz="1600" b="1" dirty="0">
                <a:latin typeface="Times New Roman" panose="02020603050405020304" pitchFamily="18" charset="0"/>
                <a:cs typeface="Times New Roman" panose="02020603050405020304" pitchFamily="18" charset="0"/>
              </a:rPr>
              <a:t>Generating answer out of context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09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2955" y="1138960"/>
            <a:ext cx="7018089" cy="200123"/>
          </a:xfrm>
          <a:prstGeom prst="rect">
            <a:avLst/>
          </a:prstGeom>
        </p:spPr>
      </p:pic>
      <p:sp>
        <p:nvSpPr>
          <p:cNvPr id="3" name="Title 1">
            <a:extLst>
              <a:ext uri="{FF2B5EF4-FFF2-40B4-BE49-F238E27FC236}">
                <a16:creationId xmlns:a16="http://schemas.microsoft.com/office/drawing/2014/main" id="{DF553650-F021-629E-A0F0-1A3F6436E6E0}"/>
              </a:ext>
            </a:extLst>
          </p:cNvPr>
          <p:cNvSpPr txBox="1">
            <a:spLocks/>
          </p:cNvSpPr>
          <p:nvPr/>
        </p:nvSpPr>
        <p:spPr>
          <a:xfrm>
            <a:off x="720000" y="381183"/>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Times New Roman" panose="02020603050405020304" pitchFamily="18" charset="0"/>
                <a:cs typeface="Times New Roman" panose="02020603050405020304" pitchFamily="18" charset="0"/>
              </a:rPr>
              <a:t>RAG responses using BERT</a:t>
            </a:r>
          </a:p>
        </p:txBody>
      </p:sp>
      <p:sp>
        <p:nvSpPr>
          <p:cNvPr id="4" name="Rectangle 3"/>
          <p:cNvSpPr/>
          <p:nvPr/>
        </p:nvSpPr>
        <p:spPr>
          <a:xfrm>
            <a:off x="3018528" y="1588380"/>
            <a:ext cx="3106941" cy="338554"/>
          </a:xfrm>
          <a:prstGeom prst="rect">
            <a:avLst/>
          </a:prstGeom>
        </p:spPr>
        <p:txBody>
          <a:bodyPr wrap="none">
            <a:spAutoFit/>
          </a:bodyPr>
          <a:lstStyle/>
          <a:p>
            <a:r>
              <a:rPr lang="en-IN" sz="1600" b="1" dirty="0">
                <a:latin typeface="Times New Roman" panose="02020603050405020304" pitchFamily="18" charset="0"/>
                <a:cs typeface="Times New Roman" panose="02020603050405020304" pitchFamily="18" charset="0"/>
              </a:rPr>
              <a:t>Generating answer out of context</a:t>
            </a: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62582" y="1933635"/>
            <a:ext cx="7899081" cy="938825"/>
          </a:xfrm>
          <a:prstGeom prst="rect">
            <a:avLst/>
          </a:prstGeom>
        </p:spPr>
      </p:pic>
      <p:pic>
        <p:nvPicPr>
          <p:cNvPr id="6" name="Picture 5"/>
          <p:cNvPicPr>
            <a:picLocks noChangeAspect="1"/>
          </p:cNvPicPr>
          <p:nvPr/>
        </p:nvPicPr>
        <p:blipFill>
          <a:blip r:embed="rId4"/>
          <a:stretch>
            <a:fillRect/>
          </a:stretch>
        </p:blipFill>
        <p:spPr>
          <a:xfrm>
            <a:off x="5852324" y="3087592"/>
            <a:ext cx="2854001" cy="1686455"/>
          </a:xfrm>
          <a:prstGeom prst="rect">
            <a:avLst/>
          </a:prstGeom>
        </p:spPr>
      </p:pic>
      <p:sp>
        <p:nvSpPr>
          <p:cNvPr id="7" name="Rectangle 6"/>
          <p:cNvSpPr/>
          <p:nvPr/>
        </p:nvSpPr>
        <p:spPr>
          <a:xfrm>
            <a:off x="1062955" y="3467012"/>
            <a:ext cx="4076757" cy="338554"/>
          </a:xfrm>
          <a:prstGeom prst="rect">
            <a:avLst/>
          </a:prstGeom>
        </p:spPr>
        <p:txBody>
          <a:bodyPr wrap="none">
            <a:spAutoFit/>
          </a:bodyPr>
          <a:lstStyle/>
          <a:p>
            <a:r>
              <a:rPr lang="en-IN" sz="1600" b="1" dirty="0">
                <a:solidFill>
                  <a:srgbClr val="C00000"/>
                </a:solidFill>
                <a:latin typeface="Times New Roman" panose="02020603050405020304" pitchFamily="18" charset="0"/>
                <a:cs typeface="Times New Roman" panose="02020603050405020304" pitchFamily="18" charset="0"/>
              </a:rPr>
              <a:t>Ground truth: Reference data from Dataset.</a:t>
            </a:r>
          </a:p>
        </p:txBody>
      </p:sp>
      <p:pic>
        <p:nvPicPr>
          <p:cNvPr id="8" name="Picture 7"/>
          <p:cNvPicPr>
            <a:picLocks noChangeAspect="1"/>
          </p:cNvPicPr>
          <p:nvPr/>
        </p:nvPicPr>
        <p:blipFill>
          <a:blip r:embed="rId5"/>
          <a:stretch>
            <a:fillRect/>
          </a:stretch>
        </p:blipFill>
        <p:spPr>
          <a:xfrm>
            <a:off x="462582" y="3852212"/>
            <a:ext cx="5086804" cy="824316"/>
          </a:xfrm>
          <a:prstGeom prst="rect">
            <a:avLst/>
          </a:prstGeom>
        </p:spPr>
      </p:pic>
    </p:spTree>
    <p:extLst>
      <p:ext uri="{BB962C8B-B14F-4D97-AF65-F5344CB8AC3E}">
        <p14:creationId xmlns:p14="http://schemas.microsoft.com/office/powerpoint/2010/main" val="18720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bar graph&#10;&#10;AI-generated content may be incorrect.">
            <a:extLst>
              <a:ext uri="{FF2B5EF4-FFF2-40B4-BE49-F238E27FC236}">
                <a16:creationId xmlns:a16="http://schemas.microsoft.com/office/drawing/2014/main" id="{7A19C975-9F49-2E95-1137-ADA81846FC5F}"/>
              </a:ext>
            </a:extLst>
          </p:cNvPr>
          <p:cNvPicPr>
            <a:picLocks noChangeAspect="1"/>
          </p:cNvPicPr>
          <p:nvPr/>
        </p:nvPicPr>
        <p:blipFill>
          <a:blip r:embed="rId2"/>
          <a:stretch>
            <a:fillRect/>
          </a:stretch>
        </p:blipFill>
        <p:spPr>
          <a:xfrm>
            <a:off x="1237421" y="604700"/>
            <a:ext cx="6340019" cy="4016996"/>
          </a:xfrm>
          <a:prstGeom prst="rect">
            <a:avLst/>
          </a:prstGeom>
        </p:spPr>
      </p:pic>
    </p:spTree>
    <p:extLst>
      <p:ext uri="{BB962C8B-B14F-4D97-AF65-F5344CB8AC3E}">
        <p14:creationId xmlns:p14="http://schemas.microsoft.com/office/powerpoint/2010/main" val="26841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different colored boxes&#10;&#10;AI-generated content may be incorrect.">
            <a:extLst>
              <a:ext uri="{FF2B5EF4-FFF2-40B4-BE49-F238E27FC236}">
                <a16:creationId xmlns:a16="http://schemas.microsoft.com/office/drawing/2014/main" id="{548690DF-5F74-3A9C-111B-CE1E88A73C26}"/>
              </a:ext>
            </a:extLst>
          </p:cNvPr>
          <p:cNvPicPr>
            <a:picLocks noChangeAspect="1"/>
          </p:cNvPicPr>
          <p:nvPr/>
        </p:nvPicPr>
        <p:blipFill>
          <a:blip r:embed="rId2"/>
          <a:stretch>
            <a:fillRect/>
          </a:stretch>
        </p:blipFill>
        <p:spPr>
          <a:xfrm>
            <a:off x="1088334" y="496086"/>
            <a:ext cx="6762433" cy="4284635"/>
          </a:xfrm>
          <a:prstGeom prst="rect">
            <a:avLst/>
          </a:prstGeom>
        </p:spPr>
      </p:pic>
    </p:spTree>
    <p:extLst>
      <p:ext uri="{BB962C8B-B14F-4D97-AF65-F5344CB8AC3E}">
        <p14:creationId xmlns:p14="http://schemas.microsoft.com/office/powerpoint/2010/main" val="400221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1E12F5-80E0-B83E-3BBA-D8BB05DFF013}"/>
              </a:ext>
            </a:extLst>
          </p:cNvPr>
          <p:cNvSpPr txBox="1"/>
          <p:nvPr/>
        </p:nvSpPr>
        <p:spPr>
          <a:xfrm>
            <a:off x="1411358" y="457285"/>
            <a:ext cx="6189592" cy="338554"/>
          </a:xfrm>
          <a:prstGeom prst="rect">
            <a:avLst/>
          </a:prstGeom>
          <a:noFill/>
        </p:spPr>
        <p:txBody>
          <a:bodyPr wrap="square">
            <a:spAutoFit/>
          </a:bodyPr>
          <a:lstStyle/>
          <a:p>
            <a:r>
              <a:rPr lang="en-IN" sz="1600" b="1" dirty="0">
                <a:latin typeface="Times New Roman" panose="02020603050405020304" pitchFamily="18" charset="0"/>
                <a:ea typeface="Calibri" panose="020F0502020204030204" pitchFamily="34" charset="0"/>
                <a:cs typeface="Gautami" panose="020B0502040204020203" pitchFamily="34" charset="0"/>
              </a:rPr>
              <a:t>Comparison of MatSciBERT and BERT Model various questions:</a:t>
            </a:r>
          </a:p>
        </p:txBody>
      </p:sp>
      <p:pic>
        <p:nvPicPr>
          <p:cNvPr id="6" name="Picture 5" descr="A graph showing a number of boxes&#10;&#10;AI-generated content may be incorrect.">
            <a:extLst>
              <a:ext uri="{FF2B5EF4-FFF2-40B4-BE49-F238E27FC236}">
                <a16:creationId xmlns:a16="http://schemas.microsoft.com/office/drawing/2014/main" id="{D9A56348-2CC2-EB57-5BF9-9483D793E4BF}"/>
              </a:ext>
            </a:extLst>
          </p:cNvPr>
          <p:cNvPicPr>
            <a:picLocks noChangeAspect="1"/>
          </p:cNvPicPr>
          <p:nvPr/>
        </p:nvPicPr>
        <p:blipFill>
          <a:blip r:embed="rId2"/>
          <a:stretch>
            <a:fillRect/>
          </a:stretch>
        </p:blipFill>
        <p:spPr>
          <a:xfrm>
            <a:off x="373755" y="1228639"/>
            <a:ext cx="4198245" cy="2686221"/>
          </a:xfrm>
          <a:prstGeom prst="rect">
            <a:avLst/>
          </a:prstGeom>
        </p:spPr>
      </p:pic>
      <p:pic>
        <p:nvPicPr>
          <p:cNvPr id="8" name="Picture 7" descr="A graph showing a comparison of a model&#10;&#10;AI-generated content may be incorrect.">
            <a:extLst>
              <a:ext uri="{FF2B5EF4-FFF2-40B4-BE49-F238E27FC236}">
                <a16:creationId xmlns:a16="http://schemas.microsoft.com/office/drawing/2014/main" id="{E7B4070B-C4B6-1240-4801-2D2A6E001FE0}"/>
              </a:ext>
            </a:extLst>
          </p:cNvPr>
          <p:cNvPicPr>
            <a:picLocks noChangeAspect="1"/>
          </p:cNvPicPr>
          <p:nvPr/>
        </p:nvPicPr>
        <p:blipFill>
          <a:blip r:embed="rId3"/>
          <a:stretch>
            <a:fillRect/>
          </a:stretch>
        </p:blipFill>
        <p:spPr>
          <a:xfrm>
            <a:off x="4660069" y="1228638"/>
            <a:ext cx="4198245" cy="2686221"/>
          </a:xfrm>
          <a:prstGeom prst="rect">
            <a:avLst/>
          </a:prstGeom>
        </p:spPr>
      </p:pic>
    </p:spTree>
    <p:extLst>
      <p:ext uri="{BB962C8B-B14F-4D97-AF65-F5344CB8AC3E}">
        <p14:creationId xmlns:p14="http://schemas.microsoft.com/office/powerpoint/2010/main" val="1576791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a:extLst>
            <a:ext uri="{FF2B5EF4-FFF2-40B4-BE49-F238E27FC236}">
              <a16:creationId xmlns:a16="http://schemas.microsoft.com/office/drawing/2014/main" id="{2949A4BF-BEAB-C32F-C7A4-35A38AE59F7E}"/>
            </a:ext>
          </a:extLst>
        </p:cNvPr>
        <p:cNvGrpSpPr/>
        <p:nvPr/>
      </p:nvGrpSpPr>
      <p:grpSpPr>
        <a:xfrm>
          <a:off x="0" y="0"/>
          <a:ext cx="0" cy="0"/>
          <a:chOff x="0" y="0"/>
          <a:chExt cx="0" cy="0"/>
        </a:xfrm>
      </p:grpSpPr>
      <p:sp>
        <p:nvSpPr>
          <p:cNvPr id="318" name="Google Shape;318;p35">
            <a:extLst>
              <a:ext uri="{FF2B5EF4-FFF2-40B4-BE49-F238E27FC236}">
                <a16:creationId xmlns:a16="http://schemas.microsoft.com/office/drawing/2014/main" id="{2C1311D8-1A02-0F93-9A54-06A672D47055}"/>
              </a:ext>
            </a:extLst>
          </p:cNvPr>
          <p:cNvSpPr txBox="1">
            <a:spLocks noGrp="1"/>
          </p:cNvSpPr>
          <p:nvPr>
            <p:ph type="title"/>
          </p:nvPr>
        </p:nvSpPr>
        <p:spPr>
          <a:xfrm>
            <a:off x="2062823" y="2611794"/>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08</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Deployment</a:t>
            </a:r>
            <a:endParaRPr sz="6600" dirty="0">
              <a:latin typeface="DaunPenh" panose="020F0502020204030204" pitchFamily="2" charset="0"/>
              <a:cs typeface="DaunPenh" panose="020F0502020204030204" pitchFamily="2" charset="0"/>
            </a:endParaRPr>
          </a:p>
        </p:txBody>
      </p:sp>
      <p:grpSp>
        <p:nvGrpSpPr>
          <p:cNvPr id="320" name="Google Shape;320;p35">
            <a:extLst>
              <a:ext uri="{FF2B5EF4-FFF2-40B4-BE49-F238E27FC236}">
                <a16:creationId xmlns:a16="http://schemas.microsoft.com/office/drawing/2014/main" id="{806D6CCE-7B3E-2314-66A5-A9124FE44F48}"/>
              </a:ext>
            </a:extLst>
          </p:cNvPr>
          <p:cNvGrpSpPr/>
          <p:nvPr/>
        </p:nvGrpSpPr>
        <p:grpSpPr>
          <a:xfrm rot="700306">
            <a:off x="7122062" y="722660"/>
            <a:ext cx="865480" cy="865480"/>
            <a:chOff x="280485" y="3274188"/>
            <a:chExt cx="865500" cy="865500"/>
          </a:xfrm>
        </p:grpSpPr>
        <p:sp>
          <p:nvSpPr>
            <p:cNvPr id="321" name="Google Shape;321;p35">
              <a:extLst>
                <a:ext uri="{FF2B5EF4-FFF2-40B4-BE49-F238E27FC236}">
                  <a16:creationId xmlns:a16="http://schemas.microsoft.com/office/drawing/2014/main" id="{606BAC2D-8706-7ABB-FFD8-139141FCFD3F}"/>
                </a:ext>
              </a:extLst>
            </p:cNvPr>
            <p:cNvSpPr/>
            <p:nvPr/>
          </p:nvSpPr>
          <p:spPr>
            <a:xfrm>
              <a:off x="280485" y="3274188"/>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5">
              <a:extLst>
                <a:ext uri="{FF2B5EF4-FFF2-40B4-BE49-F238E27FC236}">
                  <a16:creationId xmlns:a16="http://schemas.microsoft.com/office/drawing/2014/main" id="{6B96C90E-13CB-A839-70A6-FAB73564B046}"/>
                </a:ext>
              </a:extLst>
            </p:cNvPr>
            <p:cNvGrpSpPr/>
            <p:nvPr/>
          </p:nvGrpSpPr>
          <p:grpSpPr>
            <a:xfrm>
              <a:off x="384465" y="3455442"/>
              <a:ext cx="657517" cy="502976"/>
              <a:chOff x="4430175" y="628150"/>
              <a:chExt cx="574000" cy="439050"/>
            </a:xfrm>
          </p:grpSpPr>
          <p:sp>
            <p:nvSpPr>
              <p:cNvPr id="323" name="Google Shape;323;p35">
                <a:extLst>
                  <a:ext uri="{FF2B5EF4-FFF2-40B4-BE49-F238E27FC236}">
                    <a16:creationId xmlns:a16="http://schemas.microsoft.com/office/drawing/2014/main" id="{7AA00B4F-D422-3910-672A-49734D4AF819}"/>
                  </a:ext>
                </a:extLst>
              </p:cNvPr>
              <p:cNvSpPr/>
              <p:nvPr/>
            </p:nvSpPr>
            <p:spPr>
              <a:xfrm>
                <a:off x="4448650" y="628150"/>
                <a:ext cx="537025" cy="407625"/>
              </a:xfrm>
              <a:custGeom>
                <a:avLst/>
                <a:gdLst/>
                <a:ahLst/>
                <a:cxnLst/>
                <a:rect l="l" t="t" r="r" b="b"/>
                <a:pathLst>
                  <a:path w="21481" h="16305" extrusionOk="0">
                    <a:moveTo>
                      <a:pt x="1" y="1"/>
                    </a:moveTo>
                    <a:lnTo>
                      <a:pt x="1" y="16305"/>
                    </a:lnTo>
                    <a:lnTo>
                      <a:pt x="21481" y="16305"/>
                    </a:lnTo>
                    <a:lnTo>
                      <a:pt x="21481"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a:extLst>
                  <a:ext uri="{FF2B5EF4-FFF2-40B4-BE49-F238E27FC236}">
                    <a16:creationId xmlns:a16="http://schemas.microsoft.com/office/drawing/2014/main" id="{BBA4D31E-F8B6-3FE3-BA68-ACA543766EE2}"/>
                  </a:ext>
                </a:extLst>
              </p:cNvPr>
              <p:cNvSpPr/>
              <p:nvPr/>
            </p:nvSpPr>
            <p:spPr>
              <a:xfrm>
                <a:off x="4454200" y="634625"/>
                <a:ext cx="525925" cy="403000"/>
              </a:xfrm>
              <a:custGeom>
                <a:avLst/>
                <a:gdLst/>
                <a:ahLst/>
                <a:cxnLst/>
                <a:rect l="l" t="t" r="r" b="b"/>
                <a:pathLst>
                  <a:path w="21037" h="16120" extrusionOk="0">
                    <a:moveTo>
                      <a:pt x="20852" y="148"/>
                    </a:moveTo>
                    <a:lnTo>
                      <a:pt x="20852" y="15935"/>
                    </a:lnTo>
                    <a:lnTo>
                      <a:pt x="148" y="15935"/>
                    </a:lnTo>
                    <a:lnTo>
                      <a:pt x="148" y="148"/>
                    </a:lnTo>
                    <a:close/>
                    <a:moveTo>
                      <a:pt x="1" y="0"/>
                    </a:moveTo>
                    <a:lnTo>
                      <a:pt x="1" y="16120"/>
                    </a:lnTo>
                    <a:lnTo>
                      <a:pt x="21037" y="16120"/>
                    </a:lnTo>
                    <a:lnTo>
                      <a:pt x="21037"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a:extLst>
                  <a:ext uri="{FF2B5EF4-FFF2-40B4-BE49-F238E27FC236}">
                    <a16:creationId xmlns:a16="http://schemas.microsoft.com/office/drawing/2014/main" id="{19B7D731-90C1-E725-C975-223A0780AB59}"/>
                  </a:ext>
                </a:extLst>
              </p:cNvPr>
              <p:cNvSpPr/>
              <p:nvPr/>
            </p:nvSpPr>
            <p:spPr>
              <a:xfrm>
                <a:off x="4467150" y="647575"/>
                <a:ext cx="499125" cy="383575"/>
              </a:xfrm>
              <a:custGeom>
                <a:avLst/>
                <a:gdLst/>
                <a:ahLst/>
                <a:cxnLst/>
                <a:rect l="l" t="t" r="r" b="b"/>
                <a:pathLst>
                  <a:path w="19965" h="15343" extrusionOk="0">
                    <a:moveTo>
                      <a:pt x="0" y="0"/>
                    </a:moveTo>
                    <a:lnTo>
                      <a:pt x="0" y="15343"/>
                    </a:lnTo>
                    <a:lnTo>
                      <a:pt x="19964" y="15343"/>
                    </a:lnTo>
                    <a:lnTo>
                      <a:pt x="19964" y="0"/>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a:extLst>
                  <a:ext uri="{FF2B5EF4-FFF2-40B4-BE49-F238E27FC236}">
                    <a16:creationId xmlns:a16="http://schemas.microsoft.com/office/drawing/2014/main" id="{EC7627C4-887C-1071-D97A-7925BF7348A9}"/>
                  </a:ext>
                </a:extLst>
              </p:cNvPr>
              <p:cNvSpPr/>
              <p:nvPr/>
            </p:nvSpPr>
            <p:spPr>
              <a:xfrm>
                <a:off x="4466225" y="645725"/>
                <a:ext cx="502825" cy="387275"/>
              </a:xfrm>
              <a:custGeom>
                <a:avLst/>
                <a:gdLst/>
                <a:ahLst/>
                <a:cxnLst/>
                <a:rect l="l" t="t" r="r" b="b"/>
                <a:pathLst>
                  <a:path w="20113" h="15491" extrusionOk="0">
                    <a:moveTo>
                      <a:pt x="19964" y="148"/>
                    </a:moveTo>
                    <a:lnTo>
                      <a:pt x="19964" y="15343"/>
                    </a:lnTo>
                    <a:lnTo>
                      <a:pt x="148" y="15343"/>
                    </a:lnTo>
                    <a:lnTo>
                      <a:pt x="148" y="148"/>
                    </a:lnTo>
                    <a:close/>
                    <a:moveTo>
                      <a:pt x="0" y="0"/>
                    </a:moveTo>
                    <a:lnTo>
                      <a:pt x="0" y="15491"/>
                    </a:lnTo>
                    <a:lnTo>
                      <a:pt x="20112" y="15491"/>
                    </a:lnTo>
                    <a:lnTo>
                      <a:pt x="20112"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a:extLst>
                  <a:ext uri="{FF2B5EF4-FFF2-40B4-BE49-F238E27FC236}">
                    <a16:creationId xmlns:a16="http://schemas.microsoft.com/office/drawing/2014/main" id="{6EE98D8C-4FBA-5EF8-5543-BA1ED3D4E9FB}"/>
                  </a:ext>
                </a:extLst>
              </p:cNvPr>
              <p:cNvSpPr/>
              <p:nvPr/>
            </p:nvSpPr>
            <p:spPr>
              <a:xfrm>
                <a:off x="4481925" y="662350"/>
                <a:ext cx="469550" cy="353100"/>
              </a:xfrm>
              <a:custGeom>
                <a:avLst/>
                <a:gdLst/>
                <a:ahLst/>
                <a:cxnLst/>
                <a:rect l="l" t="t" r="r" b="b"/>
                <a:pathLst>
                  <a:path w="18782" h="14124" extrusionOk="0">
                    <a:moveTo>
                      <a:pt x="1" y="1"/>
                    </a:moveTo>
                    <a:lnTo>
                      <a:pt x="1" y="14123"/>
                    </a:lnTo>
                    <a:lnTo>
                      <a:pt x="18782" y="14123"/>
                    </a:lnTo>
                    <a:lnTo>
                      <a:pt x="18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a:extLst>
                  <a:ext uri="{FF2B5EF4-FFF2-40B4-BE49-F238E27FC236}">
                    <a16:creationId xmlns:a16="http://schemas.microsoft.com/office/drawing/2014/main" id="{CCD6ADF1-F646-6BC2-FD52-18A6D9400E48}"/>
                  </a:ext>
                </a:extLst>
              </p:cNvPr>
              <p:cNvSpPr/>
              <p:nvPr/>
            </p:nvSpPr>
            <p:spPr>
              <a:xfrm>
                <a:off x="4481925" y="662350"/>
                <a:ext cx="470475" cy="354950"/>
              </a:xfrm>
              <a:custGeom>
                <a:avLst/>
                <a:gdLst/>
                <a:ahLst/>
                <a:cxnLst/>
                <a:rect l="l" t="t" r="r" b="b"/>
                <a:pathLst>
                  <a:path w="18819" h="14198" extrusionOk="0">
                    <a:moveTo>
                      <a:pt x="1" y="1"/>
                    </a:moveTo>
                    <a:lnTo>
                      <a:pt x="1" y="14197"/>
                    </a:lnTo>
                    <a:lnTo>
                      <a:pt x="333" y="14197"/>
                    </a:lnTo>
                    <a:lnTo>
                      <a:pt x="333" y="333"/>
                    </a:lnTo>
                    <a:lnTo>
                      <a:pt x="18819" y="333"/>
                    </a:lnTo>
                    <a:lnTo>
                      <a:pt x="18819"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a:extLst>
                  <a:ext uri="{FF2B5EF4-FFF2-40B4-BE49-F238E27FC236}">
                    <a16:creationId xmlns:a16="http://schemas.microsoft.com/office/drawing/2014/main" id="{E2006E64-0E5D-00DD-C5CE-D257F50B1F3E}"/>
                  </a:ext>
                </a:extLst>
              </p:cNvPr>
              <p:cNvSpPr/>
              <p:nvPr/>
            </p:nvSpPr>
            <p:spPr>
              <a:xfrm>
                <a:off x="4430175" y="1035750"/>
                <a:ext cx="574000" cy="16675"/>
              </a:xfrm>
              <a:custGeom>
                <a:avLst/>
                <a:gdLst/>
                <a:ahLst/>
                <a:cxnLst/>
                <a:rect l="l" t="t" r="r" b="b"/>
                <a:pathLst>
                  <a:path w="22960" h="667" extrusionOk="0">
                    <a:moveTo>
                      <a:pt x="0" y="1"/>
                    </a:moveTo>
                    <a:lnTo>
                      <a:pt x="666" y="666"/>
                    </a:lnTo>
                    <a:lnTo>
                      <a:pt x="22331" y="666"/>
                    </a:lnTo>
                    <a:lnTo>
                      <a:pt x="22959"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a:extLst>
                  <a:ext uri="{FF2B5EF4-FFF2-40B4-BE49-F238E27FC236}">
                    <a16:creationId xmlns:a16="http://schemas.microsoft.com/office/drawing/2014/main" id="{51A3C47F-2202-9D7D-9C32-E5533AD0240B}"/>
                  </a:ext>
                </a:extLst>
              </p:cNvPr>
              <p:cNvSpPr/>
              <p:nvPr/>
            </p:nvSpPr>
            <p:spPr>
              <a:xfrm>
                <a:off x="4445875" y="1052400"/>
                <a:ext cx="542575" cy="14800"/>
              </a:xfrm>
              <a:custGeom>
                <a:avLst/>
                <a:gdLst/>
                <a:ahLst/>
                <a:cxnLst/>
                <a:rect l="l" t="t" r="r" b="b"/>
                <a:pathLst>
                  <a:path w="21703" h="592" extrusionOk="0">
                    <a:moveTo>
                      <a:pt x="1" y="0"/>
                    </a:moveTo>
                    <a:lnTo>
                      <a:pt x="1" y="592"/>
                    </a:lnTo>
                    <a:lnTo>
                      <a:pt x="21703" y="592"/>
                    </a:lnTo>
                    <a:lnTo>
                      <a:pt x="21703" y="0"/>
                    </a:lnTo>
                    <a:close/>
                  </a:path>
                </a:pathLst>
              </a:custGeom>
              <a:solidFill>
                <a:srgbClr val="D6D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a:extLst>
                  <a:ext uri="{FF2B5EF4-FFF2-40B4-BE49-F238E27FC236}">
                    <a16:creationId xmlns:a16="http://schemas.microsoft.com/office/drawing/2014/main" id="{47B5037D-28FF-A2A2-A516-BD5DCE71AB65}"/>
                  </a:ext>
                </a:extLst>
              </p:cNvPr>
              <p:cNvSpPr/>
              <p:nvPr/>
            </p:nvSpPr>
            <p:spPr>
              <a:xfrm>
                <a:off x="4445875" y="1052400"/>
                <a:ext cx="542575" cy="2800"/>
              </a:xfrm>
              <a:custGeom>
                <a:avLst/>
                <a:gdLst/>
                <a:ahLst/>
                <a:cxnLst/>
                <a:rect l="l" t="t" r="r" b="b"/>
                <a:pathLst>
                  <a:path w="21703" h="112" extrusionOk="0">
                    <a:moveTo>
                      <a:pt x="1" y="0"/>
                    </a:moveTo>
                    <a:lnTo>
                      <a:pt x="1" y="111"/>
                    </a:lnTo>
                    <a:lnTo>
                      <a:pt x="21703" y="111"/>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a:extLst>
                  <a:ext uri="{FF2B5EF4-FFF2-40B4-BE49-F238E27FC236}">
                    <a16:creationId xmlns:a16="http://schemas.microsoft.com/office/drawing/2014/main" id="{BD88B2F3-FE09-D269-6641-7C62C2AE1530}"/>
                  </a:ext>
                </a:extLst>
              </p:cNvPr>
              <p:cNvSpPr/>
              <p:nvPr/>
            </p:nvSpPr>
            <p:spPr>
              <a:xfrm>
                <a:off x="4481925" y="662350"/>
                <a:ext cx="144225" cy="255125"/>
              </a:xfrm>
              <a:custGeom>
                <a:avLst/>
                <a:gdLst/>
                <a:ahLst/>
                <a:cxnLst/>
                <a:rect l="l" t="t" r="r" b="b"/>
                <a:pathLst>
                  <a:path w="5769" h="10205" extrusionOk="0">
                    <a:moveTo>
                      <a:pt x="3328" y="1"/>
                    </a:moveTo>
                    <a:lnTo>
                      <a:pt x="1" y="5879"/>
                    </a:lnTo>
                    <a:lnTo>
                      <a:pt x="1" y="10204"/>
                    </a:lnTo>
                    <a:lnTo>
                      <a:pt x="5768"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a:extLst>
                  <a:ext uri="{FF2B5EF4-FFF2-40B4-BE49-F238E27FC236}">
                    <a16:creationId xmlns:a16="http://schemas.microsoft.com/office/drawing/2014/main" id="{631F8769-F3A9-E292-62F5-D90F5C1495C3}"/>
                  </a:ext>
                </a:extLst>
              </p:cNvPr>
              <p:cNvSpPr/>
              <p:nvPr/>
            </p:nvSpPr>
            <p:spPr>
              <a:xfrm>
                <a:off x="4481925" y="662350"/>
                <a:ext cx="201525" cy="354950"/>
              </a:xfrm>
              <a:custGeom>
                <a:avLst/>
                <a:gdLst/>
                <a:ahLst/>
                <a:cxnLst/>
                <a:rect l="l" t="t" r="r" b="b"/>
                <a:pathLst>
                  <a:path w="8061" h="14198" extrusionOk="0">
                    <a:moveTo>
                      <a:pt x="6988" y="1"/>
                    </a:moveTo>
                    <a:lnTo>
                      <a:pt x="1" y="12275"/>
                    </a:lnTo>
                    <a:lnTo>
                      <a:pt x="1" y="14197"/>
                    </a:lnTo>
                    <a:lnTo>
                      <a:pt x="8060"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extLst>
                  <a:ext uri="{FF2B5EF4-FFF2-40B4-BE49-F238E27FC236}">
                    <a16:creationId xmlns:a16="http://schemas.microsoft.com/office/drawing/2014/main" id="{7BD78B37-E285-C574-83BB-340F15957091}"/>
                  </a:ext>
                </a:extLst>
              </p:cNvPr>
              <p:cNvSpPr/>
              <p:nvPr/>
            </p:nvSpPr>
            <p:spPr>
              <a:xfrm>
                <a:off x="4739800" y="662350"/>
                <a:ext cx="138675" cy="256050"/>
              </a:xfrm>
              <a:custGeom>
                <a:avLst/>
                <a:gdLst/>
                <a:ahLst/>
                <a:cxnLst/>
                <a:rect l="l" t="t" r="r" b="b"/>
                <a:pathLst>
                  <a:path w="5547" h="10242" extrusionOk="0">
                    <a:moveTo>
                      <a:pt x="3143" y="1"/>
                    </a:moveTo>
                    <a:lnTo>
                      <a:pt x="1" y="5879"/>
                    </a:lnTo>
                    <a:lnTo>
                      <a:pt x="1" y="10241"/>
                    </a:lnTo>
                    <a:lnTo>
                      <a:pt x="5546"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extLst>
                  <a:ext uri="{FF2B5EF4-FFF2-40B4-BE49-F238E27FC236}">
                    <a16:creationId xmlns:a16="http://schemas.microsoft.com/office/drawing/2014/main" id="{E119322A-F692-A2F1-B9EA-EDF4BAF39875}"/>
                  </a:ext>
                </a:extLst>
              </p:cNvPr>
              <p:cNvSpPr/>
              <p:nvPr/>
            </p:nvSpPr>
            <p:spPr>
              <a:xfrm>
                <a:off x="4739800" y="662350"/>
                <a:ext cx="192275" cy="355875"/>
              </a:xfrm>
              <a:custGeom>
                <a:avLst/>
                <a:gdLst/>
                <a:ahLst/>
                <a:cxnLst/>
                <a:rect l="l" t="t" r="r" b="b"/>
                <a:pathLst>
                  <a:path w="7691" h="14235" extrusionOk="0">
                    <a:moveTo>
                      <a:pt x="6655" y="1"/>
                    </a:moveTo>
                    <a:lnTo>
                      <a:pt x="1" y="12349"/>
                    </a:lnTo>
                    <a:lnTo>
                      <a:pt x="1" y="14234"/>
                    </a:lnTo>
                    <a:lnTo>
                      <a:pt x="7690"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extLst>
                  <a:ext uri="{FF2B5EF4-FFF2-40B4-BE49-F238E27FC236}">
                    <a16:creationId xmlns:a16="http://schemas.microsoft.com/office/drawing/2014/main" id="{2F6011EA-F5E9-BBFB-1A3D-3C134510EBB9}"/>
                  </a:ext>
                </a:extLst>
              </p:cNvPr>
              <p:cNvSpPr/>
              <p:nvPr/>
            </p:nvSpPr>
            <p:spPr>
              <a:xfrm>
                <a:off x="4464375" y="946100"/>
                <a:ext cx="6500" cy="47175"/>
              </a:xfrm>
              <a:custGeom>
                <a:avLst/>
                <a:gdLst/>
                <a:ahLst/>
                <a:cxnLst/>
                <a:rect l="l" t="t" r="r" b="b"/>
                <a:pathLst>
                  <a:path w="260" h="1887" extrusionOk="0">
                    <a:moveTo>
                      <a:pt x="0" y="1"/>
                    </a:moveTo>
                    <a:lnTo>
                      <a:pt x="0" y="1886"/>
                    </a:lnTo>
                    <a:lnTo>
                      <a:pt x="259" y="1886"/>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a:extLst>
                  <a:ext uri="{FF2B5EF4-FFF2-40B4-BE49-F238E27FC236}">
                    <a16:creationId xmlns:a16="http://schemas.microsoft.com/office/drawing/2014/main" id="{C4A7F48F-634A-D693-DEA5-D7C6590E268F}"/>
                  </a:ext>
                </a:extLst>
              </p:cNvPr>
              <p:cNvSpPr/>
              <p:nvPr/>
            </p:nvSpPr>
            <p:spPr>
              <a:xfrm>
                <a:off x="4464375" y="685450"/>
                <a:ext cx="6500" cy="47175"/>
              </a:xfrm>
              <a:custGeom>
                <a:avLst/>
                <a:gdLst/>
                <a:ahLst/>
                <a:cxnLst/>
                <a:rect l="l" t="t" r="r" b="b"/>
                <a:pathLst>
                  <a:path w="260" h="1887" extrusionOk="0">
                    <a:moveTo>
                      <a:pt x="0" y="1"/>
                    </a:moveTo>
                    <a:lnTo>
                      <a:pt x="0" y="1886"/>
                    </a:lnTo>
                    <a:lnTo>
                      <a:pt x="259" y="1886"/>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a:extLst>
                  <a:ext uri="{FF2B5EF4-FFF2-40B4-BE49-F238E27FC236}">
                    <a16:creationId xmlns:a16="http://schemas.microsoft.com/office/drawing/2014/main" id="{4D1E588C-6172-0F11-461C-39BBC691189A}"/>
                  </a:ext>
                </a:extLst>
              </p:cNvPr>
              <p:cNvSpPr/>
              <p:nvPr/>
            </p:nvSpPr>
            <p:spPr>
              <a:xfrm>
                <a:off x="4964400" y="946100"/>
                <a:ext cx="5575" cy="47175"/>
              </a:xfrm>
              <a:custGeom>
                <a:avLst/>
                <a:gdLst/>
                <a:ahLst/>
                <a:cxnLst/>
                <a:rect l="l" t="t" r="r" b="b"/>
                <a:pathLst>
                  <a:path w="223" h="1887" extrusionOk="0">
                    <a:moveTo>
                      <a:pt x="0" y="1"/>
                    </a:moveTo>
                    <a:lnTo>
                      <a:pt x="0" y="1886"/>
                    </a:lnTo>
                    <a:lnTo>
                      <a:pt x="222" y="1886"/>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a:extLst>
                  <a:ext uri="{FF2B5EF4-FFF2-40B4-BE49-F238E27FC236}">
                    <a16:creationId xmlns:a16="http://schemas.microsoft.com/office/drawing/2014/main" id="{B91EF179-8B6E-8FB0-CF89-04D5341E620D}"/>
                  </a:ext>
                </a:extLst>
              </p:cNvPr>
              <p:cNvSpPr/>
              <p:nvPr/>
            </p:nvSpPr>
            <p:spPr>
              <a:xfrm>
                <a:off x="4964400" y="685450"/>
                <a:ext cx="5575" cy="47175"/>
              </a:xfrm>
              <a:custGeom>
                <a:avLst/>
                <a:gdLst/>
                <a:ahLst/>
                <a:cxnLst/>
                <a:rect l="l" t="t" r="r" b="b"/>
                <a:pathLst>
                  <a:path w="223" h="1887" extrusionOk="0">
                    <a:moveTo>
                      <a:pt x="0" y="1"/>
                    </a:moveTo>
                    <a:lnTo>
                      <a:pt x="0" y="1886"/>
                    </a:lnTo>
                    <a:lnTo>
                      <a:pt x="222" y="1886"/>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a:extLst>
                  <a:ext uri="{FF2B5EF4-FFF2-40B4-BE49-F238E27FC236}">
                    <a16:creationId xmlns:a16="http://schemas.microsoft.com/office/drawing/2014/main" id="{12274C4F-2F67-0DFF-5FBB-C24C52581A5D}"/>
                  </a:ext>
                </a:extLst>
              </p:cNvPr>
              <p:cNvSpPr/>
              <p:nvPr/>
            </p:nvSpPr>
            <p:spPr>
              <a:xfrm>
                <a:off x="4720400" y="662350"/>
                <a:ext cx="19425" cy="353100"/>
              </a:xfrm>
              <a:custGeom>
                <a:avLst/>
                <a:gdLst/>
                <a:ahLst/>
                <a:cxnLst/>
                <a:rect l="l" t="t" r="r" b="b"/>
                <a:pathLst>
                  <a:path w="777" h="14124" extrusionOk="0">
                    <a:moveTo>
                      <a:pt x="0" y="1"/>
                    </a:moveTo>
                    <a:lnTo>
                      <a:pt x="0" y="14123"/>
                    </a:lnTo>
                    <a:lnTo>
                      <a:pt x="777" y="14123"/>
                    </a:lnTo>
                    <a:lnTo>
                      <a:pt x="777" y="1"/>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a:extLst>
                  <a:ext uri="{FF2B5EF4-FFF2-40B4-BE49-F238E27FC236}">
                    <a16:creationId xmlns:a16="http://schemas.microsoft.com/office/drawing/2014/main" id="{3FE8DE77-DC97-7A16-7B94-F579564B89F4}"/>
                  </a:ext>
                </a:extLst>
              </p:cNvPr>
              <p:cNvSpPr/>
              <p:nvPr/>
            </p:nvSpPr>
            <p:spPr>
              <a:xfrm>
                <a:off x="4701900" y="662350"/>
                <a:ext cx="19450" cy="353100"/>
              </a:xfrm>
              <a:custGeom>
                <a:avLst/>
                <a:gdLst/>
                <a:ahLst/>
                <a:cxnLst/>
                <a:rect l="l" t="t" r="r" b="b"/>
                <a:pathLst>
                  <a:path w="778" h="14124" extrusionOk="0">
                    <a:moveTo>
                      <a:pt x="1" y="1"/>
                    </a:moveTo>
                    <a:lnTo>
                      <a:pt x="1" y="14123"/>
                    </a:lnTo>
                    <a:lnTo>
                      <a:pt x="777" y="14123"/>
                    </a:lnTo>
                    <a:lnTo>
                      <a:pt x="777" y="1"/>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a:extLst>
                  <a:ext uri="{FF2B5EF4-FFF2-40B4-BE49-F238E27FC236}">
                    <a16:creationId xmlns:a16="http://schemas.microsoft.com/office/drawing/2014/main" id="{BECF514A-61CC-CE6D-F5CB-2615CABF2BA7}"/>
                  </a:ext>
                </a:extLst>
              </p:cNvPr>
              <p:cNvSpPr/>
              <p:nvPr/>
            </p:nvSpPr>
            <p:spPr>
              <a:xfrm>
                <a:off x="4717625" y="647575"/>
                <a:ext cx="4650" cy="384500"/>
              </a:xfrm>
              <a:custGeom>
                <a:avLst/>
                <a:gdLst/>
                <a:ahLst/>
                <a:cxnLst/>
                <a:rect l="l" t="t" r="r" b="b"/>
                <a:pathLst>
                  <a:path w="186" h="15380" extrusionOk="0">
                    <a:moveTo>
                      <a:pt x="0" y="0"/>
                    </a:moveTo>
                    <a:lnTo>
                      <a:pt x="0" y="15380"/>
                    </a:lnTo>
                    <a:lnTo>
                      <a:pt x="185" y="15380"/>
                    </a:lnTo>
                    <a:lnTo>
                      <a:pt x="185"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a:extLst>
                  <a:ext uri="{FF2B5EF4-FFF2-40B4-BE49-F238E27FC236}">
                    <a16:creationId xmlns:a16="http://schemas.microsoft.com/office/drawing/2014/main" id="{A686B7AA-5C2F-EE45-0E0C-C390906A67B4}"/>
                  </a:ext>
                </a:extLst>
              </p:cNvPr>
              <p:cNvSpPr/>
              <p:nvPr/>
            </p:nvSpPr>
            <p:spPr>
              <a:xfrm>
                <a:off x="4448650" y="1030200"/>
                <a:ext cx="537025" cy="4650"/>
              </a:xfrm>
              <a:custGeom>
                <a:avLst/>
                <a:gdLst/>
                <a:ahLst/>
                <a:cxnLst/>
                <a:rect l="l" t="t" r="r" b="b"/>
                <a:pathLst>
                  <a:path w="21481" h="186" extrusionOk="0">
                    <a:moveTo>
                      <a:pt x="1" y="1"/>
                    </a:moveTo>
                    <a:lnTo>
                      <a:pt x="1" y="186"/>
                    </a:lnTo>
                    <a:lnTo>
                      <a:pt x="21481" y="186"/>
                    </a:lnTo>
                    <a:lnTo>
                      <a:pt x="21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a:extLst>
                  <a:ext uri="{FF2B5EF4-FFF2-40B4-BE49-F238E27FC236}">
                    <a16:creationId xmlns:a16="http://schemas.microsoft.com/office/drawing/2014/main" id="{166616D4-6CAB-D202-667F-8AF217122C3C}"/>
                  </a:ext>
                </a:extLst>
              </p:cNvPr>
              <p:cNvSpPr/>
              <p:nvPr/>
            </p:nvSpPr>
            <p:spPr>
              <a:xfrm>
                <a:off x="4725025" y="819475"/>
                <a:ext cx="9250" cy="51775"/>
              </a:xfrm>
              <a:custGeom>
                <a:avLst/>
                <a:gdLst/>
                <a:ahLst/>
                <a:cxnLst/>
                <a:rect l="l" t="t" r="r" b="b"/>
                <a:pathLst>
                  <a:path w="370" h="2071" extrusionOk="0">
                    <a:moveTo>
                      <a:pt x="185" y="1"/>
                    </a:moveTo>
                    <a:cubicBezTo>
                      <a:pt x="74" y="1"/>
                      <a:pt x="0" y="75"/>
                      <a:pt x="0" y="185"/>
                    </a:cubicBezTo>
                    <a:lnTo>
                      <a:pt x="0" y="1886"/>
                    </a:lnTo>
                    <a:cubicBezTo>
                      <a:pt x="0" y="1960"/>
                      <a:pt x="74" y="2071"/>
                      <a:pt x="185" y="2071"/>
                    </a:cubicBezTo>
                    <a:cubicBezTo>
                      <a:pt x="333" y="2071"/>
                      <a:pt x="370" y="1997"/>
                      <a:pt x="370" y="1886"/>
                    </a:cubicBezTo>
                    <a:lnTo>
                      <a:pt x="370" y="185"/>
                    </a:lnTo>
                    <a:cubicBezTo>
                      <a:pt x="370" y="75"/>
                      <a:pt x="259" y="1"/>
                      <a:pt x="185"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a:extLst>
                  <a:ext uri="{FF2B5EF4-FFF2-40B4-BE49-F238E27FC236}">
                    <a16:creationId xmlns:a16="http://schemas.microsoft.com/office/drawing/2014/main" id="{A8D64B56-5DBF-E38F-B90D-33DEC2114293}"/>
                  </a:ext>
                </a:extLst>
              </p:cNvPr>
              <p:cNvSpPr/>
              <p:nvPr/>
            </p:nvSpPr>
            <p:spPr>
              <a:xfrm>
                <a:off x="4706525" y="819475"/>
                <a:ext cx="9275" cy="51775"/>
              </a:xfrm>
              <a:custGeom>
                <a:avLst/>
                <a:gdLst/>
                <a:ahLst/>
                <a:cxnLst/>
                <a:rect l="l" t="t" r="r" b="b"/>
                <a:pathLst>
                  <a:path w="371" h="2071" extrusionOk="0">
                    <a:moveTo>
                      <a:pt x="185" y="1"/>
                    </a:moveTo>
                    <a:cubicBezTo>
                      <a:pt x="75" y="1"/>
                      <a:pt x="1" y="75"/>
                      <a:pt x="1" y="185"/>
                    </a:cubicBezTo>
                    <a:lnTo>
                      <a:pt x="1" y="1886"/>
                    </a:lnTo>
                    <a:cubicBezTo>
                      <a:pt x="1" y="1960"/>
                      <a:pt x="75" y="2071"/>
                      <a:pt x="185" y="2071"/>
                    </a:cubicBezTo>
                    <a:cubicBezTo>
                      <a:pt x="259" y="2071"/>
                      <a:pt x="370" y="1997"/>
                      <a:pt x="370" y="1886"/>
                    </a:cubicBezTo>
                    <a:lnTo>
                      <a:pt x="370" y="185"/>
                    </a:lnTo>
                    <a:cubicBezTo>
                      <a:pt x="370" y="75"/>
                      <a:pt x="259" y="1"/>
                      <a:pt x="185"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 name="Google Shape;346;p35">
            <a:extLst>
              <a:ext uri="{FF2B5EF4-FFF2-40B4-BE49-F238E27FC236}">
                <a16:creationId xmlns:a16="http://schemas.microsoft.com/office/drawing/2014/main" id="{079D90DF-A3A7-7E9C-D1E3-03C81B0FA71D}"/>
              </a:ext>
            </a:extLst>
          </p:cNvPr>
          <p:cNvGrpSpPr/>
          <p:nvPr/>
        </p:nvGrpSpPr>
        <p:grpSpPr>
          <a:xfrm rot="-736105">
            <a:off x="810393" y="3505607"/>
            <a:ext cx="865533" cy="865533"/>
            <a:chOff x="-1434015" y="721519"/>
            <a:chExt cx="865500" cy="865500"/>
          </a:xfrm>
        </p:grpSpPr>
        <p:sp>
          <p:nvSpPr>
            <p:cNvPr id="347" name="Google Shape;347;p35">
              <a:extLst>
                <a:ext uri="{FF2B5EF4-FFF2-40B4-BE49-F238E27FC236}">
                  <a16:creationId xmlns:a16="http://schemas.microsoft.com/office/drawing/2014/main" id="{63EB881E-0FB8-3D45-2B3E-94F9AF849F28}"/>
                </a:ext>
              </a:extLst>
            </p:cNvPr>
            <p:cNvSpPr/>
            <p:nvPr/>
          </p:nvSpPr>
          <p:spPr>
            <a:xfrm>
              <a:off x="-1434015" y="721519"/>
              <a:ext cx="865500" cy="865500"/>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a:extLst>
                <a:ext uri="{FF2B5EF4-FFF2-40B4-BE49-F238E27FC236}">
                  <a16:creationId xmlns:a16="http://schemas.microsoft.com/office/drawing/2014/main" id="{89B03F4C-7344-9A03-D7C6-2024FED31363}"/>
                </a:ext>
              </a:extLst>
            </p:cNvPr>
            <p:cNvGrpSpPr/>
            <p:nvPr/>
          </p:nvGrpSpPr>
          <p:grpSpPr>
            <a:xfrm>
              <a:off x="-1361694" y="850725"/>
              <a:ext cx="720857" cy="607087"/>
              <a:chOff x="1501175" y="1855575"/>
              <a:chExt cx="936300" cy="788425"/>
            </a:xfrm>
          </p:grpSpPr>
          <p:sp>
            <p:nvSpPr>
              <p:cNvPr id="349" name="Google Shape;349;p35">
                <a:extLst>
                  <a:ext uri="{FF2B5EF4-FFF2-40B4-BE49-F238E27FC236}">
                    <a16:creationId xmlns:a16="http://schemas.microsoft.com/office/drawing/2014/main" id="{3B8F7BD6-0EE4-CE24-A0F2-1BFFDB8FBDD0}"/>
                  </a:ext>
                </a:extLst>
              </p:cNvPr>
              <p:cNvSpPr/>
              <p:nvPr/>
            </p:nvSpPr>
            <p:spPr>
              <a:xfrm>
                <a:off x="1897675" y="2451725"/>
                <a:ext cx="539800" cy="161775"/>
              </a:xfrm>
              <a:custGeom>
                <a:avLst/>
                <a:gdLst/>
                <a:ahLst/>
                <a:cxnLst/>
                <a:rect l="l" t="t" r="r" b="b"/>
                <a:pathLst>
                  <a:path w="21592" h="6471" extrusionOk="0">
                    <a:moveTo>
                      <a:pt x="1" y="1"/>
                    </a:moveTo>
                    <a:lnTo>
                      <a:pt x="1" y="6471"/>
                    </a:lnTo>
                    <a:lnTo>
                      <a:pt x="21591" y="6471"/>
                    </a:lnTo>
                    <a:lnTo>
                      <a:pt x="21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a:extLst>
                  <a:ext uri="{FF2B5EF4-FFF2-40B4-BE49-F238E27FC236}">
                    <a16:creationId xmlns:a16="http://schemas.microsoft.com/office/drawing/2014/main" id="{0DD17A61-ADD3-4673-59D0-D7A6246B665C}"/>
                  </a:ext>
                </a:extLst>
              </p:cNvPr>
              <p:cNvSpPr/>
              <p:nvPr/>
            </p:nvSpPr>
            <p:spPr>
              <a:xfrm>
                <a:off x="1897675" y="2451725"/>
                <a:ext cx="539800" cy="161775"/>
              </a:xfrm>
              <a:custGeom>
                <a:avLst/>
                <a:gdLst/>
                <a:ahLst/>
                <a:cxnLst/>
                <a:rect l="l" t="t" r="r" b="b"/>
                <a:pathLst>
                  <a:path w="21592" h="6471" extrusionOk="0">
                    <a:moveTo>
                      <a:pt x="1" y="1"/>
                    </a:moveTo>
                    <a:lnTo>
                      <a:pt x="1" y="6471"/>
                    </a:lnTo>
                    <a:lnTo>
                      <a:pt x="666" y="5768"/>
                    </a:lnTo>
                    <a:lnTo>
                      <a:pt x="666" y="666"/>
                    </a:lnTo>
                    <a:lnTo>
                      <a:pt x="20889" y="666"/>
                    </a:lnTo>
                    <a:lnTo>
                      <a:pt x="21591"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a:extLst>
                  <a:ext uri="{FF2B5EF4-FFF2-40B4-BE49-F238E27FC236}">
                    <a16:creationId xmlns:a16="http://schemas.microsoft.com/office/drawing/2014/main" id="{DEA14383-5E6C-2898-AC8A-D827546D538C}"/>
                  </a:ext>
                </a:extLst>
              </p:cNvPr>
              <p:cNvSpPr/>
              <p:nvPr/>
            </p:nvSpPr>
            <p:spPr>
              <a:xfrm>
                <a:off x="1897675" y="2451725"/>
                <a:ext cx="539800" cy="161775"/>
              </a:xfrm>
              <a:custGeom>
                <a:avLst/>
                <a:gdLst/>
                <a:ahLst/>
                <a:cxnLst/>
                <a:rect l="l" t="t" r="r" b="b"/>
                <a:pathLst>
                  <a:path w="21592" h="6471" extrusionOk="0">
                    <a:moveTo>
                      <a:pt x="21591" y="1"/>
                    </a:moveTo>
                    <a:lnTo>
                      <a:pt x="20889" y="666"/>
                    </a:lnTo>
                    <a:lnTo>
                      <a:pt x="20889" y="5768"/>
                    </a:lnTo>
                    <a:lnTo>
                      <a:pt x="666" y="5768"/>
                    </a:lnTo>
                    <a:lnTo>
                      <a:pt x="1" y="6471"/>
                    </a:lnTo>
                    <a:lnTo>
                      <a:pt x="21591" y="6471"/>
                    </a:lnTo>
                    <a:lnTo>
                      <a:pt x="21591"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a:extLst>
                  <a:ext uri="{FF2B5EF4-FFF2-40B4-BE49-F238E27FC236}">
                    <a16:creationId xmlns:a16="http://schemas.microsoft.com/office/drawing/2014/main" id="{CF0473F7-3C7A-C16F-23D9-C9BB116ED791}"/>
                  </a:ext>
                </a:extLst>
              </p:cNvPr>
              <p:cNvSpPr/>
              <p:nvPr/>
            </p:nvSpPr>
            <p:spPr>
              <a:xfrm>
                <a:off x="1851475" y="2289975"/>
                <a:ext cx="539775" cy="161775"/>
              </a:xfrm>
              <a:custGeom>
                <a:avLst/>
                <a:gdLst/>
                <a:ahLst/>
                <a:cxnLst/>
                <a:rect l="l" t="t" r="r" b="b"/>
                <a:pathLst>
                  <a:path w="21591" h="6471" extrusionOk="0">
                    <a:moveTo>
                      <a:pt x="0" y="1"/>
                    </a:moveTo>
                    <a:lnTo>
                      <a:pt x="0" y="6471"/>
                    </a:lnTo>
                    <a:lnTo>
                      <a:pt x="21591" y="6471"/>
                    </a:lnTo>
                    <a:lnTo>
                      <a:pt x="21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a:extLst>
                  <a:ext uri="{FF2B5EF4-FFF2-40B4-BE49-F238E27FC236}">
                    <a16:creationId xmlns:a16="http://schemas.microsoft.com/office/drawing/2014/main" id="{66D1107F-0332-0152-A06F-48065BFB9083}"/>
                  </a:ext>
                </a:extLst>
              </p:cNvPr>
              <p:cNvSpPr/>
              <p:nvPr/>
            </p:nvSpPr>
            <p:spPr>
              <a:xfrm>
                <a:off x="1851475" y="2289975"/>
                <a:ext cx="539775" cy="161775"/>
              </a:xfrm>
              <a:custGeom>
                <a:avLst/>
                <a:gdLst/>
                <a:ahLst/>
                <a:cxnLst/>
                <a:rect l="l" t="t" r="r" b="b"/>
                <a:pathLst>
                  <a:path w="21591" h="6471" extrusionOk="0">
                    <a:moveTo>
                      <a:pt x="0" y="1"/>
                    </a:moveTo>
                    <a:lnTo>
                      <a:pt x="0" y="6471"/>
                    </a:lnTo>
                    <a:lnTo>
                      <a:pt x="703" y="5842"/>
                    </a:lnTo>
                    <a:lnTo>
                      <a:pt x="703" y="703"/>
                    </a:lnTo>
                    <a:lnTo>
                      <a:pt x="20925" y="703"/>
                    </a:lnTo>
                    <a:lnTo>
                      <a:pt x="21591"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a:extLst>
                  <a:ext uri="{FF2B5EF4-FFF2-40B4-BE49-F238E27FC236}">
                    <a16:creationId xmlns:a16="http://schemas.microsoft.com/office/drawing/2014/main" id="{D5CCF1FF-24D9-00CB-29C8-4C4D6D92E0A6}"/>
                  </a:ext>
                </a:extLst>
              </p:cNvPr>
              <p:cNvSpPr/>
              <p:nvPr/>
            </p:nvSpPr>
            <p:spPr>
              <a:xfrm>
                <a:off x="1851475" y="2289975"/>
                <a:ext cx="539775" cy="161775"/>
              </a:xfrm>
              <a:custGeom>
                <a:avLst/>
                <a:gdLst/>
                <a:ahLst/>
                <a:cxnLst/>
                <a:rect l="l" t="t" r="r" b="b"/>
                <a:pathLst>
                  <a:path w="21591" h="6471" extrusionOk="0">
                    <a:moveTo>
                      <a:pt x="21591" y="1"/>
                    </a:moveTo>
                    <a:lnTo>
                      <a:pt x="20925" y="703"/>
                    </a:lnTo>
                    <a:lnTo>
                      <a:pt x="20925" y="5842"/>
                    </a:lnTo>
                    <a:lnTo>
                      <a:pt x="703" y="5842"/>
                    </a:lnTo>
                    <a:lnTo>
                      <a:pt x="0" y="6471"/>
                    </a:lnTo>
                    <a:lnTo>
                      <a:pt x="21591" y="6471"/>
                    </a:lnTo>
                    <a:lnTo>
                      <a:pt x="21591"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a:extLst>
                  <a:ext uri="{FF2B5EF4-FFF2-40B4-BE49-F238E27FC236}">
                    <a16:creationId xmlns:a16="http://schemas.microsoft.com/office/drawing/2014/main" id="{20E07A22-DB01-9F15-D100-F75466139FC4}"/>
                  </a:ext>
                </a:extLst>
              </p:cNvPr>
              <p:cNvSpPr/>
              <p:nvPr/>
            </p:nvSpPr>
            <p:spPr>
              <a:xfrm>
                <a:off x="1897675" y="2129175"/>
                <a:ext cx="539800" cy="161750"/>
              </a:xfrm>
              <a:custGeom>
                <a:avLst/>
                <a:gdLst/>
                <a:ahLst/>
                <a:cxnLst/>
                <a:rect l="l" t="t" r="r" b="b"/>
                <a:pathLst>
                  <a:path w="21592" h="6470" extrusionOk="0">
                    <a:moveTo>
                      <a:pt x="1" y="0"/>
                    </a:moveTo>
                    <a:lnTo>
                      <a:pt x="1" y="6470"/>
                    </a:lnTo>
                    <a:lnTo>
                      <a:pt x="21591" y="6470"/>
                    </a:lnTo>
                    <a:lnTo>
                      <a:pt x="215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a:extLst>
                  <a:ext uri="{FF2B5EF4-FFF2-40B4-BE49-F238E27FC236}">
                    <a16:creationId xmlns:a16="http://schemas.microsoft.com/office/drawing/2014/main" id="{500A5260-2AA6-CF02-4961-BE7A030E2FC1}"/>
                  </a:ext>
                </a:extLst>
              </p:cNvPr>
              <p:cNvSpPr/>
              <p:nvPr/>
            </p:nvSpPr>
            <p:spPr>
              <a:xfrm>
                <a:off x="1897675" y="2129175"/>
                <a:ext cx="539800" cy="160825"/>
              </a:xfrm>
              <a:custGeom>
                <a:avLst/>
                <a:gdLst/>
                <a:ahLst/>
                <a:cxnLst/>
                <a:rect l="l" t="t" r="r" b="b"/>
                <a:pathLst>
                  <a:path w="21592" h="6433" extrusionOk="0">
                    <a:moveTo>
                      <a:pt x="1" y="0"/>
                    </a:moveTo>
                    <a:lnTo>
                      <a:pt x="1" y="6433"/>
                    </a:lnTo>
                    <a:lnTo>
                      <a:pt x="666" y="5804"/>
                    </a:lnTo>
                    <a:lnTo>
                      <a:pt x="666" y="666"/>
                    </a:lnTo>
                    <a:lnTo>
                      <a:pt x="20889" y="666"/>
                    </a:lnTo>
                    <a:lnTo>
                      <a:pt x="21591"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a:extLst>
                  <a:ext uri="{FF2B5EF4-FFF2-40B4-BE49-F238E27FC236}">
                    <a16:creationId xmlns:a16="http://schemas.microsoft.com/office/drawing/2014/main" id="{7CAE9AA5-E223-978F-0D8A-5E1BA3703DF4}"/>
                  </a:ext>
                </a:extLst>
              </p:cNvPr>
              <p:cNvSpPr/>
              <p:nvPr/>
            </p:nvSpPr>
            <p:spPr>
              <a:xfrm>
                <a:off x="1897675" y="2129175"/>
                <a:ext cx="539800" cy="160825"/>
              </a:xfrm>
              <a:custGeom>
                <a:avLst/>
                <a:gdLst/>
                <a:ahLst/>
                <a:cxnLst/>
                <a:rect l="l" t="t" r="r" b="b"/>
                <a:pathLst>
                  <a:path w="21592" h="6433" extrusionOk="0">
                    <a:moveTo>
                      <a:pt x="21591" y="0"/>
                    </a:moveTo>
                    <a:lnTo>
                      <a:pt x="20889" y="666"/>
                    </a:lnTo>
                    <a:lnTo>
                      <a:pt x="20889" y="5804"/>
                    </a:lnTo>
                    <a:lnTo>
                      <a:pt x="666" y="5804"/>
                    </a:lnTo>
                    <a:lnTo>
                      <a:pt x="1" y="6433"/>
                    </a:lnTo>
                    <a:lnTo>
                      <a:pt x="21591" y="6433"/>
                    </a:lnTo>
                    <a:lnTo>
                      <a:pt x="21591"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a:extLst>
                  <a:ext uri="{FF2B5EF4-FFF2-40B4-BE49-F238E27FC236}">
                    <a16:creationId xmlns:a16="http://schemas.microsoft.com/office/drawing/2014/main" id="{AF17C0CB-F87D-EFEA-77B7-589014D37AFD}"/>
                  </a:ext>
                </a:extLst>
              </p:cNvPr>
              <p:cNvSpPr/>
              <p:nvPr/>
            </p:nvSpPr>
            <p:spPr>
              <a:xfrm>
                <a:off x="1501175" y="1855575"/>
                <a:ext cx="243100" cy="411325"/>
              </a:xfrm>
              <a:custGeom>
                <a:avLst/>
                <a:gdLst/>
                <a:ahLst/>
                <a:cxnLst/>
                <a:rect l="l" t="t" r="r" b="b"/>
                <a:pathLst>
                  <a:path w="9724" h="16453" extrusionOk="0">
                    <a:moveTo>
                      <a:pt x="5065" y="1"/>
                    </a:moveTo>
                    <a:cubicBezTo>
                      <a:pt x="3771" y="1"/>
                      <a:pt x="3586" y="555"/>
                      <a:pt x="3328" y="1184"/>
                    </a:cubicBezTo>
                    <a:cubicBezTo>
                      <a:pt x="3106" y="1849"/>
                      <a:pt x="740" y="10057"/>
                      <a:pt x="481" y="11240"/>
                    </a:cubicBezTo>
                    <a:cubicBezTo>
                      <a:pt x="0" y="13125"/>
                      <a:pt x="1109" y="16453"/>
                      <a:pt x="5028" y="16453"/>
                    </a:cubicBezTo>
                    <a:lnTo>
                      <a:pt x="5139" y="16453"/>
                    </a:lnTo>
                    <a:cubicBezTo>
                      <a:pt x="5472" y="16453"/>
                      <a:pt x="5805" y="16416"/>
                      <a:pt x="6063" y="16342"/>
                    </a:cubicBezTo>
                    <a:cubicBezTo>
                      <a:pt x="8651" y="15935"/>
                      <a:pt x="9723" y="13791"/>
                      <a:pt x="9723" y="12127"/>
                    </a:cubicBezTo>
                    <a:cubicBezTo>
                      <a:pt x="9723" y="11794"/>
                      <a:pt x="9686" y="11462"/>
                      <a:pt x="9613" y="11240"/>
                    </a:cubicBezTo>
                    <a:cubicBezTo>
                      <a:pt x="9317" y="10057"/>
                      <a:pt x="6988" y="1849"/>
                      <a:pt x="6766" y="1184"/>
                    </a:cubicBezTo>
                    <a:cubicBezTo>
                      <a:pt x="6581" y="555"/>
                      <a:pt x="6359" y="1"/>
                      <a:pt x="5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a:extLst>
                  <a:ext uri="{FF2B5EF4-FFF2-40B4-BE49-F238E27FC236}">
                    <a16:creationId xmlns:a16="http://schemas.microsoft.com/office/drawing/2014/main" id="{DBD60EB9-6324-AD9A-07D4-E5811A2B84B9}"/>
                  </a:ext>
                </a:extLst>
              </p:cNvPr>
              <p:cNvSpPr/>
              <p:nvPr/>
            </p:nvSpPr>
            <p:spPr>
              <a:xfrm>
                <a:off x="1509475" y="1855575"/>
                <a:ext cx="234800" cy="308725"/>
              </a:xfrm>
              <a:custGeom>
                <a:avLst/>
                <a:gdLst/>
                <a:ahLst/>
                <a:cxnLst/>
                <a:rect l="l" t="t" r="r" b="b"/>
                <a:pathLst>
                  <a:path w="9392" h="12349" extrusionOk="0">
                    <a:moveTo>
                      <a:pt x="4733" y="1"/>
                    </a:moveTo>
                    <a:cubicBezTo>
                      <a:pt x="3439" y="1"/>
                      <a:pt x="3180" y="555"/>
                      <a:pt x="2996" y="1221"/>
                    </a:cubicBezTo>
                    <a:cubicBezTo>
                      <a:pt x="2774" y="1849"/>
                      <a:pt x="482" y="10057"/>
                      <a:pt x="149" y="11240"/>
                    </a:cubicBezTo>
                    <a:cubicBezTo>
                      <a:pt x="38" y="11536"/>
                      <a:pt x="1" y="11942"/>
                      <a:pt x="38" y="12349"/>
                    </a:cubicBezTo>
                    <a:cubicBezTo>
                      <a:pt x="112" y="12053"/>
                      <a:pt x="112" y="11831"/>
                      <a:pt x="149" y="11647"/>
                    </a:cubicBezTo>
                    <a:cubicBezTo>
                      <a:pt x="408" y="10500"/>
                      <a:pt x="2774" y="2256"/>
                      <a:pt x="2996" y="1627"/>
                    </a:cubicBezTo>
                    <a:cubicBezTo>
                      <a:pt x="3254" y="962"/>
                      <a:pt x="3439" y="407"/>
                      <a:pt x="4733" y="407"/>
                    </a:cubicBezTo>
                    <a:cubicBezTo>
                      <a:pt x="6027" y="407"/>
                      <a:pt x="6249" y="962"/>
                      <a:pt x="6434" y="1627"/>
                    </a:cubicBezTo>
                    <a:cubicBezTo>
                      <a:pt x="6656" y="2256"/>
                      <a:pt x="8985" y="10500"/>
                      <a:pt x="9281" y="11647"/>
                    </a:cubicBezTo>
                    <a:cubicBezTo>
                      <a:pt x="9354" y="11831"/>
                      <a:pt x="9391" y="12053"/>
                      <a:pt x="9391" y="12312"/>
                    </a:cubicBezTo>
                    <a:lnTo>
                      <a:pt x="9391" y="12127"/>
                    </a:lnTo>
                    <a:cubicBezTo>
                      <a:pt x="9391" y="11794"/>
                      <a:pt x="9354" y="11499"/>
                      <a:pt x="9281" y="11240"/>
                    </a:cubicBezTo>
                    <a:cubicBezTo>
                      <a:pt x="9022" y="10057"/>
                      <a:pt x="6656" y="1849"/>
                      <a:pt x="6434" y="1221"/>
                    </a:cubicBezTo>
                    <a:cubicBezTo>
                      <a:pt x="6212" y="555"/>
                      <a:pt x="6027" y="1"/>
                      <a:pt x="4733"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a:extLst>
                  <a:ext uri="{FF2B5EF4-FFF2-40B4-BE49-F238E27FC236}">
                    <a16:creationId xmlns:a16="http://schemas.microsoft.com/office/drawing/2014/main" id="{CA01D668-A321-C63A-5ECE-845B5EC02CB5}"/>
                  </a:ext>
                </a:extLst>
              </p:cNvPr>
              <p:cNvSpPr/>
              <p:nvPr/>
            </p:nvSpPr>
            <p:spPr>
              <a:xfrm>
                <a:off x="1611150" y="2219750"/>
                <a:ext cx="32375" cy="32375"/>
              </a:xfrm>
              <a:custGeom>
                <a:avLst/>
                <a:gdLst/>
                <a:ahLst/>
                <a:cxnLst/>
                <a:rect l="l" t="t" r="r" b="b"/>
                <a:pathLst>
                  <a:path w="1295" h="1295" extrusionOk="0">
                    <a:moveTo>
                      <a:pt x="666" y="0"/>
                    </a:moveTo>
                    <a:cubicBezTo>
                      <a:pt x="296" y="0"/>
                      <a:pt x="1" y="259"/>
                      <a:pt x="1" y="629"/>
                    </a:cubicBezTo>
                    <a:cubicBezTo>
                      <a:pt x="1" y="998"/>
                      <a:pt x="296" y="1294"/>
                      <a:pt x="666" y="1294"/>
                    </a:cubicBezTo>
                    <a:cubicBezTo>
                      <a:pt x="1036" y="1294"/>
                      <a:pt x="1295" y="998"/>
                      <a:pt x="1295" y="629"/>
                    </a:cubicBezTo>
                    <a:cubicBezTo>
                      <a:pt x="1295" y="259"/>
                      <a:pt x="1036" y="0"/>
                      <a:pt x="66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a:extLst>
                  <a:ext uri="{FF2B5EF4-FFF2-40B4-BE49-F238E27FC236}">
                    <a16:creationId xmlns:a16="http://schemas.microsoft.com/office/drawing/2014/main" id="{AB312C9B-BBE4-D427-996D-7852BEAE8A1E}"/>
                  </a:ext>
                </a:extLst>
              </p:cNvPr>
              <p:cNvSpPr/>
              <p:nvPr/>
            </p:nvSpPr>
            <p:spPr>
              <a:xfrm>
                <a:off x="1614850" y="2225525"/>
                <a:ext cx="37925" cy="41375"/>
              </a:xfrm>
              <a:custGeom>
                <a:avLst/>
                <a:gdLst/>
                <a:ahLst/>
                <a:cxnLst/>
                <a:rect l="l" t="t" r="r" b="b"/>
                <a:pathLst>
                  <a:path w="1517" h="1655" extrusionOk="0">
                    <a:moveTo>
                      <a:pt x="424" y="1"/>
                    </a:moveTo>
                    <a:cubicBezTo>
                      <a:pt x="369" y="1"/>
                      <a:pt x="313" y="10"/>
                      <a:pt x="259" y="28"/>
                    </a:cubicBezTo>
                    <a:cubicBezTo>
                      <a:pt x="75" y="139"/>
                      <a:pt x="1" y="361"/>
                      <a:pt x="75" y="583"/>
                    </a:cubicBezTo>
                    <a:lnTo>
                      <a:pt x="592" y="1655"/>
                    </a:lnTo>
                    <a:cubicBezTo>
                      <a:pt x="925" y="1655"/>
                      <a:pt x="1258" y="1618"/>
                      <a:pt x="1516" y="1581"/>
                    </a:cubicBezTo>
                    <a:lnTo>
                      <a:pt x="814" y="287"/>
                    </a:lnTo>
                    <a:cubicBezTo>
                      <a:pt x="758" y="91"/>
                      <a:pt x="596" y="1"/>
                      <a:pt x="424"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a:extLst>
                  <a:ext uri="{FF2B5EF4-FFF2-40B4-BE49-F238E27FC236}">
                    <a16:creationId xmlns:a16="http://schemas.microsoft.com/office/drawing/2014/main" id="{992EF42D-543E-8A61-D2E7-A01A545365E5}"/>
                  </a:ext>
                </a:extLst>
              </p:cNvPr>
              <p:cNvSpPr/>
              <p:nvPr/>
            </p:nvSpPr>
            <p:spPr>
              <a:xfrm>
                <a:off x="1616700" y="2225300"/>
                <a:ext cx="21275" cy="128475"/>
              </a:xfrm>
              <a:custGeom>
                <a:avLst/>
                <a:gdLst/>
                <a:ahLst/>
                <a:cxnLst/>
                <a:rect l="l" t="t" r="r" b="b"/>
                <a:pathLst>
                  <a:path w="851" h="5139" extrusionOk="0">
                    <a:moveTo>
                      <a:pt x="407" y="0"/>
                    </a:moveTo>
                    <a:cubicBezTo>
                      <a:pt x="185" y="0"/>
                      <a:pt x="1" y="185"/>
                      <a:pt x="1" y="407"/>
                    </a:cubicBezTo>
                    <a:lnTo>
                      <a:pt x="1" y="4732"/>
                    </a:lnTo>
                    <a:cubicBezTo>
                      <a:pt x="1" y="4954"/>
                      <a:pt x="185" y="5139"/>
                      <a:pt x="407" y="5139"/>
                    </a:cubicBezTo>
                    <a:cubicBezTo>
                      <a:pt x="666" y="5139"/>
                      <a:pt x="851" y="4954"/>
                      <a:pt x="851" y="4732"/>
                    </a:cubicBezTo>
                    <a:lnTo>
                      <a:pt x="851" y="407"/>
                    </a:lnTo>
                    <a:cubicBezTo>
                      <a:pt x="851" y="185"/>
                      <a:pt x="666"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a:extLst>
                  <a:ext uri="{FF2B5EF4-FFF2-40B4-BE49-F238E27FC236}">
                    <a16:creationId xmlns:a16="http://schemas.microsoft.com/office/drawing/2014/main" id="{FB2BEE4A-D591-FD08-CF6B-2F0D058A2771}"/>
                  </a:ext>
                </a:extLst>
              </p:cNvPr>
              <p:cNvSpPr/>
              <p:nvPr/>
            </p:nvSpPr>
            <p:spPr>
              <a:xfrm>
                <a:off x="1620400" y="2224375"/>
                <a:ext cx="10200" cy="128475"/>
              </a:xfrm>
              <a:custGeom>
                <a:avLst/>
                <a:gdLst/>
                <a:ahLst/>
                <a:cxnLst/>
                <a:rect l="l" t="t" r="r" b="b"/>
                <a:pathLst>
                  <a:path w="408" h="5139" extrusionOk="0">
                    <a:moveTo>
                      <a:pt x="333" y="0"/>
                    </a:moveTo>
                    <a:cubicBezTo>
                      <a:pt x="148" y="0"/>
                      <a:pt x="0" y="185"/>
                      <a:pt x="0" y="407"/>
                    </a:cubicBezTo>
                    <a:lnTo>
                      <a:pt x="0" y="4695"/>
                    </a:lnTo>
                    <a:cubicBezTo>
                      <a:pt x="0" y="4954"/>
                      <a:pt x="148" y="5139"/>
                      <a:pt x="333" y="5139"/>
                    </a:cubicBezTo>
                    <a:cubicBezTo>
                      <a:pt x="370" y="5139"/>
                      <a:pt x="407" y="5139"/>
                      <a:pt x="407" y="5065"/>
                    </a:cubicBezTo>
                    <a:cubicBezTo>
                      <a:pt x="333" y="5065"/>
                      <a:pt x="222" y="4954"/>
                      <a:pt x="222" y="4769"/>
                    </a:cubicBezTo>
                    <a:lnTo>
                      <a:pt x="222" y="444"/>
                    </a:lnTo>
                    <a:cubicBezTo>
                      <a:pt x="222" y="259"/>
                      <a:pt x="296" y="148"/>
                      <a:pt x="407" y="37"/>
                    </a:cubicBezTo>
                    <a:cubicBezTo>
                      <a:pt x="370" y="37"/>
                      <a:pt x="333" y="0"/>
                      <a:pt x="333"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a:extLst>
                  <a:ext uri="{FF2B5EF4-FFF2-40B4-BE49-F238E27FC236}">
                    <a16:creationId xmlns:a16="http://schemas.microsoft.com/office/drawing/2014/main" id="{E0C342D6-8AD7-6342-340E-1D36DD1442E3}"/>
                  </a:ext>
                </a:extLst>
              </p:cNvPr>
              <p:cNvSpPr/>
              <p:nvPr/>
            </p:nvSpPr>
            <p:spPr>
              <a:xfrm>
                <a:off x="1583425" y="2343600"/>
                <a:ext cx="84125" cy="300400"/>
              </a:xfrm>
              <a:custGeom>
                <a:avLst/>
                <a:gdLst/>
                <a:ahLst/>
                <a:cxnLst/>
                <a:rect l="l" t="t" r="r" b="b"/>
                <a:pathLst>
                  <a:path w="3365" h="12016" extrusionOk="0">
                    <a:moveTo>
                      <a:pt x="888" y="0"/>
                    </a:moveTo>
                    <a:cubicBezTo>
                      <a:pt x="518" y="1109"/>
                      <a:pt x="333" y="1923"/>
                      <a:pt x="185" y="2995"/>
                    </a:cubicBezTo>
                    <a:cubicBezTo>
                      <a:pt x="38" y="4104"/>
                      <a:pt x="1" y="4917"/>
                      <a:pt x="1" y="5990"/>
                    </a:cubicBezTo>
                    <a:cubicBezTo>
                      <a:pt x="1" y="7099"/>
                      <a:pt x="38" y="7912"/>
                      <a:pt x="185" y="8984"/>
                    </a:cubicBezTo>
                    <a:cubicBezTo>
                      <a:pt x="333" y="10093"/>
                      <a:pt x="555" y="10944"/>
                      <a:pt x="925" y="12016"/>
                    </a:cubicBezTo>
                    <a:lnTo>
                      <a:pt x="2441" y="12016"/>
                    </a:lnTo>
                    <a:cubicBezTo>
                      <a:pt x="2847" y="10907"/>
                      <a:pt x="3069" y="10056"/>
                      <a:pt x="3180" y="8984"/>
                    </a:cubicBezTo>
                    <a:cubicBezTo>
                      <a:pt x="3328" y="7875"/>
                      <a:pt x="3365" y="7062"/>
                      <a:pt x="3365" y="5990"/>
                    </a:cubicBezTo>
                    <a:cubicBezTo>
                      <a:pt x="3365" y="4880"/>
                      <a:pt x="3328" y="4067"/>
                      <a:pt x="3180" y="2995"/>
                    </a:cubicBezTo>
                    <a:cubicBezTo>
                      <a:pt x="3069" y="1886"/>
                      <a:pt x="2847" y="1035"/>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a:extLst>
                  <a:ext uri="{FF2B5EF4-FFF2-40B4-BE49-F238E27FC236}">
                    <a16:creationId xmlns:a16="http://schemas.microsoft.com/office/drawing/2014/main" id="{3F8F0EB9-DAE5-3AAC-FAFB-E6BD609F14E2}"/>
                  </a:ext>
                </a:extLst>
              </p:cNvPr>
              <p:cNvSpPr/>
              <p:nvPr/>
            </p:nvSpPr>
            <p:spPr>
              <a:xfrm>
                <a:off x="1592685" y="2589438"/>
                <a:ext cx="66792" cy="53606"/>
              </a:xfrm>
              <a:custGeom>
                <a:avLst/>
                <a:gdLst/>
                <a:ahLst/>
                <a:cxnLst/>
                <a:rect l="l" t="t" r="r" b="b"/>
                <a:pathLst>
                  <a:path w="2626" h="2034" extrusionOk="0">
                    <a:moveTo>
                      <a:pt x="0" y="0"/>
                    </a:moveTo>
                    <a:cubicBezTo>
                      <a:pt x="74" y="703"/>
                      <a:pt x="259" y="1331"/>
                      <a:pt x="555" y="2034"/>
                    </a:cubicBezTo>
                    <a:lnTo>
                      <a:pt x="2071" y="2034"/>
                    </a:lnTo>
                    <a:cubicBezTo>
                      <a:pt x="2292" y="1294"/>
                      <a:pt x="2477" y="703"/>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a:extLst>
                  <a:ext uri="{FF2B5EF4-FFF2-40B4-BE49-F238E27FC236}">
                    <a16:creationId xmlns:a16="http://schemas.microsoft.com/office/drawing/2014/main" id="{DC7D67AE-9F6A-4DF2-6F85-EDFC0F7EEBCD}"/>
                  </a:ext>
                </a:extLst>
              </p:cNvPr>
              <p:cNvSpPr/>
              <p:nvPr/>
            </p:nvSpPr>
            <p:spPr>
              <a:xfrm>
                <a:off x="1591516" y="2343594"/>
                <a:ext cx="69362" cy="56394"/>
              </a:xfrm>
              <a:custGeom>
                <a:avLst/>
                <a:gdLst/>
                <a:ahLst/>
                <a:cxnLst/>
                <a:rect l="l" t="t" r="r" b="b"/>
                <a:pathLst>
                  <a:path w="2737" h="2256" extrusionOk="0">
                    <a:moveTo>
                      <a:pt x="592" y="0"/>
                    </a:moveTo>
                    <a:cubicBezTo>
                      <a:pt x="333" y="777"/>
                      <a:pt x="148" y="1479"/>
                      <a:pt x="0" y="2256"/>
                    </a:cubicBezTo>
                    <a:lnTo>
                      <a:pt x="2736" y="2256"/>
                    </a:lnTo>
                    <a:cubicBezTo>
                      <a:pt x="2588" y="1516"/>
                      <a:pt x="2403" y="777"/>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a:extLst>
                  <a:ext uri="{FF2B5EF4-FFF2-40B4-BE49-F238E27FC236}">
                    <a16:creationId xmlns:a16="http://schemas.microsoft.com/office/drawing/2014/main" id="{71BF761E-D9A6-4CD0-59EA-CF4FCC975785}"/>
                  </a:ext>
                </a:extLst>
              </p:cNvPr>
              <p:cNvSpPr/>
              <p:nvPr/>
            </p:nvSpPr>
            <p:spPr>
              <a:xfrm>
                <a:off x="1592675" y="2341750"/>
                <a:ext cx="35150" cy="300400"/>
              </a:xfrm>
              <a:custGeom>
                <a:avLst/>
                <a:gdLst/>
                <a:ahLst/>
                <a:cxnLst/>
                <a:rect l="l" t="t" r="r" b="b"/>
                <a:pathLst>
                  <a:path w="1406" h="12016" extrusionOk="0">
                    <a:moveTo>
                      <a:pt x="925" y="0"/>
                    </a:moveTo>
                    <a:cubicBezTo>
                      <a:pt x="555" y="1072"/>
                      <a:pt x="333" y="1923"/>
                      <a:pt x="185" y="3032"/>
                    </a:cubicBezTo>
                    <a:cubicBezTo>
                      <a:pt x="37" y="4067"/>
                      <a:pt x="0" y="4917"/>
                      <a:pt x="0" y="6027"/>
                    </a:cubicBezTo>
                    <a:cubicBezTo>
                      <a:pt x="0" y="7099"/>
                      <a:pt x="37" y="7912"/>
                      <a:pt x="185" y="9021"/>
                    </a:cubicBezTo>
                    <a:cubicBezTo>
                      <a:pt x="333" y="10093"/>
                      <a:pt x="518" y="10907"/>
                      <a:pt x="925" y="12016"/>
                    </a:cubicBezTo>
                    <a:lnTo>
                      <a:pt x="1405" y="12016"/>
                    </a:lnTo>
                    <a:cubicBezTo>
                      <a:pt x="1146" y="10981"/>
                      <a:pt x="1072" y="10130"/>
                      <a:pt x="962" y="9021"/>
                    </a:cubicBezTo>
                    <a:cubicBezTo>
                      <a:pt x="925" y="7912"/>
                      <a:pt x="888" y="7099"/>
                      <a:pt x="888" y="6027"/>
                    </a:cubicBezTo>
                    <a:cubicBezTo>
                      <a:pt x="888" y="4954"/>
                      <a:pt x="925" y="4141"/>
                      <a:pt x="962" y="3032"/>
                    </a:cubicBezTo>
                    <a:cubicBezTo>
                      <a:pt x="1072" y="1960"/>
                      <a:pt x="1146" y="1109"/>
                      <a:pt x="1405" y="0"/>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a:extLst>
                  <a:ext uri="{FF2B5EF4-FFF2-40B4-BE49-F238E27FC236}">
                    <a16:creationId xmlns:a16="http://schemas.microsoft.com/office/drawing/2014/main" id="{9268D567-6DFD-2052-66BE-335C922B8BBA}"/>
                  </a:ext>
                </a:extLst>
              </p:cNvPr>
              <p:cNvSpPr/>
              <p:nvPr/>
            </p:nvSpPr>
            <p:spPr>
              <a:xfrm>
                <a:off x="1616700" y="2340825"/>
                <a:ext cx="22200" cy="2800"/>
              </a:xfrm>
              <a:custGeom>
                <a:avLst/>
                <a:gdLst/>
                <a:ahLst/>
                <a:cxnLst/>
                <a:rect l="l" t="t" r="r" b="b"/>
                <a:pathLst>
                  <a:path w="888" h="112" extrusionOk="0">
                    <a:moveTo>
                      <a:pt x="1" y="0"/>
                    </a:moveTo>
                    <a:lnTo>
                      <a:pt x="1" y="111"/>
                    </a:lnTo>
                    <a:lnTo>
                      <a:pt x="888" y="111"/>
                    </a:lnTo>
                    <a:lnTo>
                      <a:pt x="888"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a:extLst>
                  <a:ext uri="{FF2B5EF4-FFF2-40B4-BE49-F238E27FC236}">
                    <a16:creationId xmlns:a16="http://schemas.microsoft.com/office/drawing/2014/main" id="{0EFCB1FA-4A05-FD44-848D-EF806227F135}"/>
                  </a:ext>
                </a:extLst>
              </p:cNvPr>
              <p:cNvSpPr/>
              <p:nvPr/>
            </p:nvSpPr>
            <p:spPr>
              <a:xfrm>
                <a:off x="1851475" y="2354675"/>
                <a:ext cx="441825" cy="258825"/>
              </a:xfrm>
              <a:custGeom>
                <a:avLst/>
                <a:gdLst/>
                <a:ahLst/>
                <a:cxnLst/>
                <a:rect l="l" t="t" r="r" b="b"/>
                <a:pathLst>
                  <a:path w="17673" h="10353" extrusionOk="0">
                    <a:moveTo>
                      <a:pt x="0" y="1"/>
                    </a:moveTo>
                    <a:lnTo>
                      <a:pt x="0" y="3883"/>
                    </a:lnTo>
                    <a:lnTo>
                      <a:pt x="1849" y="3883"/>
                    </a:lnTo>
                    <a:lnTo>
                      <a:pt x="1849" y="10353"/>
                    </a:lnTo>
                    <a:lnTo>
                      <a:pt x="17672" y="10353"/>
                    </a:lnTo>
                    <a:lnTo>
                      <a:pt x="17672" y="1"/>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a:extLst>
                  <a:ext uri="{FF2B5EF4-FFF2-40B4-BE49-F238E27FC236}">
                    <a16:creationId xmlns:a16="http://schemas.microsoft.com/office/drawing/2014/main" id="{AAB2924A-1205-E4F0-491B-C659A6AF670D}"/>
                  </a:ext>
                </a:extLst>
              </p:cNvPr>
              <p:cNvSpPr/>
              <p:nvPr/>
            </p:nvSpPr>
            <p:spPr>
              <a:xfrm>
                <a:off x="1735000" y="2379650"/>
                <a:ext cx="538875" cy="261575"/>
              </a:xfrm>
              <a:custGeom>
                <a:avLst/>
                <a:gdLst/>
                <a:ahLst/>
                <a:cxnLst/>
                <a:rect l="l" t="t" r="r" b="b"/>
                <a:pathLst>
                  <a:path w="21555" h="10463" extrusionOk="0">
                    <a:moveTo>
                      <a:pt x="1" y="0"/>
                    </a:moveTo>
                    <a:lnTo>
                      <a:pt x="1" y="10463"/>
                    </a:lnTo>
                    <a:lnTo>
                      <a:pt x="21555" y="10463"/>
                    </a:lnTo>
                    <a:lnTo>
                      <a:pt x="215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a:extLst>
                  <a:ext uri="{FF2B5EF4-FFF2-40B4-BE49-F238E27FC236}">
                    <a16:creationId xmlns:a16="http://schemas.microsoft.com/office/drawing/2014/main" id="{652114D4-2702-82B8-60FE-0995CEE5FEC7}"/>
                  </a:ext>
                </a:extLst>
              </p:cNvPr>
              <p:cNvSpPr/>
              <p:nvPr/>
            </p:nvSpPr>
            <p:spPr>
              <a:xfrm>
                <a:off x="1735000" y="2380575"/>
                <a:ext cx="539800" cy="260650"/>
              </a:xfrm>
              <a:custGeom>
                <a:avLst/>
                <a:gdLst/>
                <a:ahLst/>
                <a:cxnLst/>
                <a:rect l="l" t="t" r="r" b="b"/>
                <a:pathLst>
                  <a:path w="21592" h="10426" extrusionOk="0">
                    <a:moveTo>
                      <a:pt x="1" y="0"/>
                    </a:moveTo>
                    <a:lnTo>
                      <a:pt x="1" y="10426"/>
                    </a:lnTo>
                    <a:lnTo>
                      <a:pt x="629" y="9723"/>
                    </a:lnTo>
                    <a:lnTo>
                      <a:pt x="629" y="666"/>
                    </a:lnTo>
                    <a:lnTo>
                      <a:pt x="20926" y="666"/>
                    </a:lnTo>
                    <a:lnTo>
                      <a:pt x="21592" y="0"/>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a:extLst>
                  <a:ext uri="{FF2B5EF4-FFF2-40B4-BE49-F238E27FC236}">
                    <a16:creationId xmlns:a16="http://schemas.microsoft.com/office/drawing/2014/main" id="{C60E4276-094A-15FC-2863-DFA23BFB0D5D}"/>
                  </a:ext>
                </a:extLst>
              </p:cNvPr>
              <p:cNvSpPr/>
              <p:nvPr/>
            </p:nvSpPr>
            <p:spPr>
              <a:xfrm>
                <a:off x="1735000" y="2380575"/>
                <a:ext cx="539800" cy="260650"/>
              </a:xfrm>
              <a:custGeom>
                <a:avLst/>
                <a:gdLst/>
                <a:ahLst/>
                <a:cxnLst/>
                <a:rect l="l" t="t" r="r" b="b"/>
                <a:pathLst>
                  <a:path w="21592" h="10426" extrusionOk="0">
                    <a:moveTo>
                      <a:pt x="21592" y="0"/>
                    </a:moveTo>
                    <a:lnTo>
                      <a:pt x="20926" y="666"/>
                    </a:lnTo>
                    <a:lnTo>
                      <a:pt x="20926" y="9723"/>
                    </a:lnTo>
                    <a:lnTo>
                      <a:pt x="629" y="9723"/>
                    </a:lnTo>
                    <a:lnTo>
                      <a:pt x="1" y="10426"/>
                    </a:lnTo>
                    <a:lnTo>
                      <a:pt x="21592" y="10426"/>
                    </a:lnTo>
                    <a:lnTo>
                      <a:pt x="21592"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a:extLst>
                  <a:ext uri="{FF2B5EF4-FFF2-40B4-BE49-F238E27FC236}">
                    <a16:creationId xmlns:a16="http://schemas.microsoft.com/office/drawing/2014/main" id="{BA9104F4-FE38-5354-D12F-2DF3EFBA5350}"/>
                  </a:ext>
                </a:extLst>
              </p:cNvPr>
              <p:cNvSpPr/>
              <p:nvPr/>
            </p:nvSpPr>
            <p:spPr>
              <a:xfrm>
                <a:off x="1815425" y="2438800"/>
                <a:ext cx="49000" cy="143275"/>
              </a:xfrm>
              <a:custGeom>
                <a:avLst/>
                <a:gdLst/>
                <a:ahLst/>
                <a:cxnLst/>
                <a:rect l="l" t="t" r="r" b="b"/>
                <a:pathLst>
                  <a:path w="1960" h="5731" extrusionOk="0">
                    <a:moveTo>
                      <a:pt x="0" y="0"/>
                    </a:moveTo>
                    <a:lnTo>
                      <a:pt x="0" y="5731"/>
                    </a:lnTo>
                    <a:lnTo>
                      <a:pt x="1960" y="5731"/>
                    </a:lnTo>
                    <a:lnTo>
                      <a:pt x="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a:extLst>
                  <a:ext uri="{FF2B5EF4-FFF2-40B4-BE49-F238E27FC236}">
                    <a16:creationId xmlns:a16="http://schemas.microsoft.com/office/drawing/2014/main" id="{DF4B5AEB-BB96-6D4B-B671-B46D47F8BC55}"/>
                  </a:ext>
                </a:extLst>
              </p:cNvPr>
              <p:cNvSpPr/>
              <p:nvPr/>
            </p:nvSpPr>
            <p:spPr>
              <a:xfrm>
                <a:off x="1815425" y="2438800"/>
                <a:ext cx="49925" cy="143275"/>
              </a:xfrm>
              <a:custGeom>
                <a:avLst/>
                <a:gdLst/>
                <a:ahLst/>
                <a:cxnLst/>
                <a:rect l="l" t="t" r="r" b="b"/>
                <a:pathLst>
                  <a:path w="1997" h="5731" extrusionOk="0">
                    <a:moveTo>
                      <a:pt x="0" y="0"/>
                    </a:moveTo>
                    <a:lnTo>
                      <a:pt x="0" y="5731"/>
                    </a:lnTo>
                    <a:lnTo>
                      <a:pt x="703" y="5731"/>
                    </a:lnTo>
                    <a:lnTo>
                      <a:pt x="703" y="703"/>
                    </a:lnTo>
                    <a:lnTo>
                      <a:pt x="1997" y="703"/>
                    </a:lnTo>
                    <a:lnTo>
                      <a:pt x="1997"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a:extLst>
                  <a:ext uri="{FF2B5EF4-FFF2-40B4-BE49-F238E27FC236}">
                    <a16:creationId xmlns:a16="http://schemas.microsoft.com/office/drawing/2014/main" id="{F5F9A46B-DE1D-2C9F-AC08-92031D16B5AA}"/>
                  </a:ext>
                </a:extLst>
              </p:cNvPr>
              <p:cNvSpPr/>
              <p:nvPr/>
            </p:nvSpPr>
            <p:spPr>
              <a:xfrm>
                <a:off x="1897675" y="2438800"/>
                <a:ext cx="49025" cy="143275"/>
              </a:xfrm>
              <a:custGeom>
                <a:avLst/>
                <a:gdLst/>
                <a:ahLst/>
                <a:cxnLst/>
                <a:rect l="l" t="t" r="r" b="b"/>
                <a:pathLst>
                  <a:path w="1961" h="5731" extrusionOk="0">
                    <a:moveTo>
                      <a:pt x="1" y="0"/>
                    </a:moveTo>
                    <a:lnTo>
                      <a:pt x="1" y="5731"/>
                    </a:lnTo>
                    <a:lnTo>
                      <a:pt x="1960" y="5731"/>
                    </a:lnTo>
                    <a:lnTo>
                      <a:pt x="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a:extLst>
                  <a:ext uri="{FF2B5EF4-FFF2-40B4-BE49-F238E27FC236}">
                    <a16:creationId xmlns:a16="http://schemas.microsoft.com/office/drawing/2014/main" id="{CEE8CA09-C3B4-E0D4-AA57-E4990E1B5C64}"/>
                  </a:ext>
                </a:extLst>
              </p:cNvPr>
              <p:cNvSpPr/>
              <p:nvPr/>
            </p:nvSpPr>
            <p:spPr>
              <a:xfrm>
                <a:off x="1897675" y="2438800"/>
                <a:ext cx="49950" cy="143275"/>
              </a:xfrm>
              <a:custGeom>
                <a:avLst/>
                <a:gdLst/>
                <a:ahLst/>
                <a:cxnLst/>
                <a:rect l="l" t="t" r="r" b="b"/>
                <a:pathLst>
                  <a:path w="1998" h="5731" extrusionOk="0">
                    <a:moveTo>
                      <a:pt x="1" y="0"/>
                    </a:moveTo>
                    <a:lnTo>
                      <a:pt x="1" y="5731"/>
                    </a:lnTo>
                    <a:lnTo>
                      <a:pt x="703" y="5731"/>
                    </a:lnTo>
                    <a:lnTo>
                      <a:pt x="703" y="703"/>
                    </a:lnTo>
                    <a:lnTo>
                      <a:pt x="1997" y="703"/>
                    </a:lnTo>
                    <a:lnTo>
                      <a:pt x="1997"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a:extLst>
                  <a:ext uri="{FF2B5EF4-FFF2-40B4-BE49-F238E27FC236}">
                    <a16:creationId xmlns:a16="http://schemas.microsoft.com/office/drawing/2014/main" id="{5270EF51-89C6-CF04-5A55-FF91BD1F03F3}"/>
                  </a:ext>
                </a:extLst>
              </p:cNvPr>
              <p:cNvSpPr/>
              <p:nvPr/>
            </p:nvSpPr>
            <p:spPr>
              <a:xfrm>
                <a:off x="1979925" y="2438800"/>
                <a:ext cx="48100" cy="143275"/>
              </a:xfrm>
              <a:custGeom>
                <a:avLst/>
                <a:gdLst/>
                <a:ahLst/>
                <a:cxnLst/>
                <a:rect l="l" t="t" r="r" b="b"/>
                <a:pathLst>
                  <a:path w="1924" h="5731" extrusionOk="0">
                    <a:moveTo>
                      <a:pt x="1" y="0"/>
                    </a:moveTo>
                    <a:lnTo>
                      <a:pt x="1" y="5731"/>
                    </a:lnTo>
                    <a:lnTo>
                      <a:pt x="1923" y="5731"/>
                    </a:lnTo>
                    <a:lnTo>
                      <a:pt x="1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a:extLst>
                  <a:ext uri="{FF2B5EF4-FFF2-40B4-BE49-F238E27FC236}">
                    <a16:creationId xmlns:a16="http://schemas.microsoft.com/office/drawing/2014/main" id="{17373319-CB77-16D4-F0EA-6C304A80EBBE}"/>
                  </a:ext>
                </a:extLst>
              </p:cNvPr>
              <p:cNvSpPr/>
              <p:nvPr/>
            </p:nvSpPr>
            <p:spPr>
              <a:xfrm>
                <a:off x="1979925" y="2438800"/>
                <a:ext cx="49025" cy="143275"/>
              </a:xfrm>
              <a:custGeom>
                <a:avLst/>
                <a:gdLst/>
                <a:ahLst/>
                <a:cxnLst/>
                <a:rect l="l" t="t" r="r" b="b"/>
                <a:pathLst>
                  <a:path w="1961" h="5731" extrusionOk="0">
                    <a:moveTo>
                      <a:pt x="1" y="0"/>
                    </a:moveTo>
                    <a:lnTo>
                      <a:pt x="1" y="5731"/>
                    </a:lnTo>
                    <a:lnTo>
                      <a:pt x="703" y="5731"/>
                    </a:lnTo>
                    <a:lnTo>
                      <a:pt x="703" y="703"/>
                    </a:lnTo>
                    <a:lnTo>
                      <a:pt x="1960" y="703"/>
                    </a:lnTo>
                    <a:lnTo>
                      <a:pt x="1960"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a:extLst>
                  <a:ext uri="{FF2B5EF4-FFF2-40B4-BE49-F238E27FC236}">
                    <a16:creationId xmlns:a16="http://schemas.microsoft.com/office/drawing/2014/main" id="{69C6E407-F27E-F8E7-2D18-364F104BE9C5}"/>
                  </a:ext>
                </a:extLst>
              </p:cNvPr>
              <p:cNvSpPr/>
              <p:nvPr/>
            </p:nvSpPr>
            <p:spPr>
              <a:xfrm>
                <a:off x="2062200" y="2438800"/>
                <a:ext cx="48075" cy="143275"/>
              </a:xfrm>
              <a:custGeom>
                <a:avLst/>
                <a:gdLst/>
                <a:ahLst/>
                <a:cxnLst/>
                <a:rect l="l" t="t" r="r" b="b"/>
                <a:pathLst>
                  <a:path w="1923" h="5731" extrusionOk="0">
                    <a:moveTo>
                      <a:pt x="0" y="0"/>
                    </a:moveTo>
                    <a:lnTo>
                      <a:pt x="0" y="5731"/>
                    </a:lnTo>
                    <a:lnTo>
                      <a:pt x="1923" y="5731"/>
                    </a:lnTo>
                    <a:lnTo>
                      <a:pt x="1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a:extLst>
                  <a:ext uri="{FF2B5EF4-FFF2-40B4-BE49-F238E27FC236}">
                    <a16:creationId xmlns:a16="http://schemas.microsoft.com/office/drawing/2014/main" id="{5E37ABE4-A5AF-D908-E744-747762E5FE8B}"/>
                  </a:ext>
                </a:extLst>
              </p:cNvPr>
              <p:cNvSpPr/>
              <p:nvPr/>
            </p:nvSpPr>
            <p:spPr>
              <a:xfrm>
                <a:off x="2062200" y="2438800"/>
                <a:ext cx="49000" cy="143275"/>
              </a:xfrm>
              <a:custGeom>
                <a:avLst/>
                <a:gdLst/>
                <a:ahLst/>
                <a:cxnLst/>
                <a:rect l="l" t="t" r="r" b="b"/>
                <a:pathLst>
                  <a:path w="1960" h="5731" extrusionOk="0">
                    <a:moveTo>
                      <a:pt x="0" y="0"/>
                    </a:moveTo>
                    <a:lnTo>
                      <a:pt x="0" y="5731"/>
                    </a:lnTo>
                    <a:lnTo>
                      <a:pt x="666" y="5731"/>
                    </a:lnTo>
                    <a:lnTo>
                      <a:pt x="666" y="703"/>
                    </a:lnTo>
                    <a:lnTo>
                      <a:pt x="1960" y="703"/>
                    </a:lnTo>
                    <a:lnTo>
                      <a:pt x="1960"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a:extLst>
                  <a:ext uri="{FF2B5EF4-FFF2-40B4-BE49-F238E27FC236}">
                    <a16:creationId xmlns:a16="http://schemas.microsoft.com/office/drawing/2014/main" id="{6D6A2D5E-4968-77E8-8582-A4ABE99CEBDC}"/>
                  </a:ext>
                </a:extLst>
              </p:cNvPr>
              <p:cNvSpPr/>
              <p:nvPr/>
            </p:nvSpPr>
            <p:spPr>
              <a:xfrm>
                <a:off x="2143525" y="2438800"/>
                <a:ext cx="49025" cy="143275"/>
              </a:xfrm>
              <a:custGeom>
                <a:avLst/>
                <a:gdLst/>
                <a:ahLst/>
                <a:cxnLst/>
                <a:rect l="l" t="t" r="r" b="b"/>
                <a:pathLst>
                  <a:path w="1961" h="5731" extrusionOk="0">
                    <a:moveTo>
                      <a:pt x="1" y="0"/>
                    </a:moveTo>
                    <a:lnTo>
                      <a:pt x="1" y="5731"/>
                    </a:lnTo>
                    <a:lnTo>
                      <a:pt x="1960" y="5731"/>
                    </a:lnTo>
                    <a:lnTo>
                      <a:pt x="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a:extLst>
                  <a:ext uri="{FF2B5EF4-FFF2-40B4-BE49-F238E27FC236}">
                    <a16:creationId xmlns:a16="http://schemas.microsoft.com/office/drawing/2014/main" id="{DC8C57FE-F38F-415F-AB32-0BB47038A709}"/>
                  </a:ext>
                </a:extLst>
              </p:cNvPr>
              <p:cNvSpPr/>
              <p:nvPr/>
            </p:nvSpPr>
            <p:spPr>
              <a:xfrm>
                <a:off x="2143525" y="2438800"/>
                <a:ext cx="49950" cy="143275"/>
              </a:xfrm>
              <a:custGeom>
                <a:avLst/>
                <a:gdLst/>
                <a:ahLst/>
                <a:cxnLst/>
                <a:rect l="l" t="t" r="r" b="b"/>
                <a:pathLst>
                  <a:path w="1998" h="5731" extrusionOk="0">
                    <a:moveTo>
                      <a:pt x="1" y="0"/>
                    </a:moveTo>
                    <a:lnTo>
                      <a:pt x="1" y="5731"/>
                    </a:lnTo>
                    <a:lnTo>
                      <a:pt x="703" y="5731"/>
                    </a:lnTo>
                    <a:lnTo>
                      <a:pt x="703" y="703"/>
                    </a:lnTo>
                    <a:lnTo>
                      <a:pt x="1997" y="703"/>
                    </a:lnTo>
                    <a:lnTo>
                      <a:pt x="1997" y="0"/>
                    </a:ln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3" name="Google Shape;383;p35">
            <a:extLst>
              <a:ext uri="{FF2B5EF4-FFF2-40B4-BE49-F238E27FC236}">
                <a16:creationId xmlns:a16="http://schemas.microsoft.com/office/drawing/2014/main" id="{DA2EA7F1-9A21-9AC2-B64B-9FC4DDDC3231}"/>
              </a:ext>
            </a:extLst>
          </p:cNvPr>
          <p:cNvGrpSpPr/>
          <p:nvPr/>
        </p:nvGrpSpPr>
        <p:grpSpPr>
          <a:xfrm rot="-321938">
            <a:off x="1013081" y="778735"/>
            <a:ext cx="1120377" cy="1120521"/>
            <a:chOff x="6563177" y="966389"/>
            <a:chExt cx="1120510" cy="1120654"/>
          </a:xfrm>
        </p:grpSpPr>
        <p:sp>
          <p:nvSpPr>
            <p:cNvPr id="384" name="Google Shape;384;p35">
              <a:extLst>
                <a:ext uri="{FF2B5EF4-FFF2-40B4-BE49-F238E27FC236}">
                  <a16:creationId xmlns:a16="http://schemas.microsoft.com/office/drawing/2014/main" id="{C0E93263-4E50-EB29-DC30-F56EF3CC7033}"/>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a:extLst>
                <a:ext uri="{FF2B5EF4-FFF2-40B4-BE49-F238E27FC236}">
                  <a16:creationId xmlns:a16="http://schemas.microsoft.com/office/drawing/2014/main" id="{55348C32-DFAF-6A18-6FAC-6409F906DAEA}"/>
                </a:ext>
              </a:extLst>
            </p:cNvPr>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a:extLst>
                <a:ext uri="{FF2B5EF4-FFF2-40B4-BE49-F238E27FC236}">
                  <a16:creationId xmlns:a16="http://schemas.microsoft.com/office/drawing/2014/main" id="{454E5C53-3356-6E01-1C5D-C402350546A7}"/>
                </a:ext>
              </a:extLst>
            </p:cNvPr>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Ti</a:t>
              </a:r>
              <a:endParaRPr sz="2900" b="1">
                <a:latin typeface="DM Sans"/>
                <a:ea typeface="DM Sans"/>
                <a:cs typeface="DM Sans"/>
                <a:sym typeface="DM Sans"/>
              </a:endParaRPr>
            </a:p>
          </p:txBody>
        </p:sp>
        <p:sp>
          <p:nvSpPr>
            <p:cNvPr id="387" name="Google Shape;387;p35">
              <a:extLst>
                <a:ext uri="{FF2B5EF4-FFF2-40B4-BE49-F238E27FC236}">
                  <a16:creationId xmlns:a16="http://schemas.microsoft.com/office/drawing/2014/main" id="{FC43CDF8-6ADE-D84C-224E-8C2572FA4C1C}"/>
                </a:ext>
              </a:extLst>
            </p:cNvPr>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Titanium</a:t>
              </a:r>
              <a:endParaRPr sz="900">
                <a:latin typeface="DM Sans"/>
                <a:ea typeface="DM Sans"/>
                <a:cs typeface="DM Sans"/>
                <a:sym typeface="DM Sans"/>
              </a:endParaRPr>
            </a:p>
          </p:txBody>
        </p:sp>
        <p:sp>
          <p:nvSpPr>
            <p:cNvPr id="388" name="Google Shape;388;p35">
              <a:extLst>
                <a:ext uri="{FF2B5EF4-FFF2-40B4-BE49-F238E27FC236}">
                  <a16:creationId xmlns:a16="http://schemas.microsoft.com/office/drawing/2014/main" id="{2ADC5D1A-518C-4B22-C9E5-23F34E30511F}"/>
                </a:ext>
              </a:extLst>
            </p:cNvPr>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22</a:t>
              </a:r>
              <a:endParaRPr sz="900">
                <a:latin typeface="DM Sans"/>
                <a:ea typeface="DM Sans"/>
                <a:cs typeface="DM Sans"/>
                <a:sym typeface="DM Sans"/>
              </a:endParaRPr>
            </a:p>
          </p:txBody>
        </p:sp>
      </p:grpSp>
      <p:grpSp>
        <p:nvGrpSpPr>
          <p:cNvPr id="389" name="Google Shape;389;p35">
            <a:extLst>
              <a:ext uri="{FF2B5EF4-FFF2-40B4-BE49-F238E27FC236}">
                <a16:creationId xmlns:a16="http://schemas.microsoft.com/office/drawing/2014/main" id="{1968E157-C800-37E0-9C55-CFA74FABBD36}"/>
              </a:ext>
            </a:extLst>
          </p:cNvPr>
          <p:cNvGrpSpPr/>
          <p:nvPr/>
        </p:nvGrpSpPr>
        <p:grpSpPr>
          <a:xfrm rot="-642523">
            <a:off x="7427526" y="3169150"/>
            <a:ext cx="1120414" cy="1120558"/>
            <a:chOff x="6563177" y="966389"/>
            <a:chExt cx="1120510" cy="1120654"/>
          </a:xfrm>
        </p:grpSpPr>
        <p:sp>
          <p:nvSpPr>
            <p:cNvPr id="390" name="Google Shape;390;p35">
              <a:extLst>
                <a:ext uri="{FF2B5EF4-FFF2-40B4-BE49-F238E27FC236}">
                  <a16:creationId xmlns:a16="http://schemas.microsoft.com/office/drawing/2014/main" id="{6FCF0154-106C-E952-DD85-5FB686C9D600}"/>
                </a:ext>
              </a:extLst>
            </p:cNvPr>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a:extLst>
                <a:ext uri="{FF2B5EF4-FFF2-40B4-BE49-F238E27FC236}">
                  <a16:creationId xmlns:a16="http://schemas.microsoft.com/office/drawing/2014/main" id="{DF56D2FA-CB12-8A47-BDF9-41BF5E5C088D}"/>
                </a:ext>
              </a:extLst>
            </p:cNvPr>
            <p:cNvSpPr/>
            <p:nvPr/>
          </p:nvSpPr>
          <p:spPr>
            <a:xfrm rot="1275339">
              <a:off x="6690645" y="1094002"/>
              <a:ext cx="865584" cy="865584"/>
            </a:xfrm>
            <a:prstGeom prst="roundRect">
              <a:avLst>
                <a:gd name="adj" fmla="val 9295"/>
              </a:avLst>
            </a:prstGeom>
            <a:solidFill>
              <a:srgbClr val="FFA600">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a:extLst>
                <a:ext uri="{FF2B5EF4-FFF2-40B4-BE49-F238E27FC236}">
                  <a16:creationId xmlns:a16="http://schemas.microsoft.com/office/drawing/2014/main" id="{CB0D336B-B153-3698-311E-A6FFAE86BCB6}"/>
                </a:ext>
              </a:extLst>
            </p:cNvPr>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Si</a:t>
              </a:r>
              <a:endParaRPr sz="2900" b="1">
                <a:latin typeface="DM Sans"/>
                <a:ea typeface="DM Sans"/>
                <a:cs typeface="DM Sans"/>
                <a:sym typeface="DM Sans"/>
              </a:endParaRPr>
            </a:p>
          </p:txBody>
        </p:sp>
        <p:sp>
          <p:nvSpPr>
            <p:cNvPr id="393" name="Google Shape;393;p35">
              <a:extLst>
                <a:ext uri="{FF2B5EF4-FFF2-40B4-BE49-F238E27FC236}">
                  <a16:creationId xmlns:a16="http://schemas.microsoft.com/office/drawing/2014/main" id="{0EFEB7AC-AACA-4E7A-CE6F-6AA9B39AE13D}"/>
                </a:ext>
              </a:extLst>
            </p:cNvPr>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Silicon</a:t>
              </a:r>
              <a:endParaRPr sz="900">
                <a:latin typeface="DM Sans"/>
                <a:ea typeface="DM Sans"/>
                <a:cs typeface="DM Sans"/>
                <a:sym typeface="DM Sans"/>
              </a:endParaRPr>
            </a:p>
          </p:txBody>
        </p:sp>
        <p:sp>
          <p:nvSpPr>
            <p:cNvPr id="394" name="Google Shape;394;p35">
              <a:extLst>
                <a:ext uri="{FF2B5EF4-FFF2-40B4-BE49-F238E27FC236}">
                  <a16:creationId xmlns:a16="http://schemas.microsoft.com/office/drawing/2014/main" id="{584438F7-34F7-E62B-1035-FEE21EAFAD13}"/>
                </a:ext>
              </a:extLst>
            </p:cNvPr>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14</a:t>
              </a:r>
              <a:endParaRPr sz="900">
                <a:latin typeface="DM Sans"/>
                <a:ea typeface="DM Sans"/>
                <a:cs typeface="DM Sans"/>
                <a:sym typeface="DM Sans"/>
              </a:endParaRPr>
            </a:p>
          </p:txBody>
        </p:sp>
      </p:grpSp>
    </p:spTree>
    <p:extLst>
      <p:ext uri="{BB962C8B-B14F-4D97-AF65-F5344CB8AC3E}">
        <p14:creationId xmlns:p14="http://schemas.microsoft.com/office/powerpoint/2010/main" val="284391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2062823" y="2611794"/>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01</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Introduction</a:t>
            </a:r>
            <a:endParaRPr sz="6600" dirty="0">
              <a:latin typeface="DaunPenh" panose="020F0502020204030204" pitchFamily="2" charset="0"/>
              <a:cs typeface="DaunPenh" panose="020F0502020204030204" pitchFamily="2" charset="0"/>
            </a:endParaRPr>
          </a:p>
        </p:txBody>
      </p:sp>
      <p:grpSp>
        <p:nvGrpSpPr>
          <p:cNvPr id="383" name="Google Shape;383;p35"/>
          <p:cNvGrpSpPr/>
          <p:nvPr/>
        </p:nvGrpSpPr>
        <p:grpSpPr>
          <a:xfrm rot="-321938">
            <a:off x="1013081" y="778735"/>
            <a:ext cx="1120377" cy="1120521"/>
            <a:chOff x="6563177" y="966389"/>
            <a:chExt cx="1120510" cy="1120654"/>
          </a:xfrm>
        </p:grpSpPr>
        <p:sp>
          <p:nvSpPr>
            <p:cNvPr id="384" name="Google Shape;384;p35"/>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Ti</a:t>
              </a:r>
              <a:endParaRPr sz="2900" b="1">
                <a:latin typeface="DM Sans"/>
                <a:ea typeface="DM Sans"/>
                <a:cs typeface="DM Sans"/>
                <a:sym typeface="DM Sans"/>
              </a:endParaRPr>
            </a:p>
          </p:txBody>
        </p:sp>
        <p:sp>
          <p:nvSpPr>
            <p:cNvPr id="387" name="Google Shape;387;p35"/>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Titanium</a:t>
              </a:r>
              <a:endParaRPr sz="900">
                <a:latin typeface="DM Sans"/>
                <a:ea typeface="DM Sans"/>
                <a:cs typeface="DM Sans"/>
                <a:sym typeface="DM Sans"/>
              </a:endParaRPr>
            </a:p>
          </p:txBody>
        </p:sp>
        <p:sp>
          <p:nvSpPr>
            <p:cNvPr id="388" name="Google Shape;388;p35"/>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22</a:t>
              </a:r>
              <a:endParaRPr sz="900">
                <a:latin typeface="DM Sans"/>
                <a:ea typeface="DM Sans"/>
                <a:cs typeface="DM Sans"/>
                <a:sym typeface="DM Sans"/>
              </a:endParaRPr>
            </a:p>
          </p:txBody>
        </p:sp>
      </p:grpSp>
      <p:grpSp>
        <p:nvGrpSpPr>
          <p:cNvPr id="389" name="Google Shape;389;p35"/>
          <p:cNvGrpSpPr/>
          <p:nvPr/>
        </p:nvGrpSpPr>
        <p:grpSpPr>
          <a:xfrm rot="-642523">
            <a:off x="7427526" y="3169150"/>
            <a:ext cx="1120414" cy="1120558"/>
            <a:chOff x="6563177" y="966389"/>
            <a:chExt cx="1120510" cy="1120654"/>
          </a:xfrm>
        </p:grpSpPr>
        <p:sp>
          <p:nvSpPr>
            <p:cNvPr id="390" name="Google Shape;390;p35"/>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rot="1275339">
              <a:off x="6690645" y="1094002"/>
              <a:ext cx="865584" cy="865584"/>
            </a:xfrm>
            <a:prstGeom prst="roundRect">
              <a:avLst>
                <a:gd name="adj" fmla="val 9295"/>
              </a:avLst>
            </a:prstGeom>
            <a:solidFill>
              <a:srgbClr val="FFA600">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Si</a:t>
              </a:r>
              <a:endParaRPr sz="2900" b="1">
                <a:latin typeface="DM Sans"/>
                <a:ea typeface="DM Sans"/>
                <a:cs typeface="DM Sans"/>
                <a:sym typeface="DM Sans"/>
              </a:endParaRPr>
            </a:p>
          </p:txBody>
        </p:sp>
        <p:sp>
          <p:nvSpPr>
            <p:cNvPr id="393" name="Google Shape;393;p35"/>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Silicon</a:t>
              </a:r>
              <a:endParaRPr sz="900">
                <a:latin typeface="DM Sans"/>
                <a:ea typeface="DM Sans"/>
                <a:cs typeface="DM Sans"/>
                <a:sym typeface="DM Sans"/>
              </a:endParaRPr>
            </a:p>
          </p:txBody>
        </p:sp>
        <p:sp>
          <p:nvSpPr>
            <p:cNvPr id="394" name="Google Shape;394;p35"/>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14</a:t>
              </a:r>
              <a:endParaRPr sz="900">
                <a:latin typeface="DM Sans"/>
                <a:ea typeface="DM Sans"/>
                <a:cs typeface="DM Sans"/>
                <a:sym typeface="DM San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778" t="19108" r="17639"/>
          <a:stretch/>
        </p:blipFill>
        <p:spPr>
          <a:xfrm>
            <a:off x="1390650" y="1548572"/>
            <a:ext cx="6362700" cy="2577306"/>
          </a:xfrm>
          <a:prstGeom prst="rect">
            <a:avLst/>
          </a:prstGeom>
        </p:spPr>
      </p:pic>
      <p:sp>
        <p:nvSpPr>
          <p:cNvPr id="4" name="TextBox 3"/>
          <p:cNvSpPr txBox="1"/>
          <p:nvPr/>
        </p:nvSpPr>
        <p:spPr>
          <a:xfrm>
            <a:off x="3918616" y="884927"/>
            <a:ext cx="1306768" cy="369332"/>
          </a:xfrm>
          <a:prstGeom prst="rect">
            <a:avLst/>
          </a:prstGeom>
          <a:noFill/>
        </p:spPr>
        <p:txBody>
          <a:bodyPr wrap="none" rtlCol="0">
            <a:spAutoFit/>
          </a:bodyPr>
          <a:lstStyle/>
          <a:p>
            <a:r>
              <a:rPr lang="en-US" sz="1800" b="1" dirty="0">
                <a:latin typeface="Times New Roman" panose="02020603050405020304" pitchFamily="18" charset="0"/>
                <a:ea typeface="Calibri" panose="020F0502020204030204" pitchFamily="34" charset="0"/>
                <a:cs typeface="Gautami" panose="020B0502040204020203" pitchFamily="34" charset="0"/>
              </a:rPr>
              <a:t>Home Page</a:t>
            </a:r>
          </a:p>
        </p:txBody>
      </p:sp>
    </p:spTree>
    <p:extLst>
      <p:ext uri="{BB962C8B-B14F-4D97-AF65-F5344CB8AC3E}">
        <p14:creationId xmlns:p14="http://schemas.microsoft.com/office/powerpoint/2010/main" val="174646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1458" y="353942"/>
            <a:ext cx="1435008" cy="369332"/>
          </a:xfrm>
          <a:prstGeom prst="rect">
            <a:avLst/>
          </a:prstGeom>
          <a:noFill/>
        </p:spPr>
        <p:txBody>
          <a:bodyPr wrap="none" rtlCol="0">
            <a:spAutoFit/>
          </a:bodyPr>
          <a:lstStyle/>
          <a:p>
            <a:pPr algn="r"/>
            <a:r>
              <a:rPr lang="en-US" sz="1800" b="1" dirty="0">
                <a:latin typeface="Times New Roman" panose="02020603050405020304" pitchFamily="18" charset="0"/>
                <a:ea typeface="Calibri" panose="020F0502020204030204" pitchFamily="34" charset="0"/>
                <a:cs typeface="Gautami" panose="020B0502040204020203" pitchFamily="34" charset="0"/>
              </a:rPr>
              <a:t>Results Page</a:t>
            </a:r>
          </a:p>
        </p:txBody>
      </p:sp>
      <p:pic>
        <p:nvPicPr>
          <p:cNvPr id="2050" name="Picture 2" descr="https://private-user-images.githubusercontent.com/144904506/430125488-4bbf46e3-8c26-4f36-bc75-dc0cee35cd50.png?jwt=eyJhbGciOiJIUzI1NiIsInR5cCI6IkpXVCJ9.eyJpc3MiOiJnaXRodWIuY29tIiwiYXVkIjoicmF3LmdpdGh1YnVzZXJjb250ZW50LmNvbSIsImtleSI6ImtleTUiLCJleHAiOjE3NDM3OTQxODAsIm5iZiI6MTc0Mzc5Mzg4MCwicGF0aCI6Ii8xNDQ5MDQ1MDYvNDMwMTI1NDg4LTRiYmY0NmUzLThjMjYtNGYzNi1iYzc1LWRjMGNlZTM1Y2Q1MC5wbmc_WC1BbXotQWxnb3JpdGhtPUFXUzQtSE1BQy1TSEEyNTYmWC1BbXotQ3JlZGVudGlhbD1BS0lBVkNPRFlMU0E1M1BRSzRaQSUyRjIwMjUwNDA0JTJGdXMtZWFzdC0xJTJGczMlMkZhd3M0X3JlcXVlc3QmWC1BbXotRGF0ZT0yMDI1MDQwNFQxOTExMjBaJlgtQW16LUV4cGlyZXM9MzAwJlgtQW16LVNpZ25hdHVyZT0zYTAzYTFiOGU5ZmNjYjZlZjQ0M2Y3NDgwMTI2YTc5OWU5ODY5NTYxMDRkOGFhYWYyZDVhNWYxN2Q3YjEzZmZjJlgtQW16LVNpZ25lZEhlYWRlcnM9aG9zdCJ9.4hxZAA6QXvv_LKfc9VdenPnh0S57ReUPXxXkT2bVhcY"/>
          <p:cNvPicPr>
            <a:picLocks noChangeAspect="1" noChangeArrowheads="1"/>
          </p:cNvPicPr>
          <p:nvPr/>
        </p:nvPicPr>
        <p:blipFill rotWithShape="1">
          <a:blip r:embed="rId2">
            <a:extLst>
              <a:ext uri="{28A0092B-C50C-407E-A947-70E740481C1C}">
                <a14:useLocalDpi xmlns:a14="http://schemas.microsoft.com/office/drawing/2010/main" val="0"/>
              </a:ext>
            </a:extLst>
          </a:blip>
          <a:srcRect l="3557" t="6272" r="4062" b="3686"/>
          <a:stretch/>
        </p:blipFill>
        <p:spPr bwMode="auto">
          <a:xfrm>
            <a:off x="524933" y="863602"/>
            <a:ext cx="813646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457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7834" y="359834"/>
            <a:ext cx="1306768" cy="369332"/>
          </a:xfrm>
          <a:prstGeom prst="rect">
            <a:avLst/>
          </a:prstGeom>
          <a:noFill/>
        </p:spPr>
        <p:txBody>
          <a:bodyPr wrap="none" rtlCol="0">
            <a:spAutoFit/>
          </a:bodyPr>
          <a:lstStyle/>
          <a:p>
            <a:pPr algn="r"/>
            <a:r>
              <a:rPr lang="en-US" sz="1800" b="1" dirty="0">
                <a:latin typeface="Times New Roman" panose="02020603050405020304" pitchFamily="18" charset="0"/>
                <a:ea typeface="Calibri" panose="020F0502020204030204" pitchFamily="34" charset="0"/>
                <a:cs typeface="Gautami" panose="020B0502040204020203" pitchFamily="34" charset="0"/>
              </a:rPr>
              <a:t>Bert Result</a:t>
            </a:r>
          </a:p>
        </p:txBody>
      </p:sp>
      <p:pic>
        <p:nvPicPr>
          <p:cNvPr id="4098" name="Picture 2" descr="https://private-user-images.githubusercontent.com/144904506/430125928-3d22f675-886c-49a7-b304-764ab23b3ffc.png?jwt=eyJhbGciOiJIUzI1NiIsInR5cCI6IkpXVCJ9.eyJpc3MiOiJnaXRodWIuY29tIiwiYXVkIjoicmF3LmdpdGh1YnVzZXJjb250ZW50LmNvbSIsImtleSI6ImtleTUiLCJleHAiOjE3NDM3OTQ3OTcsIm5iZiI6MTc0Mzc5NDQ5NywicGF0aCI6Ii8xNDQ5MDQ1MDYvNDMwMTI1OTI4LTNkMjJmNjc1LTg4NmMtNDlhNy1iMzA0LTc2NGFiMjNiM2ZmYy5wbmc_WC1BbXotQWxnb3JpdGhtPUFXUzQtSE1BQy1TSEEyNTYmWC1BbXotQ3JlZGVudGlhbD1BS0lBVkNPRFlMU0E1M1BRSzRaQSUyRjIwMjUwNDA0JTJGdXMtZWFzdC0xJTJGczMlMkZhd3M0X3JlcXVlc3QmWC1BbXotRGF0ZT0yMDI1MDQwNFQxOTIxMzdaJlgtQW16LUV4cGlyZXM9MzAwJlgtQW16LVNpZ25hdHVyZT1mN2RhM2UwZmIyOGYwMmM1YzI2NmE2ODUxMTVkZDZjOTIyMjdkZWEwMGZiZGRmYzUxNjZlMGNkYWM5YjIxNzYxJlgtQW16LVNpZ25lZEhlYWRlcnM9aG9zdCJ9.NYoCWLSe1ujJKbz2YRGTmjz3nscBKzOcu5nuiGW_N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76" y="1098550"/>
            <a:ext cx="8343660" cy="332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57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2657" y="458824"/>
            <a:ext cx="2012089" cy="369332"/>
          </a:xfrm>
          <a:prstGeom prst="rect">
            <a:avLst/>
          </a:prstGeom>
          <a:noFill/>
        </p:spPr>
        <p:txBody>
          <a:bodyPr wrap="none" rtlCol="0">
            <a:spAutoFit/>
          </a:bodyPr>
          <a:lstStyle/>
          <a:p>
            <a:pPr algn="r"/>
            <a:r>
              <a:rPr lang="en-US" sz="1800" b="1" dirty="0" err="1">
                <a:latin typeface="Times New Roman" panose="02020603050405020304" pitchFamily="18" charset="0"/>
                <a:ea typeface="Calibri" panose="020F0502020204030204" pitchFamily="34" charset="0"/>
                <a:cs typeface="Gautami" panose="020B0502040204020203" pitchFamily="34" charset="0"/>
              </a:rPr>
              <a:t>MatSciBert</a:t>
            </a:r>
            <a:r>
              <a:rPr lang="en-US" sz="1800" b="1" dirty="0">
                <a:latin typeface="Times New Roman" panose="02020603050405020304" pitchFamily="18" charset="0"/>
                <a:ea typeface="Calibri" panose="020F0502020204030204" pitchFamily="34" charset="0"/>
                <a:cs typeface="Gautami" panose="020B0502040204020203" pitchFamily="34" charset="0"/>
              </a:rPr>
              <a:t> Result</a:t>
            </a:r>
          </a:p>
        </p:txBody>
      </p:sp>
      <p:pic>
        <p:nvPicPr>
          <p:cNvPr id="3080" name="Picture 8" descr="MatSciBert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17" y="1250950"/>
            <a:ext cx="8293765" cy="309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77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4213" y="789573"/>
            <a:ext cx="2145747" cy="369332"/>
          </a:xfrm>
          <a:prstGeom prst="rect">
            <a:avLst/>
          </a:prstGeom>
          <a:noFill/>
        </p:spPr>
        <p:txBody>
          <a:bodyPr wrap="square" rtlCol="0">
            <a:spAutoFit/>
          </a:bodyPr>
          <a:lstStyle/>
          <a:p>
            <a:pPr algn="ctr"/>
            <a:r>
              <a:rPr lang="en-US" sz="1800" b="1" dirty="0">
                <a:latin typeface="Times New Roman" panose="02020603050405020304" pitchFamily="18" charset="0"/>
                <a:ea typeface="Calibri" panose="020F0502020204030204" pitchFamily="34" charset="0"/>
                <a:cs typeface="Gautami" panose="020B0502040204020203" pitchFamily="34" charset="0"/>
              </a:rPr>
              <a:t>Context of Bert</a:t>
            </a:r>
          </a:p>
        </p:txBody>
      </p:sp>
      <p:pic>
        <p:nvPicPr>
          <p:cNvPr id="6146" name="Picture 2" descr="Bert Context where answer generated"/>
          <p:cNvPicPr>
            <a:picLocks noChangeAspect="1" noChangeArrowheads="1"/>
          </p:cNvPicPr>
          <p:nvPr/>
        </p:nvPicPr>
        <p:blipFill rotWithShape="1">
          <a:blip r:embed="rId2">
            <a:extLst>
              <a:ext uri="{28A0092B-C50C-407E-A947-70E740481C1C}">
                <a14:useLocalDpi xmlns:a14="http://schemas.microsoft.com/office/drawing/2010/main" val="0"/>
              </a:ext>
            </a:extLst>
          </a:blip>
          <a:srcRect r="21796" b="42837"/>
          <a:stretch/>
        </p:blipFill>
        <p:spPr bwMode="auto">
          <a:xfrm>
            <a:off x="1028598" y="1666693"/>
            <a:ext cx="7069136" cy="251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59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351" y="2387084"/>
            <a:ext cx="2613991" cy="369332"/>
          </a:xfrm>
          <a:prstGeom prst="rect">
            <a:avLst/>
          </a:prstGeom>
          <a:noFill/>
        </p:spPr>
        <p:txBody>
          <a:bodyPr wrap="square" rtlCol="0">
            <a:spAutoFit/>
          </a:bodyPr>
          <a:lstStyle/>
          <a:p>
            <a:pPr algn="ctr"/>
            <a:r>
              <a:rPr lang="en-US" sz="1800" b="1" dirty="0">
                <a:latin typeface="Times New Roman" panose="02020603050405020304" pitchFamily="18" charset="0"/>
                <a:ea typeface="Calibri" panose="020F0502020204030204" pitchFamily="34" charset="0"/>
                <a:cs typeface="Gautami" panose="020B0502040204020203" pitchFamily="34" charset="0"/>
              </a:rPr>
              <a:t>Context of </a:t>
            </a:r>
            <a:r>
              <a:rPr lang="en-US" sz="1800" b="1" dirty="0" err="1">
                <a:latin typeface="Times New Roman" panose="02020603050405020304" pitchFamily="18" charset="0"/>
                <a:ea typeface="Calibri" panose="020F0502020204030204" pitchFamily="34" charset="0"/>
                <a:cs typeface="Gautami" panose="020B0502040204020203" pitchFamily="34" charset="0"/>
              </a:rPr>
              <a:t>MatSciBert</a:t>
            </a:r>
            <a:endParaRPr lang="en-US" sz="1800" b="1" dirty="0">
              <a:latin typeface="Times New Roman" panose="02020603050405020304" pitchFamily="18" charset="0"/>
              <a:ea typeface="Calibri" panose="020F0502020204030204" pitchFamily="34" charset="0"/>
              <a:cs typeface="Gautami" panose="020B0502040204020203" pitchFamily="34" charset="0"/>
            </a:endParaRPr>
          </a:p>
        </p:txBody>
      </p:sp>
      <p:pic>
        <p:nvPicPr>
          <p:cNvPr id="5122" name="Picture 2" descr="https://private-user-images.githubusercontent.com/144904506/430126362-4b87eeb6-8fb7-4174-aa64-54cfbbc914de.png?jwt=eyJhbGciOiJIUzI1NiIsInR5cCI6IkpXVCJ9.eyJpc3MiOiJnaXRodWIuY29tIiwiYXVkIjoicmF3LmdpdGh1YnVzZXJjb250ZW50LmNvbSIsImtleSI6ImtleTUiLCJleHAiOjE3NDM3OTQ3OTcsIm5iZiI6MTc0Mzc5NDQ5NywicGF0aCI6Ii8xNDQ5MDQ1MDYvNDMwMTI2MzYyLTRiODdlZWI2LThmYjctNDE3NC1hYTY0LTU0Y2ZiYmM5MTRkZS5wbmc_WC1BbXotQWxnb3JpdGhtPUFXUzQtSE1BQy1TSEEyNTYmWC1BbXotQ3JlZGVudGlhbD1BS0lBVkNPRFlMU0E1M1BRSzRaQSUyRjIwMjUwNDA0JTJGdXMtZWFzdC0xJTJGczMlMkZhd3M0X3JlcXVlc3QmWC1BbXotRGF0ZT0yMDI1MDQwNFQxOTIxMzdaJlgtQW16LUV4cGlyZXM9MzAwJlgtQW16LVNpZ25hdHVyZT0xMThjNTU5ODJmNWRlNGQ2N2UxNjYxMTg0MzNmODc2ODcxYzVkN2UyYTcxNmNmNzdlZjUxYmZjN2I2MDQyNjRkJlgtQW16LVNpZ25lZEhlYWRlcnM9aG9zdCJ9.xtCuH5lP5kMe1vheOaW0lunHAKobzkLSWpCcDb8Xmso"/>
          <p:cNvPicPr>
            <a:picLocks noChangeAspect="1" noChangeArrowheads="1"/>
          </p:cNvPicPr>
          <p:nvPr/>
        </p:nvPicPr>
        <p:blipFill rotWithShape="1">
          <a:blip r:embed="rId2">
            <a:extLst>
              <a:ext uri="{28A0092B-C50C-407E-A947-70E740481C1C}">
                <a14:useLocalDpi xmlns:a14="http://schemas.microsoft.com/office/drawing/2010/main" val="0"/>
              </a:ext>
            </a:extLst>
          </a:blip>
          <a:srcRect t="7511" r="49991"/>
          <a:stretch/>
        </p:blipFill>
        <p:spPr bwMode="auto">
          <a:xfrm>
            <a:off x="3625851" y="493183"/>
            <a:ext cx="4857750" cy="421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38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3"/>
          <p:cNvSpPr txBox="1">
            <a:spLocks noGrp="1"/>
          </p:cNvSpPr>
          <p:nvPr>
            <p:ph type="title"/>
          </p:nvPr>
        </p:nvSpPr>
        <p:spPr>
          <a:xfrm>
            <a:off x="892694" y="1135856"/>
            <a:ext cx="3443562" cy="3034591"/>
          </a:xfrm>
          <a:prstGeom prst="rect">
            <a:avLst/>
          </a:prstGeom>
        </p:spPr>
        <p:txBody>
          <a:bodyPr spcFirstLastPara="1" wrap="square" lIns="91425" tIns="91425" rIns="91425" bIns="91425" anchor="b" anchorCtr="0">
            <a:noAutofit/>
          </a:bodyPr>
          <a:lstStyle/>
          <a:p>
            <a:pPr lvl="0" algn="ctr"/>
            <a:r>
              <a:rPr lang="en-US" sz="7200" dirty="0">
                <a:latin typeface="DaunPenh" panose="020F0502020204030204" pitchFamily="2" charset="0"/>
                <a:cs typeface="DaunPenh" panose="020F0502020204030204" pitchFamily="2" charset="0"/>
              </a:rPr>
              <a:t>09</a:t>
            </a:r>
            <a:br>
              <a:rPr lang="en-US" sz="4400" dirty="0">
                <a:latin typeface="DaunPenh" panose="020F0502020204030204" pitchFamily="2" charset="0"/>
                <a:cs typeface="DaunPenh" panose="020F0502020204030204" pitchFamily="2" charset="0"/>
              </a:rPr>
            </a:br>
            <a:r>
              <a:rPr lang="en-IN" sz="4400" dirty="0">
                <a:latin typeface="DaunPenh" panose="020F0502020204030204" pitchFamily="2" charset="0"/>
                <a:cs typeface="DaunPenh" panose="020F0502020204030204" pitchFamily="2" charset="0"/>
              </a:rPr>
              <a:t> Conclusion &amp; Future Scope</a:t>
            </a:r>
            <a:endParaRPr sz="4400" dirty="0">
              <a:latin typeface="Daunpneh"/>
            </a:endParaRPr>
          </a:p>
        </p:txBody>
      </p:sp>
      <p:grpSp>
        <p:nvGrpSpPr>
          <p:cNvPr id="1017" name="Google Shape;1017;p43"/>
          <p:cNvGrpSpPr/>
          <p:nvPr/>
        </p:nvGrpSpPr>
        <p:grpSpPr>
          <a:xfrm>
            <a:off x="7342204" y="1860927"/>
            <a:ext cx="1120398" cy="1120542"/>
            <a:chOff x="6563177" y="966389"/>
            <a:chExt cx="1120510" cy="1120654"/>
          </a:xfrm>
        </p:grpSpPr>
        <p:sp>
          <p:nvSpPr>
            <p:cNvPr id="1018" name="Google Shape;1018;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rot="1275339">
              <a:off x="6690645" y="1094002"/>
              <a:ext cx="865584" cy="865584"/>
            </a:xfrm>
            <a:prstGeom prst="roundRect">
              <a:avLst>
                <a:gd name="adj" fmla="val 9295"/>
              </a:avLst>
            </a:prstGeom>
            <a:solidFill>
              <a:srgbClr val="70BBE4">
                <a:alpha val="3962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txBox="1"/>
            <p:nvPr/>
          </p:nvSpPr>
          <p:spPr>
            <a:xfrm rot="1274873">
              <a:off x="6802121" y="1221229"/>
              <a:ext cx="680457"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LI</a:t>
              </a:r>
              <a:endParaRPr sz="2900" b="1">
                <a:latin typeface="DM Sans"/>
                <a:ea typeface="DM Sans"/>
                <a:cs typeface="DM Sans"/>
                <a:sym typeface="DM Sans"/>
              </a:endParaRPr>
            </a:p>
          </p:txBody>
        </p:sp>
        <p:sp>
          <p:nvSpPr>
            <p:cNvPr id="1021" name="Google Shape;1021;p43"/>
            <p:cNvSpPr txBox="1"/>
            <p:nvPr/>
          </p:nvSpPr>
          <p:spPr>
            <a:xfrm rot="1275098">
              <a:off x="6625636" y="1711641"/>
              <a:ext cx="783800"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Lithium</a:t>
              </a:r>
              <a:endParaRPr sz="900">
                <a:latin typeface="DM Sans"/>
                <a:ea typeface="DM Sans"/>
                <a:cs typeface="DM Sans"/>
                <a:sym typeface="DM Sans"/>
              </a:endParaRPr>
            </a:p>
          </p:txBody>
        </p:sp>
        <p:sp>
          <p:nvSpPr>
            <p:cNvPr id="1022" name="Google Shape;1022;p43"/>
            <p:cNvSpPr txBox="1"/>
            <p:nvPr/>
          </p:nvSpPr>
          <p:spPr>
            <a:xfrm rot="1275781">
              <a:off x="6791476" y="1019402"/>
              <a:ext cx="142286"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3</a:t>
              </a:r>
              <a:endParaRPr sz="900">
                <a:latin typeface="DM Sans"/>
                <a:ea typeface="DM Sans"/>
                <a:cs typeface="DM Sans"/>
                <a:sym typeface="DM Sans"/>
              </a:endParaRPr>
            </a:p>
          </p:txBody>
        </p:sp>
      </p:grpSp>
      <p:grpSp>
        <p:nvGrpSpPr>
          <p:cNvPr id="1023" name="Google Shape;1023;p43"/>
          <p:cNvGrpSpPr/>
          <p:nvPr/>
        </p:nvGrpSpPr>
        <p:grpSpPr>
          <a:xfrm rot="-1640803">
            <a:off x="5603907" y="867085"/>
            <a:ext cx="1120330" cy="1120474"/>
            <a:chOff x="6563177" y="966389"/>
            <a:chExt cx="1120510" cy="1120654"/>
          </a:xfrm>
        </p:grpSpPr>
        <p:sp>
          <p:nvSpPr>
            <p:cNvPr id="1024" name="Google Shape;1024;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Ca</a:t>
              </a:r>
              <a:endParaRPr sz="2900" b="1">
                <a:latin typeface="DM Sans"/>
                <a:ea typeface="DM Sans"/>
                <a:cs typeface="DM Sans"/>
                <a:sym typeface="DM Sans"/>
              </a:endParaRPr>
            </a:p>
          </p:txBody>
        </p:sp>
        <p:sp>
          <p:nvSpPr>
            <p:cNvPr id="1027" name="Google Shape;1027;p43"/>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Calcium</a:t>
              </a:r>
              <a:endParaRPr sz="900">
                <a:latin typeface="DM Sans"/>
                <a:ea typeface="DM Sans"/>
                <a:cs typeface="DM Sans"/>
                <a:sym typeface="DM Sans"/>
              </a:endParaRPr>
            </a:p>
          </p:txBody>
        </p:sp>
        <p:sp>
          <p:nvSpPr>
            <p:cNvPr id="1028" name="Google Shape;1028;p43"/>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29</a:t>
              </a:r>
              <a:endParaRPr sz="900">
                <a:latin typeface="DM Sans"/>
                <a:ea typeface="DM Sans"/>
                <a:cs typeface="DM Sans"/>
                <a:sym typeface="DM Sans"/>
              </a:endParaRPr>
            </a:p>
          </p:txBody>
        </p:sp>
      </p:grpSp>
      <p:grpSp>
        <p:nvGrpSpPr>
          <p:cNvPr id="1029" name="Google Shape;1029;p43"/>
          <p:cNvGrpSpPr/>
          <p:nvPr/>
        </p:nvGrpSpPr>
        <p:grpSpPr>
          <a:xfrm rot="-2154363">
            <a:off x="6129598" y="3382666"/>
            <a:ext cx="1120400" cy="1120544"/>
            <a:chOff x="6563177" y="966389"/>
            <a:chExt cx="1120510" cy="1120654"/>
          </a:xfrm>
        </p:grpSpPr>
        <p:sp>
          <p:nvSpPr>
            <p:cNvPr id="1030" name="Google Shape;1030;p43"/>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Au</a:t>
              </a:r>
              <a:endParaRPr sz="2900" b="1">
                <a:latin typeface="DM Sans"/>
                <a:ea typeface="DM Sans"/>
                <a:cs typeface="DM Sans"/>
                <a:sym typeface="DM Sans"/>
              </a:endParaRPr>
            </a:p>
          </p:txBody>
        </p:sp>
        <p:sp>
          <p:nvSpPr>
            <p:cNvPr id="1033" name="Google Shape;1033;p43"/>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1034" name="Google Shape;1034;p43"/>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spTree>
    <p:extLst>
      <p:ext uri="{BB962C8B-B14F-4D97-AF65-F5344CB8AC3E}">
        <p14:creationId xmlns:p14="http://schemas.microsoft.com/office/powerpoint/2010/main" val="1832893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BB8D2D-27BC-9281-BDCC-225D4F01C0F9}"/>
              </a:ext>
            </a:extLst>
          </p:cNvPr>
          <p:cNvSpPr txBox="1"/>
          <p:nvPr/>
        </p:nvSpPr>
        <p:spPr>
          <a:xfrm>
            <a:off x="366913" y="1073547"/>
            <a:ext cx="8234068" cy="3693319"/>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latin typeface="Aparajita" panose="020B0604020202020204" charset="0"/>
                <a:cs typeface="Aparajita" panose="020B0604020202020204" charset="0"/>
              </a:rPr>
              <a:t>In this work, we built a </a:t>
            </a:r>
            <a:r>
              <a:rPr lang="en-IN" sz="1600" b="1" dirty="0">
                <a:latin typeface="Aparajita" panose="020B0604020202020204" charset="0"/>
                <a:cs typeface="Aparajita" panose="020B0604020202020204" charset="0"/>
              </a:rPr>
              <a:t>Retrieval-Augmented Generation (RAG) </a:t>
            </a:r>
            <a:r>
              <a:rPr lang="en-IN" sz="1600" dirty="0">
                <a:latin typeface="Aparajita" panose="020B0604020202020204" charset="0"/>
                <a:cs typeface="Aparajita" panose="020B0604020202020204" charset="0"/>
              </a:rPr>
              <a:t>system that effectively extracts and synthesizes scientific knowledge using </a:t>
            </a:r>
            <a:r>
              <a:rPr lang="en-IN" sz="1600" b="1" dirty="0" err="1">
                <a:latin typeface="Aparajita" panose="020B0604020202020204" charset="0"/>
                <a:cs typeface="Aparajita" panose="020B0604020202020204" charset="0"/>
              </a:rPr>
              <a:t>MatSciBERT</a:t>
            </a:r>
            <a:r>
              <a:rPr lang="en-IN" sz="1600" dirty="0">
                <a:latin typeface="Aparajita" panose="020B0604020202020204" charset="0"/>
                <a:cs typeface="Aparajita" panose="020B0604020202020204" charset="0"/>
              </a:rPr>
              <a:t>. </a:t>
            </a:r>
          </a:p>
          <a:p>
            <a:pPr marL="285750" indent="-285750" algn="just">
              <a:buFont typeface="Wingdings" panose="05000000000000000000" pitchFamily="2" charset="2"/>
              <a:buChar char="Ø"/>
            </a:pPr>
            <a:endParaRPr lang="en-IN" sz="1000" dirty="0">
              <a:latin typeface="Aparajita" panose="020B0604020202020204" charset="0"/>
              <a:cs typeface="Aparajita" panose="020B0604020202020204" charset="0"/>
            </a:endParaRPr>
          </a:p>
          <a:p>
            <a:pPr marL="285750" indent="-285750" algn="just">
              <a:buFont typeface="Wingdings" panose="05000000000000000000" pitchFamily="2" charset="2"/>
              <a:buChar char="Ø"/>
            </a:pPr>
            <a:r>
              <a:rPr lang="en-IN" sz="1600" dirty="0">
                <a:latin typeface="Aparajita" panose="020B0604020202020204" charset="0"/>
                <a:cs typeface="Aparajita" panose="020B0604020202020204" charset="0"/>
              </a:rPr>
              <a:t>By combining advanced retrieval techniques with a powerful </a:t>
            </a:r>
            <a:r>
              <a:rPr lang="en-IN" sz="1600" b="1" dirty="0" err="1">
                <a:latin typeface="Aparajita" panose="020B0604020202020204" charset="0"/>
                <a:cs typeface="Aparajita" panose="020B0604020202020204" charset="0"/>
              </a:rPr>
              <a:t>LLaMA</a:t>
            </a:r>
            <a:r>
              <a:rPr lang="en-IN" sz="1600" b="1" dirty="0">
                <a:latin typeface="Aparajita" panose="020B0604020202020204" charset="0"/>
                <a:cs typeface="Aparajita" panose="020B0604020202020204" charset="0"/>
              </a:rPr>
              <a:t> 3.1 (8B) </a:t>
            </a:r>
            <a:r>
              <a:rPr lang="en-IN" sz="1600" dirty="0">
                <a:latin typeface="Aparajita" panose="020B0604020202020204" charset="0"/>
                <a:cs typeface="Aparajita" panose="020B0604020202020204" charset="0"/>
              </a:rPr>
              <a:t>model, our system generates well-structured, contextually accurate responses to complex scientific queries.</a:t>
            </a:r>
          </a:p>
          <a:p>
            <a:pPr marL="285750" indent="-285750" algn="just">
              <a:buFont typeface="Wingdings" panose="05000000000000000000" pitchFamily="2" charset="2"/>
              <a:buChar char="Ø"/>
            </a:pPr>
            <a:endParaRPr lang="en-IN" sz="1000" dirty="0">
              <a:latin typeface="Aparajita" panose="020B0604020202020204" charset="0"/>
              <a:cs typeface="Aparajita" panose="020B0604020202020204" charset="0"/>
            </a:endParaRPr>
          </a:p>
          <a:p>
            <a:pPr marL="285750" indent="-285750" algn="just">
              <a:buFont typeface="Wingdings" panose="05000000000000000000" pitchFamily="2" charset="2"/>
              <a:buChar char="Ø"/>
            </a:pPr>
            <a:r>
              <a:rPr lang="en-IN" sz="1600" dirty="0">
                <a:latin typeface="Aparajita" panose="020B0604020202020204" charset="0"/>
                <a:cs typeface="Aparajita" panose="020B0604020202020204" charset="0"/>
              </a:rPr>
              <a:t>Our results show that </a:t>
            </a:r>
            <a:r>
              <a:rPr lang="en-IN" sz="1600" b="1" dirty="0" err="1">
                <a:latin typeface="Aparajita" panose="020B0604020202020204" charset="0"/>
                <a:cs typeface="Aparajita" panose="020B0604020202020204" charset="0"/>
              </a:rPr>
              <a:t>MatSciBERT</a:t>
            </a:r>
            <a:r>
              <a:rPr lang="en-IN" sz="1600" dirty="0">
                <a:latin typeface="Aparajita" panose="020B0604020202020204" charset="0"/>
                <a:cs typeface="Aparajita" panose="020B0604020202020204" charset="0"/>
              </a:rPr>
              <a:t> significantly outperforms traditional </a:t>
            </a:r>
            <a:r>
              <a:rPr lang="en-IN" sz="1600" b="1" dirty="0">
                <a:latin typeface="Aparajita" panose="020B0604020202020204" charset="0"/>
                <a:cs typeface="Aparajita" panose="020B0604020202020204" charset="0"/>
              </a:rPr>
              <a:t>BERT</a:t>
            </a:r>
            <a:r>
              <a:rPr lang="en-IN" sz="1600" dirty="0">
                <a:latin typeface="Aparajita" panose="020B0604020202020204" charset="0"/>
                <a:cs typeface="Aparajita" panose="020B0604020202020204" charset="0"/>
              </a:rPr>
              <a:t> models, particularly in capturing domain-specific details and preserving factual accuracy. </a:t>
            </a:r>
          </a:p>
          <a:p>
            <a:pPr marL="285750" indent="-285750" algn="just">
              <a:buFont typeface="Wingdings" panose="05000000000000000000" pitchFamily="2" charset="2"/>
              <a:buChar char="Ø"/>
            </a:pPr>
            <a:endParaRPr lang="en-IN" sz="1000" dirty="0">
              <a:latin typeface="Aparajita" panose="020B0604020202020204" charset="0"/>
              <a:cs typeface="Aparajita" panose="020B0604020202020204" charset="0"/>
            </a:endParaRPr>
          </a:p>
          <a:p>
            <a:pPr marL="285750" indent="-285750" algn="just">
              <a:buFont typeface="Wingdings" panose="05000000000000000000" pitchFamily="2" charset="2"/>
              <a:buChar char="Ø"/>
            </a:pPr>
            <a:r>
              <a:rPr lang="en-IN" sz="1600" dirty="0">
                <a:latin typeface="Aparajita" panose="020B0604020202020204" charset="0"/>
                <a:cs typeface="Aparajita" panose="020B0604020202020204" charset="0"/>
              </a:rPr>
              <a:t>By fine-tuning key parameters such as system prompts, and retrieval strategies, we optimized response quality and ensured a balance between conciseness and informativeness. </a:t>
            </a:r>
          </a:p>
          <a:p>
            <a:pPr marL="285750" indent="-285750" algn="just">
              <a:buFont typeface="Wingdings" panose="05000000000000000000" pitchFamily="2" charset="2"/>
              <a:buChar char="Ø"/>
            </a:pPr>
            <a:endParaRPr lang="en-IN" sz="1000" dirty="0">
              <a:latin typeface="Aparajita" panose="020B0604020202020204" charset="0"/>
              <a:cs typeface="Aparajita" panose="020B0604020202020204" charset="0"/>
            </a:endParaRPr>
          </a:p>
          <a:p>
            <a:pPr marL="285750" indent="-285750" algn="just">
              <a:buFont typeface="Wingdings" panose="05000000000000000000" pitchFamily="2" charset="2"/>
              <a:buChar char="Ø"/>
            </a:pPr>
            <a:r>
              <a:rPr lang="en-IN" sz="1600" dirty="0">
                <a:latin typeface="Aparajita" panose="020B0604020202020204" charset="0"/>
                <a:cs typeface="Aparajita" panose="020B0604020202020204" charset="0"/>
              </a:rPr>
              <a:t>The integration of query expansion and token budget management further refined the relevance of retrieved information, allowing for more precise and meaningful answers.</a:t>
            </a:r>
          </a:p>
        </p:txBody>
      </p:sp>
      <p:sp>
        <p:nvSpPr>
          <p:cNvPr id="7" name="Title 1">
            <a:extLst>
              <a:ext uri="{FF2B5EF4-FFF2-40B4-BE49-F238E27FC236}">
                <a16:creationId xmlns:a16="http://schemas.microsoft.com/office/drawing/2014/main" id="{39D2F4C5-2E98-9F60-A2C4-6CA011D6269A}"/>
              </a:ext>
            </a:extLst>
          </p:cNvPr>
          <p:cNvSpPr>
            <a:spLocks noGrp="1"/>
          </p:cNvSpPr>
          <p:nvPr>
            <p:ph type="title"/>
          </p:nvPr>
        </p:nvSpPr>
        <p:spPr>
          <a:xfrm>
            <a:off x="3443908" y="376634"/>
            <a:ext cx="1870543" cy="398618"/>
          </a:xfrm>
        </p:spPr>
        <p:txBody>
          <a:bodyPr/>
          <a:lstStyle/>
          <a:p>
            <a:r>
              <a:rPr lang="en-IN" sz="18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rPr>
              <a:t>Conclusion</a:t>
            </a:r>
          </a:p>
        </p:txBody>
      </p:sp>
    </p:spTree>
    <p:extLst>
      <p:ext uri="{BB962C8B-B14F-4D97-AF65-F5344CB8AC3E}">
        <p14:creationId xmlns:p14="http://schemas.microsoft.com/office/powerpoint/2010/main" val="139746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12CC-8E9C-5E0E-4F5B-668687C21C46}"/>
              </a:ext>
            </a:extLst>
          </p:cNvPr>
          <p:cNvSpPr>
            <a:spLocks noGrp="1"/>
          </p:cNvSpPr>
          <p:nvPr>
            <p:ph type="title"/>
          </p:nvPr>
        </p:nvSpPr>
        <p:spPr>
          <a:xfrm>
            <a:off x="3698023" y="618960"/>
            <a:ext cx="1690239" cy="469375"/>
          </a:xfrm>
        </p:spPr>
        <p:txBody>
          <a:bodyPr/>
          <a:lstStyle/>
          <a:p>
            <a:r>
              <a:rPr lang="en-IN" sz="1800" dirty="0">
                <a:solidFill>
                  <a:srgbClr val="000000"/>
                </a:solidFill>
                <a:latin typeface="Times New Roman" panose="02020603050405020304" pitchFamily="18" charset="0"/>
                <a:ea typeface="Calibri" panose="020F0502020204030204" pitchFamily="34" charset="0"/>
                <a:cs typeface="Gautami" panose="020B0502040204020203" pitchFamily="34" charset="0"/>
                <a:sym typeface="Arial"/>
              </a:rPr>
              <a:t>Future Scope</a:t>
            </a:r>
          </a:p>
        </p:txBody>
      </p:sp>
      <p:sp>
        <p:nvSpPr>
          <p:cNvPr id="4" name="TextBox 3">
            <a:extLst>
              <a:ext uri="{FF2B5EF4-FFF2-40B4-BE49-F238E27FC236}">
                <a16:creationId xmlns:a16="http://schemas.microsoft.com/office/drawing/2014/main" id="{9C1468B8-06FF-CBE8-AE76-09CEAB18FBA9}"/>
              </a:ext>
            </a:extLst>
          </p:cNvPr>
          <p:cNvSpPr txBox="1"/>
          <p:nvPr/>
        </p:nvSpPr>
        <p:spPr>
          <a:xfrm>
            <a:off x="719999" y="1442659"/>
            <a:ext cx="7646289" cy="1878335"/>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600" dirty="0">
                <a:latin typeface="Aparajita" panose="020B0604020202020204" charset="0"/>
                <a:cs typeface="Aparajita" panose="020B0604020202020204" charset="0"/>
              </a:rPr>
              <a:t>Future work could focus on improving numerical accuracy, validating citations more explicitly, and expanding the model to handle more complex scientific data formats like tables, graphs, and equations. </a:t>
            </a:r>
          </a:p>
          <a:p>
            <a:pPr marL="285750" indent="-285750" algn="just">
              <a:lnSpc>
                <a:spcPct val="107000"/>
              </a:lnSpc>
              <a:spcAft>
                <a:spcPts val="800"/>
              </a:spcAft>
              <a:buFont typeface="Wingdings" panose="05000000000000000000" pitchFamily="2" charset="2"/>
              <a:buChar char="Ø"/>
            </a:pPr>
            <a:r>
              <a:rPr lang="en-IN" sz="1600" dirty="0">
                <a:latin typeface="Aparajita" panose="020B0604020202020204" charset="0"/>
                <a:cs typeface="Aparajita" panose="020B0604020202020204" charset="0"/>
              </a:rPr>
              <a:t>These advancements could make AI-driven scientific discovery even more reliable and impactful. </a:t>
            </a:r>
          </a:p>
          <a:p>
            <a:pPr marL="285750" indent="-285750" algn="just">
              <a:lnSpc>
                <a:spcPct val="107000"/>
              </a:lnSpc>
              <a:spcAft>
                <a:spcPts val="800"/>
              </a:spcAft>
              <a:buFont typeface="Wingdings" panose="05000000000000000000" pitchFamily="2" charset="2"/>
              <a:buChar char="Ø"/>
            </a:pPr>
            <a:r>
              <a:rPr lang="en-IN" sz="1600" dirty="0">
                <a:latin typeface="Aparajita" panose="020B0604020202020204" charset="0"/>
                <a:cs typeface="Aparajita" panose="020B0604020202020204" charset="0"/>
              </a:rPr>
              <a:t>By bridging cutting-edge retrieval methods with powerful language models, our work contributes to the growing field of AI-assisted research helping scientists and researchers access, interpret, and apply knowledge more efficiently.</a:t>
            </a:r>
          </a:p>
        </p:txBody>
      </p:sp>
    </p:spTree>
    <p:extLst>
      <p:ext uri="{BB962C8B-B14F-4D97-AF65-F5344CB8AC3E}">
        <p14:creationId xmlns:p14="http://schemas.microsoft.com/office/powerpoint/2010/main" val="977256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53D6-3448-C3FA-077D-F3B6EC1677B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2E3C25F0-58FC-EA87-C8E6-8F829E70132D}"/>
              </a:ext>
            </a:extLst>
          </p:cNvPr>
          <p:cNvSpPr txBox="1"/>
          <p:nvPr/>
        </p:nvSpPr>
        <p:spPr>
          <a:xfrm>
            <a:off x="841176" y="1575287"/>
            <a:ext cx="7461648" cy="2677656"/>
          </a:xfrm>
          <a:prstGeom prst="rect">
            <a:avLst/>
          </a:prstGeom>
          <a:noFill/>
        </p:spPr>
        <p:txBody>
          <a:bodyPr wrap="square">
            <a:spAutoFit/>
          </a:bodyPr>
          <a:lstStyle/>
          <a:p>
            <a:pPr marL="342900" indent="-342900">
              <a:buAutoNum type="arabicPeriod"/>
            </a:pPr>
            <a:r>
              <a:rPr lang="en-IN" sz="1200" dirty="0">
                <a:latin typeface="Times New Roman" panose="02020603050405020304" pitchFamily="18" charset="0"/>
                <a:cs typeface="Times New Roman" panose="02020603050405020304" pitchFamily="18" charset="0"/>
              </a:rPr>
              <a:t>J.-P. </a:t>
            </a:r>
            <a:r>
              <a:rPr lang="en-IN" sz="1200" dirty="0" err="1">
                <a:latin typeface="Times New Roman" panose="02020603050405020304" pitchFamily="18" charset="0"/>
                <a:cs typeface="Times New Roman" panose="02020603050405020304" pitchFamily="18" charset="0"/>
              </a:rPr>
              <a:t>Couzini</a:t>
            </a:r>
            <a:r>
              <a:rPr lang="en-IN" sz="1200" dirty="0">
                <a:latin typeface="Times New Roman" panose="02020603050405020304" pitchFamily="18" charset="0"/>
                <a:cs typeface="Times New Roman" panose="02020603050405020304" pitchFamily="18" charset="0"/>
              </a:rPr>
              <a:t>´ e, O.N. </a:t>
            </a:r>
            <a:r>
              <a:rPr lang="en-IN" sz="1200" dirty="0" err="1">
                <a:latin typeface="Times New Roman" panose="02020603050405020304" pitchFamily="18" charset="0"/>
                <a:cs typeface="Times New Roman" panose="02020603050405020304" pitchFamily="18" charset="0"/>
              </a:rPr>
              <a:t>Senkov</a:t>
            </a:r>
            <a:r>
              <a:rPr lang="en-IN" sz="1200" dirty="0">
                <a:latin typeface="Times New Roman" panose="02020603050405020304" pitchFamily="18" charset="0"/>
                <a:cs typeface="Times New Roman" panose="02020603050405020304" pitchFamily="18" charset="0"/>
              </a:rPr>
              <a:t>, D.B. Miracle, G. </a:t>
            </a:r>
            <a:r>
              <a:rPr lang="en-IN" sz="1200" dirty="0" err="1">
                <a:latin typeface="Times New Roman" panose="02020603050405020304" pitchFamily="18" charset="0"/>
                <a:cs typeface="Times New Roman" panose="02020603050405020304" pitchFamily="18" charset="0"/>
              </a:rPr>
              <a:t>Dirras</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Comprehensive data com </a:t>
            </a:r>
            <a:r>
              <a:rPr lang="en-IN" sz="1200" i="1" dirty="0" err="1">
                <a:latin typeface="Times New Roman" panose="02020603050405020304" pitchFamily="18" charset="0"/>
                <a:cs typeface="Times New Roman" panose="02020603050405020304" pitchFamily="18" charset="0"/>
              </a:rPr>
              <a:t>pilation</a:t>
            </a:r>
            <a:r>
              <a:rPr lang="en-IN" sz="1200" i="1" dirty="0">
                <a:latin typeface="Times New Roman" panose="02020603050405020304" pitchFamily="18" charset="0"/>
                <a:cs typeface="Times New Roman" panose="02020603050405020304" pitchFamily="18" charset="0"/>
              </a:rPr>
              <a:t> on the mechanical properties of refractory high-entropy alloys</a:t>
            </a:r>
            <a:r>
              <a:rPr lang="en-IN" sz="1200" dirty="0">
                <a:latin typeface="Times New Roman" panose="02020603050405020304" pitchFamily="18" charset="0"/>
                <a:cs typeface="Times New Roman" panose="02020603050405020304" pitchFamily="18" charset="0"/>
              </a:rPr>
              <a:t>, Materials Science and Engineering A 769 (2019) 138527. </a:t>
            </a:r>
          </a:p>
          <a:p>
            <a:pPr marL="342900" indent="-342900">
              <a:buAutoNum type="arabicPeriod"/>
            </a:pPr>
            <a:endParaRPr lang="en-IN" sz="1200" dirty="0">
              <a:latin typeface="Times New Roman" panose="02020603050405020304" pitchFamily="18" charset="0"/>
              <a:cs typeface="Times New Roman" panose="02020603050405020304" pitchFamily="18" charset="0"/>
            </a:endParaRPr>
          </a:p>
          <a:p>
            <a:pPr marL="342900" indent="-342900">
              <a:buAutoNum type="arabicPeriod"/>
            </a:pPr>
            <a:r>
              <a:rPr lang="en-IN" sz="1200" dirty="0" err="1">
                <a:latin typeface="Times New Roman" panose="02020603050405020304" pitchFamily="18" charset="0"/>
                <a:cs typeface="Times New Roman" panose="02020603050405020304" pitchFamily="18" charset="0"/>
              </a:rPr>
              <a:t>A.Chandrasekhara</a:t>
            </a:r>
            <a:r>
              <a:rPr lang="en-IN" sz="1200" dirty="0">
                <a:latin typeface="Times New Roman" panose="02020603050405020304" pitchFamily="18" charset="0"/>
                <a:cs typeface="Times New Roman" panose="02020603050405020304" pitchFamily="18" charset="0"/>
              </a:rPr>
              <a:t>, J. Chan, F. </a:t>
            </a:r>
            <a:r>
              <a:rPr lang="en-IN" sz="1200" dirty="0" err="1">
                <a:latin typeface="Times New Roman" panose="02020603050405020304" pitchFamily="18" charset="0"/>
                <a:cs typeface="Times New Roman" panose="02020603050405020304" pitchFamily="18" charset="0"/>
              </a:rPr>
              <a:t>Ogoke</a:t>
            </a:r>
            <a:r>
              <a:rPr lang="en-IN" sz="1200" dirty="0">
                <a:latin typeface="Times New Roman" panose="02020603050405020304" pitchFamily="18" charset="0"/>
                <a:cs typeface="Times New Roman" panose="02020603050405020304" pitchFamily="18" charset="0"/>
              </a:rPr>
              <a:t>, O. </a:t>
            </a:r>
            <a:r>
              <a:rPr lang="en-IN" sz="1200" dirty="0" err="1">
                <a:latin typeface="Times New Roman" panose="02020603050405020304" pitchFamily="18" charset="0"/>
                <a:cs typeface="Times New Roman" panose="02020603050405020304" pitchFamily="18" charset="0"/>
              </a:rPr>
              <a:t>Ajenifujah</a:t>
            </a:r>
            <a:r>
              <a:rPr lang="en-IN" sz="1200" dirty="0">
                <a:latin typeface="Times New Roman" panose="02020603050405020304" pitchFamily="18" charset="0"/>
                <a:cs typeface="Times New Roman" panose="02020603050405020304" pitchFamily="18" charset="0"/>
              </a:rPr>
              <a:t>, A. B. </a:t>
            </a:r>
            <a:r>
              <a:rPr lang="en-IN" sz="1200" dirty="0" err="1">
                <a:latin typeface="Times New Roman" panose="02020603050405020304" pitchFamily="18" charset="0"/>
                <a:cs typeface="Times New Roman" panose="02020603050405020304" pitchFamily="18" charset="0"/>
              </a:rPr>
              <a:t>Farimani</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AMGPT: a Large Language Model for Contextual Querying in Additive Manufacturing</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preprint arXiv:2406.00031v1 [cs.CL], (2024). </a:t>
            </a:r>
          </a:p>
          <a:p>
            <a:pPr marL="342900" indent="-342900">
              <a:buAutoNum type="arabicPeriod"/>
            </a:pPr>
            <a:endParaRPr lang="en-IN" sz="1200" dirty="0">
              <a:latin typeface="Times New Roman" panose="02020603050405020304" pitchFamily="18" charset="0"/>
              <a:cs typeface="Times New Roman" panose="02020603050405020304" pitchFamily="18" charset="0"/>
            </a:endParaRPr>
          </a:p>
          <a:p>
            <a:pPr marL="342900" indent="-342900">
              <a:buAutoNum type="arabicPeriod"/>
            </a:pPr>
            <a:r>
              <a:rPr lang="en-IN" sz="1200" dirty="0">
                <a:latin typeface="Times New Roman" panose="02020603050405020304" pitchFamily="18" charset="0"/>
                <a:cs typeface="Times New Roman" panose="02020603050405020304" pitchFamily="18" charset="0"/>
              </a:rPr>
              <a:t>T. Gupta, M. Zaki, N. M. A. Krishnan, Mausam</a:t>
            </a:r>
            <a:r>
              <a:rPr lang="en-IN" sz="1200" i="1" dirty="0">
                <a:latin typeface="Times New Roman" panose="02020603050405020304" pitchFamily="18" charset="0"/>
                <a:cs typeface="Times New Roman" panose="02020603050405020304" pitchFamily="18" charset="0"/>
              </a:rPr>
              <a:t>, </a:t>
            </a:r>
            <a:r>
              <a:rPr lang="en-IN" sz="1200" i="1" dirty="0" err="1">
                <a:latin typeface="Times New Roman" panose="02020603050405020304" pitchFamily="18" charset="0"/>
                <a:cs typeface="Times New Roman" panose="02020603050405020304" pitchFamily="18" charset="0"/>
              </a:rPr>
              <a:t>MatSciBERT</a:t>
            </a:r>
            <a:r>
              <a:rPr lang="en-IN" sz="1200" i="1" dirty="0">
                <a:latin typeface="Times New Roman" panose="02020603050405020304" pitchFamily="18" charset="0"/>
                <a:cs typeface="Times New Roman" panose="02020603050405020304" pitchFamily="18" charset="0"/>
              </a:rPr>
              <a:t>: A materials domain language model for text mining and information extraction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npj</a:t>
            </a:r>
            <a:r>
              <a:rPr lang="en-IN" sz="1200" dirty="0">
                <a:latin typeface="Times New Roman" panose="02020603050405020304" pitchFamily="18" charset="0"/>
                <a:cs typeface="Times New Roman" panose="02020603050405020304" pitchFamily="18" charset="0"/>
              </a:rPr>
              <a:t> Computational Materials 8 (2022) 102. </a:t>
            </a:r>
          </a:p>
          <a:p>
            <a:pPr marL="342900" indent="-342900">
              <a:buAutoNum type="arabicPeriod"/>
            </a:pPr>
            <a:endParaRPr lang="en-IN" sz="1200" dirty="0">
              <a:latin typeface="Times New Roman" panose="02020603050405020304" pitchFamily="18" charset="0"/>
              <a:cs typeface="Times New Roman" panose="02020603050405020304" pitchFamily="18" charset="0"/>
            </a:endParaRPr>
          </a:p>
          <a:p>
            <a:pPr marL="342900" indent="-342900">
              <a:buAutoNum type="arabicPeriod"/>
            </a:pPr>
            <a:r>
              <a:rPr lang="en-IN" sz="1200" dirty="0">
                <a:latin typeface="Times New Roman" panose="02020603050405020304" pitchFamily="18" charset="0"/>
                <a:cs typeface="Times New Roman" panose="02020603050405020304" pitchFamily="18" charset="0"/>
              </a:rPr>
              <a:t>Y. Song, S. Miret, B. Liu, </a:t>
            </a:r>
            <a:r>
              <a:rPr lang="en-IN" sz="1200" i="1" dirty="0" err="1">
                <a:latin typeface="Times New Roman" panose="02020603050405020304" pitchFamily="18" charset="0"/>
                <a:cs typeface="Times New Roman" panose="02020603050405020304" pitchFamily="18" charset="0"/>
              </a:rPr>
              <a:t>MatSci</a:t>
            </a:r>
            <a:r>
              <a:rPr lang="en-IN" sz="1200" i="1" dirty="0">
                <a:latin typeface="Times New Roman" panose="02020603050405020304" pitchFamily="18" charset="0"/>
                <a:cs typeface="Times New Roman" panose="02020603050405020304" pitchFamily="18" charset="0"/>
              </a:rPr>
              <a:t>-NLP: Evaluating Scientific Language Models on Materials Science Language Tasks Using Text-to-Schema </a:t>
            </a:r>
            <a:r>
              <a:rPr lang="en-IN" sz="1200" i="1"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 arXiv:2305.08264v1 [cs.CL] (2023). </a:t>
            </a:r>
          </a:p>
          <a:p>
            <a:pPr marL="342900" indent="-342900">
              <a:buAutoNum type="arabicPeriod"/>
            </a:pPr>
            <a:endParaRPr lang="en-IN" sz="1200" dirty="0">
              <a:latin typeface="Times New Roman" panose="02020603050405020304" pitchFamily="18" charset="0"/>
              <a:cs typeface="Times New Roman" panose="02020603050405020304" pitchFamily="18" charset="0"/>
            </a:endParaRPr>
          </a:p>
          <a:p>
            <a:pPr marL="342900" indent="-342900">
              <a:buAutoNum type="arabicPeriod"/>
            </a:pPr>
            <a:r>
              <a:rPr lang="en-IN" sz="1200" dirty="0" err="1">
                <a:latin typeface="Times New Roman" panose="02020603050405020304" pitchFamily="18" charset="0"/>
                <a:cs typeface="Times New Roman" panose="02020603050405020304" pitchFamily="18" charset="0"/>
              </a:rPr>
              <a:t>M.V.Koroteev</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BERT: </a:t>
            </a:r>
            <a:r>
              <a:rPr lang="en-IN" sz="1200" i="1" dirty="0" err="1">
                <a:latin typeface="Times New Roman" panose="02020603050405020304" pitchFamily="18" charset="0"/>
                <a:cs typeface="Times New Roman" panose="02020603050405020304" pitchFamily="18" charset="0"/>
              </a:rPr>
              <a:t>AReviewofApplications</a:t>
            </a:r>
            <a:r>
              <a:rPr lang="en-IN" sz="1200" i="1" dirty="0">
                <a:latin typeface="Times New Roman" panose="02020603050405020304" pitchFamily="18" charset="0"/>
                <a:cs typeface="Times New Roman" panose="02020603050405020304" pitchFamily="18" charset="0"/>
              </a:rPr>
              <a:t> in Natural Language Processing and Understanding</a:t>
            </a:r>
            <a:r>
              <a:rPr lang="en-IN" sz="1200" dirty="0">
                <a:latin typeface="Times New Roman" panose="02020603050405020304" pitchFamily="18" charset="0"/>
                <a:cs typeface="Times New Roman" panose="02020603050405020304" pitchFamily="18" charset="0"/>
              </a:rPr>
              <a:t>, Financial University under the government of the Russian Federation (2023).</a:t>
            </a:r>
          </a:p>
        </p:txBody>
      </p:sp>
    </p:spTree>
    <p:extLst>
      <p:ext uri="{BB962C8B-B14F-4D97-AF65-F5344CB8AC3E}">
        <p14:creationId xmlns:p14="http://schemas.microsoft.com/office/powerpoint/2010/main" val="103468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D892F-87CE-1C77-F172-8ACB9695848F}"/>
              </a:ext>
            </a:extLst>
          </p:cNvPr>
          <p:cNvSpPr txBox="1"/>
          <p:nvPr/>
        </p:nvSpPr>
        <p:spPr>
          <a:xfrm>
            <a:off x="546652" y="815048"/>
            <a:ext cx="7742583" cy="3785652"/>
          </a:xfrm>
          <a:prstGeom prst="rect">
            <a:avLst/>
          </a:prstGeom>
          <a:noFill/>
        </p:spPr>
        <p:txBody>
          <a:bodyPr wrap="square">
            <a:spAutoFit/>
          </a:bodyPr>
          <a:lstStyle/>
          <a:p>
            <a:pPr marL="285750" indent="-285750" algn="just">
              <a:buFont typeface="Wingdings" panose="05000000000000000000" pitchFamily="2" charset="2"/>
              <a:buChar char="q"/>
            </a:pPr>
            <a:r>
              <a:rPr lang="en-US" sz="1600" dirty="0">
                <a:latin typeface="Aparajita" panose="02020603050405020304" pitchFamily="18" charset="0"/>
                <a:cs typeface="Aparajita" panose="02020603050405020304" pitchFamily="18" charset="0"/>
              </a:rPr>
              <a:t>The rapid advancement of </a:t>
            </a:r>
            <a:r>
              <a:rPr lang="en-US" sz="1600" b="1" dirty="0">
                <a:latin typeface="Aparajita" panose="02020603050405020304" pitchFamily="18" charset="0"/>
                <a:cs typeface="Aparajita" panose="02020603050405020304" pitchFamily="18" charset="0"/>
              </a:rPr>
              <a:t>Materials Science </a:t>
            </a:r>
            <a:r>
              <a:rPr lang="en-US" sz="1600" dirty="0">
                <a:latin typeface="Aparajita" panose="02020603050405020304" pitchFamily="18" charset="0"/>
                <a:cs typeface="Aparajita" panose="02020603050405020304" pitchFamily="18" charset="0"/>
              </a:rPr>
              <a:t>has significantly contributed to the discovery and development of </a:t>
            </a:r>
            <a:r>
              <a:rPr lang="en-US" sz="1600" b="1" dirty="0">
                <a:latin typeface="Aparajita" panose="02020603050405020304" pitchFamily="18" charset="0"/>
                <a:cs typeface="Aparajita" panose="02020603050405020304" pitchFamily="18" charset="0"/>
              </a:rPr>
              <a:t>Refractory High-Entropy Alloys (RHEAs)</a:t>
            </a:r>
            <a:r>
              <a:rPr lang="en-US" sz="1600" dirty="0">
                <a:latin typeface="Aparajita" panose="02020603050405020304" pitchFamily="18" charset="0"/>
                <a:cs typeface="Aparajita" panose="02020603050405020304" pitchFamily="18" charset="0"/>
              </a:rPr>
              <a:t>, which are known for their </a:t>
            </a:r>
            <a:r>
              <a:rPr lang="en-US" sz="1600" b="1" dirty="0">
                <a:latin typeface="Aparajita" panose="02020603050405020304" pitchFamily="18" charset="0"/>
                <a:cs typeface="Aparajita" panose="02020603050405020304" pitchFamily="18" charset="0"/>
              </a:rPr>
              <a:t>exceptional strength, thermal stability, and oxidation resistance</a:t>
            </a:r>
            <a:r>
              <a:rPr lang="en-US" sz="1600" dirty="0">
                <a:latin typeface="Aparajita" panose="02020603050405020304" pitchFamily="18" charset="0"/>
                <a:cs typeface="Aparajita" panose="02020603050405020304" pitchFamily="18" charset="0"/>
              </a:rPr>
              <a:t>. </a:t>
            </a:r>
          </a:p>
          <a:p>
            <a:pPr marL="285750" indent="-285750" algn="just">
              <a:buFont typeface="Wingdings" panose="05000000000000000000" pitchFamily="2" charset="2"/>
              <a:buChar char="q"/>
            </a:pPr>
            <a:endParaRPr lang="en-US" sz="16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q"/>
            </a:pPr>
            <a:r>
              <a:rPr lang="en-US" sz="1600" dirty="0">
                <a:latin typeface="Aparajita" panose="02020603050405020304" pitchFamily="18" charset="0"/>
                <a:cs typeface="Aparajita" panose="02020603050405020304" pitchFamily="18" charset="0"/>
              </a:rPr>
              <a:t>These properties make them highly suitable for </a:t>
            </a:r>
            <a:r>
              <a:rPr lang="en-US" sz="1600" b="1" dirty="0">
                <a:latin typeface="Aparajita" panose="02020603050405020304" pitchFamily="18" charset="0"/>
                <a:cs typeface="Aparajita" panose="02020603050405020304" pitchFamily="18" charset="0"/>
              </a:rPr>
              <a:t>Aerospace, Nuclear Reactors, and High-Temperature Structural Applications</a:t>
            </a:r>
            <a:r>
              <a:rPr lang="en-US" sz="1600" dirty="0">
                <a:latin typeface="Aparajita" panose="02020603050405020304" pitchFamily="18" charset="0"/>
                <a:cs typeface="Aparajita" panose="02020603050405020304" pitchFamily="18" charset="0"/>
              </a:rPr>
              <a:t>. </a:t>
            </a:r>
          </a:p>
          <a:p>
            <a:pPr marL="285750" indent="-285750" algn="just">
              <a:buFont typeface="Wingdings" panose="05000000000000000000" pitchFamily="2" charset="2"/>
              <a:buChar char="q"/>
            </a:pPr>
            <a:endParaRPr lang="en-US" sz="16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q"/>
            </a:pPr>
            <a:r>
              <a:rPr lang="en-US" sz="1600" dirty="0">
                <a:latin typeface="Aparajita" panose="02020603050405020304" pitchFamily="18" charset="0"/>
                <a:cs typeface="Aparajita" panose="02020603050405020304" pitchFamily="18" charset="0"/>
              </a:rPr>
              <a:t>However, the </a:t>
            </a:r>
            <a:r>
              <a:rPr lang="en-US" sz="1600" b="1" dirty="0">
                <a:latin typeface="Aparajita" panose="02020603050405020304" pitchFamily="18" charset="0"/>
                <a:cs typeface="Aparajita" panose="02020603050405020304" pitchFamily="18" charset="0"/>
              </a:rPr>
              <a:t>complexity of RHEA design</a:t>
            </a:r>
            <a:r>
              <a:rPr lang="en-US" sz="1600" dirty="0">
                <a:latin typeface="Aparajita" panose="02020603050405020304" pitchFamily="18" charset="0"/>
                <a:cs typeface="Aparajita" panose="02020603050405020304" pitchFamily="18" charset="0"/>
              </a:rPr>
              <a:t> demands a deep understanding of material composition, microstructural evolution, mechanical properties, and processing techniques. Traditional </a:t>
            </a:r>
            <a:r>
              <a:rPr lang="en-US" sz="1600" b="1" dirty="0">
                <a:latin typeface="Aparajita" panose="02020603050405020304" pitchFamily="18" charset="0"/>
                <a:cs typeface="Aparajita" panose="02020603050405020304" pitchFamily="18" charset="0"/>
              </a:rPr>
              <a:t>literature review methods</a:t>
            </a:r>
            <a:r>
              <a:rPr lang="en-US" sz="1600" dirty="0">
                <a:latin typeface="Aparajita" panose="02020603050405020304" pitchFamily="18" charset="0"/>
                <a:cs typeface="Aparajita" panose="02020603050405020304" pitchFamily="18" charset="0"/>
              </a:rPr>
              <a:t> for extracting scientific insights are </a:t>
            </a:r>
            <a:r>
              <a:rPr lang="en-US" sz="1600" b="1" dirty="0">
                <a:latin typeface="Aparajita" panose="02020603050405020304" pitchFamily="18" charset="0"/>
                <a:cs typeface="Aparajita" panose="02020603050405020304" pitchFamily="18" charset="0"/>
              </a:rPr>
              <a:t>time-consuming, labor-intensive, and prone to human bias</a:t>
            </a:r>
            <a:r>
              <a:rPr lang="en-US" sz="1600" dirty="0">
                <a:latin typeface="Aparajita" panose="02020603050405020304" pitchFamily="18" charset="0"/>
                <a:cs typeface="Aparajita" panose="02020603050405020304" pitchFamily="18" charset="0"/>
              </a:rPr>
              <a:t>. </a:t>
            </a:r>
          </a:p>
          <a:p>
            <a:pPr marL="285750" indent="-285750" algn="just">
              <a:buFont typeface="Wingdings" panose="05000000000000000000" pitchFamily="2" charset="2"/>
              <a:buChar char="q"/>
            </a:pPr>
            <a:endParaRPr lang="en-US" sz="16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q"/>
            </a:pPr>
            <a:r>
              <a:rPr lang="en-US" sz="1600" dirty="0">
                <a:latin typeface="Aparajita" panose="02020603050405020304" pitchFamily="18" charset="0"/>
                <a:cs typeface="Aparajita" panose="02020603050405020304" pitchFamily="18" charset="0"/>
              </a:rPr>
              <a:t>The rapid growth of research publications further complicates the process, making it difficult to synthesize and extract meaningful information efficiently. To address these challenges, </a:t>
            </a:r>
            <a:r>
              <a:rPr lang="en-US" sz="1600" b="1" dirty="0">
                <a:latin typeface="Aparajita" panose="02020603050405020304" pitchFamily="18" charset="0"/>
                <a:cs typeface="Aparajita" panose="02020603050405020304" pitchFamily="18" charset="0"/>
              </a:rPr>
              <a:t>Artificial Intelligence (AI) and Natural Language Processing (NLP)</a:t>
            </a:r>
            <a:r>
              <a:rPr lang="en-US" sz="1600" dirty="0">
                <a:latin typeface="Aparajita" panose="02020603050405020304" pitchFamily="18" charset="0"/>
                <a:cs typeface="Aparajita" panose="02020603050405020304" pitchFamily="18" charset="0"/>
              </a:rPr>
              <a:t> have emerged as </a:t>
            </a:r>
            <a:r>
              <a:rPr lang="en-US" sz="1600" b="1" dirty="0">
                <a:latin typeface="Aparajita" panose="02020603050405020304" pitchFamily="18" charset="0"/>
                <a:cs typeface="Aparajita" panose="02020603050405020304" pitchFamily="18" charset="0"/>
              </a:rPr>
              <a:t>powerful tools for automating knowledge discovery</a:t>
            </a:r>
            <a:r>
              <a:rPr lang="en-US" sz="1600" dirty="0">
                <a:latin typeface="Aparajita" panose="02020603050405020304" pitchFamily="18" charset="0"/>
                <a:cs typeface="Aparajita" panose="02020603050405020304" pitchFamily="18" charset="0"/>
              </a:rPr>
              <a:t> in materials science.</a:t>
            </a:r>
          </a:p>
        </p:txBody>
      </p:sp>
    </p:spTree>
    <p:extLst>
      <p:ext uri="{BB962C8B-B14F-4D97-AF65-F5344CB8AC3E}">
        <p14:creationId xmlns:p14="http://schemas.microsoft.com/office/powerpoint/2010/main" val="238307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53155-7C20-887C-1D19-D8F8F63FA5CA}"/>
              </a:ext>
            </a:extLst>
          </p:cNvPr>
          <p:cNvSpPr txBox="1"/>
          <p:nvPr/>
        </p:nvSpPr>
        <p:spPr>
          <a:xfrm>
            <a:off x="496490" y="678924"/>
            <a:ext cx="8151019" cy="3785652"/>
          </a:xfrm>
          <a:prstGeom prst="rect">
            <a:avLst/>
          </a:prstGeom>
          <a:noFill/>
        </p:spPr>
        <p:txBody>
          <a:bodyPr wrap="square">
            <a:spAutoFit/>
          </a:bodyPr>
          <a:lstStyle/>
          <a:p>
            <a:pPr marL="228600" indent="-228600">
              <a:buFont typeface="+mj-lt"/>
              <a:buAutoNum type="arabicPeriod" startAt="6"/>
            </a:pPr>
            <a:r>
              <a:rPr lang="en-IN" sz="1200" dirty="0" err="1">
                <a:latin typeface="Times New Roman" panose="02020603050405020304" pitchFamily="18" charset="0"/>
                <a:cs typeface="Times New Roman" panose="02020603050405020304" pitchFamily="18" charset="0"/>
              </a:rPr>
              <a:t>Gillioz</a:t>
            </a:r>
            <a:r>
              <a:rPr lang="en-IN" sz="1200" dirty="0">
                <a:latin typeface="Times New Roman" panose="02020603050405020304" pitchFamily="18" charset="0"/>
                <a:cs typeface="Times New Roman" panose="02020603050405020304" pitchFamily="18" charset="0"/>
              </a:rPr>
              <a:t>, J. Casas, E. </a:t>
            </a:r>
            <a:r>
              <a:rPr lang="en-IN" sz="1200" dirty="0" err="1">
                <a:latin typeface="Times New Roman" panose="02020603050405020304" pitchFamily="18" charset="0"/>
                <a:cs typeface="Times New Roman" panose="02020603050405020304" pitchFamily="18" charset="0"/>
              </a:rPr>
              <a:t>Mugellini</a:t>
            </a:r>
            <a:r>
              <a:rPr lang="en-IN" sz="1200" dirty="0">
                <a:latin typeface="Times New Roman" panose="02020603050405020304" pitchFamily="18" charset="0"/>
                <a:cs typeface="Times New Roman" panose="02020603050405020304" pitchFamily="18" charset="0"/>
              </a:rPr>
              <a:t>, O. A. Khaled, </a:t>
            </a:r>
            <a:r>
              <a:rPr lang="en-IN" sz="1200" i="1" dirty="0">
                <a:latin typeface="Times New Roman" panose="02020603050405020304" pitchFamily="18" charset="0"/>
                <a:cs typeface="Times New Roman" panose="02020603050405020304" pitchFamily="18" charset="0"/>
              </a:rPr>
              <a:t>Overview of the Transformer-based Models for NLP Tasks</a:t>
            </a:r>
            <a:r>
              <a:rPr lang="en-IN" sz="1200" dirty="0">
                <a:latin typeface="Times New Roman" panose="02020603050405020304" pitchFamily="18" charset="0"/>
                <a:cs typeface="Times New Roman" panose="02020603050405020304" pitchFamily="18" charset="0"/>
              </a:rPr>
              <a:t>, Proceedings of the Federated Conference on Computer Science and Information Systems 21 (2020) 179–183. </a:t>
            </a:r>
          </a:p>
          <a:p>
            <a:pPr marL="228600" indent="-228600">
              <a:buFont typeface="+mj-lt"/>
              <a:buAutoNum type="arabicPeriod" startAt="6"/>
            </a:pP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IN" sz="1200" dirty="0">
                <a:latin typeface="Times New Roman" panose="02020603050405020304" pitchFamily="18" charset="0"/>
                <a:cs typeface="Times New Roman" panose="02020603050405020304" pitchFamily="18" charset="0"/>
              </a:rPr>
              <a:t>S. Khan, M. Naseer, M. Hayat, S. W. Zamir, F. S. Khan, M. Shah, </a:t>
            </a:r>
            <a:r>
              <a:rPr lang="en-IN" sz="1200" i="1" dirty="0">
                <a:latin typeface="Times New Roman" panose="02020603050405020304" pitchFamily="18" charset="0"/>
                <a:cs typeface="Times New Roman" panose="02020603050405020304" pitchFamily="18" charset="0"/>
              </a:rPr>
              <a:t>Transformers in Vision: A Surve</a:t>
            </a:r>
            <a:r>
              <a:rPr lang="en-IN" sz="1200" dirty="0">
                <a:latin typeface="Times New Roman" panose="02020603050405020304" pitchFamily="18" charset="0"/>
                <a:cs typeface="Times New Roman" panose="02020603050405020304" pitchFamily="18" charset="0"/>
              </a:rPr>
              <a:t>y, ACM Computing Surveys (2022) 0360-0300. </a:t>
            </a:r>
          </a:p>
          <a:p>
            <a:pPr marL="228600" indent="-228600">
              <a:buFont typeface="+mj-lt"/>
              <a:buAutoNum type="arabicPeriod" startAt="6"/>
            </a:pP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IN" sz="1200" dirty="0">
                <a:latin typeface="Times New Roman" panose="02020603050405020304" pitchFamily="18" charset="0"/>
                <a:cs typeface="Times New Roman" panose="02020603050405020304" pitchFamily="18" charset="0"/>
              </a:rPr>
              <a:t>T. Wolf, L. Debut, V. Sanh, J. </a:t>
            </a:r>
            <a:r>
              <a:rPr lang="en-IN" sz="1200" dirty="0" err="1">
                <a:latin typeface="Times New Roman" panose="02020603050405020304" pitchFamily="18" charset="0"/>
                <a:cs typeface="Times New Roman" panose="02020603050405020304" pitchFamily="18" charset="0"/>
              </a:rPr>
              <a:t>Chaumond</a:t>
            </a:r>
            <a:r>
              <a:rPr lang="en-IN" sz="1200" dirty="0">
                <a:latin typeface="Times New Roman" panose="02020603050405020304" pitchFamily="18" charset="0"/>
                <a:cs typeface="Times New Roman" panose="02020603050405020304" pitchFamily="18" charset="0"/>
              </a:rPr>
              <a:t>, C. </a:t>
            </a:r>
            <a:r>
              <a:rPr lang="en-IN" sz="1200" dirty="0" err="1">
                <a:latin typeface="Times New Roman" panose="02020603050405020304" pitchFamily="18" charset="0"/>
                <a:cs typeface="Times New Roman" panose="02020603050405020304" pitchFamily="18" charset="0"/>
              </a:rPr>
              <a:t>Delangue</a:t>
            </a:r>
            <a:r>
              <a:rPr lang="en-IN" sz="1200" dirty="0">
                <a:latin typeface="Times New Roman" panose="02020603050405020304" pitchFamily="18" charset="0"/>
                <a:cs typeface="Times New Roman" panose="02020603050405020304" pitchFamily="18" charset="0"/>
              </a:rPr>
              <a:t>, A. Moi, P. </a:t>
            </a:r>
            <a:r>
              <a:rPr lang="en-IN" sz="1200" dirty="0" err="1">
                <a:latin typeface="Times New Roman" panose="02020603050405020304" pitchFamily="18" charset="0"/>
                <a:cs typeface="Times New Roman" panose="02020603050405020304" pitchFamily="18" charset="0"/>
              </a:rPr>
              <a:t>Cistac</a:t>
            </a:r>
            <a:r>
              <a:rPr lang="en-IN" sz="1200" dirty="0">
                <a:latin typeface="Times New Roman" panose="02020603050405020304" pitchFamily="18" charset="0"/>
                <a:cs typeface="Times New Roman" panose="02020603050405020304" pitchFamily="18" charset="0"/>
              </a:rPr>
              <a:t>, T. Rault, R. </a:t>
            </a:r>
            <a:r>
              <a:rPr lang="en-IN" sz="1200" dirty="0" err="1">
                <a:latin typeface="Times New Roman" panose="02020603050405020304" pitchFamily="18" charset="0"/>
                <a:cs typeface="Times New Roman" panose="02020603050405020304" pitchFamily="18" charset="0"/>
              </a:rPr>
              <a:t>Louf</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Funtowicz</a:t>
            </a:r>
            <a:r>
              <a:rPr lang="en-IN" sz="1200" dirty="0">
                <a:latin typeface="Times New Roman" panose="02020603050405020304" pitchFamily="18" charset="0"/>
                <a:cs typeface="Times New Roman" panose="02020603050405020304" pitchFamily="18" charset="0"/>
              </a:rPr>
              <a:t>, J. Davison, S. Shleifer, P. von Platen, C. Ma, Y. </a:t>
            </a:r>
            <a:r>
              <a:rPr lang="en-IN" sz="1200" dirty="0" err="1">
                <a:latin typeface="Times New Roman" panose="02020603050405020304" pitchFamily="18" charset="0"/>
                <a:cs typeface="Times New Roman" panose="02020603050405020304" pitchFamily="18" charset="0"/>
              </a:rPr>
              <a:t>Jernite</a:t>
            </a:r>
            <a:r>
              <a:rPr lang="en-IN" sz="1200" dirty="0">
                <a:latin typeface="Times New Roman" panose="02020603050405020304" pitchFamily="18" charset="0"/>
                <a:cs typeface="Times New Roman" panose="02020603050405020304" pitchFamily="18" charset="0"/>
              </a:rPr>
              <a:t>, J. </a:t>
            </a:r>
            <a:r>
              <a:rPr lang="en-IN" sz="1200" dirty="0" err="1">
                <a:latin typeface="Times New Roman" panose="02020603050405020304" pitchFamily="18" charset="0"/>
                <a:cs typeface="Times New Roman" panose="02020603050405020304" pitchFamily="18" charset="0"/>
              </a:rPr>
              <a:t>Plu</a:t>
            </a:r>
            <a:r>
              <a:rPr lang="en-IN" sz="1200" dirty="0">
                <a:latin typeface="Times New Roman" panose="02020603050405020304" pitchFamily="18" charset="0"/>
                <a:cs typeface="Times New Roman" panose="02020603050405020304" pitchFamily="18" charset="0"/>
              </a:rPr>
              <a:t>, C. Xu, T. Le </a:t>
            </a:r>
            <a:r>
              <a:rPr lang="en-IN" sz="1200" dirty="0" err="1">
                <a:latin typeface="Times New Roman" panose="02020603050405020304" pitchFamily="18" charset="0"/>
                <a:cs typeface="Times New Roman" panose="02020603050405020304" pitchFamily="18" charset="0"/>
              </a:rPr>
              <a:t>Scao</a:t>
            </a:r>
            <a:r>
              <a:rPr lang="en-IN" sz="1200" dirty="0">
                <a:latin typeface="Times New Roman" panose="02020603050405020304" pitchFamily="18" charset="0"/>
                <a:cs typeface="Times New Roman" panose="02020603050405020304" pitchFamily="18" charset="0"/>
              </a:rPr>
              <a:t>, S. Gugger, M. Drame, Q. </a:t>
            </a:r>
            <a:r>
              <a:rPr lang="en-IN" sz="1200" dirty="0" err="1">
                <a:latin typeface="Times New Roman" panose="02020603050405020304" pitchFamily="18" charset="0"/>
                <a:cs typeface="Times New Roman" panose="02020603050405020304" pitchFamily="18" charset="0"/>
              </a:rPr>
              <a:t>Lhoest</a:t>
            </a:r>
            <a:r>
              <a:rPr lang="en-IN" sz="1200" dirty="0">
                <a:latin typeface="Times New Roman" panose="02020603050405020304" pitchFamily="18" charset="0"/>
                <a:cs typeface="Times New Roman" panose="02020603050405020304" pitchFamily="18" charset="0"/>
              </a:rPr>
              <a:t>, A. M. Rush, </a:t>
            </a:r>
            <a:r>
              <a:rPr lang="en-IN" sz="1200" i="1" dirty="0">
                <a:latin typeface="Times New Roman" panose="02020603050405020304" pitchFamily="18" charset="0"/>
                <a:cs typeface="Times New Roman" panose="02020603050405020304" pitchFamily="18" charset="0"/>
              </a:rPr>
              <a:t>Transformers: State-of-the-Art Natural Language Processing</a:t>
            </a:r>
            <a:r>
              <a:rPr lang="en-IN" sz="1200" dirty="0">
                <a:latin typeface="Times New Roman" panose="02020603050405020304" pitchFamily="18" charset="0"/>
                <a:cs typeface="Times New Roman" panose="02020603050405020304" pitchFamily="18" charset="0"/>
              </a:rPr>
              <a:t>, Proceedings of the 2020 EMNLP (Systems Demonstrations), (2020) 38–45. </a:t>
            </a:r>
          </a:p>
          <a:p>
            <a:pPr marL="228600" indent="-228600">
              <a:buFont typeface="+mj-lt"/>
              <a:buAutoNum type="arabicPeriod" startAt="6"/>
            </a:pP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IN" sz="1200" dirty="0">
                <a:latin typeface="Times New Roman" panose="02020603050405020304" pitchFamily="18" charset="0"/>
                <a:cs typeface="Times New Roman" panose="02020603050405020304" pitchFamily="18" charset="0"/>
              </a:rPr>
              <a:t>H. Li, Y. Su, D. Cai, Y. Wang, L. Liu, </a:t>
            </a:r>
            <a:r>
              <a:rPr lang="en-IN" sz="1200" i="1" dirty="0">
                <a:latin typeface="Times New Roman" panose="02020603050405020304" pitchFamily="18" charset="0"/>
                <a:cs typeface="Times New Roman" panose="02020603050405020304" pitchFamily="18" charset="0"/>
              </a:rPr>
              <a:t>A Survey on Retrieval-Augmented Text Generation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preprint arXiv:2202.01110v2 [cs.CL], (2022). </a:t>
            </a:r>
          </a:p>
          <a:p>
            <a:pPr marL="228600" indent="-228600">
              <a:buFont typeface="+mj-lt"/>
              <a:buAutoNum type="arabicPeriod" startAt="6"/>
            </a:pP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IN" sz="1200" dirty="0">
                <a:latin typeface="Times New Roman" panose="02020603050405020304" pitchFamily="18" charset="0"/>
                <a:cs typeface="Times New Roman" panose="02020603050405020304" pitchFamily="18" charset="0"/>
              </a:rPr>
              <a:t>P. Zhao, H. Zhang, Q. Yu, Z. Wang, Y. Geng, F. Fu, L. Yang, W. Zhang, J. Jiang, B. Cui, </a:t>
            </a:r>
            <a:r>
              <a:rPr lang="en-IN" sz="1200" i="1" dirty="0">
                <a:latin typeface="Times New Roman" panose="02020603050405020304" pitchFamily="18" charset="0"/>
                <a:cs typeface="Times New Roman" panose="02020603050405020304" pitchFamily="18" charset="0"/>
              </a:rPr>
              <a:t>Retrieval-Augmented Generation for AI-Generated Content: A Survey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arXiv</a:t>
            </a:r>
            <a:r>
              <a:rPr lang="en-IN" sz="1200" dirty="0">
                <a:latin typeface="Times New Roman" panose="02020603050405020304" pitchFamily="18" charset="0"/>
                <a:cs typeface="Times New Roman" panose="02020603050405020304" pitchFamily="18" charset="0"/>
              </a:rPr>
              <a:t> preprint arXiv:2402.19473v6 [cs.CV], (2024). </a:t>
            </a:r>
          </a:p>
          <a:p>
            <a:pPr marL="228600" indent="-228600">
              <a:buFont typeface="+mj-lt"/>
              <a:buAutoNum type="arabicPeriod" startAt="6"/>
            </a:pP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IN" sz="1200" dirty="0">
                <a:latin typeface="Times New Roman" panose="02020603050405020304" pitchFamily="18" charset="0"/>
                <a:cs typeface="Times New Roman" panose="02020603050405020304" pitchFamily="18" charset="0"/>
              </a:rPr>
              <a:t>M. Sai Rahul, Ashwin Devan, Kurakula Prashanth, M. Srinivasa Sai Kumar Reddy, and </a:t>
            </a:r>
            <a:r>
              <a:rPr lang="en-IN" sz="1200" dirty="0" err="1">
                <a:latin typeface="Times New Roman" panose="02020603050405020304" pitchFamily="18" charset="0"/>
                <a:cs typeface="Times New Roman" panose="02020603050405020304" pitchFamily="18" charset="0"/>
              </a:rPr>
              <a:t>Kritesh</a:t>
            </a:r>
            <a:r>
              <a:rPr lang="en-IN" sz="1200" dirty="0">
                <a:latin typeface="Times New Roman" panose="02020603050405020304" pitchFamily="18" charset="0"/>
                <a:cs typeface="Times New Roman" panose="02020603050405020304" pitchFamily="18" charset="0"/>
              </a:rPr>
              <a:t> Kumar Gupta, </a:t>
            </a:r>
            <a:r>
              <a:rPr lang="en-IN" sz="1200" i="1" dirty="0">
                <a:latin typeface="Times New Roman" panose="02020603050405020304" pitchFamily="18" charset="0"/>
                <a:cs typeface="Times New Roman" panose="02020603050405020304" pitchFamily="18" charset="0"/>
              </a:rPr>
              <a:t>Design of High Entropy Alloys by using Ma chine Learning driven Bayesian Optimization</a:t>
            </a:r>
            <a:r>
              <a:rPr lang="en-IN" sz="1200" dirty="0">
                <a:latin typeface="Times New Roman" panose="02020603050405020304" pitchFamily="18" charset="0"/>
                <a:cs typeface="Times New Roman" panose="02020603050405020304" pitchFamily="18" charset="0"/>
              </a:rPr>
              <a:t>, 5th International Conference on Current Trends in Materials Science and Engineering, (Presented).</a:t>
            </a:r>
          </a:p>
        </p:txBody>
      </p:sp>
    </p:spTree>
    <p:extLst>
      <p:ext uri="{BB962C8B-B14F-4D97-AF65-F5344CB8AC3E}">
        <p14:creationId xmlns:p14="http://schemas.microsoft.com/office/powerpoint/2010/main" val="625265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19C70-7F4B-8D5C-E064-CDA844BE6469}"/>
              </a:ext>
            </a:extLst>
          </p:cNvPr>
          <p:cNvSpPr txBox="1"/>
          <p:nvPr/>
        </p:nvSpPr>
        <p:spPr>
          <a:xfrm>
            <a:off x="1001643" y="1833086"/>
            <a:ext cx="7422357" cy="73866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Ashwin Devan- (CB.EN.U4AIE21104) K Prashanth- (CB.EN.U4AIE21126) M Srinivasa Sai Kumar Reddy- (CB.EN.U4AIE21128) M Sai Rahul- (CB.EN.U4AIE21130), </a:t>
            </a:r>
            <a:r>
              <a:rPr lang="en-IN" i="1" dirty="0">
                <a:latin typeface="Times New Roman" panose="02020603050405020304" pitchFamily="18" charset="0"/>
                <a:cs typeface="Times New Roman" panose="02020603050405020304" pitchFamily="18" charset="0"/>
              </a:rPr>
              <a:t>Retrieval-Augmented Generation based Knowledge Extraction for Material Science Domain </a:t>
            </a:r>
            <a:r>
              <a:rPr lang="en-IN" sz="1400" dirty="0">
                <a:latin typeface="Times New Roman" panose="02020603050405020304" pitchFamily="18" charset="0"/>
                <a:cs typeface="Times New Roman" panose="02020603050405020304" pitchFamily="18" charset="0"/>
              </a:rPr>
              <a:t>(Ready to be submitted).</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66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453" y="1792914"/>
            <a:ext cx="7704000" cy="572700"/>
          </a:xfrm>
        </p:spPr>
        <p:txBody>
          <a:bodyPr/>
          <a:lstStyle/>
          <a:p>
            <a:r>
              <a:rPr lang="en-US" sz="6000" dirty="0">
                <a:latin typeface="Gabriola" panose="04040605051002020D02" pitchFamily="82" charset="0"/>
              </a:rPr>
              <a:t>Thank You</a:t>
            </a:r>
          </a:p>
        </p:txBody>
      </p:sp>
    </p:spTree>
    <p:extLst>
      <p:ext uri="{BB962C8B-B14F-4D97-AF65-F5344CB8AC3E}">
        <p14:creationId xmlns:p14="http://schemas.microsoft.com/office/powerpoint/2010/main" val="322891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87B321-591F-4501-4913-B3503C5E5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785" y="2996817"/>
            <a:ext cx="5006427" cy="1599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10">
            <a:extLst>
              <a:ext uri="{FF2B5EF4-FFF2-40B4-BE49-F238E27FC236}">
                <a16:creationId xmlns:a16="http://schemas.microsoft.com/office/drawing/2014/main" id="{7E06D311-A1D6-F5F7-03C1-4345231B5438}"/>
              </a:ext>
            </a:extLst>
          </p:cNvPr>
          <p:cNvSpPr txBox="1"/>
          <p:nvPr/>
        </p:nvSpPr>
        <p:spPr>
          <a:xfrm>
            <a:off x="660840" y="547408"/>
            <a:ext cx="7822319"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Wingdings" panose="05000000000000000000" pitchFamily="2" charset="2"/>
              <a:buChar char="q"/>
            </a:pPr>
            <a:r>
              <a:rPr lang="en-US" altLang="en-US" sz="1600" b="1" dirty="0">
                <a:latin typeface="Aparajita" panose="020B0604020202020204" charset="0"/>
                <a:cs typeface="Aparajita" panose="020B0604020202020204" charset="0"/>
              </a:rPr>
              <a:t>"High entropy" </a:t>
            </a:r>
            <a:r>
              <a:rPr lang="en-US" altLang="en-US" sz="1600" dirty="0">
                <a:latin typeface="Aparajita" panose="020B0604020202020204" charset="0"/>
                <a:cs typeface="Aparajita" panose="020B0604020202020204" charset="0"/>
              </a:rPr>
              <a:t>means these alloys have five or more elements mixed together in similar amounts, creating a complicated internal structure and a lot of randomness. </a:t>
            </a:r>
            <a:r>
              <a:rPr lang="en-US" altLang="en-US" sz="1600" dirty="0">
                <a:latin typeface="Aparajita" panose="02020603050405020304" pitchFamily="18" charset="0"/>
                <a:cs typeface="Aparajita" panose="02020603050405020304" pitchFamily="18" charset="0"/>
              </a:rPr>
              <a:t>This randomness comes from having many different types of atoms in the alloys, leading to varied and complex structures that can be adjusted for specific useful qualities.</a:t>
            </a:r>
          </a:p>
          <a:p>
            <a:pPr marL="285750" indent="-285750" algn="just">
              <a:buFont typeface="Wingdings" panose="05000000000000000000" pitchFamily="2" charset="2"/>
              <a:buChar char="q"/>
            </a:pPr>
            <a:endParaRPr lang="en-US" altLang="en-US" sz="16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q"/>
            </a:pPr>
            <a:r>
              <a:rPr lang="en-US" altLang="en-US" sz="1600" dirty="0">
                <a:latin typeface="Aparajita" panose="02020603050405020304" pitchFamily="18" charset="0"/>
                <a:cs typeface="Aparajita" panose="02020603050405020304" pitchFamily="18" charset="0"/>
              </a:rPr>
              <a:t>High entropy alloys usually have elements that form different crystal patterns and show unique traits, such as high strength, hardness, resistance to wear, good thermal stability, and resistance to corrosion, compared to regular alloys.</a:t>
            </a:r>
          </a:p>
        </p:txBody>
      </p:sp>
      <p:sp>
        <p:nvSpPr>
          <p:cNvPr id="6" name="TextBox 5">
            <a:extLst>
              <a:ext uri="{FF2B5EF4-FFF2-40B4-BE49-F238E27FC236}">
                <a16:creationId xmlns:a16="http://schemas.microsoft.com/office/drawing/2014/main" id="{E48AD8FD-F27E-9548-16F6-00620BF9C572}"/>
              </a:ext>
            </a:extLst>
          </p:cNvPr>
          <p:cNvSpPr txBox="1"/>
          <p:nvPr/>
        </p:nvSpPr>
        <p:spPr>
          <a:xfrm>
            <a:off x="7470577" y="4912668"/>
            <a:ext cx="1673423" cy="230832"/>
          </a:xfrm>
          <a:prstGeom prst="rect">
            <a:avLst/>
          </a:prstGeom>
          <a:noFill/>
        </p:spPr>
        <p:txBody>
          <a:bodyPr wrap="square">
            <a:spAutoFit/>
          </a:bodyPr>
          <a:lstStyle/>
          <a:p>
            <a:r>
              <a:rPr lang="en-IN" sz="900" b="1" dirty="0"/>
              <a:t>Source:</a:t>
            </a:r>
            <a:r>
              <a:rPr lang="en-IN" sz="900" dirty="0"/>
              <a:t> https://tikz.net/hea/</a:t>
            </a:r>
          </a:p>
        </p:txBody>
      </p:sp>
    </p:spTree>
    <p:extLst>
      <p:ext uri="{BB962C8B-B14F-4D97-AF65-F5344CB8AC3E}">
        <p14:creationId xmlns:p14="http://schemas.microsoft.com/office/powerpoint/2010/main" val="329738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B53E1-9886-4040-BBD7-0D0B957CDC8D}"/>
              </a:ext>
            </a:extLst>
          </p:cNvPr>
          <p:cNvSpPr txBox="1"/>
          <p:nvPr/>
        </p:nvSpPr>
        <p:spPr>
          <a:xfrm>
            <a:off x="760809" y="909756"/>
            <a:ext cx="7622382" cy="3323987"/>
          </a:xfrm>
          <a:prstGeom prst="rect">
            <a:avLst/>
          </a:prstGeom>
          <a:noFill/>
        </p:spPr>
        <p:txBody>
          <a:bodyPr wrap="square">
            <a:spAutoFit/>
          </a:bodyPr>
          <a:lstStyle/>
          <a:p>
            <a:pPr>
              <a:buNone/>
            </a:pPr>
            <a:r>
              <a:rPr lang="en-US" sz="1400" b="1" dirty="0">
                <a:latin typeface="Times New Roman" panose="02020603050405020304" pitchFamily="18" charset="0"/>
                <a:cs typeface="Times New Roman" panose="02020603050405020304" pitchFamily="18" charset="0"/>
              </a:rPr>
              <a:t>Our previous work:</a:t>
            </a:r>
          </a:p>
          <a:p>
            <a:pPr>
              <a:buNone/>
            </a:pPr>
            <a:endParaRPr lang="en-US" sz="1400" b="1"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M. Sai Rahul, Ashwin Devan, Kurakula Prashanth, M. Srinivasa Sai Kumar Reddy, and </a:t>
            </a:r>
            <a:r>
              <a:rPr lang="en-IN" sz="1400" dirty="0" err="1">
                <a:latin typeface="Times New Roman" panose="02020603050405020304" pitchFamily="18" charset="0"/>
                <a:cs typeface="Times New Roman" panose="02020603050405020304" pitchFamily="18" charset="0"/>
              </a:rPr>
              <a:t>Kritesh</a:t>
            </a:r>
            <a:r>
              <a:rPr lang="en-IN" sz="1400" dirty="0">
                <a:latin typeface="Times New Roman" panose="02020603050405020304" pitchFamily="18" charset="0"/>
                <a:cs typeface="Times New Roman" panose="02020603050405020304" pitchFamily="18" charset="0"/>
              </a:rPr>
              <a:t> Kumar Gupta, </a:t>
            </a:r>
            <a:r>
              <a:rPr lang="en-IN" sz="1400" i="1" dirty="0">
                <a:latin typeface="Times New Roman" panose="02020603050405020304" pitchFamily="18" charset="0"/>
                <a:cs typeface="Times New Roman" panose="02020603050405020304" pitchFamily="18" charset="0"/>
              </a:rPr>
              <a:t>Design of High Entropy Alloys by using Machine Learning driven Bayesian Optimization</a:t>
            </a:r>
            <a:r>
              <a:rPr lang="en-IN" sz="1400" dirty="0">
                <a:latin typeface="Times New Roman" panose="02020603050405020304" pitchFamily="18" charset="0"/>
                <a:cs typeface="Times New Roman" panose="02020603050405020304" pitchFamily="18" charset="0"/>
              </a:rPr>
              <a:t>, 5th International Conference on Current Trends in Materials Science and Engineering, (Presented).</a:t>
            </a:r>
          </a:p>
          <a:p>
            <a:pPr>
              <a:buNone/>
            </a:pPr>
            <a:endParaRPr lang="en-US" sz="1400" b="1"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Machine Learning-Driven Bayesian Optimization for HEA Design</a:t>
            </a:r>
          </a:p>
          <a:p>
            <a:pPr>
              <a:buNone/>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Developed an ML-based Bayesian Optimization framework.</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Efficiently surveyed the vast compositional space of Refractory High-Entropy Alloys (</a:t>
            </a:r>
            <a:r>
              <a:rPr lang="en-US"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HEAs).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Captured structured data (composition, test temperature, yield strength to density ratio).</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Forecasted optimal alloy compositions with minimal experimental inputs, reducing costly trial-and-error methods.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Limitation</a:t>
            </a:r>
            <a:r>
              <a:rPr lang="en-US" sz="1400" dirty="0">
                <a:latin typeface="Times New Roman" panose="02020603050405020304" pitchFamily="18" charset="0"/>
                <a:cs typeface="Times New Roman" panose="02020603050405020304" pitchFamily="18" charset="0"/>
              </a:rPr>
              <a:t>: Unable to incorporate unstructured data and additional context for detailed information.</a:t>
            </a:r>
          </a:p>
        </p:txBody>
      </p:sp>
    </p:spTree>
    <p:extLst>
      <p:ext uri="{BB962C8B-B14F-4D97-AF65-F5344CB8AC3E}">
        <p14:creationId xmlns:p14="http://schemas.microsoft.com/office/powerpoint/2010/main" val="252371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grpSp>
        <p:nvGrpSpPr>
          <p:cNvPr id="506" name="Google Shape;506;p36"/>
          <p:cNvGrpSpPr/>
          <p:nvPr/>
        </p:nvGrpSpPr>
        <p:grpSpPr>
          <a:xfrm>
            <a:off x="462488" y="401275"/>
            <a:ext cx="1120510" cy="1120654"/>
            <a:chOff x="6563177" y="966389"/>
            <a:chExt cx="1120510" cy="1120654"/>
          </a:xfrm>
        </p:grpSpPr>
        <p:sp>
          <p:nvSpPr>
            <p:cNvPr id="507" name="Google Shape;507;p36"/>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rot="1275339">
              <a:off x="6690645" y="1094002"/>
              <a:ext cx="865584" cy="865584"/>
            </a:xfrm>
            <a:prstGeom prst="roundRect">
              <a:avLst>
                <a:gd name="adj" fmla="val 9295"/>
              </a:avLst>
            </a:prstGeom>
            <a:solidFill>
              <a:srgbClr val="FC2828">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txBox="1"/>
            <p:nvPr/>
          </p:nvSpPr>
          <p:spPr>
            <a:xfrm rot="1275791">
              <a:off x="6721272"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a:latin typeface="DM Sans"/>
                  <a:ea typeface="DM Sans"/>
                  <a:cs typeface="DM Sans"/>
                  <a:sym typeface="DM Sans"/>
                </a:rPr>
                <a:t>Ar</a:t>
              </a:r>
              <a:endParaRPr sz="2900" b="1">
                <a:latin typeface="DM Sans"/>
                <a:ea typeface="DM Sans"/>
                <a:cs typeface="DM Sans"/>
                <a:sym typeface="DM Sans"/>
              </a:endParaRPr>
            </a:p>
          </p:txBody>
        </p:sp>
        <p:sp>
          <p:nvSpPr>
            <p:cNvPr id="510" name="Google Shape;510;p36"/>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Argon</a:t>
              </a:r>
              <a:endParaRPr sz="900">
                <a:latin typeface="DM Sans"/>
                <a:ea typeface="DM Sans"/>
                <a:cs typeface="DM Sans"/>
                <a:sym typeface="DM Sans"/>
              </a:endParaRPr>
            </a:p>
          </p:txBody>
        </p:sp>
        <p:sp>
          <p:nvSpPr>
            <p:cNvPr id="511" name="Google Shape;511;p36"/>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18</a:t>
              </a:r>
              <a:endParaRPr sz="900">
                <a:latin typeface="DM Sans"/>
                <a:ea typeface="DM Sans"/>
                <a:cs typeface="DM Sans"/>
                <a:sym typeface="DM Sans"/>
              </a:endParaRPr>
            </a:p>
          </p:txBody>
        </p:sp>
      </p:grpSp>
      <p:grpSp>
        <p:nvGrpSpPr>
          <p:cNvPr id="512" name="Google Shape;512;p36"/>
          <p:cNvGrpSpPr/>
          <p:nvPr/>
        </p:nvGrpSpPr>
        <p:grpSpPr>
          <a:xfrm rot="-1994418">
            <a:off x="7418145" y="3655022"/>
            <a:ext cx="978588" cy="905887"/>
            <a:chOff x="6584720" y="1053614"/>
            <a:chExt cx="978681" cy="905972"/>
          </a:xfrm>
        </p:grpSpPr>
        <p:sp>
          <p:nvSpPr>
            <p:cNvPr id="513" name="Google Shape;513;p36"/>
            <p:cNvSpPr/>
            <p:nvPr/>
          </p:nvSpPr>
          <p:spPr>
            <a:xfrm rot="1275339">
              <a:off x="6690635" y="1093847"/>
              <a:ext cx="865584" cy="865584"/>
            </a:xfrm>
            <a:prstGeom prst="roundRect">
              <a:avLst>
                <a:gd name="adj" fmla="val 9295"/>
              </a:avLst>
            </a:prstGeom>
            <a:solidFill>
              <a:schemeClr val="accent6"/>
            </a:solidFill>
            <a:ln w="9525" cap="flat" cmpd="sng">
              <a:solidFill>
                <a:schemeClr val="dk1"/>
              </a:solidFill>
              <a:prstDash val="solid"/>
              <a:round/>
              <a:headEnd type="none" w="sm" len="sm"/>
              <a:tailEnd type="none" w="sm" len="sm"/>
            </a:ln>
            <a:effectLst>
              <a:outerShdw dist="28575" dir="282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rot="1275339">
              <a:off x="6690645" y="1094002"/>
              <a:ext cx="865584" cy="865584"/>
            </a:xfrm>
            <a:prstGeom prst="roundRect">
              <a:avLst>
                <a:gd name="adj" fmla="val 9295"/>
              </a:avLst>
            </a:prstGeom>
            <a:solidFill>
              <a:srgbClr val="6943ED">
                <a:alpha val="250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txBox="1"/>
            <p:nvPr/>
          </p:nvSpPr>
          <p:spPr>
            <a:xfrm rot="1275791">
              <a:off x="6721273" y="1221340"/>
              <a:ext cx="842128" cy="5137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900" b="1" dirty="0">
                  <a:latin typeface="DM Sans"/>
                  <a:ea typeface="DM Sans"/>
                  <a:cs typeface="DM Sans"/>
                  <a:sym typeface="DM Sans"/>
                </a:rPr>
                <a:t>Au</a:t>
              </a:r>
              <a:endParaRPr sz="2900" b="1" dirty="0">
                <a:latin typeface="DM Sans"/>
                <a:ea typeface="DM Sans"/>
                <a:cs typeface="DM Sans"/>
                <a:sym typeface="DM Sans"/>
              </a:endParaRPr>
            </a:p>
          </p:txBody>
        </p:sp>
        <p:sp>
          <p:nvSpPr>
            <p:cNvPr id="516" name="Google Shape;516;p36"/>
            <p:cNvSpPr txBox="1"/>
            <p:nvPr/>
          </p:nvSpPr>
          <p:spPr>
            <a:xfrm rot="1275339">
              <a:off x="6584720" y="1711667"/>
              <a:ext cx="865584" cy="1731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DM Sans"/>
                  <a:ea typeface="DM Sans"/>
                  <a:cs typeface="DM Sans"/>
                  <a:sym typeface="DM Sans"/>
                </a:rPr>
                <a:t>Gold</a:t>
              </a:r>
              <a:endParaRPr sz="900">
                <a:latin typeface="DM Sans"/>
                <a:ea typeface="DM Sans"/>
                <a:cs typeface="DM Sans"/>
                <a:sym typeface="DM Sans"/>
              </a:endParaRPr>
            </a:p>
          </p:txBody>
        </p:sp>
        <p:sp>
          <p:nvSpPr>
            <p:cNvPr id="517" name="Google Shape;517;p36"/>
            <p:cNvSpPr txBox="1"/>
            <p:nvPr/>
          </p:nvSpPr>
          <p:spPr>
            <a:xfrm rot="1276807">
              <a:off x="6785048" y="1053614"/>
              <a:ext cx="330644" cy="1731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DM Sans"/>
                  <a:ea typeface="DM Sans"/>
                  <a:cs typeface="DM Sans"/>
                  <a:sym typeface="DM Sans"/>
                </a:rPr>
                <a:t>79</a:t>
              </a:r>
              <a:endParaRPr sz="900">
                <a:latin typeface="DM Sans"/>
                <a:ea typeface="DM Sans"/>
                <a:cs typeface="DM Sans"/>
                <a:sym typeface="DM Sans"/>
              </a:endParaRPr>
            </a:p>
          </p:txBody>
        </p:sp>
      </p:grpSp>
      <p:sp>
        <p:nvSpPr>
          <p:cNvPr id="8" name="Google Shape;318;p35">
            <a:extLst>
              <a:ext uri="{FF2B5EF4-FFF2-40B4-BE49-F238E27FC236}">
                <a16:creationId xmlns:a16="http://schemas.microsoft.com/office/drawing/2014/main" id="{BB1E251A-0BCA-B177-FCE1-AFF03050964B}"/>
              </a:ext>
            </a:extLst>
          </p:cNvPr>
          <p:cNvSpPr txBox="1">
            <a:spLocks noGrp="1"/>
          </p:cNvSpPr>
          <p:nvPr>
            <p:ph type="title"/>
          </p:nvPr>
        </p:nvSpPr>
        <p:spPr>
          <a:xfrm>
            <a:off x="2135550" y="2067211"/>
            <a:ext cx="48729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latin typeface="DaunPenh" panose="020F0502020204030204" pitchFamily="2" charset="0"/>
                <a:cs typeface="DaunPenh" panose="020F0502020204030204" pitchFamily="2" charset="0"/>
              </a:rPr>
              <a:t>02</a:t>
            </a:r>
            <a:br>
              <a:rPr lang="en-US" sz="6600" dirty="0">
                <a:latin typeface="DaunPenh" panose="020F0502020204030204" pitchFamily="2" charset="0"/>
                <a:cs typeface="DaunPenh" panose="020F0502020204030204" pitchFamily="2" charset="0"/>
              </a:rPr>
            </a:br>
            <a:r>
              <a:rPr lang="en-US" sz="6600" dirty="0">
                <a:latin typeface="DaunPenh" panose="020F0502020204030204" pitchFamily="2" charset="0"/>
                <a:cs typeface="DaunPenh" panose="020F0502020204030204" pitchFamily="2" charset="0"/>
              </a:rPr>
              <a:t>Problem Statement</a:t>
            </a:r>
            <a:endParaRPr sz="6600" dirty="0">
              <a:latin typeface="DaunPenh" panose="020F0502020204030204" pitchFamily="2" charset="0"/>
              <a:cs typeface="DaunPenh" panose="020F05020202040302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9" name="TextBox 8">
            <a:extLst>
              <a:ext uri="{FF2B5EF4-FFF2-40B4-BE49-F238E27FC236}">
                <a16:creationId xmlns:a16="http://schemas.microsoft.com/office/drawing/2014/main" id="{52EB89F0-D07B-D8A4-3435-B5E8159D0455}"/>
              </a:ext>
            </a:extLst>
          </p:cNvPr>
          <p:cNvSpPr txBox="1"/>
          <p:nvPr/>
        </p:nvSpPr>
        <p:spPr>
          <a:xfrm>
            <a:off x="1107151" y="925145"/>
            <a:ext cx="6929697" cy="3293209"/>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Aparajita" panose="02020603050405020304" pitchFamily="18" charset="0"/>
                <a:cs typeface="Aparajita" panose="02020603050405020304" pitchFamily="18" charset="0"/>
              </a:rPr>
              <a:t>Researching </a:t>
            </a:r>
            <a:r>
              <a:rPr lang="en-US" sz="1600" b="1" dirty="0">
                <a:latin typeface="Aparajita" panose="02020603050405020304" pitchFamily="18" charset="0"/>
                <a:cs typeface="Aparajita" panose="02020603050405020304" pitchFamily="18" charset="0"/>
              </a:rPr>
              <a:t>Refractory High-Entropy Alloys (RHEAs)</a:t>
            </a:r>
            <a:r>
              <a:rPr lang="en-US" sz="1600" dirty="0">
                <a:latin typeface="Aparajita" panose="02020603050405020304" pitchFamily="18" charset="0"/>
                <a:cs typeface="Aparajita" panose="02020603050405020304" pitchFamily="18" charset="0"/>
              </a:rPr>
              <a:t> is a complex and time-consuming process, requiring scientists to balance </a:t>
            </a:r>
            <a:r>
              <a:rPr lang="en-US" sz="1600" b="1" dirty="0">
                <a:latin typeface="Aparajita" panose="02020603050405020304" pitchFamily="18" charset="0"/>
                <a:cs typeface="Aparajita" panose="02020603050405020304" pitchFamily="18" charset="0"/>
              </a:rPr>
              <a:t>temperature resistance, strength, </a:t>
            </a:r>
            <a:r>
              <a:rPr lang="en-US" sz="1600" dirty="0">
                <a:latin typeface="Aparajita" panose="02020603050405020304" pitchFamily="18" charset="0"/>
                <a:cs typeface="Aparajita" panose="02020603050405020304" pitchFamily="18" charset="0"/>
              </a:rPr>
              <a:t>and</a:t>
            </a:r>
            <a:r>
              <a:rPr lang="en-US" sz="1600" b="1" dirty="0">
                <a:latin typeface="Aparajita" panose="02020603050405020304" pitchFamily="18" charset="0"/>
                <a:cs typeface="Aparajita" panose="02020603050405020304" pitchFamily="18" charset="0"/>
              </a:rPr>
              <a:t> weight</a:t>
            </a:r>
            <a:r>
              <a:rPr lang="en-US" sz="1600" dirty="0">
                <a:latin typeface="Aparajita" panose="02020603050405020304" pitchFamily="18" charset="0"/>
                <a:cs typeface="Aparajita" panose="02020603050405020304" pitchFamily="18" charset="0"/>
              </a:rPr>
              <a:t> while exploring new compositions. However, finding relevant information involves </a:t>
            </a:r>
            <a:r>
              <a:rPr lang="en-US" sz="1600" b="1" dirty="0">
                <a:latin typeface="Aparajita" panose="02020603050405020304" pitchFamily="18" charset="0"/>
                <a:cs typeface="Aparajita" panose="02020603050405020304" pitchFamily="18" charset="0"/>
              </a:rPr>
              <a:t>manually looking through vast amounts of research papers</a:t>
            </a:r>
            <a:r>
              <a:rPr lang="en-US" sz="1600" dirty="0">
                <a:latin typeface="Aparajita" panose="02020603050405020304" pitchFamily="18" charset="0"/>
                <a:cs typeface="Aparajita" panose="02020603050405020304" pitchFamily="18" charset="0"/>
              </a:rPr>
              <a:t>, slowing down innovation and making discovery inefficient. Traditional </a:t>
            </a:r>
            <a:r>
              <a:rPr lang="en-US" sz="1600" b="1" dirty="0">
                <a:latin typeface="Aparajita" panose="02020603050405020304" pitchFamily="18" charset="0"/>
                <a:cs typeface="Aparajita" panose="02020603050405020304" pitchFamily="18" charset="0"/>
              </a:rPr>
              <a:t>trial-and-error experimentation</a:t>
            </a:r>
            <a:r>
              <a:rPr lang="en-US" sz="1600" dirty="0">
                <a:latin typeface="Aparajita" panose="02020603050405020304" pitchFamily="18" charset="0"/>
                <a:cs typeface="Aparajita" panose="02020603050405020304" pitchFamily="18" charset="0"/>
              </a:rPr>
              <a:t> is costly and impractical for rapid material development, while existing </a:t>
            </a:r>
            <a:r>
              <a:rPr lang="en-US" sz="1600" b="1" dirty="0">
                <a:latin typeface="Aparajita" panose="02020603050405020304" pitchFamily="18" charset="0"/>
                <a:cs typeface="Aparajita" panose="02020603050405020304" pitchFamily="18" charset="0"/>
              </a:rPr>
              <a:t>general AI models</a:t>
            </a:r>
            <a:r>
              <a:rPr lang="en-US" sz="1600" dirty="0">
                <a:latin typeface="Aparajita" panose="02020603050405020304" pitchFamily="18" charset="0"/>
                <a:cs typeface="Aparajita" panose="02020603050405020304" pitchFamily="18" charset="0"/>
              </a:rPr>
              <a:t> struggle to provide </a:t>
            </a:r>
            <a:r>
              <a:rPr lang="en-US" sz="1600" b="1" dirty="0">
                <a:latin typeface="Aparajita" panose="02020603050405020304" pitchFamily="18" charset="0"/>
                <a:cs typeface="Aparajita" panose="02020603050405020304" pitchFamily="18" charset="0"/>
              </a:rPr>
              <a:t>accurate, domain-specific insights</a:t>
            </a:r>
            <a:r>
              <a:rPr lang="en-US" sz="1600" dirty="0">
                <a:latin typeface="Aparajita" panose="02020603050405020304" pitchFamily="18" charset="0"/>
                <a:cs typeface="Aparajita" panose="02020603050405020304" pitchFamily="18" charset="0"/>
              </a:rPr>
              <a:t>, often leading to misleading or incomplete information. </a:t>
            </a:r>
          </a:p>
          <a:p>
            <a:pPr marL="285750" indent="-285750" algn="just">
              <a:buFont typeface="Wingdings" panose="05000000000000000000" pitchFamily="2" charset="2"/>
              <a:buChar char="Ø"/>
            </a:pPr>
            <a:endParaRPr lang="en-US" sz="1600" dirty="0">
              <a:latin typeface="Aparajita" panose="02020603050405020304" pitchFamily="18" charset="0"/>
              <a:cs typeface="Aparajita" panose="02020603050405020304" pitchFamily="18" charset="0"/>
            </a:endParaRPr>
          </a:p>
          <a:p>
            <a:pPr marL="285750" indent="-285750" algn="just">
              <a:buFont typeface="Wingdings" panose="05000000000000000000" pitchFamily="2" charset="2"/>
              <a:buChar char="Ø"/>
            </a:pPr>
            <a:r>
              <a:rPr lang="en-US" sz="1600" dirty="0">
                <a:latin typeface="Aparajita" panose="02020603050405020304" pitchFamily="18" charset="0"/>
                <a:cs typeface="Aparajita" panose="02020603050405020304" pitchFamily="18" charset="0"/>
              </a:rPr>
              <a:t>Without an AI tool specifically designed for materials science, researchers lack an efficient way to </a:t>
            </a:r>
            <a:r>
              <a:rPr lang="en-US" sz="1600" b="1" dirty="0">
                <a:latin typeface="Aparajita" panose="02020603050405020304" pitchFamily="18" charset="0"/>
                <a:cs typeface="Aparajita" panose="02020603050405020304" pitchFamily="18" charset="0"/>
              </a:rPr>
              <a:t>retrieve precise technical answers and predict alloy properties</a:t>
            </a:r>
            <a:r>
              <a:rPr lang="en-US" sz="1600" dirty="0">
                <a:latin typeface="Aparajita" panose="02020603050405020304" pitchFamily="18" charset="0"/>
                <a:cs typeface="Aparajita" panose="02020603050405020304" pitchFamily="18" charset="0"/>
              </a:rPr>
              <a:t>. To address this, we need a </a:t>
            </a:r>
            <a:r>
              <a:rPr lang="en-US" sz="1600" b="1" dirty="0">
                <a:latin typeface="Aparajita" panose="02020603050405020304" pitchFamily="18" charset="0"/>
                <a:cs typeface="Aparajita" panose="02020603050405020304" pitchFamily="18" charset="0"/>
              </a:rPr>
              <a:t>fine-tuned AI model trained on RHEA-specific literature</a:t>
            </a:r>
            <a:r>
              <a:rPr lang="en-US" sz="1600" dirty="0">
                <a:latin typeface="Aparajita" panose="02020603050405020304" pitchFamily="18" charset="0"/>
                <a:cs typeface="Aparajita" panose="02020603050405020304" pitchFamily="18" charset="0"/>
              </a:rPr>
              <a:t>, capable of </a:t>
            </a:r>
            <a:r>
              <a:rPr lang="en-US" sz="1600" b="1" dirty="0">
                <a:latin typeface="Aparajita" panose="02020603050405020304" pitchFamily="18" charset="0"/>
                <a:cs typeface="Aparajita" panose="02020603050405020304" pitchFamily="18" charset="0"/>
              </a:rPr>
              <a:t>automating knowledge extraction, improving material screening, and accelerating alloy discovery</a:t>
            </a:r>
            <a:r>
              <a:rPr lang="en-US" sz="1600" dirty="0">
                <a:latin typeface="Aparajita" panose="02020603050405020304" pitchFamily="18" charset="0"/>
                <a:cs typeface="Aparajita" panose="02020603050405020304" pitchFamily="18" charset="0"/>
              </a:rPr>
              <a:t>, ultimately making research </a:t>
            </a:r>
            <a:r>
              <a:rPr lang="en-US" sz="1600" b="1" dirty="0">
                <a:latin typeface="Aparajita" panose="02020603050405020304" pitchFamily="18" charset="0"/>
                <a:cs typeface="Aparajita" panose="02020603050405020304" pitchFamily="18" charset="0"/>
              </a:rPr>
              <a:t>faster, more reliable, and cost-effective</a:t>
            </a:r>
            <a:r>
              <a:rPr lang="en-US" sz="1600" dirty="0">
                <a:latin typeface="Aparajita" panose="02020603050405020304" pitchFamily="18" charset="0"/>
                <a:cs typeface="Aparajita" panose="02020603050405020304" pitchFamily="18" charset="0"/>
              </a:rPr>
              <a:t>.</a:t>
            </a:r>
            <a:endParaRPr lang="en-IN" sz="1600" dirty="0">
              <a:latin typeface="Aparajita" panose="02020603050405020304" pitchFamily="18" charset="0"/>
              <a:cs typeface="Aparajita" panose="02020603050405020304" pitchFamily="18" charset="0"/>
            </a:endParaRPr>
          </a:p>
        </p:txBody>
      </p:sp>
    </p:spTree>
  </p:cSld>
  <p:clrMapOvr>
    <a:masterClrMapping/>
  </p:clrMapOvr>
</p:sld>
</file>

<file path=ppt/theme/theme1.xml><?xml version="1.0" encoding="utf-8"?>
<a:theme xmlns:a="http://schemas.openxmlformats.org/drawingml/2006/main" name="Science Subject for Elementary: Natural and Man-Made Materials by Slidesgo">
  <a:themeElements>
    <a:clrScheme name="Simple Light">
      <a:dk1>
        <a:srgbClr val="000000"/>
      </a:dk1>
      <a:lt1>
        <a:srgbClr val="EEEEEE"/>
      </a:lt1>
      <a:dk2>
        <a:srgbClr val="7AC1E7"/>
      </a:dk2>
      <a:lt2>
        <a:srgbClr val="FAAB18"/>
      </a:lt2>
      <a:accent1>
        <a:srgbClr val="AD6F11"/>
      </a:accent1>
      <a:accent2>
        <a:srgbClr val="6943ED"/>
      </a:accent2>
      <a:accent3>
        <a:srgbClr val="9A9998"/>
      </a:accent3>
      <a:accent4>
        <a:srgbClr val="4F4F4F"/>
      </a:accent4>
      <a:accent5>
        <a:srgbClr val="FC282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3402</Words>
  <Application>Microsoft Office PowerPoint</Application>
  <PresentationFormat>On-screen Show (16:9)</PresentationFormat>
  <Paragraphs>301</Paragraphs>
  <Slides>52</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Nunito Light</vt:lpstr>
      <vt:lpstr>DM Sans</vt:lpstr>
      <vt:lpstr>Arial</vt:lpstr>
      <vt:lpstr>Aparajita</vt:lpstr>
      <vt:lpstr>Bebas Neue</vt:lpstr>
      <vt:lpstr>Wingdings</vt:lpstr>
      <vt:lpstr>Lato</vt:lpstr>
      <vt:lpstr>Times New Roman</vt:lpstr>
      <vt:lpstr>Daunpneh</vt:lpstr>
      <vt:lpstr>Gabriola</vt:lpstr>
      <vt:lpstr>Cambria Math</vt:lpstr>
      <vt:lpstr>Anaheim</vt:lpstr>
      <vt:lpstr>DaunPenh</vt:lpstr>
      <vt:lpstr>Science Subject for Elementary: Natural and Man-Made Materials by Slidesgo</vt:lpstr>
      <vt:lpstr>   Project Phase – 2    Final Review  Retrieval Augmented Generation based Knowledge Extraction for Material Science Domain</vt:lpstr>
      <vt:lpstr>TEAM MEMBERS</vt:lpstr>
      <vt:lpstr>Table of contents</vt:lpstr>
      <vt:lpstr>01 Introduction</vt:lpstr>
      <vt:lpstr>PowerPoint Presentation</vt:lpstr>
      <vt:lpstr>PowerPoint Presentation</vt:lpstr>
      <vt:lpstr>PowerPoint Presentation</vt:lpstr>
      <vt:lpstr>02 Problem Statement</vt:lpstr>
      <vt:lpstr>PowerPoint Presentation</vt:lpstr>
      <vt:lpstr>03 Proposed work</vt:lpstr>
      <vt:lpstr>PowerPoint Presentation</vt:lpstr>
      <vt:lpstr>04 Literature Review </vt:lpstr>
      <vt:lpstr>PowerPoint Presentation</vt:lpstr>
      <vt:lpstr>PowerPoint Presentation</vt:lpstr>
      <vt:lpstr>05 Dataset</vt:lpstr>
      <vt:lpstr>PowerPoint Presentation</vt:lpstr>
      <vt:lpstr>06 Methodology</vt:lpstr>
      <vt:lpstr>Data Collection</vt:lpstr>
      <vt:lpstr>PowerPoint Presentation</vt:lpstr>
      <vt:lpstr>PowerPoint Presentation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07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08 Deployment</vt:lpstr>
      <vt:lpstr>PowerPoint Presentation</vt:lpstr>
      <vt:lpstr>PowerPoint Presentation</vt:lpstr>
      <vt:lpstr>PowerPoint Presentation</vt:lpstr>
      <vt:lpstr>PowerPoint Presentation</vt:lpstr>
      <vt:lpstr>PowerPoint Presentation</vt:lpstr>
      <vt:lpstr>PowerPoint Presentation</vt:lpstr>
      <vt:lpstr>09  Conclusion &amp; Future Scope</vt:lpstr>
      <vt:lpstr>Conclusion</vt:lpstr>
      <vt:lpstr>Future Scope</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Phase – 2    Final Review  Retrieval Augmented Generation based Knowledge Extraction for Material Science Domain</dc:title>
  <cp:lastModifiedBy>Kurakula Prashanth - [CB.EN.U4AIE21126]</cp:lastModifiedBy>
  <cp:revision>27</cp:revision>
  <dcterms:modified xsi:type="dcterms:W3CDTF">2025-04-08T09:57:06Z</dcterms:modified>
</cp:coreProperties>
</file>