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8" r:id="rId3"/>
    <p:sldId id="259" r:id="rId4"/>
    <p:sldId id="283" r:id="rId5"/>
    <p:sldId id="281" r:id="rId6"/>
    <p:sldId id="261" r:id="rId7"/>
    <p:sldId id="266" r:id="rId8"/>
    <p:sldId id="282" r:id="rId9"/>
    <p:sldId id="284" r:id="rId10"/>
    <p:sldId id="285" r:id="rId11"/>
    <p:sldId id="286" r:id="rId12"/>
    <p:sldId id="288" r:id="rId13"/>
    <p:sldId id="289" r:id="rId14"/>
    <p:sldId id="290" r:id="rId15"/>
    <p:sldId id="273" r:id="rId16"/>
    <p:sldId id="278" r:id="rId17"/>
    <p:sldId id="280" r:id="rId18"/>
    <p:sldId id="279"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0" y="53"/>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studymode.com/subjects/literature-review-for-a-hotel-management-system-page1.html" TargetMode="External"/><Relationship Id="rId13" Type="http://schemas.openxmlformats.org/officeDocument/2006/relationships/hyperlink" Target="https://www.academia.edu/36435770/Chapter_2_REVIEW_OF_RELATED_LITERATURE_AND_STUDIES_This_chapter_presents_the_review_of_related_literature_and_studies_particularly_on_the_Proposed_Computerized_Hotel_Management_System_of" TargetMode="External"/><Relationship Id="rId3" Type="http://schemas.openxmlformats.org/officeDocument/2006/relationships/hyperlink" Target="https://www.researchgate.net/publication/228254814_Hotel_Revenue_Management_-_A_Critical_Literature_Review" TargetMode="External"/><Relationship Id="rId7" Type="http://schemas.openxmlformats.org/officeDocument/2006/relationships/hyperlink" Target="https://www.redalyc.org/journal/289/28966251006/html/" TargetMode="External"/><Relationship Id="rId12" Type="http://schemas.openxmlformats.org/officeDocument/2006/relationships/hyperlink" Target="https://www.pdfprof.com/PDF_Image.php?idt=92787&amp;t=3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8918310282#!" TargetMode="External"/><Relationship Id="rId11" Type="http://schemas.openxmlformats.org/officeDocument/2006/relationships/hyperlink" Target="https://www.studocu.com/en-gb/document/the-robert-gordon-university/research-methods/literature-review-on-hotel-industry-and-service-quality/1629975" TargetMode="External"/><Relationship Id="rId5" Type="http://schemas.openxmlformats.org/officeDocument/2006/relationships/hyperlink" Target="https://www.scribd.com/document/521448466/A-LITERATURE-REVIEW-ABOUT-ONLINE-HOTEL-BOOKING-SYSTEM" TargetMode="External"/><Relationship Id="rId10" Type="http://schemas.openxmlformats.org/officeDocument/2006/relationships/hyperlink" Target="https://www.ipl.org/essay/Literature-Review-On-Hotel-Management-F3NU2X36C486" TargetMode="External"/><Relationship Id="rId4" Type="http://schemas.openxmlformats.org/officeDocument/2006/relationships/hyperlink" Target="https://scialert.net/fulltext/?doi=jas.2014.341.347" TargetMode="External"/><Relationship Id="rId9" Type="http://schemas.openxmlformats.org/officeDocument/2006/relationships/hyperlink" Target="https://www.academia.edu/37649550/HOTEL_MANAGEMENT_INFORMATION_SYSTEM_PROJECT_FINA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550535"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a:br>
            <a:endParaRPr/>
          </a:p>
        </p:txBody>
      </p:sp>
      <p:sp>
        <p:nvSpPr>
          <p:cNvPr id="54" name="Google Shape;54;p1"/>
          <p:cNvSpPr txBox="1">
            <a:spLocks noGrp="1"/>
          </p:cNvSpPr>
          <p:nvPr>
            <p:ph idx="1"/>
          </p:nvPr>
        </p:nvSpPr>
        <p:spPr>
          <a:xfrm>
            <a:off x="1028700" y="236854"/>
            <a:ext cx="7658100" cy="6384291"/>
          </a:xfrm>
          <a:prstGeom prst="rect">
            <a:avLst/>
          </a:prstGeom>
          <a:noFill/>
          <a:ln>
            <a:noFill/>
          </a:ln>
        </p:spPr>
        <p:txBody>
          <a:bodyPr spcFirstLastPara="1" wrap="square" lIns="91425" tIns="45700" rIns="91425" bIns="45700" anchor="t" anchorCtr="0">
            <a:normAutofit fontScale="86667" lnSpcReduction="10000"/>
          </a:bodyPr>
          <a:lstStyle/>
          <a:p>
            <a:pPr marL="0" lvl="0" indent="0" algn="ctr" rtl="0">
              <a:spcBef>
                <a:spcPts val="0"/>
              </a:spcBef>
              <a:spcAft>
                <a:spcPts val="0"/>
              </a:spcAft>
              <a:buClr>
                <a:schemeClr val="dk1"/>
              </a:buClr>
              <a:buSzPct val="100000"/>
              <a:buFont typeface="Tahoma"/>
              <a:buNone/>
            </a:pPr>
            <a:r>
              <a:rPr lang="en-US" sz="4200" b="1" dirty="0">
                <a:latin typeface="Times New Roman" panose="02020603050405020304" pitchFamily="18" charset="0"/>
                <a:ea typeface="Tahoma"/>
                <a:cs typeface="Times New Roman" panose="02020603050405020304" pitchFamily="18" charset="0"/>
                <a:sym typeface="Tahoma"/>
              </a:rPr>
              <a:t>HOTEL BOOKING DEMAND</a:t>
            </a:r>
            <a:endParaRPr lang="en-IN" sz="4200" b="1" dirty="0">
              <a:latin typeface="Times New Roman" panose="02020603050405020304" pitchFamily="18" charset="0"/>
              <a:ea typeface="Tahoma"/>
              <a:cs typeface="Times New Roman" panose="02020603050405020304"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2003A52094         </a:t>
            </a:r>
            <a:r>
              <a:rPr lang="en-US" sz="1800" b="1" dirty="0" err="1">
                <a:latin typeface="Times New Roman" pitchFamily="18" charset="0"/>
                <a:ea typeface="Arial"/>
                <a:cs typeface="Times New Roman" pitchFamily="18" charset="0"/>
                <a:sym typeface="Arial"/>
              </a:rPr>
              <a:t>A.Saicharan</a:t>
            </a:r>
            <a:r>
              <a:rPr lang="en-US" sz="1800" b="1" dirty="0">
                <a:latin typeface="Times New Roman" pitchFamily="18" charset="0"/>
                <a:ea typeface="Arial"/>
                <a:cs typeface="Times New Roman" pitchFamily="18" charset="0"/>
                <a:sym typeface="Arial"/>
              </a:rPr>
              <a:t> Reddy</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2003A52095       </a:t>
            </a:r>
            <a:r>
              <a:rPr lang="en-US" sz="1800" b="1" dirty="0" err="1">
                <a:latin typeface="Times New Roman" pitchFamily="18" charset="0"/>
                <a:ea typeface="Arial"/>
                <a:cs typeface="Times New Roman" pitchFamily="18" charset="0"/>
                <a:sym typeface="Arial"/>
              </a:rPr>
              <a:t>G.Manikanta</a:t>
            </a:r>
            <a:r>
              <a:rPr lang="en-US" sz="1800" b="1" dirty="0">
                <a:latin typeface="Times New Roman" pitchFamily="18" charset="0"/>
                <a:ea typeface="Arial"/>
                <a:cs typeface="Times New Roman" pitchFamily="18" charset="0"/>
                <a:sym typeface="Arial"/>
              </a:rPr>
              <a:t> Reddy</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2003A52073                     </a:t>
            </a:r>
            <a:r>
              <a:rPr lang="en-US" sz="1800" b="1" dirty="0" err="1">
                <a:latin typeface="Times New Roman" pitchFamily="18" charset="0"/>
                <a:ea typeface="Arial"/>
                <a:cs typeface="Times New Roman" pitchFamily="18" charset="0"/>
                <a:sym typeface="Arial"/>
              </a:rPr>
              <a:t>K.Saikumar</a:t>
            </a: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endParaRPr lang="en-US"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err="1">
                <a:latin typeface="Times New Roman" pitchFamily="18" charset="0"/>
                <a:ea typeface="Arial"/>
                <a:cs typeface="Times New Roman" pitchFamily="18" charset="0"/>
                <a:sym typeface="Arial"/>
              </a:rPr>
              <a:t>Mrs.L.Mounika</a:t>
            </a:r>
            <a:r>
              <a:rPr lang="en-US" sz="1800" dirty="0">
                <a:latin typeface="Times New Roman" pitchFamily="18" charset="0"/>
                <a:ea typeface="Arial"/>
                <a:cs typeface="Times New Roman" pitchFamily="18" charset="0"/>
                <a:sym typeface="Arial"/>
              </a:rPr>
              <a:t>  Asst. Prof. CSE Department</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2023.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37269" y="896113"/>
            <a:ext cx="720000" cy="530352"/>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5214531"/>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4/9/2023</a:t>
            </a:fld>
            <a:endParaRPr lang="en-US"/>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9E6CF8-8879-0F4E-FF8B-92708372877B}"/>
              </a:ext>
            </a:extLst>
          </p:cNvPr>
          <p:cNvSpPr>
            <a:spLocks noGrp="1"/>
          </p:cNvSpPr>
          <p:nvPr>
            <p:ph type="subTitle" idx="1"/>
          </p:nvPr>
        </p:nvSpPr>
        <p:spPr>
          <a:xfrm>
            <a:off x="723014" y="223283"/>
            <a:ext cx="7963786" cy="6262577"/>
          </a:xfrm>
        </p:spPr>
        <p:txBody>
          <a:bodyPr>
            <a:normAutofit/>
          </a:bodyPr>
          <a:lstStyle/>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previous_cancellations</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previous_bookings_not_canceled</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reserved_room_type</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assigned_room_type</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booking_changes</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deposit_type</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a:solidFill>
                  <a:srgbClr val="24292F"/>
                </a:solidFill>
                <a:effectLst/>
                <a:latin typeface="Times New Roman" panose="02020603050405020304" pitchFamily="18" charset="0"/>
                <a:cs typeface="Times New Roman" panose="02020603050405020304" pitchFamily="18" charset="0"/>
              </a:rPr>
              <a:t>Agent</a:t>
            </a:r>
          </a:p>
          <a:p>
            <a:pPr algn="l">
              <a:buFont typeface="Wingdings" panose="05000000000000000000" pitchFamily="2" charset="2"/>
              <a:buChar char="Ø"/>
            </a:pPr>
            <a:r>
              <a:rPr lang="en-US" sz="2000" b="0" i="0" dirty="0">
                <a:solidFill>
                  <a:srgbClr val="24292F"/>
                </a:solidFill>
                <a:effectLst/>
                <a:latin typeface="Times New Roman" panose="02020603050405020304" pitchFamily="18" charset="0"/>
                <a:cs typeface="Times New Roman" panose="02020603050405020304" pitchFamily="18" charset="0"/>
              </a:rPr>
              <a:t>Company</a:t>
            </a: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days_in_waiting_list</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customer_type</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adr</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required_car_parking_spaces</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total_of_special_requests</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reservation_status</a:t>
            </a:r>
            <a:endParaRPr lang="en-US" sz="22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200" b="0" i="0" dirty="0" err="1">
                <a:solidFill>
                  <a:srgbClr val="24292F"/>
                </a:solidFill>
                <a:effectLst/>
                <a:latin typeface="Times New Roman" panose="02020603050405020304" pitchFamily="18" charset="0"/>
                <a:cs typeface="Times New Roman" panose="02020603050405020304" pitchFamily="18" charset="0"/>
              </a:rPr>
              <a:t>reservation_status_date</a:t>
            </a:r>
            <a:br>
              <a:rPr lang="en-US" sz="2200" b="0" i="0" dirty="0">
                <a:solidFill>
                  <a:srgbClr val="24292F"/>
                </a:solidFill>
                <a:effectLst/>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191D7F-C862-BDCB-3552-237C80909D66}"/>
              </a:ext>
            </a:extLst>
          </p:cNvPr>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a:extLst>
              <a:ext uri="{FF2B5EF4-FFF2-40B4-BE49-F238E27FC236}">
                <a16:creationId xmlns:a16="http://schemas.microsoft.com/office/drawing/2014/main" id="{62BFB24C-6877-DE0A-3FC7-CA2B8C89FD1B}"/>
              </a:ext>
            </a:extLst>
          </p:cNvPr>
          <p:cNvSpPr>
            <a:spLocks noGrp="1"/>
          </p:cNvSpPr>
          <p:nvPr>
            <p:ph type="sldNum" sz="quarter" idx="12"/>
          </p:nvPr>
        </p:nvSpPr>
        <p:spPr>
          <a:xfrm>
            <a:off x="6468140" y="6303297"/>
            <a:ext cx="2133600" cy="365125"/>
          </a:xfrm>
        </p:spPr>
        <p:txBody>
          <a:bodyPr/>
          <a:lstStyle/>
          <a:p>
            <a:fld id="{593110A6-8BDC-4CF7-A93B-95A9C7E65442}" type="slidenum">
              <a:rPr lang="en-US" smtClean="0"/>
              <a:t>10</a:t>
            </a:fld>
            <a:endParaRPr lang="en-US"/>
          </a:p>
        </p:txBody>
      </p:sp>
    </p:spTree>
    <p:extLst>
      <p:ext uri="{BB962C8B-B14F-4D97-AF65-F5344CB8AC3E}">
        <p14:creationId xmlns:p14="http://schemas.microsoft.com/office/powerpoint/2010/main" val="248200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83F7F-AA40-5FB9-C398-C2A5F88E1572}"/>
              </a:ext>
            </a:extLst>
          </p:cNvPr>
          <p:cNvSpPr>
            <a:spLocks noGrp="1"/>
          </p:cNvSpPr>
          <p:nvPr>
            <p:ph type="dt" sz="half" idx="10"/>
          </p:nvPr>
        </p:nvSpPr>
        <p:spPr/>
        <p:txBody>
          <a:bodyPr/>
          <a:lstStyle/>
          <a:p>
            <a:fld id="{9A8917A3-AABB-4622-B78E-A37B29D44418}" type="datetime1">
              <a:rPr lang="en-US" smtClean="0"/>
              <a:t>4/9/2023</a:t>
            </a:fld>
            <a:endParaRPr lang="en-US"/>
          </a:p>
        </p:txBody>
      </p:sp>
      <p:pic>
        <p:nvPicPr>
          <p:cNvPr id="4" name="Picture 3">
            <a:extLst>
              <a:ext uri="{FF2B5EF4-FFF2-40B4-BE49-F238E27FC236}">
                <a16:creationId xmlns:a16="http://schemas.microsoft.com/office/drawing/2014/main" id="{5D53AB4B-747C-12F4-362B-09A517B17AAF}"/>
              </a:ext>
            </a:extLst>
          </p:cNvPr>
          <p:cNvPicPr>
            <a:picLocks noChangeAspect="1"/>
          </p:cNvPicPr>
          <p:nvPr/>
        </p:nvPicPr>
        <p:blipFill>
          <a:blip r:embed="rId2"/>
          <a:stretch>
            <a:fillRect/>
          </a:stretch>
        </p:blipFill>
        <p:spPr>
          <a:xfrm>
            <a:off x="113122" y="125506"/>
            <a:ext cx="8573678" cy="6369561"/>
          </a:xfrm>
          <a:prstGeom prst="rect">
            <a:avLst/>
          </a:prstGeom>
        </p:spPr>
      </p:pic>
    </p:spTree>
    <p:extLst>
      <p:ext uri="{BB962C8B-B14F-4D97-AF65-F5344CB8AC3E}">
        <p14:creationId xmlns:p14="http://schemas.microsoft.com/office/powerpoint/2010/main" val="411776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4892-1BDE-3F47-5E9D-CAFC9A8C6315}"/>
              </a:ext>
            </a:extLst>
          </p:cNvPr>
          <p:cNvSpPr>
            <a:spLocks noGrp="1"/>
          </p:cNvSpPr>
          <p:nvPr>
            <p:ph type="ctrTitle"/>
          </p:nvPr>
        </p:nvSpPr>
        <p:spPr>
          <a:xfrm>
            <a:off x="457199" y="215565"/>
            <a:ext cx="8337177" cy="806412"/>
          </a:xfrm>
        </p:spPr>
        <p:txBody>
          <a:bodyPr>
            <a:normAutofit/>
          </a:bodyPr>
          <a:lstStyle/>
          <a:p>
            <a:pPr algn="l"/>
            <a:r>
              <a:rPr lang="en-US" sz="3200" b="1" u="sng" dirty="0">
                <a:latin typeface="Times New Roman" panose="02020603050405020304" pitchFamily="18" charset="0"/>
                <a:cs typeface="Times New Roman" panose="02020603050405020304" pitchFamily="18" charset="0"/>
              </a:rPr>
              <a:t>DECISION TREE:</a:t>
            </a:r>
            <a:endParaRPr lang="en-IN" sz="32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223A4D-0B7C-290C-D437-47E1AD3B435A}"/>
              </a:ext>
            </a:extLst>
          </p:cNvPr>
          <p:cNvSpPr>
            <a:spLocks noGrp="1"/>
          </p:cNvSpPr>
          <p:nvPr>
            <p:ph type="subTitle" idx="1"/>
          </p:nvPr>
        </p:nvSpPr>
        <p:spPr>
          <a:xfrm>
            <a:off x="457200" y="1323191"/>
            <a:ext cx="8439374" cy="5163670"/>
          </a:xfrm>
        </p:spPr>
        <p:txBody>
          <a:bodyPr>
            <a:normAutofit/>
          </a:bodyPr>
          <a:lstStyle/>
          <a:p>
            <a:pPr marL="342900" indent="-342900" algn="l">
              <a:buFont typeface="Wingdings" panose="05000000000000000000" pitchFamily="2" charset="2"/>
              <a:buChar char="Ø"/>
            </a:pPr>
            <a:r>
              <a:rPr lang="en-US" sz="2400" b="1" i="0" dirty="0">
                <a:solidFill>
                  <a:srgbClr val="273239"/>
                </a:solidFill>
                <a:effectLst/>
                <a:latin typeface="Times New Roman" panose="02020603050405020304" pitchFamily="18" charset="0"/>
                <a:cs typeface="Times New Roman" panose="02020603050405020304" pitchFamily="18" charset="0"/>
              </a:rPr>
              <a:t>Decision Tree</a:t>
            </a:r>
            <a:r>
              <a:rPr lang="en-US" sz="2400" b="0" i="0" dirty="0">
                <a:solidFill>
                  <a:srgbClr val="273239"/>
                </a:solidFill>
                <a:effectLst/>
                <a:latin typeface="Times New Roman" panose="02020603050405020304" pitchFamily="18" charset="0"/>
                <a:cs typeface="Times New Roman" panose="02020603050405020304" pitchFamily="18" charset="0"/>
              </a:rPr>
              <a:t> is 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p>
          <a:p>
            <a:pPr marL="342900" indent="-342900" algn="l">
              <a:buFont typeface="Wingdings" panose="05000000000000000000" pitchFamily="2" charset="2"/>
              <a:buChar char="Ø"/>
            </a:pPr>
            <a:r>
              <a:rPr lang="en-US" sz="2400" b="0" i="0" dirty="0">
                <a:solidFill>
                  <a:srgbClr val="212121"/>
                </a:solidFill>
                <a:effectLst/>
                <a:latin typeface="Times New Roman" panose="02020603050405020304" pitchFamily="18" charset="0"/>
                <a:cs typeface="Times New Roman" panose="02020603050405020304" pitchFamily="18" charset="0"/>
              </a:rPr>
              <a:t>Decision trees are used to solve classification problems and categorize objects depending on their learning features. They can also be used for regression problems or as a method to predict continuous outcomes from unforeseen data.</a:t>
            </a:r>
          </a:p>
          <a:p>
            <a:pPr marL="342900" indent="-342900" algn="l">
              <a:buFont typeface="Wingdings" panose="05000000000000000000" pitchFamily="2" charset="2"/>
              <a:buChar char="Ø"/>
            </a:pPr>
            <a:r>
              <a:rPr lang="en-US" sz="2400" b="0" i="0" dirty="0">
                <a:solidFill>
                  <a:srgbClr val="212121"/>
                </a:solidFill>
                <a:effectLst/>
                <a:latin typeface="Times New Roman" panose="02020603050405020304" pitchFamily="18" charset="0"/>
                <a:cs typeface="Times New Roman" panose="02020603050405020304" pitchFamily="18" charset="0"/>
              </a:rPr>
              <a:t>A decision tree is a way of modeling outcomes and decisions with each decision in the branching structure representing a different branch. It is used to calculate the success potential of various resolutions to achieve a specific goal.</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a:endParaRPr lang="en-US" sz="2000" dirty="0">
              <a:solidFill>
                <a:srgbClr val="273239"/>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289785-836A-C13B-0780-6B7A913A6F7D}"/>
              </a:ext>
            </a:extLst>
          </p:cNvPr>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a:extLst>
              <a:ext uri="{FF2B5EF4-FFF2-40B4-BE49-F238E27FC236}">
                <a16:creationId xmlns:a16="http://schemas.microsoft.com/office/drawing/2014/main" id="{1C3A6F19-E060-5682-7336-469C43D7D806}"/>
              </a:ext>
            </a:extLst>
          </p:cNvPr>
          <p:cNvSpPr>
            <a:spLocks noGrp="1"/>
          </p:cNvSpPr>
          <p:nvPr>
            <p:ph type="sldNum" sz="quarter" idx="12"/>
          </p:nvPr>
        </p:nvSpPr>
        <p:spPr/>
        <p:txBody>
          <a:bodyPr/>
          <a:lstStyle/>
          <a:p>
            <a:fld id="{593110A6-8BDC-4CF7-A93B-95A9C7E65442}" type="slidenum">
              <a:rPr lang="en-US" smtClean="0"/>
              <a:t>12</a:t>
            </a:fld>
            <a:endParaRPr lang="en-US"/>
          </a:p>
        </p:txBody>
      </p:sp>
    </p:spTree>
    <p:extLst>
      <p:ext uri="{BB962C8B-B14F-4D97-AF65-F5344CB8AC3E}">
        <p14:creationId xmlns:p14="http://schemas.microsoft.com/office/powerpoint/2010/main" val="47631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E2C9-9C8B-DAA6-97CD-7ED0256ADE2F}"/>
              </a:ext>
            </a:extLst>
          </p:cNvPr>
          <p:cNvSpPr>
            <a:spLocks noGrp="1"/>
          </p:cNvSpPr>
          <p:nvPr>
            <p:ph type="ctrTitle"/>
          </p:nvPr>
        </p:nvSpPr>
        <p:spPr>
          <a:xfrm>
            <a:off x="457200" y="279700"/>
            <a:ext cx="8229600" cy="810035"/>
          </a:xfrm>
        </p:spPr>
        <p:txBody>
          <a:bodyPr>
            <a:normAutofit/>
          </a:bodyPr>
          <a:lstStyle/>
          <a:p>
            <a:pPr algn="l"/>
            <a:r>
              <a:rPr lang="en-US" sz="3200" b="1" u="sng" dirty="0">
                <a:latin typeface="Times New Roman" panose="02020603050405020304" pitchFamily="18" charset="0"/>
                <a:cs typeface="Times New Roman" panose="02020603050405020304" pitchFamily="18" charset="0"/>
              </a:rPr>
              <a:t>RANDOM FOREST:</a:t>
            </a:r>
            <a:endParaRPr lang="en-IN" sz="32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47AD49-2410-0B44-A4EC-2C7681DBD8E3}"/>
              </a:ext>
            </a:extLst>
          </p:cNvPr>
          <p:cNvSpPr>
            <a:spLocks noGrp="1"/>
          </p:cNvSpPr>
          <p:nvPr>
            <p:ph type="subTitle" idx="1"/>
          </p:nvPr>
        </p:nvSpPr>
        <p:spPr>
          <a:xfrm>
            <a:off x="457201" y="1269403"/>
            <a:ext cx="8229600" cy="4970032"/>
          </a:xfrm>
        </p:spPr>
        <p:txBody>
          <a:bodyPr>
            <a:normAutofit/>
          </a:bodyPr>
          <a:lstStyle/>
          <a:p>
            <a:pPr marL="457200" indent="-457200" algn="l">
              <a:buFont typeface="Wingdings" panose="05000000000000000000" pitchFamily="2" charset="2"/>
              <a:buChar char="Ø"/>
            </a:pPr>
            <a:r>
              <a:rPr lang="en-US" sz="2400" b="0" i="0" dirty="0">
                <a:solidFill>
                  <a:srgbClr val="161616"/>
                </a:solidFill>
                <a:effectLst/>
                <a:latin typeface="Times New Roman" panose="02020603050405020304" pitchFamily="18" charset="0"/>
                <a:cs typeface="Times New Roman" panose="02020603050405020304" pitchFamily="18" charset="0"/>
              </a:rPr>
              <a:t>Random forest is a commonly-used machine learning algorithm trademarked by Leo </a:t>
            </a:r>
            <a:r>
              <a:rPr lang="en-US" sz="2400" b="0" i="0" dirty="0" err="1">
                <a:solidFill>
                  <a:srgbClr val="161616"/>
                </a:solidFill>
                <a:effectLst/>
                <a:latin typeface="Times New Roman" panose="02020603050405020304" pitchFamily="18" charset="0"/>
                <a:cs typeface="Times New Roman" panose="02020603050405020304" pitchFamily="18" charset="0"/>
              </a:rPr>
              <a:t>Breiman</a:t>
            </a:r>
            <a:r>
              <a:rPr lang="en-US" sz="2400" b="0" i="0" dirty="0">
                <a:solidFill>
                  <a:srgbClr val="161616"/>
                </a:solidFill>
                <a:effectLst/>
                <a:latin typeface="Times New Roman" panose="02020603050405020304" pitchFamily="18" charset="0"/>
                <a:cs typeface="Times New Roman" panose="02020603050405020304" pitchFamily="18" charset="0"/>
              </a:rPr>
              <a:t> and Adele Cutler, which combines the output of multiple decision trees to reach a single result. Its ease of use and flexibility have fueled its adoption, as it handles both classification and regression problems.</a:t>
            </a:r>
          </a:p>
          <a:p>
            <a:pPr marL="457200" indent="-457200" algn="l">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 term “random decision forest” was first proposed in 1995 by Tin Kam Ho. Ho developed a formula to use random data to create predictions. Then in 2006, Leo </a:t>
            </a:r>
            <a:r>
              <a:rPr lang="en-US" sz="2400" b="0" i="0" dirty="0" err="1">
                <a:solidFill>
                  <a:srgbClr val="333333"/>
                </a:solidFill>
                <a:effectLst/>
                <a:latin typeface="Times New Roman" panose="02020603050405020304" pitchFamily="18" charset="0"/>
                <a:cs typeface="Times New Roman" panose="02020603050405020304" pitchFamily="18" charset="0"/>
              </a:rPr>
              <a:t>Breiman</a:t>
            </a:r>
            <a:r>
              <a:rPr lang="en-US" sz="2400" b="0" i="0" dirty="0">
                <a:solidFill>
                  <a:srgbClr val="333333"/>
                </a:solidFill>
                <a:effectLst/>
                <a:latin typeface="Times New Roman" panose="02020603050405020304" pitchFamily="18" charset="0"/>
                <a:cs typeface="Times New Roman" panose="02020603050405020304" pitchFamily="18" charset="0"/>
              </a:rPr>
              <a:t> and Adele Cutler extended the algorithm and created random forests as we know them today. This means this technology, and the math and science behind it, are still relatively new.</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D20F495-AB65-47F6-A660-48D4F9C1B59C}"/>
              </a:ext>
            </a:extLst>
          </p:cNvPr>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a:extLst>
              <a:ext uri="{FF2B5EF4-FFF2-40B4-BE49-F238E27FC236}">
                <a16:creationId xmlns:a16="http://schemas.microsoft.com/office/drawing/2014/main" id="{C9190B3C-A7E2-DF6B-CA27-7B1ECED2B922}"/>
              </a:ext>
            </a:extLst>
          </p:cNvPr>
          <p:cNvSpPr>
            <a:spLocks noGrp="1"/>
          </p:cNvSpPr>
          <p:nvPr>
            <p:ph type="sldNum" sz="quarter" idx="12"/>
          </p:nvPr>
        </p:nvSpPr>
        <p:spPr/>
        <p:txBody>
          <a:bodyPr/>
          <a:lstStyle/>
          <a:p>
            <a:fld id="{593110A6-8BDC-4CF7-A93B-95A9C7E65442}" type="slidenum">
              <a:rPr lang="en-US" smtClean="0"/>
              <a:t>13</a:t>
            </a:fld>
            <a:endParaRPr lang="en-US"/>
          </a:p>
        </p:txBody>
      </p:sp>
    </p:spTree>
    <p:extLst>
      <p:ext uri="{BB962C8B-B14F-4D97-AF65-F5344CB8AC3E}">
        <p14:creationId xmlns:p14="http://schemas.microsoft.com/office/powerpoint/2010/main" val="300246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563F1-DC8F-82B2-7175-F43186FE47D8}"/>
              </a:ext>
            </a:extLst>
          </p:cNvPr>
          <p:cNvSpPr>
            <a:spLocks noGrp="1"/>
          </p:cNvSpPr>
          <p:nvPr>
            <p:ph type="dt" sz="half" idx="10"/>
          </p:nvPr>
        </p:nvSpPr>
        <p:spPr/>
        <p:txBody>
          <a:bodyPr/>
          <a:lstStyle/>
          <a:p>
            <a:fld id="{9A8917A3-AABB-4622-B78E-A37B29D44418}" type="datetime1">
              <a:rPr lang="en-US" smtClean="0"/>
              <a:t>4/9/2023</a:t>
            </a:fld>
            <a:endParaRPr lang="en-US"/>
          </a:p>
        </p:txBody>
      </p:sp>
      <p:sp>
        <p:nvSpPr>
          <p:cNvPr id="3" name="Slide Number Placeholder 2">
            <a:extLst>
              <a:ext uri="{FF2B5EF4-FFF2-40B4-BE49-F238E27FC236}">
                <a16:creationId xmlns:a16="http://schemas.microsoft.com/office/drawing/2014/main" id="{D802B33E-9AF0-940C-8A08-64D87490705F}"/>
              </a:ext>
            </a:extLst>
          </p:cNvPr>
          <p:cNvSpPr>
            <a:spLocks noGrp="1"/>
          </p:cNvSpPr>
          <p:nvPr>
            <p:ph type="sldNum" sz="quarter" idx="12"/>
          </p:nvPr>
        </p:nvSpPr>
        <p:spPr/>
        <p:txBody>
          <a:bodyPr/>
          <a:lstStyle/>
          <a:p>
            <a:fld id="{593110A6-8BDC-4CF7-A93B-95A9C7E65442}" type="slidenum">
              <a:rPr lang="en-US" smtClean="0"/>
              <a:t>14</a:t>
            </a:fld>
            <a:endParaRPr lang="en-US"/>
          </a:p>
        </p:txBody>
      </p:sp>
      <p:pic>
        <p:nvPicPr>
          <p:cNvPr id="5" name="Picture 4">
            <a:extLst>
              <a:ext uri="{FF2B5EF4-FFF2-40B4-BE49-F238E27FC236}">
                <a16:creationId xmlns:a16="http://schemas.microsoft.com/office/drawing/2014/main" id="{64DA434F-F812-F321-1003-ED3BB849EEB3}"/>
              </a:ext>
            </a:extLst>
          </p:cNvPr>
          <p:cNvPicPr>
            <a:picLocks noChangeAspect="1"/>
          </p:cNvPicPr>
          <p:nvPr/>
        </p:nvPicPr>
        <p:blipFill>
          <a:blip r:embed="rId2"/>
          <a:stretch>
            <a:fillRect/>
          </a:stretch>
        </p:blipFill>
        <p:spPr>
          <a:xfrm>
            <a:off x="0" y="136525"/>
            <a:ext cx="9144000" cy="5747909"/>
          </a:xfrm>
          <a:prstGeom prst="rect">
            <a:avLst/>
          </a:prstGeom>
        </p:spPr>
      </p:pic>
    </p:spTree>
    <p:extLst>
      <p:ext uri="{BB962C8B-B14F-4D97-AF65-F5344CB8AC3E}">
        <p14:creationId xmlns:p14="http://schemas.microsoft.com/office/powerpoint/2010/main" val="43558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785309" y="136525"/>
            <a:ext cx="7777778" cy="87469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2800" b="1" u="sng" dirty="0">
                <a:latin typeface="Times New Roman" panose="02020603050405020304" pitchFamily="18" charset="0"/>
                <a:cs typeface="Times New Roman" panose="02020603050405020304" pitchFamily="18" charset="0"/>
              </a:rPr>
              <a:t>RESULT:</a:t>
            </a:r>
            <a:endParaRPr sz="2800" dirty="0">
              <a:latin typeface="Times New Roman" panose="02020603050405020304" pitchFamily="18" charset="0"/>
              <a:cs typeface="Times New Roman" panose="02020603050405020304" pitchFamily="18" charset="0"/>
            </a:endParaRPr>
          </a:p>
        </p:txBody>
      </p:sp>
      <p:sp>
        <p:nvSpPr>
          <p:cNvPr id="160" name="Google Shape;160;p18"/>
          <p:cNvSpPr txBox="1">
            <a:spLocks noGrp="1"/>
          </p:cNvSpPr>
          <p:nvPr>
            <p:ph idx="1"/>
          </p:nvPr>
        </p:nvSpPr>
        <p:spPr>
          <a:xfrm>
            <a:off x="785309" y="1161826"/>
            <a:ext cx="7327451" cy="5194524"/>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Font typeface="Arial"/>
              <a:buNone/>
            </a:pPr>
            <a:r>
              <a:rPr lang="en-US" sz="2200" b="1" dirty="0"/>
              <a:t>  </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using classification random forest algorithm we got </a:t>
            </a:r>
          </a:p>
          <a:p>
            <a:pPr marL="0" marR="836295" indent="0" algn="l">
              <a:lnSpc>
                <a:spcPct val="120000"/>
              </a:lnSpc>
              <a:spcAft>
                <a:spcPts val="700"/>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Metrics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36295" indent="0" algn="l">
              <a:lnSpc>
                <a:spcPct val="120000"/>
              </a:lnSpc>
              <a:spcAft>
                <a:spcPts val="700"/>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Accuracy: 0.7692994946533769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328795" indent="0" algn="l">
              <a:lnSpc>
                <a:spcPct val="120000"/>
              </a:lnSpc>
              <a:spcAft>
                <a:spcPts val="1145"/>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Precision: 0.9968216130313866 Recall: 0.37828872973991706 f1_score: 0.5484452702333461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36295" indent="0" algn="l">
              <a:lnSpc>
                <a:spcPct val="120000"/>
              </a:lnSpc>
              <a:spcAft>
                <a:spcPts val="1025"/>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By using classification decision tree algorithm we got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747260" indent="0" algn="l">
              <a:lnSpc>
                <a:spcPct val="120000"/>
              </a:lnSpc>
              <a:spcAft>
                <a:spcPts val="700"/>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Metrics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747260" indent="0" algn="l">
              <a:lnSpc>
                <a:spcPct val="120000"/>
              </a:lnSpc>
              <a:spcAft>
                <a:spcPts val="700"/>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Accuracy: 0.769076137029902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747260" indent="0" algn="l">
              <a:lnSpc>
                <a:spcPct val="120000"/>
              </a:lnSpc>
              <a:spcAft>
                <a:spcPts val="1400"/>
              </a:spcAft>
              <a:buNone/>
            </a:pP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3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Precision 0.9962241653418124 Recall 0.3779117979645684 f1_score 0.5479586817511067 </a:t>
            </a:r>
            <a:endPar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rtl="0">
              <a:spcBef>
                <a:spcPts val="444"/>
              </a:spcBef>
              <a:spcAft>
                <a:spcPts val="0"/>
              </a:spcAft>
              <a:buClr>
                <a:schemeClr val="dk1"/>
              </a:buClr>
              <a:buSzPct val="100000"/>
              <a:buFont typeface="Arial"/>
              <a:buNone/>
            </a:pP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586292" y="743649"/>
            <a:ext cx="8229600" cy="70430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2800" b="1" u="sng" dirty="0">
                <a:latin typeface="Times New Roman" panose="02020603050405020304" pitchFamily="18" charset="0"/>
                <a:cs typeface="Times New Roman" panose="02020603050405020304" pitchFamily="18" charset="0"/>
              </a:rPr>
              <a:t>CONCLUSION:</a:t>
            </a:r>
            <a:endParaRPr lang="en-US" sz="2800" dirty="0"/>
          </a:p>
        </p:txBody>
      </p:sp>
      <p:sp>
        <p:nvSpPr>
          <p:cNvPr id="190" name="Google Shape;190;p23"/>
          <p:cNvSpPr txBox="1">
            <a:spLocks noGrp="1"/>
          </p:cNvSpPr>
          <p:nvPr>
            <p:ph idx="1"/>
          </p:nvPr>
        </p:nvSpPr>
        <p:spPr>
          <a:xfrm>
            <a:off x="457200" y="1819373"/>
            <a:ext cx="8102338" cy="3625405"/>
          </a:xfrm>
          <a:prstGeom prst="rect">
            <a:avLst/>
          </a:prstGeom>
          <a:noFill/>
          <a:ln>
            <a:noFill/>
          </a:ln>
        </p:spPr>
        <p:txBody>
          <a:bodyPr spcFirstLastPara="1" wrap="square" lIns="91425" tIns="45700" rIns="91425" bIns="45700" anchor="t" anchorCtr="0">
            <a:normAutofit/>
          </a:bodyPr>
          <a:lstStyle/>
          <a:p>
            <a:pPr>
              <a:spcBef>
                <a:spcPts val="333"/>
              </a:spcBef>
              <a:buClr>
                <a:schemeClr val="dk1"/>
              </a:buClr>
              <a:buSzPct val="100000"/>
              <a:buNone/>
            </a:pPr>
            <a:r>
              <a:rPr lang="en-US" sz="2000" b="0" i="0" dirty="0">
                <a:solidFill>
                  <a:srgbClr val="374151"/>
                </a:solidFill>
                <a:effectLst/>
                <a:latin typeface="Times New Roman" panose="02020603050405020304" pitchFamily="18" charset="0"/>
                <a:cs typeface="Times New Roman" panose="02020603050405020304" pitchFamily="18" charset="0"/>
              </a:rPr>
              <a:t>	In this study, we compared the performance of the random forest and decision tree algorithms for classification. The results indicate that both algorithms achieved a similar accuracy of around 77%. However, the precision and recall metrics for the random forest algorithm were slightly better than the decision tree algorithm, with a precision score of 0.9968 and a recall score of 0.3783, compared to a precision score of 0.9962 and a recall score of 0.3779 for the decision tree algorithm. The f1_score metric was also slightly higher for the random forest algorithm at 0.5484, compared to 0.5480 for the decision tree algorithm. Overall, the random forest algorithm appears to perform slightly better than the decision tree algorithm for this classification task.</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B0941D4-1A27-4ECF-88D8-A2D32627F8EC}"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598602" y="443061"/>
            <a:ext cx="8229600" cy="57377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u="sng" dirty="0"/>
              <a:t>REFERENCES:</a:t>
            </a:r>
            <a:endParaRPr u="sng" dirty="0"/>
          </a:p>
        </p:txBody>
      </p:sp>
      <p:sp>
        <p:nvSpPr>
          <p:cNvPr id="190" name="Google Shape;190;p23"/>
          <p:cNvSpPr txBox="1">
            <a:spLocks noGrp="1"/>
          </p:cNvSpPr>
          <p:nvPr>
            <p:ph idx="1"/>
          </p:nvPr>
        </p:nvSpPr>
        <p:spPr>
          <a:xfrm>
            <a:off x="598602" y="1244337"/>
            <a:ext cx="8338008" cy="5260157"/>
          </a:xfrm>
          <a:prstGeom prst="rect">
            <a:avLst/>
          </a:prstGeom>
          <a:noFill/>
          <a:ln>
            <a:noFill/>
          </a:ln>
        </p:spPr>
        <p:txBody>
          <a:bodyPr spcFirstLastPara="1" wrap="square" lIns="91425" tIns="45700" rIns="91425" bIns="45700" anchor="t" anchorCtr="0">
            <a:normAutofit/>
          </a:bodyPr>
          <a:lstStyle/>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3"/>
              </a:rPr>
              <a:t>(PDF) Hotel Revenue Management – A Critical Literature Review (researchgate.net)</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4"/>
              </a:rPr>
              <a:t>Role of Online Reviews in Hotel Reservations Intention Based on Social Media (scialert.net)</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5"/>
              </a:rPr>
              <a:t>A Literature Review About Online Hotel Booking System | PDF | Innovation | Tourism (scribd.com)</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6"/>
              </a:rPr>
              <a:t>Modeling customer satisfaction in online hotel booking – ScienceDirect</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7"/>
              </a:rPr>
              <a:t>Hotel online pricing policy: A review and a regional case study (redalyc.org)</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8"/>
              </a:rPr>
              <a:t>Literature review for a hotel management system Free Essays | </a:t>
            </a:r>
            <a:r>
              <a:rPr lang="en-US" sz="1800" dirty="0" err="1">
                <a:latin typeface="Times New Roman" panose="02020603050405020304" pitchFamily="18" charset="0"/>
                <a:cs typeface="Times New Roman" panose="02020603050405020304" pitchFamily="18" charset="0"/>
                <a:hlinkClick r:id="rId8"/>
              </a:rPr>
              <a:t>Studymode</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IN" sz="1800" dirty="0">
                <a:latin typeface="Times New Roman" panose="02020603050405020304" pitchFamily="18" charset="0"/>
                <a:cs typeface="Times New Roman" panose="02020603050405020304" pitchFamily="18" charset="0"/>
                <a:hlinkClick r:id="rId9"/>
              </a:rPr>
              <a:t>(DOC) HOTEL MANAGEMENT INFORMATION SYSTEM PROJECT FINAL | Gideon Babatunde - Academia.edu</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10"/>
              </a:rPr>
              <a:t>Literature Review On Hotel Management | ipl.org</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11"/>
              </a:rPr>
              <a:t>Literature review on Hotel industry and service quality - THIS IS TO GO IN THE HOTELS SECTION Choi, - </a:t>
            </a:r>
            <a:r>
              <a:rPr lang="en-US" sz="1800" dirty="0" err="1">
                <a:latin typeface="Times New Roman" panose="02020603050405020304" pitchFamily="18" charset="0"/>
                <a:cs typeface="Times New Roman" panose="02020603050405020304" pitchFamily="18" charset="0"/>
                <a:hlinkClick r:id="rId11"/>
              </a:rPr>
              <a:t>Studocu</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12"/>
              </a:rPr>
              <a:t>literature review on hotels (pdfprof.com)</a:t>
            </a:r>
            <a:endParaRPr lang="en-US" sz="1800" dirty="0">
              <a:latin typeface="Times New Roman" panose="02020603050405020304" pitchFamily="18" charset="0"/>
              <a:cs typeface="Times New Roman" panose="02020603050405020304" pitchFamily="18" charset="0"/>
            </a:endParaRPr>
          </a:p>
          <a:p>
            <a:pPr marL="228600" lvl="0" indent="-228600" algn="just" rtl="0">
              <a:spcBef>
                <a:spcPts val="0"/>
              </a:spcBef>
              <a:spcAft>
                <a:spcPts val="0"/>
              </a:spcAft>
              <a:buClr>
                <a:schemeClr val="dk1"/>
              </a:buClr>
              <a:buSzPct val="100000"/>
              <a:buFont typeface="+mj-lt"/>
              <a:buAutoNum type="arabicPeriod"/>
            </a:pPr>
            <a:r>
              <a:rPr lang="en-US" sz="1800" dirty="0">
                <a:latin typeface="Times New Roman" panose="02020603050405020304" pitchFamily="18" charset="0"/>
                <a:cs typeface="Times New Roman" panose="02020603050405020304" pitchFamily="18" charset="0"/>
                <a:hlinkClick r:id="rId13"/>
              </a:rPr>
              <a:t>(DOC) Chapter 2 REVIEW OF RELATED LITERATURE AND STUDIES This chapter presents the review of related literature and studies particularly on the Proposed Computerized Hotel Management System of | </a:t>
            </a:r>
            <a:r>
              <a:rPr lang="en-US" sz="1800" dirty="0" err="1">
                <a:latin typeface="Times New Roman" panose="02020603050405020304" pitchFamily="18" charset="0"/>
                <a:cs typeface="Times New Roman" panose="02020603050405020304" pitchFamily="18" charset="0"/>
                <a:hlinkClick r:id="rId13"/>
              </a:rPr>
              <a:t>jesrael</a:t>
            </a:r>
            <a:r>
              <a:rPr lang="en-US" sz="1800" dirty="0">
                <a:latin typeface="Times New Roman" panose="02020603050405020304" pitchFamily="18" charset="0"/>
                <a:cs typeface="Times New Roman" panose="02020603050405020304" pitchFamily="18" charset="0"/>
                <a:hlinkClick r:id="rId13"/>
              </a:rPr>
              <a:t> </a:t>
            </a:r>
            <a:r>
              <a:rPr lang="en-US" sz="1800" dirty="0" err="1">
                <a:latin typeface="Times New Roman" panose="02020603050405020304" pitchFamily="18" charset="0"/>
                <a:cs typeface="Times New Roman" panose="02020603050405020304" pitchFamily="18" charset="0"/>
                <a:hlinkClick r:id="rId13"/>
              </a:rPr>
              <a:t>samira</a:t>
            </a:r>
            <a:r>
              <a:rPr lang="en-US" sz="1800" dirty="0">
                <a:latin typeface="Times New Roman" panose="02020603050405020304" pitchFamily="18" charset="0"/>
                <a:cs typeface="Times New Roman" panose="02020603050405020304" pitchFamily="18" charset="0"/>
                <a:hlinkClick r:id="rId13"/>
              </a:rPr>
              <a:t> - Academia.edu</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CF2DF0-ED81-4DC0-8520-D543849BAA08}"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rgbClr val="77D14A"/>
            </a:gs>
            <a:gs pos="29000">
              <a:srgbClr val="77D14A"/>
            </a:gs>
            <a:gs pos="70000">
              <a:srgbClr val="DED6CA"/>
            </a:gs>
            <a:gs pos="91000">
              <a:srgbClr val="8F7959">
                <a:alpha val="95686"/>
              </a:srgbClr>
            </a:gs>
            <a:gs pos="100000">
              <a:srgbClr val="E9E3DB"/>
            </a:gs>
          </a:gsLst>
          <a:lin ang="5400000" scaled="0"/>
        </a:gradFill>
        <a:effectLst/>
      </p:bgPr>
    </p:bg>
    <p:spTree>
      <p:nvGrpSpPr>
        <p:cNvPr id="1" name="Shape 194"/>
        <p:cNvGrpSpPr/>
        <p:nvPr/>
      </p:nvGrpSpPr>
      <p:grpSpPr>
        <a:xfrm>
          <a:off x="0" y="0"/>
          <a:ext cx="0" cy="0"/>
          <a:chOff x="0" y="0"/>
          <a:chExt cx="0" cy="0"/>
        </a:xfrm>
      </p:grpSpPr>
      <p:sp>
        <p:nvSpPr>
          <p:cNvPr id="196" name="Google Shape;196;p24"/>
          <p:cNvSpPr/>
          <p:nvPr/>
        </p:nvSpPr>
        <p:spPr>
          <a:xfrm>
            <a:off x="1771015" y="2829560"/>
            <a:ext cx="5601335" cy="1198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1" dirty="0">
                <a:solidFill>
                  <a:srgbClr val="FFFFFF"/>
                </a:solidFill>
                <a:latin typeface="Arial"/>
                <a:ea typeface="Arial"/>
                <a:cs typeface="Arial"/>
                <a:sym typeface="Arial"/>
              </a:rPr>
              <a:t>THANK YOU</a:t>
            </a:r>
            <a:endParaRPr sz="7200" b="1" i="1">
              <a:solidFill>
                <a:srgbClr val="FFFFFF"/>
              </a:solidFill>
              <a:latin typeface="Arial"/>
              <a:ea typeface="Arial"/>
              <a:cs typeface="Arial"/>
              <a:sym typeface="Arial"/>
            </a:endParaRPr>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4E032059-FC40-4C86-AE4B-00BF04363B94}" type="datetime1">
              <a:rPr lang="en-US" smtClean="0"/>
              <a:t>4/9/2023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782954" y="892247"/>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dirty="0">
                <a:latin typeface="Tahoma"/>
                <a:ea typeface="Tahoma"/>
                <a:cs typeface="Tahoma"/>
                <a:sym typeface="Tahoma"/>
              </a:rPr>
            </a:br>
            <a:r>
              <a:rPr lang="en-US" sz="3100" b="1" u="sng" dirty="0">
                <a:latin typeface="Times New Roman" panose="02020603050405020304" pitchFamily="18" charset="0"/>
                <a:cs typeface="Times New Roman" panose="02020603050405020304" pitchFamily="18" charset="0"/>
              </a:rPr>
              <a:t>ABSTRACT:</a:t>
            </a:r>
            <a:br>
              <a:rPr lang="en-US" sz="3200" dirty="0">
                <a:latin typeface="Tahoma"/>
                <a:ea typeface="Tahoma"/>
                <a:cs typeface="Tahoma"/>
                <a:sym typeface="Tahoma"/>
              </a:rPr>
            </a:br>
            <a:endParaRPr sz="3200" dirty="0">
              <a:latin typeface="Tahoma"/>
              <a:ea typeface="Tahoma"/>
              <a:cs typeface="Tahoma"/>
              <a:sym typeface="Tahoma"/>
            </a:endParaRPr>
          </a:p>
        </p:txBody>
      </p:sp>
      <p:sp>
        <p:nvSpPr>
          <p:cNvPr id="67" name="Google Shape;67;p3"/>
          <p:cNvSpPr txBox="1">
            <a:spLocks noGrp="1"/>
          </p:cNvSpPr>
          <p:nvPr>
            <p:ph idx="1"/>
          </p:nvPr>
        </p:nvSpPr>
        <p:spPr>
          <a:xfrm>
            <a:off x="782954" y="1604335"/>
            <a:ext cx="7818785" cy="48260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400"/>
              <a:buFont typeface="Arial"/>
              <a:buNone/>
            </a:pPr>
            <a:r>
              <a:rPr lang="en-US" sz="2400" b="1" dirty="0">
                <a:latin typeface="Arial"/>
                <a:ea typeface="Arial"/>
                <a:cs typeface="Arial"/>
                <a:sym typeface="Arial"/>
              </a:rPr>
              <a:t>                                  </a:t>
            </a:r>
            <a:endParaRPr sz="2400" b="1" dirty="0">
              <a:latin typeface="Arial"/>
              <a:ea typeface="Arial"/>
              <a:cs typeface="Arial"/>
              <a:sym typeface="Arial"/>
            </a:endParaRPr>
          </a:p>
          <a:p>
            <a:pPr marL="0" indent="0" algn="just">
              <a:buNone/>
            </a:pPr>
            <a:r>
              <a:rPr lang="en-US" sz="2000" dirty="0">
                <a:solidFill>
                  <a:srgbClr val="24292F"/>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a:solidFill>
                  <a:srgbClr val="24292F"/>
                </a:solidFill>
                <a:latin typeface="Times New Roman" panose="02020603050405020304" pitchFamily="18" charset="0"/>
                <a:cs typeface="Times New Roman" panose="02020603050405020304" pitchFamily="18" charset="0"/>
              </a:rPr>
              <a:t>The growth of online distribution has grown by 46% from 2014 to 2018. The hold has shifted from manual bookings to online travel agencies by almost 68% in 2018. The hospitality industry is facing issues in revenue generation due to ease of cancellations of the bookings made. Based on the data collected in 2018, almost 40% of the revenue is cancelled before arrival. This comes with the possibility of easy online bookings and their cancellations. It has become crucial to perform an analysis to help the industry to maximize its revenue generation and predict false bookings and probable cancellations in order to use their resources judiciously</a:t>
            </a:r>
            <a:r>
              <a:rPr lang="en-US" sz="2400" dirty="0">
                <a:solidFill>
                  <a:srgbClr val="24292F"/>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342900" lvl="0" indent="-342900" algn="just" rtl="0">
              <a:lnSpc>
                <a:spcPct val="80000"/>
              </a:lnSpc>
              <a:spcBef>
                <a:spcPts val="480"/>
              </a:spcBef>
              <a:spcAft>
                <a:spcPts val="0"/>
              </a:spcAft>
              <a:buClr>
                <a:schemeClr val="dk1"/>
              </a:buClr>
              <a:buSzPts val="2400"/>
              <a:buFont typeface="Arial"/>
              <a:buNone/>
            </a:pPr>
            <a:r>
              <a:rPr lang="en-US" sz="2400" dirty="0">
                <a:latin typeface="Arial"/>
                <a:ea typeface="Arial"/>
                <a:cs typeface="Arial"/>
                <a:sym typeface="Arial"/>
              </a:rPr>
              <a:t>    </a:t>
            </a:r>
            <a:endParaRPr sz="24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627321" y="7318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u="sng" dirty="0">
                <a:latin typeface="Times New Roman" panose="02020603050405020304" pitchFamily="18" charset="0"/>
                <a:cs typeface="Times New Roman" panose="02020603050405020304" pitchFamily="18" charset="0"/>
              </a:rPr>
              <a:t>PROBLEM STATEMENT:</a:t>
            </a:r>
            <a:endParaRPr sz="2800" b="1" u="sng" dirty="0">
              <a:latin typeface="Times New Roman" panose="02020603050405020304" pitchFamily="18" charset="0"/>
              <a:cs typeface="Times New Roman" panose="02020603050405020304" pitchFamily="18" charset="0"/>
            </a:endParaRPr>
          </a:p>
        </p:txBody>
      </p:sp>
      <p:sp>
        <p:nvSpPr>
          <p:cNvPr id="73" name="Google Shape;73;p4"/>
          <p:cNvSpPr txBox="1">
            <a:spLocks noGrp="1"/>
          </p:cNvSpPr>
          <p:nvPr>
            <p:ph idx="1"/>
          </p:nvPr>
        </p:nvSpPr>
        <p:spPr>
          <a:xfrm>
            <a:off x="627321" y="2892933"/>
            <a:ext cx="8059479" cy="1554162"/>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2400" dirty="0">
                <a:solidFill>
                  <a:srgbClr val="292929"/>
                </a:solidFill>
                <a:latin typeface="Times New Roman" panose="02020603050405020304" pitchFamily="18" charset="0"/>
                <a:cs typeface="Times New Roman" panose="02020603050405020304" pitchFamily="18" charset="0"/>
              </a:rPr>
              <a:t>Predict whether a booking will be canceled or not to allow the hotel’s manager to make better decisions in order to improve overbooking strategies and cancellation policies.</a:t>
            </a:r>
          </a:p>
        </p:txBody>
      </p:sp>
      <p:sp>
        <p:nvSpPr>
          <p:cNvPr id="5" name="Date Placeholder 4"/>
          <p:cNvSpPr>
            <a:spLocks noGrp="1"/>
          </p:cNvSpPr>
          <p:nvPr>
            <p:ph type="dt" sz="half" idx="10"/>
          </p:nvPr>
        </p:nvSpPr>
        <p:spPr/>
        <p:txBody>
          <a:bodyPr/>
          <a:lstStyle/>
          <a:p>
            <a:fld id="{AA11DC09-001C-48F1-82C3-C921C1064960}" type="datetime1">
              <a:rPr lang="en-US" smtClean="0"/>
              <a:t>4/9/2023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1454-E823-EB62-D695-1F7971CE5885}"/>
              </a:ext>
            </a:extLst>
          </p:cNvPr>
          <p:cNvSpPr>
            <a:spLocks noGrp="1"/>
          </p:cNvSpPr>
          <p:nvPr>
            <p:ph type="ctrTitle"/>
          </p:nvPr>
        </p:nvSpPr>
        <p:spPr>
          <a:xfrm>
            <a:off x="685800" y="673765"/>
            <a:ext cx="7772400" cy="2000174"/>
          </a:xfrm>
        </p:spPr>
        <p:txBody>
          <a:bodyPr>
            <a:normAutofit/>
          </a:bodyPr>
          <a:lstStyle/>
          <a:p>
            <a:pPr algn="l"/>
            <a:r>
              <a:rPr lang="en-US" sz="2800" b="1" u="sng" dirty="0">
                <a:latin typeface="Times New Roman" panose="02020603050405020304" pitchFamily="18" charset="0"/>
                <a:cs typeface="Times New Roman" panose="02020603050405020304" pitchFamily="18" charset="0"/>
              </a:rPr>
              <a:t>EXISTING</a:t>
            </a:r>
            <a:r>
              <a:rPr lang="en-US" sz="2800" b="1" u="sng" dirty="0"/>
              <a:t> </a:t>
            </a:r>
            <a:r>
              <a:rPr lang="en-US" sz="2800" b="1" u="sng" dirty="0">
                <a:latin typeface="Times New Roman" panose="02020603050405020304" pitchFamily="18" charset="0"/>
                <a:cs typeface="Times New Roman" panose="02020603050405020304" pitchFamily="18" charset="0"/>
              </a:rPr>
              <a:t>SYSTEM</a:t>
            </a:r>
            <a:r>
              <a:rPr lang="en-US" sz="2800" b="1" u="sng" dirty="0"/>
              <a:t>:</a:t>
            </a:r>
            <a:br>
              <a:rPr lang="en-US" sz="2800" b="1" u="sng" dirty="0"/>
            </a:br>
            <a:br>
              <a:rPr lang="en-US" sz="2400" b="1" u="sng" dirty="0"/>
            </a:br>
            <a:r>
              <a:rPr lang="en-US"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Reservation is done via phone calls or by visit in person to the hotel reservation office. The guest’s personal details such as Name, gender, Age and Duration of visit or stay, are entered during booking made. </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09230CE-A5C6-1966-3937-B2864DE42DED}"/>
              </a:ext>
            </a:extLst>
          </p:cNvPr>
          <p:cNvSpPr>
            <a:spLocks noGrp="1"/>
          </p:cNvSpPr>
          <p:nvPr>
            <p:ph type="subTitle" idx="1"/>
          </p:nvPr>
        </p:nvSpPr>
        <p:spPr>
          <a:xfrm>
            <a:off x="808075" y="3373769"/>
            <a:ext cx="7474688" cy="2665524"/>
          </a:xfrm>
        </p:spPr>
        <p:txBody>
          <a:bodyPr>
            <a:normAutofit/>
          </a:bodyPr>
          <a:lstStyle/>
          <a:p>
            <a:pPr algn="l"/>
            <a:r>
              <a:rPr lang="en-US" sz="2800" b="1" u="sng" dirty="0">
                <a:solidFill>
                  <a:schemeClr val="tx1"/>
                </a:solidFill>
                <a:latin typeface="Times New Roman" panose="02020603050405020304" pitchFamily="18" charset="0"/>
                <a:cs typeface="Times New Roman" panose="02020603050405020304" pitchFamily="18" charset="0"/>
              </a:rPr>
              <a:t>PROPOSED SYSTEM:</a:t>
            </a:r>
          </a:p>
          <a:p>
            <a:pPr marL="0" indent="0" algn="l">
              <a:buNone/>
            </a:pPr>
            <a:endParaRPr lang="en-US"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r>
              <a:rPr lang="en-US"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Based on the  above-mentioned  reasons,  we  propose  an  system for a hotel booking system. The main idea of the proposed expert system is to interconnect the hotel with places, activities and  interesting  events around,  and  based  on  user preferences  to  suggest  suitable  hotel  services  and  suitable activities for the hotel guest. </a:t>
            </a:r>
            <a:endParaRPr lang="en-IN" sz="2000" b="1"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E80B940-9455-3EDD-5D57-598F6EF74E49}"/>
              </a:ext>
            </a:extLst>
          </p:cNvPr>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a:extLst>
              <a:ext uri="{FF2B5EF4-FFF2-40B4-BE49-F238E27FC236}">
                <a16:creationId xmlns:a16="http://schemas.microsoft.com/office/drawing/2014/main" id="{E36A5CEA-2CE6-249A-4C06-765B6D762249}"/>
              </a:ext>
            </a:extLst>
          </p:cNvPr>
          <p:cNvSpPr>
            <a:spLocks noGrp="1"/>
          </p:cNvSpPr>
          <p:nvPr>
            <p:ph type="sldNum" sz="quarter" idx="12"/>
          </p:nvPr>
        </p:nvSpPr>
        <p:spPr/>
        <p:txBody>
          <a:bodyPr/>
          <a:lstStyle/>
          <a:p>
            <a:fld id="{593110A6-8BDC-4CF7-A93B-95A9C7E65442}" type="slidenum">
              <a:rPr lang="en-US" smtClean="0"/>
              <a:t>4</a:t>
            </a:fld>
            <a:endParaRPr lang="en-US"/>
          </a:p>
        </p:txBody>
      </p:sp>
    </p:spTree>
    <p:extLst>
      <p:ext uri="{BB962C8B-B14F-4D97-AF65-F5344CB8AC3E}">
        <p14:creationId xmlns:p14="http://schemas.microsoft.com/office/powerpoint/2010/main" val="348396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R="304800" lvl="0">
              <a:lnSpc>
                <a:spcPct val="150000"/>
              </a:lnSpc>
              <a:buFont typeface="Wingdings" panose="05000000000000000000" pitchFamily="2" charset="2"/>
              <a:buChar char=""/>
            </a:pPr>
            <a:r>
              <a:rPr lang="en-IN" dirty="0">
                <a:solidFill>
                  <a:srgbClr val="282829"/>
                </a:solidFill>
                <a:latin typeface="Times New Roman" panose="02020603050405020304" pitchFamily="18" charset="0"/>
                <a:ea typeface="Times New Roman" panose="02020603050405020304" pitchFamily="18" charset="0"/>
                <a:cs typeface="Times New Roman" panose="02020603050405020304" pitchFamily="18" charset="0"/>
              </a:rPr>
              <a:t>Provide people seeking hotel rooms with accurate information about available accommodations.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304800" lvl="0">
              <a:lnSpc>
                <a:spcPct val="150000"/>
              </a:lnSpc>
              <a:buFont typeface="Wingdings" panose="05000000000000000000" pitchFamily="2" charset="2"/>
              <a:buChar char=""/>
            </a:pPr>
            <a:r>
              <a:rPr lang="en-IN" dirty="0">
                <a:solidFill>
                  <a:srgbClr val="282829"/>
                </a:solidFill>
                <a:latin typeface="Times New Roman" panose="02020603050405020304" pitchFamily="18" charset="0"/>
                <a:ea typeface="Times New Roman" panose="02020603050405020304" pitchFamily="18" charset="0"/>
                <a:cs typeface="Times New Roman" panose="02020603050405020304" pitchFamily="18" charset="0"/>
              </a:rPr>
              <a:t>Allow booking of rooms without errors and without creating conflicts.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304800" lvl="0">
              <a:lnSpc>
                <a:spcPct val="150000"/>
              </a:lnSpc>
              <a:buFont typeface="Wingdings" panose="05000000000000000000" pitchFamily="2" charset="2"/>
              <a:buChar char=""/>
            </a:pPr>
            <a:r>
              <a:rPr lang="en-IN" dirty="0">
                <a:solidFill>
                  <a:srgbClr val="282829"/>
                </a:solidFill>
                <a:latin typeface="Times New Roman" panose="02020603050405020304" pitchFamily="18" charset="0"/>
                <a:ea typeface="Times New Roman" panose="02020603050405020304" pitchFamily="18" charset="0"/>
                <a:cs typeface="Times New Roman" panose="02020603050405020304" pitchFamily="18" charset="0"/>
              </a:rPr>
              <a:t>To maximize occupancy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304800" lvl="0">
              <a:lnSpc>
                <a:spcPct val="150000"/>
              </a:lnSpc>
              <a:buFont typeface="Wingdings" panose="05000000000000000000" pitchFamily="2" charset="2"/>
              <a:buChar char=""/>
            </a:pPr>
            <a:r>
              <a:rPr lang="en-IN" dirty="0">
                <a:solidFill>
                  <a:srgbClr val="282829"/>
                </a:solidFill>
                <a:latin typeface="Times New Roman" panose="02020603050405020304" pitchFamily="18" charset="0"/>
                <a:ea typeface="Times New Roman" panose="02020603050405020304" pitchFamily="18" charset="0"/>
                <a:cs typeface="Times New Roman" panose="02020603050405020304" pitchFamily="18" charset="0"/>
              </a:rPr>
              <a:t>To provide up to date information about the status of reservations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304800" lvl="0">
              <a:lnSpc>
                <a:spcPct val="150000"/>
              </a:lnSpc>
              <a:buFont typeface="Wingdings" panose="05000000000000000000" pitchFamily="2" charset="2"/>
              <a:buChar char=""/>
            </a:pPr>
            <a:r>
              <a:rPr lang="en-IN" dirty="0">
                <a:solidFill>
                  <a:srgbClr val="282829"/>
                </a:solidFill>
                <a:latin typeface="Times New Roman" panose="02020603050405020304" pitchFamily="18" charset="0"/>
                <a:ea typeface="Times New Roman" panose="02020603050405020304" pitchFamily="18" charset="0"/>
                <a:cs typeface="Times New Roman" panose="02020603050405020304" pitchFamily="18" charset="0"/>
              </a:rPr>
              <a:t>To allow staff to easily update information in the system, and have the system inform everyone who needs to know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F2FB23-AA72-47D4-BDF3-E5E698CC6B97}"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5</a:t>
            </a:fld>
            <a:endParaRPr lang="en-US"/>
          </a:p>
        </p:txBody>
      </p:sp>
      <p:sp>
        <p:nvSpPr>
          <p:cNvPr id="6" name="Title 1">
            <a:extLst>
              <a:ext uri="{FF2B5EF4-FFF2-40B4-BE49-F238E27FC236}">
                <a16:creationId xmlns:a16="http://schemas.microsoft.com/office/drawing/2014/main" id="{2A0DE9C9-0EB0-3AB6-3132-6DB684919927}"/>
              </a:ext>
            </a:extLst>
          </p:cNvPr>
          <p:cNvSpPr>
            <a:spLocks noGrp="1"/>
          </p:cNvSpPr>
          <p:nvPr>
            <p:ph type="title"/>
          </p:nvPr>
        </p:nvSpPr>
        <p:spPr>
          <a:xfrm>
            <a:off x="457200" y="274638"/>
            <a:ext cx="6461760" cy="1143000"/>
          </a:xfrm>
        </p:spPr>
        <p:txBody>
          <a:bodyPr>
            <a:normAutofit/>
          </a:bodyPr>
          <a:lstStyle/>
          <a:p>
            <a:r>
              <a:rPr lang="en-US" sz="3200" b="1" u="sng"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OBJECTIVES DESCRIPTION:</a:t>
            </a:r>
            <a:endParaRPr lang="en-IN"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8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731520" y="414496"/>
            <a:ext cx="7338060" cy="49942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u="sng" dirty="0">
                <a:latin typeface="Times New Roman" panose="02020603050405020304" pitchFamily="18" charset="0"/>
                <a:cs typeface="Times New Roman" panose="02020603050405020304" pitchFamily="18" charset="0"/>
              </a:rPr>
              <a:t>LITERATURE SURVEY:</a:t>
            </a:r>
            <a:endParaRPr sz="3200" b="1" dirty="0"/>
          </a:p>
        </p:txBody>
      </p:sp>
      <p:sp>
        <p:nvSpPr>
          <p:cNvPr id="86" name="Google Shape;86;p6"/>
          <p:cNvSpPr txBox="1">
            <a:spLocks noGrp="1"/>
          </p:cNvSpPr>
          <p:nvPr>
            <p:ph idx="1"/>
          </p:nvPr>
        </p:nvSpPr>
        <p:spPr>
          <a:xfrm>
            <a:off x="731519" y="1233488"/>
            <a:ext cx="8199829" cy="5122862"/>
          </a:xfrm>
          <a:prstGeom prst="rect">
            <a:avLst/>
          </a:prstGeom>
          <a:noFill/>
          <a:ln>
            <a:noFill/>
          </a:ln>
        </p:spPr>
        <p:txBody>
          <a:bodyPr spcFirstLastPara="1" wrap="square" lIns="91425" tIns="45700" rIns="91425" bIns="45700" anchor="t" anchorCtr="0">
            <a:normAutofit/>
          </a:bodyPr>
          <a:lstStyle/>
          <a:p>
            <a:pPr marL="0" indent="0">
              <a:lnSpc>
                <a:spcPct val="100000"/>
              </a:lnSpc>
              <a:spcAft>
                <a:spcPts val="45"/>
              </a:spcAft>
              <a:buNone/>
            </a:pPr>
            <a:r>
              <a:rPr lang="en-US" sz="1800" dirty="0"/>
              <a:t> </a:t>
            </a:r>
            <a:r>
              <a:rPr lang="en-IN"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b="1" u="sng"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a:t>
            </a:r>
            <a:r>
              <a:rPr lang="en-IN"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Predicting Hotel Bookings Cancellation with a Machine Learning Classification:</a:t>
            </a:r>
          </a:p>
          <a:p>
            <a:pPr marL="0" marR="5715" indent="0" algn="just">
              <a:lnSpc>
                <a:spcPct val="100000"/>
              </a:lnSpc>
              <a:spcAft>
                <a:spcPts val="30"/>
              </a:spcAft>
              <a:buNone/>
            </a:pPr>
            <a:r>
              <a:rPr lang="en-IN" sz="1800" dirty="0">
                <a:solidFill>
                  <a:srgbClr val="000000"/>
                </a:solidFill>
                <a:latin typeface="Times New Roman" panose="02020603050405020304" pitchFamily="18" charset="0"/>
                <a:ea typeface="Times New Roman" panose="02020603050405020304" pitchFamily="18" charset="0"/>
              </a:rPr>
              <a:t>Booking cancellation is a very common thing in today’s world, which can cause severe losses to the business owners. This paper describes how AI is used to identify which booking can be cancelled and prevent some losses. </a:t>
            </a:r>
          </a:p>
          <a:p>
            <a:pPr marL="0" lvl="0" indent="0">
              <a:lnSpc>
                <a:spcPct val="100000"/>
              </a:lnSpc>
              <a:spcAft>
                <a:spcPts val="800"/>
              </a:spcAft>
              <a:buNone/>
              <a:tabLst>
                <a:tab pos="270510" algn="l"/>
              </a:tabLst>
            </a:pPr>
            <a:r>
              <a:rPr lang="en-IN" sz="2400" b="1" u="sng" dirty="0" err="1">
                <a:latin typeface="Times New Roman" panose="02020603050405020304" pitchFamily="18" charset="0"/>
                <a:ea typeface="Calibri" panose="020F0502020204030204" pitchFamily="34" charset="0"/>
                <a:cs typeface="Times New Roman" panose="02020603050405020304" pitchFamily="18" charset="0"/>
              </a:rPr>
              <a:t>B.Rising</a:t>
            </a:r>
            <a:r>
              <a:rPr lang="en-IN" sz="2400" b="1" u="sng" dirty="0">
                <a:latin typeface="Times New Roman" panose="02020603050405020304" pitchFamily="18" charset="0"/>
                <a:ea typeface="Calibri" panose="020F0502020204030204" pitchFamily="34" charset="0"/>
                <a:cs typeface="Times New Roman" panose="02020603050405020304" pitchFamily="18" charset="0"/>
              </a:rPr>
              <a:t> rate of Cancellation in the Hotel Industry:</a:t>
            </a:r>
          </a:p>
          <a:p>
            <a:pPr marL="0" indent="0">
              <a:lnSpc>
                <a:spcPct val="100000"/>
              </a:lnSpc>
              <a:buNone/>
            </a:pPr>
            <a:r>
              <a:rPr lang="en-US" sz="1800" dirty="0">
                <a:latin typeface="Times New Roman" panose="02020603050405020304" pitchFamily="18" charset="0"/>
                <a:ea typeface="Calibri" panose="020F0502020204030204" pitchFamily="34" charset="0"/>
              </a:rPr>
              <a:t>The growing trend of Hotels Industry is beneficial for Hotels but there are some problems too such as Rising Rate of Cancellation. The user cancels the booking of the hotel after seeing the reviews given by the people who booked the hotel already. </a:t>
            </a:r>
          </a:p>
          <a:p>
            <a:pPr marL="0" lvl="0" indent="0" algn="just">
              <a:lnSpc>
                <a:spcPct val="100000"/>
              </a:lnSpc>
              <a:spcAft>
                <a:spcPts val="500"/>
              </a:spcAft>
              <a:buNone/>
            </a:pPr>
            <a:r>
              <a:rPr lang="en-IN" sz="2400" b="1" u="sng" dirty="0" err="1">
                <a:solidFill>
                  <a:srgbClr val="000000"/>
                </a:solidFill>
                <a:latin typeface="Times New Roman" panose="02020603050405020304" pitchFamily="18" charset="0"/>
                <a:ea typeface="Times New Roman" panose="02020603050405020304" pitchFamily="18" charset="0"/>
              </a:rPr>
              <a:t>C.Aspect</a:t>
            </a:r>
            <a:r>
              <a:rPr lang="en-IN" sz="2400" b="1" u="sng" dirty="0">
                <a:solidFill>
                  <a:srgbClr val="000000"/>
                </a:solidFill>
                <a:latin typeface="Times New Roman" panose="02020603050405020304" pitchFamily="18" charset="0"/>
                <a:ea typeface="Times New Roman" panose="02020603050405020304" pitchFamily="18" charset="0"/>
              </a:rPr>
              <a:t> based Sentiment Oriented Summarization of Hotel Reviews</a:t>
            </a:r>
            <a:endParaRPr lang="en-IN" sz="2400" b="1" u="sng" dirty="0">
              <a:latin typeface="Times New Roman" panose="02020603050405020304" pitchFamily="18" charset="0"/>
              <a:ea typeface="Times New Roman" panose="02020603050405020304" pitchFamily="18" charset="0"/>
            </a:endParaRPr>
          </a:p>
          <a:p>
            <a:pPr marL="0" indent="0">
              <a:lnSpc>
                <a:spcPct val="10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The reviews and the feedbacks of the customer play an important role in the image as well as the revenue system of the hotel. But most of the travelers don't read all reviews. The system analyzes the reviews and feedback by the customers.</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AE1D02-6A68-40C9-ACEE-D3C0D8CC54EC}"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1148316" y="274638"/>
            <a:ext cx="7538484"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IN" sz="3200" b="1" u="sng" dirty="0">
                <a:latin typeface="Times New Roman" panose="02020603050405020304" pitchFamily="18" charset="0"/>
                <a:cs typeface="Times New Roman" panose="02020603050405020304" pitchFamily="18" charset="0"/>
              </a:rPr>
              <a:t>OVERALL ARCHITECTURE:</a:t>
            </a:r>
            <a:endParaRPr sz="3200" dirty="0"/>
          </a:p>
        </p:txBody>
      </p:sp>
      <p:sp>
        <p:nvSpPr>
          <p:cNvPr id="5" name="Date Placeholder 4"/>
          <p:cNvSpPr>
            <a:spLocks noGrp="1"/>
          </p:cNvSpPr>
          <p:nvPr>
            <p:ph type="dt" sz="half" idx="10"/>
          </p:nvPr>
        </p:nvSpPr>
        <p:spPr/>
        <p:txBody>
          <a:bodyPr/>
          <a:lstStyle/>
          <a:p>
            <a:fld id="{5EDEDE2A-5C96-47BB-8AAA-5962D1A80D47}" type="datetime1">
              <a:rPr lang="en-US" smtClean="0"/>
              <a:t>4/9/2023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7</a:t>
            </a:fld>
            <a:endParaRPr lang="en-US"/>
          </a:p>
        </p:txBody>
      </p:sp>
      <p:pic>
        <p:nvPicPr>
          <p:cNvPr id="8" name="Content Placeholder 7">
            <a:extLst>
              <a:ext uri="{FF2B5EF4-FFF2-40B4-BE49-F238E27FC236}">
                <a16:creationId xmlns:a16="http://schemas.microsoft.com/office/drawing/2014/main" id="{52C168C6-FE82-5F44-2D05-A757982EFB4B}"/>
              </a:ext>
            </a:extLst>
          </p:cNvPr>
          <p:cNvPicPr>
            <a:picLocks noGrp="1" noChangeAspect="1"/>
          </p:cNvPicPr>
          <p:nvPr>
            <p:ph sz="half" idx="1"/>
          </p:nvPr>
        </p:nvPicPr>
        <p:blipFill>
          <a:blip r:embed="rId3"/>
          <a:stretch>
            <a:fillRect/>
          </a:stretch>
        </p:blipFill>
        <p:spPr>
          <a:xfrm>
            <a:off x="1715894" y="1624012"/>
            <a:ext cx="6141565" cy="4959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1797"/>
            <a:ext cx="8458200" cy="1734805"/>
          </a:xfrm>
        </p:spPr>
        <p:txBody>
          <a:bodyPr>
            <a:noAutofit/>
          </a:bodyPr>
          <a:lstStyle/>
          <a:p>
            <a:pPr algn="l"/>
            <a:r>
              <a:rPr lang="en-IN" sz="2400" b="1" u="sng" dirty="0">
                <a:latin typeface="Times New Roman" panose="02020603050405020304" pitchFamily="18" charset="0"/>
                <a:cs typeface="Times New Roman" panose="02020603050405020304" pitchFamily="18" charset="0"/>
              </a:rPr>
              <a:t>DATASET DESCRIPTION:</a:t>
            </a:r>
            <a:br>
              <a:rPr lang="en-IN" sz="2400" b="1" u="sng" dirty="0"/>
            </a:b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dataset is taken from UCI Machine Learning Repository. This dataset contains 32 columns and 87230 rows. It contains 32 attributes,</a:t>
            </a: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contains 492 null values</a:t>
            </a: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400" dirty="0">
                <a:solidFill>
                  <a:srgbClr val="000000"/>
                </a:solidFill>
                <a:latin typeface="Times New Roman" panose="02020603050405020304" pitchFamily="18" charset="0"/>
                <a:ea typeface="Times New Roman" panose="02020603050405020304" pitchFamily="18" charset="0"/>
              </a:rPr>
            </a:br>
            <a:endParaRPr lang="en-IN" sz="2400" dirty="0"/>
          </a:p>
        </p:txBody>
      </p:sp>
      <p:sp>
        <p:nvSpPr>
          <p:cNvPr id="3" name="Subtitle 2"/>
          <p:cNvSpPr>
            <a:spLocks noGrp="1"/>
          </p:cNvSpPr>
          <p:nvPr>
            <p:ph type="subTitle" idx="1"/>
          </p:nvPr>
        </p:nvSpPr>
        <p:spPr>
          <a:xfrm>
            <a:off x="457200" y="2195623"/>
            <a:ext cx="8367824" cy="4003158"/>
          </a:xfrm>
        </p:spPr>
        <p:txBody>
          <a:bodyPr>
            <a:normAutofit/>
          </a:bodyPr>
          <a:lstStyle/>
          <a:p>
            <a:pPr algn="l"/>
            <a:r>
              <a:rPr lang="en-IN" sz="2400" b="1" u="sng" dirty="0">
                <a:solidFill>
                  <a:schemeClr val="tx1"/>
                </a:solidFill>
                <a:latin typeface="Times New Roman" panose="02020603050405020304" pitchFamily="18" charset="0"/>
                <a:cs typeface="Times New Roman" panose="02020603050405020304" pitchFamily="18" charset="0"/>
              </a:rPr>
              <a:t>DATASET INFORMATION:</a:t>
            </a:r>
          </a:p>
          <a:p>
            <a:pPr marL="0" indent="0" algn="just">
              <a:buNone/>
            </a:pPr>
            <a:r>
              <a:rPr lang="en-US" sz="2400" dirty="0">
                <a:solidFill>
                  <a:srgbClr val="24292F"/>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0" i="0" dirty="0">
                <a:solidFill>
                  <a:srgbClr val="24292F"/>
                </a:solidFill>
                <a:effectLst/>
                <a:latin typeface="Times New Roman" panose="02020603050405020304" pitchFamily="18" charset="0"/>
                <a:cs typeface="Times New Roman" panose="02020603050405020304" pitchFamily="18" charset="0"/>
              </a:rPr>
              <a:t>The data is originally from the article Hotel Booking Demand Datasets, written by Nuno Antonio, Ana Almeida, and Luis Nunes for Data in Brief, Volume 22, February 2019.</a:t>
            </a:r>
          </a:p>
          <a:p>
            <a:pPr marL="0" indent="0" algn="just">
              <a:buNone/>
            </a:pPr>
            <a:r>
              <a:rPr lang="en-US" sz="2400" b="0" i="0" dirty="0">
                <a:solidFill>
                  <a:srgbClr val="24292F"/>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2400" b="0" i="0" dirty="0">
                <a:solidFill>
                  <a:srgbClr val="24292F"/>
                </a:solidFill>
                <a:effectLst/>
                <a:latin typeface="Times New Roman" panose="02020603050405020304" pitchFamily="18" charset="0"/>
                <a:cs typeface="Times New Roman" panose="02020603050405020304" pitchFamily="18" charset="0"/>
              </a:rPr>
              <a:t>This data set contains booking information for a city hotel and a resort hotel, and includes information such as when the booking was made, length of stay, the number of adults, children, and/or babies, and the number of available parking spaces, among other things.</a:t>
            </a:r>
            <a:endParaRPr lang="en-IN" sz="2400" dirty="0">
              <a:latin typeface="Times New Roman" panose="02020603050405020304" pitchFamily="18" charset="0"/>
              <a:cs typeface="Times New Roman" panose="02020603050405020304" pitchFamily="18" charset="0"/>
            </a:endParaRPr>
          </a:p>
          <a:p>
            <a:pPr algn="l"/>
            <a:endParaRPr lang="en-IN" sz="2400" dirty="0">
              <a:solidFill>
                <a:schemeClr val="tx1"/>
              </a:solidFill>
            </a:endParaRPr>
          </a:p>
        </p:txBody>
      </p:sp>
      <p:sp>
        <p:nvSpPr>
          <p:cNvPr id="4" name="Date Placeholder 3"/>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8</a:t>
            </a:fld>
            <a:endParaRPr lang="en-US"/>
          </a:p>
        </p:txBody>
      </p:sp>
    </p:spTree>
    <p:extLst>
      <p:ext uri="{BB962C8B-B14F-4D97-AF65-F5344CB8AC3E}">
        <p14:creationId xmlns:p14="http://schemas.microsoft.com/office/powerpoint/2010/main" val="365539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795C-9103-AF0D-9833-9F96DECFEE79}"/>
              </a:ext>
            </a:extLst>
          </p:cNvPr>
          <p:cNvSpPr>
            <a:spLocks noGrp="1"/>
          </p:cNvSpPr>
          <p:nvPr>
            <p:ph type="ctrTitle"/>
          </p:nvPr>
        </p:nvSpPr>
        <p:spPr>
          <a:xfrm>
            <a:off x="457200" y="318977"/>
            <a:ext cx="7772400" cy="625622"/>
          </a:xfrm>
        </p:spPr>
        <p:txBody>
          <a:bodyPr>
            <a:normAutofit/>
          </a:bodyPr>
          <a:lstStyle/>
          <a:p>
            <a:pPr algn="l"/>
            <a:r>
              <a:rPr lang="en-IN" sz="3200" b="1" u="sng" dirty="0">
                <a:latin typeface="Times New Roman" panose="02020603050405020304" pitchFamily="18" charset="0"/>
                <a:cs typeface="Times New Roman" panose="02020603050405020304" pitchFamily="18" charset="0"/>
              </a:rPr>
              <a:t>ATTRIBUTES INFORMATION:</a:t>
            </a:r>
            <a:endParaRPr lang="en-IN" sz="3200" dirty="0"/>
          </a:p>
        </p:txBody>
      </p:sp>
      <p:sp>
        <p:nvSpPr>
          <p:cNvPr id="3" name="Subtitle 2">
            <a:extLst>
              <a:ext uri="{FF2B5EF4-FFF2-40B4-BE49-F238E27FC236}">
                <a16:creationId xmlns:a16="http://schemas.microsoft.com/office/drawing/2014/main" id="{E2B86223-0079-874D-DC71-B3A28E49FEF5}"/>
              </a:ext>
            </a:extLst>
          </p:cNvPr>
          <p:cNvSpPr>
            <a:spLocks noGrp="1"/>
          </p:cNvSpPr>
          <p:nvPr>
            <p:ph type="subTitle" idx="1"/>
          </p:nvPr>
        </p:nvSpPr>
        <p:spPr>
          <a:xfrm>
            <a:off x="457199" y="1180213"/>
            <a:ext cx="8325293" cy="5358809"/>
          </a:xfrm>
        </p:spPr>
        <p:txBody>
          <a:bodyPr>
            <a:normAutofit lnSpcReduction="10000"/>
          </a:bodyPr>
          <a:lstStyle/>
          <a:p>
            <a:pPr algn="l">
              <a:buFont typeface="Wingdings" panose="05000000000000000000" pitchFamily="2" charset="2"/>
              <a:buChar char="Ø"/>
            </a:pPr>
            <a:r>
              <a:rPr lang="en-US" sz="2000" b="0" i="0" dirty="0">
                <a:solidFill>
                  <a:srgbClr val="24292F"/>
                </a:solidFill>
                <a:effectLst/>
                <a:latin typeface="Times New Roman" panose="02020603050405020304" pitchFamily="18" charset="0"/>
                <a:cs typeface="Times New Roman" panose="02020603050405020304" pitchFamily="18" charset="0"/>
              </a:rPr>
              <a:t>hotel</a:t>
            </a: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is_canceled</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lead_time</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arrival_date_year</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arrival_date_month</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arrival_date_week_number</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arrival_date_day_of_month</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stays_in_weekend_nights</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err="1">
                <a:solidFill>
                  <a:srgbClr val="24292F"/>
                </a:solidFill>
                <a:effectLst/>
                <a:latin typeface="Times New Roman" panose="02020603050405020304" pitchFamily="18" charset="0"/>
                <a:cs typeface="Times New Roman" panose="02020603050405020304" pitchFamily="18" charset="0"/>
              </a:rPr>
              <a:t>stays_in_week_nights</a:t>
            </a:r>
            <a:endParaRPr lang="en-US" sz="2000" b="0" i="0" dirty="0">
              <a:solidFill>
                <a:srgbClr val="24292F"/>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0" i="0" dirty="0">
                <a:solidFill>
                  <a:srgbClr val="24292F"/>
                </a:solidFill>
                <a:effectLst/>
                <a:latin typeface="-apple-system"/>
              </a:rPr>
              <a:t>Babies</a:t>
            </a:r>
          </a:p>
          <a:p>
            <a:pPr algn="l">
              <a:buFont typeface="Wingdings" panose="05000000000000000000" pitchFamily="2" charset="2"/>
              <a:buChar char="Ø"/>
            </a:pPr>
            <a:r>
              <a:rPr lang="en-US" sz="2000" b="0" i="0" dirty="0">
                <a:solidFill>
                  <a:srgbClr val="24292F"/>
                </a:solidFill>
                <a:effectLst/>
                <a:latin typeface="-apple-system"/>
              </a:rPr>
              <a:t>Meal</a:t>
            </a:r>
          </a:p>
          <a:p>
            <a:pPr algn="l">
              <a:buFont typeface="Wingdings" panose="05000000000000000000" pitchFamily="2" charset="2"/>
              <a:buChar char="Ø"/>
            </a:pPr>
            <a:r>
              <a:rPr lang="en-US" sz="2000" b="0" i="0" dirty="0">
                <a:solidFill>
                  <a:srgbClr val="24292F"/>
                </a:solidFill>
                <a:effectLst/>
                <a:latin typeface="-apple-system"/>
              </a:rPr>
              <a:t>Country</a:t>
            </a:r>
          </a:p>
          <a:p>
            <a:pPr algn="l">
              <a:buFont typeface="Wingdings" panose="05000000000000000000" pitchFamily="2" charset="2"/>
              <a:buChar char="Ø"/>
            </a:pPr>
            <a:r>
              <a:rPr lang="en-US" sz="2000" b="0" i="0" dirty="0" err="1">
                <a:solidFill>
                  <a:srgbClr val="24292F"/>
                </a:solidFill>
                <a:effectLst/>
                <a:latin typeface="-apple-system"/>
              </a:rPr>
              <a:t>market_segment</a:t>
            </a:r>
            <a:endParaRPr lang="en-US" sz="2000" b="0" i="0" dirty="0">
              <a:solidFill>
                <a:srgbClr val="24292F"/>
              </a:solidFill>
              <a:effectLst/>
              <a:latin typeface="-apple-system"/>
            </a:endParaRPr>
          </a:p>
          <a:p>
            <a:pPr algn="l">
              <a:buFont typeface="Wingdings" panose="05000000000000000000" pitchFamily="2" charset="2"/>
              <a:buChar char="Ø"/>
            </a:pPr>
            <a:r>
              <a:rPr lang="en-US" sz="2000" b="0" i="0" dirty="0" err="1">
                <a:solidFill>
                  <a:srgbClr val="24292F"/>
                </a:solidFill>
                <a:effectLst/>
                <a:latin typeface="-apple-system"/>
              </a:rPr>
              <a:t>distribution_channel</a:t>
            </a:r>
            <a:endParaRPr lang="en-US" sz="2000" b="0" i="0" dirty="0">
              <a:solidFill>
                <a:srgbClr val="24292F"/>
              </a:solidFill>
              <a:effectLst/>
              <a:latin typeface="-apple-system"/>
            </a:endParaRPr>
          </a:p>
          <a:p>
            <a:pPr algn="l">
              <a:buFont typeface="Wingdings" panose="05000000000000000000" pitchFamily="2" charset="2"/>
              <a:buChar char="Ø"/>
            </a:pPr>
            <a:r>
              <a:rPr lang="en-US" sz="2000" b="0" i="0" dirty="0" err="1">
                <a:solidFill>
                  <a:srgbClr val="24292F"/>
                </a:solidFill>
                <a:effectLst/>
                <a:latin typeface="-apple-system"/>
              </a:rPr>
              <a:t>is_repeated_guest</a:t>
            </a:r>
            <a:endParaRPr lang="en-US" sz="2000" b="0" i="0" dirty="0">
              <a:solidFill>
                <a:srgbClr val="24292F"/>
              </a:solidFill>
              <a:effectLst/>
              <a:latin typeface="-apple-system"/>
            </a:endParaRPr>
          </a:p>
          <a:p>
            <a:pPr algn="l">
              <a:buFont typeface="Wingdings" panose="05000000000000000000" pitchFamily="2" charset="2"/>
              <a:buChar char="Ø"/>
            </a:pPr>
            <a:endParaRPr lang="en-US" sz="2000" b="0" i="0" dirty="0">
              <a:solidFill>
                <a:srgbClr val="24292F"/>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D6B8DFB-61DC-D50C-DD64-B9D4F84521C9}"/>
              </a:ext>
            </a:extLst>
          </p:cNvPr>
          <p:cNvSpPr>
            <a:spLocks noGrp="1"/>
          </p:cNvSpPr>
          <p:nvPr>
            <p:ph type="dt" sz="half" idx="10"/>
          </p:nvPr>
        </p:nvSpPr>
        <p:spPr/>
        <p:txBody>
          <a:bodyPr/>
          <a:lstStyle/>
          <a:p>
            <a:fld id="{546D2292-773C-458B-B1FC-6A01C5AC6F3C}" type="datetime1">
              <a:rPr lang="en-US" smtClean="0"/>
              <a:t>4/9/2023</a:t>
            </a:fld>
            <a:endParaRPr lang="en-US"/>
          </a:p>
        </p:txBody>
      </p:sp>
      <p:sp>
        <p:nvSpPr>
          <p:cNvPr id="5" name="Slide Number Placeholder 4">
            <a:extLst>
              <a:ext uri="{FF2B5EF4-FFF2-40B4-BE49-F238E27FC236}">
                <a16:creationId xmlns:a16="http://schemas.microsoft.com/office/drawing/2014/main" id="{5579B053-37A9-C443-E194-84E8185D7FA6}"/>
              </a:ext>
            </a:extLst>
          </p:cNvPr>
          <p:cNvSpPr>
            <a:spLocks noGrp="1"/>
          </p:cNvSpPr>
          <p:nvPr>
            <p:ph type="sldNum" sz="quarter" idx="12"/>
          </p:nvPr>
        </p:nvSpPr>
        <p:spPr/>
        <p:txBody>
          <a:bodyPr/>
          <a:lstStyle/>
          <a:p>
            <a:fld id="{593110A6-8BDC-4CF7-A93B-95A9C7E65442}" type="slidenum">
              <a:rPr lang="en-US" smtClean="0"/>
              <a:t>9</a:t>
            </a:fld>
            <a:endParaRPr lang="en-US"/>
          </a:p>
        </p:txBody>
      </p:sp>
    </p:spTree>
    <p:extLst>
      <p:ext uri="{BB962C8B-B14F-4D97-AF65-F5344CB8AC3E}">
        <p14:creationId xmlns:p14="http://schemas.microsoft.com/office/powerpoint/2010/main" val="4028339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1490</Words>
  <Application>Microsoft Office PowerPoint</Application>
  <PresentationFormat>On-screen Show (4:3)</PresentationFormat>
  <Paragraphs>153</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Tahoma</vt:lpstr>
      <vt:lpstr>Calibri</vt:lpstr>
      <vt:lpstr>Wingdings</vt:lpstr>
      <vt:lpstr>Arial</vt:lpstr>
      <vt:lpstr>Times New Roman</vt:lpstr>
      <vt:lpstr>-apple-system</vt:lpstr>
      <vt:lpstr>Office Theme</vt:lpstr>
      <vt:lpstr> </vt:lpstr>
      <vt:lpstr> ABSTRACT: </vt:lpstr>
      <vt:lpstr>PROBLEM STATEMENT:</vt:lpstr>
      <vt:lpstr>EXISTING SYSTEM:  Reservation is done via phone calls or by visit in person to the hotel reservation office. The guest’s personal details such as Name, gender, Age and Duration of visit or stay, are entered during booking made. </vt:lpstr>
      <vt:lpstr>OBJECTIVES DESCRIPTION:</vt:lpstr>
      <vt:lpstr>LITERATURE SURVEY:</vt:lpstr>
      <vt:lpstr>OVERALL ARCHITECTURE:</vt:lpstr>
      <vt:lpstr>DATASET DESCRIPTION: This dataset is taken from UCI Machine Learning Repository. This dataset contains 32 columns and 87230 rows. It contains 32 attributes, contains 492 null values . </vt:lpstr>
      <vt:lpstr>ATTRIBUTES INFORMATION:</vt:lpstr>
      <vt:lpstr>PowerPoint Presentation</vt:lpstr>
      <vt:lpstr>PowerPoint Presentation</vt:lpstr>
      <vt:lpstr>DECISION TREE:</vt:lpstr>
      <vt:lpstr>RANDOM FOREST:</vt:lpstr>
      <vt:lpstr>PowerPoint Presentation</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saicharan reddy</cp:lastModifiedBy>
  <cp:revision>9</cp:revision>
  <dcterms:created xsi:type="dcterms:W3CDTF">2006-06-29T01:15:00Z</dcterms:created>
  <dcterms:modified xsi:type="dcterms:W3CDTF">2023-04-09T17:32:08Z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