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B803-4248-7135-EEA6-089B9C15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2D8C-AAEE-1A27-F978-77ECB581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D88F-971B-F4DD-F044-F51A8270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9B21-08BA-0799-467A-2B5B62FC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2514-8A0B-3DB5-ADC9-8B76B38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4179-170A-7A1F-8432-5C01914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160ED-16F6-656D-4CB7-FE8E1E29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3B26-3287-0CFB-C5D7-6DDAC1EA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DB66-0C78-9BA4-75C1-766A0AE6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AE77-D2CE-FC6C-472A-1F9585A1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0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C905F-1EE6-DD7B-1CD1-2520A1CB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1C023-E95B-D02A-818D-0BD985806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4EB8-9D23-A122-D096-B5B0D70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B61C-1340-9176-5E3F-790B09ED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5F60-1BF0-D98A-A6DA-7C3C6D49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8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ECF2-1FFD-E6EA-9EA2-43403E5B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63A7A-5B74-5250-D269-FC008851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EDE5-8B0E-7840-DB2D-0D20B7CB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C3B6-F3BF-9613-C549-F48C7578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5F3D-3E28-013F-C7B6-FE90D56D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1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04F3-3246-A82A-2035-D739B82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C160-6A71-0EC9-82A1-16FC64E4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AABE-8DFC-EAB7-DAC1-AF0CD5F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61C3-589A-90B9-739B-63A65DA5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69BE-603F-BDC2-1C03-CCECB322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74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1F-A077-8232-F971-6F58864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DDB0-D9B1-2E3F-4891-65C7928E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B3A9-2448-A1E4-E7C5-450E471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0361-5CC4-22B7-C22D-2BECCB0B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CF30-A1CE-DE83-A385-A8216E44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6CB0-6A6B-2417-8079-47267625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4FA3-138B-118E-C4D5-FB9F8B95D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A81F-2C5A-B42D-E116-9B5601DC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4303-CA68-3A31-26CA-15ECCCC6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189D-90CE-8AD4-8DCE-824C050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4A5-F0F9-1813-8CD8-2AC829C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6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CC96-13E1-BCDB-7255-33C42F9D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2B75-3C34-BAF9-1361-967AE8ED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8BA4-1471-6C43-28F0-E78A99D7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49D4-551B-40E2-B567-1F43D92CA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9274F-6050-DBD1-E728-25B500E83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987C-C696-C84E-5343-C89D86CF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75F51-E4F4-7879-C0C0-9F8404FF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858AD-63CE-FA56-4160-ADF80A8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67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33B2-EB17-809C-900D-0B73657A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C355E-F062-348B-F3EF-1C81023C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4736-B7C4-1E7B-60B2-123A1C7C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10E59-77BE-316C-FD76-DA43DC3E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7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A90A3-7A91-1768-52E9-4574C04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EC061-CA35-C9CB-E87F-D3FB5225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31955-3F98-F3E7-F3A9-577CD3BF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60E2-850F-3D2B-861B-87873CD7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3804-88F0-3446-7B25-91D0D913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520C-4C9C-18F6-AB0A-8BAAAE29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950C-E955-C430-9AB8-B195EB8D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E8D2-A027-209E-2884-C182B41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D815A-075E-1CDD-D093-4BE71940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4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BD42-A761-BC72-07E1-046D688C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5050-E3A6-219B-D8B0-94042511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05A8-CB93-4410-AF9A-AB09B443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A276-BB99-976D-45D2-47177D0D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7872-5D3A-D13F-A0A7-EA0FC07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53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0EBE-BD4F-4149-68E0-217D6F1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00D98-CCB6-1711-20E2-A55AFBDF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EED3-EAAD-7FE5-D24A-AABC20B5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39F8-21DF-D3BA-DA9A-56BDA784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10171-BDDE-6042-51DC-5911C98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013E2-65CE-3FAD-9805-39CAE892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68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B432-B2CB-938F-ADE6-8A291F7E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9985C-139A-684E-12A7-93ADEE92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3DE9-3E80-4DE9-A7CD-55109523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A-312B-C37B-6392-8C24C8B2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993-3FE3-F99C-F417-FD0BCD40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78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89CE7-7803-0620-C836-9268A0E41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0905-223B-A9B3-AE80-E865E96F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DB416-BCAD-BCC9-45F8-C0EFE8FC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7225-2F31-A1FC-A788-33D9C427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46E0-4A4E-CD47-9185-D330A533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7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B63C-3488-78BB-3BF6-BA768C5C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5932-9BC5-AE15-9D54-2A01B5DE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A83F-705E-9BF9-E919-4A6AAFF4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B72C-6723-E509-9661-E3720A72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BCB0-B6CA-428B-BDCC-47F3A3A2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8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8E51-A780-CD92-3267-6E9190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2C0A-67BC-EAF8-8B42-51CEA19C4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E32B-12A3-951D-582A-3235E6381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23A84-3C48-FDA4-18A6-DD97B23E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005F-5F77-04C6-62F4-84E2B974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6DB6-63F8-DD84-EBA6-2F9E2F6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3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76E4-EEAE-278B-1605-3AB1DB6B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5E1A-3635-49F6-D153-6CE890A7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8CAE-327A-2AA0-6182-635C7B0F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0C8B-7312-7295-FE3E-6855C2F90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64214-7B55-677C-8B07-2743E2F1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DF8BC-0A39-A0B7-A004-6279EC2C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8529E-8141-DB52-AC3B-B5A8AAB9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6079E-248F-BB66-10E7-3570ED84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8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2AC-D225-7AC7-11C8-AF1A354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74A3B-D712-457C-D906-B7989CF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9F9-5794-9FA9-BC26-34DFB19C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AF921-5114-B71F-A400-A1C8CA9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3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4D7AA-850C-DEC3-B7AA-DD5FE610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B5AB0-3B6D-76AC-0C62-E6BC88C3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1F3CB-8AF6-77C1-1C72-4857D27F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0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7DF-B526-DE75-A9D7-69A247FD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092A-C11E-83C1-391D-34829CB2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629C5-6730-37F0-103E-21A34C32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11FAA-02D0-CB82-2DFA-36CAAA8F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855D-F063-E28D-29B7-227AF5BD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6AEE-5748-1AC3-9701-B1BC206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9081-8BCF-34E4-3E3C-3E2ACBAE4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62642"/>
            <a:ext cx="3932237" cy="11947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IN" dirty="0" err="1"/>
              <a:t>dddd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16C63-7B92-CD18-F2DC-C757B3FC1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FE4DC-C889-7BCC-92D0-FE00D040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08FDC-860B-028E-DDC9-725C11D08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9A029-6E1E-309C-18FD-AAEF5469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14957-7375-D1BD-B5BD-3A5576D2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7A18-5FB6-E08F-D4D3-F6F051579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A1D7-4D82-40C2-883C-DD88614C986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4E635-7F64-0D93-ADB4-FF1C41F57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8636-B065-AA2D-A208-DF0170822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48F8-6061-4C1D-A8C3-E12DFFB76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8FE73-440F-BAAB-E19A-A23ABFC3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27DC3-091B-42A1-40CA-FB388157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DE4B-A578-F6B5-3F38-15DCBE7C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E948-1A93-40C9-9587-257FD8046A4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954C-2112-6563-C5BA-21B35772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070A-BF5A-D020-5DDA-F16801A17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201E-0435-490C-BD14-F9972D151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89C3-186F-00B7-AFEB-6E1B4DAE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Bharat Herald: Data-Driven Roadmap for Survival in the Digital Era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9C2BE-8948-4BCE-73FA-9051E96D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5438"/>
            <a:ext cx="9525000" cy="2036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 Analytical Study (2019–2024) by Sai Abhilash on Print Decline, Digital Readiness, and Strategic Transformation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9556-84FE-F7D3-4FBB-A63A548E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25125" cy="695325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1-Top 3 Months of Sharpest Circulation Decline (2019–2024)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B0E4F1-CB3B-8C07-7F1A-2FCB392DB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10" y="2066131"/>
            <a:ext cx="5591955" cy="18954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35C0A-EA4C-1ED5-8F9E-CB57A3D2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61039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Report showing the top 3 months (2019–2024) where any city recorded the sharpest month-over-month decline in net circulation.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59F53-1B57-B4A4-82DA-40671B923712}"/>
              </a:ext>
            </a:extLst>
          </p:cNvPr>
          <p:cNvSpPr txBox="1"/>
          <p:nvPr/>
        </p:nvSpPr>
        <p:spPr>
          <a:xfrm>
            <a:off x="178593" y="4303455"/>
            <a:ext cx="11756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📝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Varanasi</a:t>
            </a:r>
            <a:r>
              <a:rPr lang="en-US" sz="2000" dirty="0">
                <a:solidFill>
                  <a:schemeClr val="bg1"/>
                </a:solidFill>
              </a:rPr>
              <a:t> recorded the highest month-over-month circulation drop in </a:t>
            </a:r>
            <a:r>
              <a:rPr lang="en-US" sz="2000" b="1" dirty="0">
                <a:solidFill>
                  <a:schemeClr val="bg1"/>
                </a:solidFill>
              </a:rPr>
              <a:t>Jan 2021</a:t>
            </a:r>
            <a:r>
              <a:rPr lang="en-US" sz="2000" dirty="0">
                <a:solidFill>
                  <a:schemeClr val="bg1"/>
                </a:solidFill>
              </a:rPr>
              <a:t> (↓ </a:t>
            </a:r>
            <a:r>
              <a:rPr lang="en-US" sz="2000" b="1" dirty="0">
                <a:solidFill>
                  <a:schemeClr val="bg1"/>
                </a:solidFill>
              </a:rPr>
              <a:t>59,807</a:t>
            </a:r>
            <a:r>
              <a:rPr lang="en-US" sz="2000" dirty="0">
                <a:solidFill>
                  <a:schemeClr val="bg1"/>
                </a:solidFill>
              </a:rPr>
              <a:t> copies).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second sharpest decline was also in </a:t>
            </a:r>
            <a:r>
              <a:rPr lang="en-US" sz="2000" b="1" dirty="0">
                <a:solidFill>
                  <a:schemeClr val="bg1"/>
                </a:solidFill>
              </a:rPr>
              <a:t>Varanasi (Nov 2019)</a:t>
            </a:r>
            <a:r>
              <a:rPr lang="en-US" sz="2000" dirty="0">
                <a:solidFill>
                  <a:schemeClr val="bg1"/>
                </a:solidFill>
              </a:rPr>
              <a:t> with a drop of </a:t>
            </a:r>
            <a:r>
              <a:rPr lang="en-US" sz="2000" b="1" dirty="0">
                <a:solidFill>
                  <a:schemeClr val="bg1"/>
                </a:solidFill>
              </a:rPr>
              <a:t>55,649</a:t>
            </a:r>
            <a:r>
              <a:rPr lang="en-US" sz="2000" dirty="0">
                <a:solidFill>
                  <a:schemeClr val="bg1"/>
                </a:solidFill>
              </a:rPr>
              <a:t> copies.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Jaipur</a:t>
            </a:r>
            <a:r>
              <a:rPr lang="en-US" sz="2000" dirty="0">
                <a:solidFill>
                  <a:schemeClr val="bg1"/>
                </a:solidFill>
              </a:rPr>
              <a:t> showed the third largest decline in </a:t>
            </a:r>
            <a:r>
              <a:rPr lang="en-US" sz="2000" b="1" dirty="0">
                <a:solidFill>
                  <a:schemeClr val="bg1"/>
                </a:solidFill>
              </a:rPr>
              <a:t>Jan 2020</a:t>
            </a:r>
            <a:r>
              <a:rPr lang="en-US" sz="2000" dirty="0">
                <a:solidFill>
                  <a:schemeClr val="bg1"/>
                </a:solidFill>
              </a:rPr>
              <a:t>, with a drop of </a:t>
            </a:r>
            <a:r>
              <a:rPr lang="en-US" sz="2000" b="1" dirty="0">
                <a:solidFill>
                  <a:schemeClr val="bg1"/>
                </a:solidFill>
              </a:rPr>
              <a:t>54,681</a:t>
            </a:r>
            <a:r>
              <a:rPr lang="en-US" sz="2000" dirty="0">
                <a:solidFill>
                  <a:schemeClr val="bg1"/>
                </a:solidFill>
              </a:rPr>
              <a:t> copies.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📌 </a:t>
            </a:r>
            <a:r>
              <a:rPr lang="en-US" sz="2000" i="1" dirty="0">
                <a:solidFill>
                  <a:schemeClr val="bg1"/>
                </a:solidFill>
              </a:rPr>
              <a:t>These represent the top 3 sharpest declines in monthly circulation across cities during 2019–2024.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9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BA68-DE78-836C-B718-3BD16A6F2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7001-CB34-A3BA-78C1-9F5A75E2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0"/>
            <a:ext cx="10525125" cy="871537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2-Which ad categories contributed more than 50% of the total yearly ad revenue?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D8415-FA8D-909A-3A87-47A2A562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6103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Yearly Ad Categories Exceeding 50% of Total Revenue Contribution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065-44D5-BE9B-3195-89DCA13723EF}"/>
              </a:ext>
            </a:extLst>
          </p:cNvPr>
          <p:cNvSpPr txBox="1"/>
          <p:nvPr/>
        </p:nvSpPr>
        <p:spPr>
          <a:xfrm>
            <a:off x="178593" y="3924299"/>
            <a:ext cx="11756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From </a:t>
            </a:r>
            <a:r>
              <a:rPr lang="en-US" sz="2400" b="1" dirty="0">
                <a:solidFill>
                  <a:schemeClr val="bg1"/>
                </a:solidFill>
              </a:rPr>
              <a:t>2019 to 2024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no ad category</a:t>
            </a:r>
            <a:r>
              <a:rPr lang="en-US" sz="2400" dirty="0">
                <a:solidFill>
                  <a:schemeClr val="bg1"/>
                </a:solidFill>
              </a:rPr>
              <a:t> contributed more than </a:t>
            </a:r>
            <a:r>
              <a:rPr lang="en-US" sz="2400" b="1" dirty="0">
                <a:solidFill>
                  <a:schemeClr val="bg1"/>
                </a:solidFill>
              </a:rPr>
              <a:t>50%</a:t>
            </a:r>
            <a:r>
              <a:rPr lang="en-US" sz="2400" dirty="0">
                <a:solidFill>
                  <a:schemeClr val="bg1"/>
                </a:solidFill>
              </a:rPr>
              <a:t> of the yearly total ad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highest contribution</a:t>
            </a:r>
            <a:r>
              <a:rPr lang="en-US" sz="2400" dirty="0">
                <a:solidFill>
                  <a:schemeClr val="bg1"/>
                </a:solidFill>
              </a:rPr>
              <a:t> observed was in </a:t>
            </a:r>
            <a:r>
              <a:rPr lang="en-US" sz="2400" b="1" dirty="0">
                <a:solidFill>
                  <a:schemeClr val="bg1"/>
                </a:solidFill>
              </a:rPr>
              <a:t>2019 (Government, 35.54%)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other years, the top category contributions ranged between </a:t>
            </a:r>
            <a:r>
              <a:rPr lang="en-US" sz="2400" b="1" dirty="0">
                <a:solidFill>
                  <a:schemeClr val="bg1"/>
                </a:solidFill>
              </a:rPr>
              <a:t>30% and 35%</a:t>
            </a:r>
            <a:r>
              <a:rPr lang="en-US" sz="2400" dirty="0">
                <a:solidFill>
                  <a:schemeClr val="bg1"/>
                </a:solidFill>
              </a:rPr>
              <a:t>, which is </a:t>
            </a:r>
            <a:r>
              <a:rPr lang="en-US" sz="2400" b="1" dirty="0">
                <a:solidFill>
                  <a:schemeClr val="bg1"/>
                </a:solidFill>
              </a:rPr>
              <a:t>well below the 50% threshold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👉 Therefore, </a:t>
            </a:r>
            <a:r>
              <a:rPr lang="en-US" sz="2400" b="1" dirty="0">
                <a:solidFill>
                  <a:schemeClr val="bg1"/>
                </a:solidFill>
              </a:rPr>
              <a:t>no category qualifies</a:t>
            </a:r>
            <a:r>
              <a:rPr lang="en-US" sz="2400" dirty="0">
                <a:solidFill>
                  <a:schemeClr val="bg1"/>
                </a:solidFill>
              </a:rPr>
              <a:t> under the business request criteria.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0DC1C1-0383-2431-F006-28B74C9A2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3" y="1718469"/>
            <a:ext cx="8446736" cy="1974871"/>
          </a:xfrm>
        </p:spPr>
      </p:pic>
    </p:spTree>
    <p:extLst>
      <p:ext uri="{BB962C8B-B14F-4D97-AF65-F5344CB8AC3E}">
        <p14:creationId xmlns:p14="http://schemas.microsoft.com/office/powerpoint/2010/main" val="5088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419411-1352-25B5-6719-14EB4C52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92A8-5CB4-D802-83FF-45ADD367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0525125" cy="673122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3-2024 Print Efficiency Leaderboard – Top 5 Cities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50191-5057-571C-B03B-71BEE34F5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7437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Ranking cities by print efficiency (net circulation ÷ copies printed) to highlight the most effective print performers of 2024.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43FBB-A706-FBAF-CD4A-50362B2FBDEA}"/>
              </a:ext>
            </a:extLst>
          </p:cNvPr>
          <p:cNvSpPr txBox="1"/>
          <p:nvPr/>
        </p:nvSpPr>
        <p:spPr>
          <a:xfrm>
            <a:off x="178593" y="3924299"/>
            <a:ext cx="11756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Result 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</a:t>
            </a:r>
            <a:r>
              <a:rPr lang="en-US" sz="2000" b="1" dirty="0">
                <a:solidFill>
                  <a:schemeClr val="bg1"/>
                </a:solidFill>
              </a:rPr>
              <a:t>2024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  <a:r>
              <a:rPr lang="en-US" sz="2000" b="1" dirty="0">
                <a:solidFill>
                  <a:schemeClr val="bg1"/>
                </a:solidFill>
              </a:rPr>
              <a:t>Top 5 most efficient print cities</a:t>
            </a:r>
            <a:r>
              <a:rPr lang="en-US" sz="2000" dirty="0">
                <a:solidFill>
                  <a:schemeClr val="bg1"/>
                </a:solidFill>
              </a:rPr>
              <a:t>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Ranchi</a:t>
            </a:r>
            <a:r>
              <a:rPr lang="en-US" sz="2000" dirty="0">
                <a:solidFill>
                  <a:schemeClr val="bg1"/>
                </a:solidFill>
              </a:rPr>
              <a:t> – Efficiency: </a:t>
            </a:r>
            <a:r>
              <a:rPr lang="en-US" sz="2000" b="1" dirty="0">
                <a:solidFill>
                  <a:schemeClr val="bg1"/>
                </a:solidFill>
              </a:rPr>
              <a:t>0.9064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Ahmedabad</a:t>
            </a:r>
            <a:r>
              <a:rPr lang="en-US" sz="2000" dirty="0">
                <a:solidFill>
                  <a:schemeClr val="bg1"/>
                </a:solidFill>
              </a:rPr>
              <a:t> – Efficiency: </a:t>
            </a:r>
            <a:r>
              <a:rPr lang="en-US" sz="2000" b="1" dirty="0">
                <a:solidFill>
                  <a:schemeClr val="bg1"/>
                </a:solidFill>
              </a:rPr>
              <a:t>0.9058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Jaipur</a:t>
            </a:r>
            <a:r>
              <a:rPr lang="en-US" sz="2000" dirty="0">
                <a:solidFill>
                  <a:schemeClr val="bg1"/>
                </a:solidFill>
              </a:rPr>
              <a:t> – Efficiency: </a:t>
            </a:r>
            <a:r>
              <a:rPr lang="en-US" sz="2000" b="1" dirty="0">
                <a:solidFill>
                  <a:schemeClr val="bg1"/>
                </a:solidFill>
              </a:rPr>
              <a:t>0.8987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Varanasi</a:t>
            </a:r>
            <a:r>
              <a:rPr lang="en-US" sz="2000" dirty="0">
                <a:solidFill>
                  <a:schemeClr val="bg1"/>
                </a:solidFill>
              </a:rPr>
              <a:t> – Efficiency: </a:t>
            </a:r>
            <a:r>
              <a:rPr lang="en-US" sz="2000" b="1" dirty="0">
                <a:solidFill>
                  <a:schemeClr val="bg1"/>
                </a:solidFill>
              </a:rPr>
              <a:t>0.8981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Patna</a:t>
            </a:r>
            <a:r>
              <a:rPr lang="en-US" sz="2000" dirty="0">
                <a:solidFill>
                  <a:schemeClr val="bg1"/>
                </a:solidFill>
              </a:rPr>
              <a:t> – Efficiency: </a:t>
            </a:r>
            <a:r>
              <a:rPr lang="en-US" sz="2000" b="1" dirty="0">
                <a:solidFill>
                  <a:schemeClr val="bg1"/>
                </a:solidFill>
              </a:rPr>
              <a:t>0.8964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📌 </a:t>
            </a:r>
            <a:r>
              <a:rPr lang="en-US" sz="2000" b="1" dirty="0">
                <a:solidFill>
                  <a:schemeClr val="bg1"/>
                </a:solidFill>
              </a:rPr>
              <a:t>Key Insight:</a:t>
            </a:r>
            <a:r>
              <a:rPr lang="en-US" sz="2000" dirty="0">
                <a:solidFill>
                  <a:schemeClr val="bg1"/>
                </a:solidFill>
              </a:rPr>
              <a:t> Ranchi leads the leaderboard with the </a:t>
            </a:r>
            <a:r>
              <a:rPr lang="en-US" sz="2000" b="1" dirty="0">
                <a:solidFill>
                  <a:schemeClr val="bg1"/>
                </a:solidFill>
              </a:rPr>
              <a:t>highest print efficiency</a:t>
            </a:r>
            <a:r>
              <a:rPr lang="en-US" sz="2000" dirty="0">
                <a:solidFill>
                  <a:schemeClr val="bg1"/>
                </a:solidFill>
              </a:rPr>
              <a:t> (90.64%), closely followed by Ahmedabad (90.58%).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391F7-EFD2-191D-EC73-AC7A68AF9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3" y="2050232"/>
            <a:ext cx="6989762" cy="1813331"/>
          </a:xfrm>
        </p:spPr>
      </p:pic>
    </p:spTree>
    <p:extLst>
      <p:ext uri="{BB962C8B-B14F-4D97-AF65-F5344CB8AC3E}">
        <p14:creationId xmlns:p14="http://schemas.microsoft.com/office/powerpoint/2010/main" val="12815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BF8CD-F234-7FF1-C85B-926F147D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D244-C499-3C60-B8C5-54132ABE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0525125" cy="673122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4 - Internet Readiness Growth by City – 2021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57B44-7D9B-64AC-AD7D-C4290272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7437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internet penetration from Q1 to Q4 of 2021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EB231A-1869-0909-1BFD-753B5C4AB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5" y="1819275"/>
            <a:ext cx="5544330" cy="3295650"/>
          </a:xfr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EB4F55D9-972D-4950-40BE-5ED05DD8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7" y="1742457"/>
            <a:ext cx="554433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RESULTS SUMMARY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Kanpur led internet readiness growth in 2021 (+2.5), outpacing all other cities.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Mumbai and Ahmedabad showed strong gains, reflecting rising digital adoption.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Delhi, Patna, and Lucknow grew steadily but at a slower pace.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Jaipur showed no growth, signaling market stagnation.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Ranchi and Bhopal declined, highlighting regional digital challenges.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56CC5-28A1-068D-8CE6-D0870250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05FD-5AF1-500C-269F-528CE13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1"/>
            <a:ext cx="10525125" cy="673122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5 - Cities with Consistent Multi-Year Decline (2019–2024)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29627-7745-5F6D-DB1A-84817665F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7437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Identifying cities where both net circulation and ad revenue strictly decreased year-over-year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C98E5-D227-3A2D-179C-00F223DD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0" y="1838325"/>
            <a:ext cx="5773339" cy="2257425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0D8B0BB-58F6-F3C7-49C2-B71934B2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" y="4851738"/>
            <a:ext cx="110894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Ahmedabad, Bhopal, Delhi, Kanpur, and Mumbai show consistent multi-year decline in both circulation and revenue (2019–2024).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Other cities (Jaipur, Lucknow, Patna, Ranchi, Varanasi) faced circulation decline but sustained/increased revenues, indicating mixed resilience.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374F-5306-260C-7E9B-39287636F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7714-F6E5-A9B6-5F54-56623325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25125" cy="949348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6-Digital Readiness–Engagement Mismatch 2021: Kanpur as the Outlier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BAEDB-0FBE-4022-C332-2EEA5AB37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593" y="1075531"/>
            <a:ext cx="9761537" cy="7437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Despite leading in digital readiness, Kanpur ranked among the bottom 3 in pilot engagement metrics.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BBA07B-9A8C-364B-9C33-1A0D8E0A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" y="3981810"/>
            <a:ext cx="110894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Observation:</a:t>
            </a:r>
          </a:p>
          <a:p>
            <a:r>
              <a:rPr lang="en-US" b="1" dirty="0">
                <a:solidFill>
                  <a:schemeClr val="bg1"/>
                </a:solidFill>
              </a:rPr>
              <a:t>Kanpur</a:t>
            </a:r>
            <a:r>
              <a:rPr lang="en-US" dirty="0">
                <a:solidFill>
                  <a:schemeClr val="bg1"/>
                </a:solidFill>
              </a:rPr>
              <a:t> has the </a:t>
            </a:r>
            <a:r>
              <a:rPr lang="en-US" b="1" dirty="0">
                <a:solidFill>
                  <a:schemeClr val="bg1"/>
                </a:solidFill>
              </a:rPr>
              <a:t>highest readiness score (75.23, Rank #1)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Engagement ranking is based on platform metrics, where the </a:t>
            </a:r>
            <a:r>
              <a:rPr lang="en-US" b="1" dirty="0">
                <a:solidFill>
                  <a:schemeClr val="bg1"/>
                </a:solidFill>
              </a:rPr>
              <a:t>bottom 3</a:t>
            </a:r>
            <a:r>
              <a:rPr lang="en-US" dirty="0">
                <a:solidFill>
                  <a:schemeClr val="bg1"/>
                </a:solidFill>
              </a:rPr>
              <a:t> are: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PDF WhatsApp Push (Rank 3)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Mobile App Beta (Rank 4)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E-paper Mobile Web (Rank 2) → depending on cut-off definition.</a:t>
            </a:r>
          </a:p>
          <a:p>
            <a:r>
              <a:rPr lang="en-US" dirty="0">
                <a:solidFill>
                  <a:schemeClr val="bg1"/>
                </a:solidFill>
              </a:rPr>
              <a:t>Since </a:t>
            </a:r>
            <a:r>
              <a:rPr lang="en-US" b="1" dirty="0">
                <a:solidFill>
                  <a:schemeClr val="bg1"/>
                </a:solidFill>
              </a:rPr>
              <a:t>Kanpur is #1 in readiness</a:t>
            </a:r>
            <a:r>
              <a:rPr lang="en-US" dirty="0">
                <a:solidFill>
                  <a:schemeClr val="bg1"/>
                </a:solidFill>
              </a:rPr>
              <a:t>, but engagement falls into the </a:t>
            </a:r>
            <a:r>
              <a:rPr lang="en-US" b="1" dirty="0">
                <a:solidFill>
                  <a:schemeClr val="bg1"/>
                </a:solidFill>
              </a:rPr>
              <a:t>lower-ranked pilot platforms</a:t>
            </a:r>
            <a:r>
              <a:rPr lang="en-US" dirty="0">
                <a:solidFill>
                  <a:schemeClr val="bg1"/>
                </a:solidFill>
              </a:rPr>
              <a:t>, it qualifies as the </a:t>
            </a:r>
            <a:r>
              <a:rPr lang="en-US" b="1" dirty="0">
                <a:solidFill>
                  <a:schemeClr val="bg1"/>
                </a:solidFill>
              </a:rPr>
              <a:t>outlier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769F4E-3A2B-5EE0-E45F-16118B1A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4" y="2319437"/>
            <a:ext cx="5087060" cy="11622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3F4A2-C14E-FA8B-C8C9-FD7C56D92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0" y="2190831"/>
            <a:ext cx="4058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3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578</Words>
  <Application>Microsoft Office PowerPoint</Application>
  <PresentationFormat>Widescreen</PresentationFormat>
  <Paragraphs>51</Paragraphs>
  <Slides>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 Design</vt:lpstr>
      <vt:lpstr>Bharat Herald: Data-Driven Roadmap for Survival in the Digital Era</vt:lpstr>
      <vt:lpstr>1-Top 3 Months of Sharpest Circulation Decline (2019–2024)</vt:lpstr>
      <vt:lpstr>2-Which ad categories contributed more than 50% of the total yearly ad revenue?</vt:lpstr>
      <vt:lpstr>3-2024 Print Efficiency Leaderboard – Top 5 Cities</vt:lpstr>
      <vt:lpstr>4 - Internet Readiness Growth by City – 2021</vt:lpstr>
      <vt:lpstr>5 - Cities with Consistent Multi-Year Decline (2019–2024)</vt:lpstr>
      <vt:lpstr>6-Digital Readiness–Engagement Mismatch 2021: Kanpur as the Outlier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Karri Sai Abhilassh</dc:creator>
  <cp:lastModifiedBy>Karri Sai Abhilassh</cp:lastModifiedBy>
  <cp:revision>3</cp:revision>
  <dcterms:created xsi:type="dcterms:W3CDTF">2025-09-05T18:39:35Z</dcterms:created>
  <dcterms:modified xsi:type="dcterms:W3CDTF">2025-09-06T06:22:12Z</dcterms:modified>
</cp:coreProperties>
</file>