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73964-9A22-4E83-B60C-E00D81479EE7}" v="15" dt="2025-07-27T05:27:2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ri Sai Abhilash" userId="049ae35fbe699979" providerId="LiveId" clId="{B9073964-9A22-4E83-B60C-E00D81479EE7}"/>
    <pc:docChg chg="undo custSel addSld modSld">
      <pc:chgData name="Karri Sai Abhilash" userId="049ae35fbe699979" providerId="LiveId" clId="{B9073964-9A22-4E83-B60C-E00D81479EE7}" dt="2025-07-27T05:30:21.582" v="109" actId="729"/>
      <pc:docMkLst>
        <pc:docMk/>
      </pc:docMkLst>
      <pc:sldChg chg="mod modShow">
        <pc:chgData name="Karri Sai Abhilash" userId="049ae35fbe699979" providerId="LiveId" clId="{B9073964-9A22-4E83-B60C-E00D81479EE7}" dt="2025-07-24T17:36:33.097" v="6" actId="729"/>
        <pc:sldMkLst>
          <pc:docMk/>
          <pc:sldMk cId="3838280761" sldId="257"/>
        </pc:sldMkLst>
      </pc:sldChg>
      <pc:sldChg chg="mod modShow">
        <pc:chgData name="Karri Sai Abhilash" userId="049ae35fbe699979" providerId="LiveId" clId="{B9073964-9A22-4E83-B60C-E00D81479EE7}" dt="2025-07-24T17:35:22.481" v="1" actId="729"/>
        <pc:sldMkLst>
          <pc:docMk/>
          <pc:sldMk cId="4029025764" sldId="260"/>
        </pc:sldMkLst>
      </pc:sldChg>
      <pc:sldChg chg="mod modShow">
        <pc:chgData name="Karri Sai Abhilash" userId="049ae35fbe699979" providerId="LiveId" clId="{B9073964-9A22-4E83-B60C-E00D81479EE7}" dt="2025-07-24T17:35:25.346" v="2" actId="729"/>
        <pc:sldMkLst>
          <pc:docMk/>
          <pc:sldMk cId="2570708907" sldId="261"/>
        </pc:sldMkLst>
      </pc:sldChg>
      <pc:sldChg chg="modSp mod modShow">
        <pc:chgData name="Karri Sai Abhilash" userId="049ae35fbe699979" providerId="LiveId" clId="{B9073964-9A22-4E83-B60C-E00D81479EE7}" dt="2025-07-25T05:22:02.447" v="10" actId="27636"/>
        <pc:sldMkLst>
          <pc:docMk/>
          <pc:sldMk cId="4162936332" sldId="262"/>
        </pc:sldMkLst>
        <pc:spChg chg="mod">
          <ac:chgData name="Karri Sai Abhilash" userId="049ae35fbe699979" providerId="LiveId" clId="{B9073964-9A22-4E83-B60C-E00D81479EE7}" dt="2025-07-25T05:22:02.447" v="10" actId="27636"/>
          <ac:spMkLst>
            <pc:docMk/>
            <pc:sldMk cId="4162936332" sldId="262"/>
            <ac:spMk id="3" creationId="{E7F5AA11-07D4-22D7-4180-253C08DCA38B}"/>
          </ac:spMkLst>
        </pc:spChg>
      </pc:sldChg>
      <pc:sldChg chg="modSp mod modShow">
        <pc:chgData name="Karri Sai Abhilash" userId="049ae35fbe699979" providerId="LiveId" clId="{B9073964-9A22-4E83-B60C-E00D81479EE7}" dt="2025-07-25T05:22:40.415" v="15" actId="20577"/>
        <pc:sldMkLst>
          <pc:docMk/>
          <pc:sldMk cId="4146565852" sldId="264"/>
        </pc:sldMkLst>
        <pc:spChg chg="mod">
          <ac:chgData name="Karri Sai Abhilash" userId="049ae35fbe699979" providerId="LiveId" clId="{B9073964-9A22-4E83-B60C-E00D81479EE7}" dt="2025-07-25T05:22:40.415" v="15" actId="20577"/>
          <ac:spMkLst>
            <pc:docMk/>
            <pc:sldMk cId="4146565852" sldId="264"/>
            <ac:spMk id="3" creationId="{344F93A2-74AA-BB87-CD62-12524E799543}"/>
          </ac:spMkLst>
        </pc:spChg>
      </pc:sldChg>
      <pc:sldChg chg="addSp delSp modSp new mod modShow">
        <pc:chgData name="Karri Sai Abhilash" userId="049ae35fbe699979" providerId="LiveId" clId="{B9073964-9A22-4E83-B60C-E00D81479EE7}" dt="2025-07-27T05:30:09.814" v="106" actId="729"/>
        <pc:sldMkLst>
          <pc:docMk/>
          <pc:sldMk cId="1454191249" sldId="265"/>
        </pc:sldMkLst>
        <pc:spChg chg="mod">
          <ac:chgData name="Karri Sai Abhilash" userId="049ae35fbe699979" providerId="LiveId" clId="{B9073964-9A22-4E83-B60C-E00D81479EE7}" dt="2025-07-27T03:01:47.162" v="23" actId="207"/>
          <ac:spMkLst>
            <pc:docMk/>
            <pc:sldMk cId="1454191249" sldId="265"/>
            <ac:spMk id="2" creationId="{F0C64068-A848-0E42-EE89-D8E8D90B1027}"/>
          </ac:spMkLst>
        </pc:spChg>
        <pc:spChg chg="del">
          <ac:chgData name="Karri Sai Abhilash" userId="049ae35fbe699979" providerId="LiveId" clId="{B9073964-9A22-4E83-B60C-E00D81479EE7}" dt="2025-07-27T03:02:10.664" v="24"/>
          <ac:spMkLst>
            <pc:docMk/>
            <pc:sldMk cId="1454191249" sldId="265"/>
            <ac:spMk id="3" creationId="{445E2003-C8BB-FB35-73EF-62D8E64597D5}"/>
          </ac:spMkLst>
        </pc:spChg>
        <pc:spChg chg="add mod">
          <ac:chgData name="Karri Sai Abhilash" userId="049ae35fbe699979" providerId="LiveId" clId="{B9073964-9A22-4E83-B60C-E00D81479EE7}" dt="2025-07-27T03:06:09.772" v="41" actId="255"/>
          <ac:spMkLst>
            <pc:docMk/>
            <pc:sldMk cId="1454191249" sldId="265"/>
            <ac:spMk id="4" creationId="{0CBACCA2-D269-FE85-D52D-C57B8901037D}"/>
          </ac:spMkLst>
        </pc:spChg>
      </pc:sldChg>
      <pc:sldChg chg="modSp new mod modShow">
        <pc:chgData name="Karri Sai Abhilash" userId="049ae35fbe699979" providerId="LiveId" clId="{B9073964-9A22-4E83-B60C-E00D81479EE7}" dt="2025-07-27T05:30:13.321" v="107" actId="729"/>
        <pc:sldMkLst>
          <pc:docMk/>
          <pc:sldMk cId="3504284736" sldId="266"/>
        </pc:sldMkLst>
        <pc:spChg chg="mod">
          <ac:chgData name="Karri Sai Abhilash" userId="049ae35fbe699979" providerId="LiveId" clId="{B9073964-9A22-4E83-B60C-E00D81479EE7}" dt="2025-07-27T03:09:44.887" v="45" actId="207"/>
          <ac:spMkLst>
            <pc:docMk/>
            <pc:sldMk cId="3504284736" sldId="266"/>
            <ac:spMk id="2" creationId="{E9556E37-8100-E8D7-75E9-0958AB33B01B}"/>
          </ac:spMkLst>
        </pc:spChg>
        <pc:spChg chg="mod">
          <ac:chgData name="Karri Sai Abhilash" userId="049ae35fbe699979" providerId="LiveId" clId="{B9073964-9A22-4E83-B60C-E00D81479EE7}" dt="2025-07-27T03:11:32.250" v="65" actId="5793"/>
          <ac:spMkLst>
            <pc:docMk/>
            <pc:sldMk cId="3504284736" sldId="266"/>
            <ac:spMk id="3" creationId="{A4DB8E28-3F1A-014D-F271-DE94D26F799F}"/>
          </ac:spMkLst>
        </pc:spChg>
      </pc:sldChg>
      <pc:sldChg chg="modSp new mod modShow">
        <pc:chgData name="Karri Sai Abhilash" userId="049ae35fbe699979" providerId="LiveId" clId="{B9073964-9A22-4E83-B60C-E00D81479EE7}" dt="2025-07-27T05:30:16.123" v="108" actId="729"/>
        <pc:sldMkLst>
          <pc:docMk/>
          <pc:sldMk cId="3406493657" sldId="267"/>
        </pc:sldMkLst>
        <pc:spChg chg="mod">
          <ac:chgData name="Karri Sai Abhilash" userId="049ae35fbe699979" providerId="LiveId" clId="{B9073964-9A22-4E83-B60C-E00D81479EE7}" dt="2025-07-27T05:21:44.682" v="70" actId="113"/>
          <ac:spMkLst>
            <pc:docMk/>
            <pc:sldMk cId="3406493657" sldId="267"/>
            <ac:spMk id="2" creationId="{2677B6FD-391D-225B-198A-213E2730A5BF}"/>
          </ac:spMkLst>
        </pc:spChg>
        <pc:spChg chg="mod">
          <ac:chgData name="Karri Sai Abhilash" userId="049ae35fbe699979" providerId="LiveId" clId="{B9073964-9A22-4E83-B60C-E00D81479EE7}" dt="2025-07-27T05:24:41.721" v="82" actId="27636"/>
          <ac:spMkLst>
            <pc:docMk/>
            <pc:sldMk cId="3406493657" sldId="267"/>
            <ac:spMk id="3" creationId="{0DAA1C5D-4E50-323A-1AD0-251F7ACB464C}"/>
          </ac:spMkLst>
        </pc:spChg>
      </pc:sldChg>
      <pc:sldChg chg="addSp delSp modSp new mod modShow">
        <pc:chgData name="Karri Sai Abhilash" userId="049ae35fbe699979" providerId="LiveId" clId="{B9073964-9A22-4E83-B60C-E00D81479EE7}" dt="2025-07-27T05:30:21.582" v="109" actId="729"/>
        <pc:sldMkLst>
          <pc:docMk/>
          <pc:sldMk cId="1474270109" sldId="268"/>
        </pc:sldMkLst>
        <pc:spChg chg="mod">
          <ac:chgData name="Karri Sai Abhilash" userId="049ae35fbe699979" providerId="LiveId" clId="{B9073964-9A22-4E83-B60C-E00D81479EE7}" dt="2025-07-27T05:27:13.091" v="86" actId="207"/>
          <ac:spMkLst>
            <pc:docMk/>
            <pc:sldMk cId="1474270109" sldId="268"/>
            <ac:spMk id="2" creationId="{B0F19B2C-962D-D4C6-0DDB-DF31DA89BD71}"/>
          </ac:spMkLst>
        </pc:spChg>
        <pc:spChg chg="del mod">
          <ac:chgData name="Karri Sai Abhilash" userId="049ae35fbe699979" providerId="LiveId" clId="{B9073964-9A22-4E83-B60C-E00D81479EE7}" dt="2025-07-27T05:27:25.946" v="88"/>
          <ac:spMkLst>
            <pc:docMk/>
            <pc:sldMk cId="1474270109" sldId="268"/>
            <ac:spMk id="3" creationId="{F61685C9-CD9C-03B0-D44C-16D1C8E64C6C}"/>
          </ac:spMkLst>
        </pc:spChg>
        <pc:spChg chg="add mod">
          <ac:chgData name="Karri Sai Abhilash" userId="049ae35fbe699979" providerId="LiveId" clId="{B9073964-9A22-4E83-B60C-E00D81479EE7}" dt="2025-07-27T05:28:57.375" v="105" actId="5793"/>
          <ac:spMkLst>
            <pc:docMk/>
            <pc:sldMk cId="1474270109" sldId="268"/>
            <ac:spMk id="4" creationId="{995B6429-F97C-A1E4-53B1-6100435DCE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1982-2111-4439-A247-CDEC5ED94CAC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569D-BDE8-4ACC-AAC8-334E36898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E7A0-1646-7190-C629-837BE347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2639C-A103-EBA4-FA45-15920B15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4F7B-97CA-7DA1-7707-C6ACF314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A38D-A0DF-F953-4D9C-7DF2FAE1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D618-5779-597A-0B49-7043407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6A11-14FF-DE96-A823-874FA8E5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C3682-8A5D-3C95-51BA-4857C116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FBA3-69B8-2071-5541-9253BA5A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E1BD-28D6-32F5-8EB8-33DA086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0410-0DF6-8AB2-1F31-DFACB5E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51843-D8A8-F1D1-1115-102AA3839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21662-F3EC-5AFA-2559-53C96FB2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D530-DD71-EF6D-5B45-633B5FED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C0AE-3C2D-62D5-7BFB-C145C857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F3B6-F926-B195-642D-5DF7CD1C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F94D-09F7-D7A3-3C8D-8DFEECD1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F5D-B7D7-7B33-FA56-8354E19C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DE52-E211-2B48-3CFE-CF28F916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B301-89A6-A9A7-E453-725BD604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9AD5-7A77-83B9-2578-38F79C4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8DD1-5699-78D5-9CC1-2F5D8576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EE19-9415-EA30-D53A-9526513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2AF2-10E8-3182-D1E5-7F0EF332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C52C-BE3F-FFE4-DA02-2C793EBA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4AF8-3135-A981-CDA1-0932F645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CD6-9085-FB88-E7DC-B2F1286E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FA62-C5F7-6A53-6D93-EFDDE8AB3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4F74-6C84-45D3-51AB-AF69E3AA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8578-9E72-687F-3BB6-1D7F04D3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B6F8-827C-E909-646C-3A57EEE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D8A7-33F1-1E5B-D1FD-FE260AFA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1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CD5D-FF0E-D8A0-4DEF-7D1F9462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B851-081F-14B1-5D36-6CBA1542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834A-2C51-3F47-22E4-21FA9781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F704-5FAE-B0F7-5FD4-E159929A8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97BF7-7A8B-5311-ED0D-1ACD444A9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2CF45-9F1A-91B1-D913-5CF00C69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CD5D8-2DC2-20DD-3D2F-81FB98DF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C6B93-98BA-990A-536F-E32BCB61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7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CC1C-5287-AFD8-4FE9-57014095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94613-D402-2431-F577-2EDD5E3C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144D0-FACF-3CA7-64E6-0F9AB609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B4744-C1ED-C582-5AE2-747C24B8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8C05-95BD-C54D-3060-01D53565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D23AC-503F-7D52-7D1F-2B87D3B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4E83-7247-E63B-B78F-200161CA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CA42-4A31-7829-9D21-0C03AA37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2098-0762-E55E-7388-113DA460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46D0-DCC8-1706-2A09-03044670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B16C-2078-B861-1A9A-EC480ADB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68B4-2359-8566-2234-B9014FF4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A854-287E-B62C-DA73-CE062DEA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4DE5-BB68-9302-2898-AF5F011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8B99D-C8D1-D1DB-042F-5F237432E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CDF0-D505-FB15-ADB8-18B8EB96D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0355-4A8F-68BD-A872-0243B663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751D-329C-9E7E-0648-783B055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5C8B-4083-7C0E-6A16-35A72D2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4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0B9ED-77AB-737E-495A-7E6F1037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5507-11E3-F80F-6114-9BEEAD0E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BE5F-0040-F23A-6A97-DD7A32D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249A-E36B-47F2-BC19-3F81818BB8E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58DB-B3F5-4D5D-4C52-6D7C20783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E286-707C-12CF-E9DF-AFCD2DEEE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881B-85DA-46B6-88E5-936684367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27F1-4D8D-7624-2E0E-5ECE292D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Market Fit Research for Air Purifiers in India Using AQI-Driven Analytics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6796B-C94C-6162-013B-A551952C8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Domain:</a:t>
            </a:r>
            <a:r>
              <a:rPr lang="en-US" dirty="0">
                <a:solidFill>
                  <a:schemeClr val="bg1"/>
                </a:solidFill>
              </a:rPr>
              <a:t> Consumer Appliances | </a:t>
            </a:r>
            <a:r>
              <a:rPr lang="en-US" b="1" dirty="0">
                <a:solidFill>
                  <a:schemeClr val="bg1"/>
                </a:solidFill>
              </a:rPr>
              <a:t>Function:</a:t>
            </a:r>
            <a:r>
              <a:rPr lang="en-US" dirty="0">
                <a:solidFill>
                  <a:schemeClr val="bg1"/>
                </a:solidFill>
              </a:rPr>
              <a:t> Market Research &amp; Data Analytics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By:</a:t>
            </a:r>
            <a:r>
              <a:rPr lang="en-US" dirty="0">
                <a:solidFill>
                  <a:schemeClr val="bg1"/>
                </a:solidFill>
              </a:rPr>
              <a:t> SAI ABHILASH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24A8-727B-0234-FEFE-D8B6A368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7AFA-7427-6C4F-F0D9-59A39D51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Business Context: </a:t>
            </a:r>
            <a:r>
              <a:rPr lang="en-US" b="1" dirty="0" err="1">
                <a:solidFill>
                  <a:schemeClr val="bg1"/>
                </a:solidFill>
              </a:rPr>
              <a:t>AirPure</a:t>
            </a:r>
            <a:r>
              <a:rPr lang="en-US" b="1" dirty="0">
                <a:solidFill>
                  <a:schemeClr val="bg1"/>
                </a:solidFill>
              </a:rPr>
              <a:t> Innovations</a:t>
            </a:r>
            <a:r>
              <a:rPr lang="en-US" dirty="0">
                <a:solidFill>
                  <a:schemeClr val="bg1"/>
                </a:solidFill>
              </a:rPr>
              <a:t>, a startup in the consumer appliances space, is at the </a:t>
            </a:r>
            <a:r>
              <a:rPr lang="en-US" b="1" dirty="0">
                <a:solidFill>
                  <a:schemeClr val="bg1"/>
                </a:solidFill>
              </a:rPr>
              <a:t>ideation stage</a:t>
            </a:r>
            <a:r>
              <a:rPr lang="en-US" dirty="0">
                <a:solidFill>
                  <a:schemeClr val="bg1"/>
                </a:solidFill>
              </a:rPr>
              <a:t> of building an air purifier. Before investing in </a:t>
            </a:r>
            <a:r>
              <a:rPr lang="en-US" b="1" dirty="0">
                <a:solidFill>
                  <a:schemeClr val="bg1"/>
                </a:solidFill>
              </a:rPr>
              <a:t>R&amp;D and production</a:t>
            </a:r>
            <a:r>
              <a:rPr lang="en-US" dirty="0">
                <a:solidFill>
                  <a:schemeClr val="bg1"/>
                </a:solidFill>
              </a:rPr>
              <a:t>, they need </a:t>
            </a:r>
            <a:r>
              <a:rPr lang="en-US" b="1" dirty="0">
                <a:solidFill>
                  <a:schemeClr val="bg1"/>
                </a:solidFill>
              </a:rPr>
              <a:t>data-driven clarity</a:t>
            </a:r>
            <a:r>
              <a:rPr lang="en-US" dirty="0">
                <a:solidFill>
                  <a:schemeClr val="bg1"/>
                </a:solidFill>
              </a:rPr>
              <a:t> on market fit.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Key Problem</a:t>
            </a:r>
            <a:r>
              <a:rPr lang="en-IN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There is </a:t>
            </a:r>
            <a:r>
              <a:rPr lang="en-US" b="1" dirty="0">
                <a:solidFill>
                  <a:schemeClr val="bg1"/>
                </a:solidFill>
              </a:rPr>
              <a:t>uncertainty about the sustained market demand</a:t>
            </a:r>
            <a:r>
              <a:rPr lang="en-US" dirty="0">
                <a:solidFill>
                  <a:schemeClr val="bg1"/>
                </a:solidFill>
              </a:rPr>
              <a:t> for air purifiers in India. The company must validate whether developing such a product is viable and scalable.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2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9A8-8EC8-EECE-2387-3E742565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Critical Questions to Address:</a:t>
            </a:r>
          </a:p>
          <a:p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chemeClr val="bg1"/>
                </a:solidFill>
              </a:rPr>
              <a:t>pollutants or particles</a:t>
            </a:r>
            <a:r>
              <a:rPr lang="en-US" dirty="0">
                <a:solidFill>
                  <a:schemeClr val="bg1"/>
                </a:solidFill>
              </a:rPr>
              <a:t> should the purifier target?</a:t>
            </a:r>
          </a:p>
          <a:p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b="1" dirty="0">
                <a:solidFill>
                  <a:schemeClr val="bg1"/>
                </a:solidFill>
              </a:rPr>
              <a:t>essential features</a:t>
            </a:r>
            <a:r>
              <a:rPr lang="en-US" dirty="0">
                <a:solidFill>
                  <a:schemeClr val="bg1"/>
                </a:solidFill>
              </a:rPr>
              <a:t> must be included in the product?</a:t>
            </a:r>
          </a:p>
          <a:p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chemeClr val="bg1"/>
                </a:solidFill>
              </a:rPr>
              <a:t>cities show the highest demand</a:t>
            </a:r>
            <a:r>
              <a:rPr lang="en-US" dirty="0">
                <a:solidFill>
                  <a:schemeClr val="bg1"/>
                </a:solidFill>
              </a:rPr>
              <a:t>, and what is the </a:t>
            </a:r>
            <a:r>
              <a:rPr lang="en-US" b="1" dirty="0">
                <a:solidFill>
                  <a:schemeClr val="bg1"/>
                </a:solidFill>
              </a:rPr>
              <a:t>potential market size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How can </a:t>
            </a:r>
            <a:r>
              <a:rPr lang="en-US" b="1" dirty="0">
                <a:solidFill>
                  <a:schemeClr val="bg1"/>
                </a:solidFill>
              </a:rPr>
              <a:t>R&amp;D be customized</a:t>
            </a:r>
            <a:r>
              <a:rPr lang="en-US" dirty="0">
                <a:solidFill>
                  <a:schemeClr val="bg1"/>
                </a:solidFill>
              </a:rPr>
              <a:t> based on local pollution patterns?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0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C6A-F769-FB1B-EC01-2E56E6C5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9772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Primary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AA11-07D4-22D7-4180-253C08DC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000"/>
            <a:ext cx="11521440" cy="5588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List the top 5 and bottom 5 areas with highest average AQI. (Consider areas which contains data from last 6 months: December 2024 to May 2025)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 List out top 2 and bottom 2 prominent pollutants for each state of southern India. (Consider data post covid: 2022 onwards)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 Does AQI improve on weekends vs weekdays in Indian metro cities (Delhi, Mumbai, Chennai, Kolkata, Bengaluru, Hyderabad, Ahmedabad, Pune)? (Consider data from last 1 year)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  Which months consistently show the worst air quality across Indian states — (Consider top 10 states with high distinct areas) 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 For the city of Bengaluru, how many days fell under each air quality category (e.g., Good, Moderate, Poor, etc.) between March and May 2025? 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List the top two most reported disease illnesses in each state over the past three years, along with the corresponding average Air Quality Index (AQI) for that period. </a:t>
            </a:r>
          </a:p>
          <a:p>
            <a:pPr marL="514350" indent="-514350">
              <a:buAutoNum type="arabicPeriod"/>
            </a:pPr>
            <a:r>
              <a:rPr lang="en-US" sz="2300" dirty="0">
                <a:solidFill>
                  <a:schemeClr val="bg1"/>
                </a:solidFill>
              </a:rPr>
              <a:t>List the top 5 states with high EV adoption and </a:t>
            </a:r>
            <a:r>
              <a:rPr lang="en-US" sz="2300" dirty="0" err="1">
                <a:solidFill>
                  <a:schemeClr val="bg1"/>
                </a:solidFill>
              </a:rPr>
              <a:t>analyse</a:t>
            </a:r>
            <a:r>
              <a:rPr lang="en-US" sz="2300" dirty="0">
                <a:solidFill>
                  <a:schemeClr val="bg1"/>
                </a:solidFill>
              </a:rPr>
              <a:t> if their average AQI is significantly better compared to states with lower EV adoption</a:t>
            </a:r>
            <a:endParaRPr lang="en-IN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0ABD88-0808-A13C-12FC-B779B36B8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A2F-B8FF-9965-996D-4C273577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9772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Secondary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93A2-74AA-BB87-CD62-12524E79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000"/>
            <a:ext cx="1152144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1 Who are the major competitors in the Indian air purifier market, and what are their key differentiators (e.g., price, filtration stages, smart features)? </a:t>
            </a:r>
          </a:p>
          <a:p>
            <a:pPr marL="0" indent="0">
              <a:buNone/>
            </a:pPr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2. What is the relationship between a city’s population size and its average AQI — do larger cities always suffer from worse air quality? (Consider 2024 population and AQI data for this) </a:t>
            </a:r>
          </a:p>
          <a:p>
            <a:pPr marL="0" indent="0">
              <a:buNone/>
            </a:pPr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3. How aware are Indian citizens of what AQI (Air Quality Index) means — and do they understand its health implications? </a:t>
            </a:r>
          </a:p>
          <a:p>
            <a:pPr marL="0" indent="0">
              <a:buNone/>
            </a:pPr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4. Which pollution control policies introduced by the Indian government in the past 5 years have had the most measurable impact on improving air quality — and how have these impacts varied across regions or cities</a:t>
            </a:r>
            <a:r>
              <a:rPr lang="en-US" sz="2300">
                <a:solidFill>
                  <a:schemeClr val="bg1"/>
                </a:solidFill>
              </a:rPr>
              <a:t>? </a:t>
            </a:r>
          </a:p>
          <a:p>
            <a:pPr marL="0" indent="0">
              <a:buNone/>
            </a:pPr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5. Priority Cities: Which Tier 1/2 cities show irreversible AQI degradation? </a:t>
            </a:r>
            <a:endParaRPr lang="en-IN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6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4068-A848-0E42-EE89-D8E8D90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Pollutants Should the Air Purifier Target?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BACCA2-D269-FE85-D52D-C57B89010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1592944"/>
            <a:ext cx="1219200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Filters (Applicable Across India):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PM2.5 and PM10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are mandatory to remove fine and coarse particulate matter.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allergen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(for pollen, pet dander, mold spores) to support users with respiratory sensitivities.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Location-Specific Customization: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Karnataka: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 (Carbon Monoxide) filters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due to high vehicular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Byrnihat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(Industrial Region):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 filters to handle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industrial pollutants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crop-burning residues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VOCs, SO₂, NO₂).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Delhi &amp; Gurugram: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filters targeting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O₃ (Ozone)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photochemical smog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traffic and sunlight-induced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9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6E37-8100-E8D7-75E9-0958AB33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Essential Features for a Competitive Air Purifier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8E28-3F1A-014D-F271-DE94D26F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Smart Features: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connectivity, mobile app control, and responsive touch panels for user convenience.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Real-Time Monitoring: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Accurate </a:t>
            </a:r>
            <a:r>
              <a:rPr lang="en-US" b="1" dirty="0">
                <a:solidFill>
                  <a:schemeClr val="bg1"/>
                </a:solidFill>
              </a:rPr>
              <a:t>AQI sensors</a:t>
            </a:r>
            <a:r>
              <a:rPr lang="en-US" dirty="0">
                <a:solidFill>
                  <a:schemeClr val="bg1"/>
                </a:solidFill>
              </a:rPr>
              <a:t> to display real-time indoor air quality and auto-adjust performance.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High-Efficiency Filtration: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Strong </a:t>
            </a:r>
            <a:r>
              <a:rPr lang="en-US" b="1" dirty="0">
                <a:solidFill>
                  <a:schemeClr val="bg1"/>
                </a:solidFill>
              </a:rPr>
              <a:t>PM2.5 and PM10 removal</a:t>
            </a:r>
            <a:r>
              <a:rPr lang="en-US" dirty="0">
                <a:solidFill>
                  <a:schemeClr val="bg1"/>
                </a:solidFill>
              </a:rPr>
              <a:t>, with potential for gas and allergen filters based on location.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Low-Noise Operation: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Quiet performance for nighttime use, ideal for homes, bedrooms, and offices.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Child-Safe Design: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Secure panel locking, no sharp edges, and safety features for family-friendly use.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Reliable Support: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Strong </a:t>
            </a:r>
            <a:r>
              <a:rPr lang="en-US" b="1" dirty="0">
                <a:solidFill>
                  <a:schemeClr val="bg1"/>
                </a:solidFill>
              </a:rPr>
              <a:t>after-sales service</a:t>
            </a:r>
            <a:r>
              <a:rPr lang="en-US" dirty="0">
                <a:solidFill>
                  <a:schemeClr val="bg1"/>
                </a:solidFill>
              </a:rPr>
              <a:t> and easy filter replacement guidance to build trust.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✅ </a:t>
            </a:r>
            <a:r>
              <a:rPr lang="en-US" sz="3400" b="1" dirty="0">
                <a:solidFill>
                  <a:schemeClr val="bg1"/>
                </a:solidFill>
              </a:rPr>
              <a:t>Affordable &amp; Competitive Pricing: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Maintain quality and performance while keeping the product accessible to a wide market.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6FD-391D-225B-198A-213E273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Demand Regions &amp; Market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1C5D-4E50-323A-1AD0-251F7ACB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rmAutofit fontScale="92500" lnSpcReduction="10000"/>
          </a:bodyPr>
          <a:lstStyle/>
          <a:p>
            <a:r>
              <a:rPr lang="en-IN" sz="3500" b="1" dirty="0">
                <a:solidFill>
                  <a:schemeClr val="bg1"/>
                </a:solidFill>
              </a:rPr>
              <a:t>Tier 1: Primary Markets</a:t>
            </a:r>
            <a:endParaRPr lang="en-IN" sz="3500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Delhi NCR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Bengaluru (Karnataka)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Bahadurgarh (Haryana)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🔹 High AQI, strong health awareness, and rising consumer demand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r>
              <a:rPr lang="en-IN" sz="3500" b="1" dirty="0">
                <a:solidFill>
                  <a:schemeClr val="bg1"/>
                </a:solidFill>
              </a:rPr>
              <a:t>Tier 2: Emerging Markets</a:t>
            </a:r>
            <a:endParaRPr lang="en-IN" sz="3500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Patna &amp; </a:t>
            </a:r>
            <a:r>
              <a:rPr lang="en-IN" b="1" dirty="0" err="1">
                <a:solidFill>
                  <a:schemeClr val="bg1"/>
                </a:solidFill>
              </a:rPr>
              <a:t>Hajipur</a:t>
            </a:r>
            <a:r>
              <a:rPr lang="en-IN" b="1" dirty="0">
                <a:solidFill>
                  <a:schemeClr val="bg1"/>
                </a:solidFill>
              </a:rPr>
              <a:t> (Bihar)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bg1"/>
                </a:solidFill>
              </a:rPr>
              <a:t>Lucknow (Uttar Pradesh)</a:t>
            </a:r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b="1" dirty="0" err="1">
                <a:solidFill>
                  <a:schemeClr val="bg1"/>
                </a:solidFill>
              </a:rPr>
              <a:t>Byrnihat</a:t>
            </a:r>
            <a:r>
              <a:rPr lang="en-IN" b="1" dirty="0">
                <a:solidFill>
                  <a:schemeClr val="bg1"/>
                </a:solidFill>
              </a:rPr>
              <a:t> (Assam)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🔹 Pollution from industries dust — strong case for targeted solutions</a:t>
            </a:r>
          </a:p>
          <a:p>
            <a:r>
              <a:rPr lang="en-IN" dirty="0">
                <a:solidFill>
                  <a:schemeClr val="bg1"/>
                </a:solidFill>
              </a:rPr>
              <a:t>📈 </a:t>
            </a:r>
            <a:r>
              <a:rPr lang="en-IN" i="1" dirty="0">
                <a:solidFill>
                  <a:schemeClr val="bg1"/>
                </a:solidFill>
              </a:rPr>
              <a:t>Market trend:</a:t>
            </a:r>
            <a:r>
              <a:rPr lang="en-IN" dirty="0">
                <a:solidFill>
                  <a:schemeClr val="bg1"/>
                </a:solidFill>
              </a:rPr>
              <a:t> Post-COVID health focus, increasing pollution episodes, and urban expansion are driving air purifier demand in these regions.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9B2C-962D-D4C6-0DDB-DF31DA8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Aligning R&amp;D with Localized Pollution Patterns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B6429-F97C-A1E4-53B1-6100435DCE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5974"/>
            <a:ext cx="108061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🏙️ Urban &amp; Metro Cities (e.g., Delhi, Bengaluru):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R&amp;D should 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PM2.5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PM10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O₃ (ozone)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HEPA + Activated Carbon + O₃ Neutralizing 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 smart sensors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AQI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🏭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Industrial Zones (e.g.,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Byrnihat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Bahadurgarh):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 filters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activated carbon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potassium permanganate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pre-filters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heavy particles.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🚜 Semi-Rural Areas (e.g.,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Hajipur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Patna):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crop-burning particles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allergens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purifiers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affordable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basic HEPA 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easy-to-clean pre-filters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👶 Home Environments (All Regions):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R&amp;D should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child-safe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energy-efficient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Prioritize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allergen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sensitive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1020</Words>
  <Application>Microsoft Office PowerPoint</Application>
  <PresentationFormat>Widescreen</PresentationFormat>
  <Paragraphs>85</Paragraphs>
  <Slides>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Market Fit Research for Air Purifiers in India Using AQI-Driven Analytics</vt:lpstr>
      <vt:lpstr>Problem Statement</vt:lpstr>
      <vt:lpstr>PowerPoint Presentation</vt:lpstr>
      <vt:lpstr>Primary Analysis</vt:lpstr>
      <vt:lpstr>Secondary Analysis</vt:lpstr>
      <vt:lpstr>What Pollutants Should the Air Purifier Target? </vt:lpstr>
      <vt:lpstr>Essential Features for a Competitive Air Purifier </vt:lpstr>
      <vt:lpstr>Demand Regions &amp; Market Potential</vt:lpstr>
      <vt:lpstr>Aligning R&amp;D with Localized Pollution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Karri Sai Abhilash</dc:creator>
  <cp:lastModifiedBy>Karri Sai Abhilash</cp:lastModifiedBy>
  <cp:revision>1</cp:revision>
  <dcterms:created xsi:type="dcterms:W3CDTF">2025-07-24T17:06:09Z</dcterms:created>
  <dcterms:modified xsi:type="dcterms:W3CDTF">2025-07-27T05:30:31Z</dcterms:modified>
</cp:coreProperties>
</file>