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0" r:id="rId4"/>
    <p:sldId id="264" r:id="rId5"/>
    <p:sldId id="265" r:id="rId6"/>
    <p:sldId id="259" r:id="rId7"/>
    <p:sldId id="258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59681-2D33-4C40-BE6E-FF138454A2DC}" v="1" dt="2025-02-19T10:29:44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5890" autoAdjust="0"/>
  </p:normalViewPr>
  <p:slideViewPr>
    <p:cSldViewPr snapToGrid="0">
      <p:cViewPr varScale="1">
        <p:scale>
          <a:sx n="108" d="100"/>
          <a:sy n="108" d="100"/>
        </p:scale>
        <p:origin x="13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 Avancini, SAIDEA srl" userId="f4db1d42-531f-4b4e-8b86-07b371b90099" providerId="ADAL" clId="{EE559681-2D33-4C40-BE6E-FF138454A2DC}"/>
    <pc:docChg chg="modSld">
      <pc:chgData name="Nicola Avancini, SAIDEA srl" userId="f4db1d42-531f-4b4e-8b86-07b371b90099" providerId="ADAL" clId="{EE559681-2D33-4C40-BE6E-FF138454A2DC}" dt="2025-02-19T10:29:44.253" v="0"/>
      <pc:docMkLst>
        <pc:docMk/>
      </pc:docMkLst>
      <pc:sldChg chg="setBg">
        <pc:chgData name="Nicola Avancini, SAIDEA srl" userId="f4db1d42-531f-4b4e-8b86-07b371b90099" providerId="ADAL" clId="{EE559681-2D33-4C40-BE6E-FF138454A2DC}" dt="2025-02-19T10:29:44.253" v="0"/>
        <pc:sldMkLst>
          <pc:docMk/>
          <pc:sldMk cId="135711397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4DFE-3BEF-8FCF-B7C3-15ECE79CE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27561-7A5F-8138-CB5E-F3153EA37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D841-A80E-30F6-C2B1-346E99F2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66C-C8B9-6441-AD7B-38C0BFE42CE4}" type="datetimeFigureOut">
              <a:t>22/02/25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DA2C-2A4D-64AE-DCF2-D46D54F3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A714-4C5C-87BC-33A7-0D1D78FC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DD4-219B-2C46-9D19-DCF643B6D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30A2-BEC0-8DE6-1283-F3410AF4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8B954-4DC5-378F-0B84-FA929EA78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6D11-A22A-7FF5-E4AA-18526564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66C-C8B9-6441-AD7B-38C0BFE42CE4}" type="datetimeFigureOut">
              <a:t>22/02/25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1F1D-752D-4F3A-FCAC-C256255E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52BEE-546E-BA3A-F9D2-D850D8A5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DD4-219B-2C46-9D19-DCF643B6D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E36D3-617D-EA35-8C62-A39888BC4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EAA98-68A0-7BC9-4BF4-7495BA657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6D45-CDCB-D565-0C64-910896CD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66C-C8B9-6441-AD7B-38C0BFE42CE4}" type="datetimeFigureOut">
              <a:t>22/02/25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84F81-0BC8-0410-3373-B2FB4205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E142-D3C3-A4E3-3845-D4F6D8D1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DD4-219B-2C46-9D19-DCF643B6D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5BA9-595C-9477-BC73-2A70EF57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5CAA-B587-926A-0CB7-48650760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2B70C-8D3C-7A37-22E6-4A4519FD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66C-C8B9-6441-AD7B-38C0BFE42CE4}" type="datetimeFigureOut">
              <a:t>22/02/25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88748-3D3B-8B1A-2039-7D9F246D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A7BEE-5981-3E05-2E9E-7B6179B0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DD4-219B-2C46-9D19-DCF643B6D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3732-597C-20A9-F627-002E6E01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787D2-E0AA-14BC-8B44-F7305696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7F17C-BE9C-D3FF-8AFA-BFFAB6D3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66C-C8B9-6441-AD7B-38C0BFE42CE4}" type="datetimeFigureOut">
              <a:t>22/02/25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BEF0-212E-1E3D-D359-F42515CE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B847B-776D-EB6B-D7A4-FBE1B0ED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DD4-219B-2C46-9D19-DCF643B6D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3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6BFF-FF9F-DCB3-BE6F-97FED462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7549-5F01-36F4-AFC8-B58E73DA0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1E7D3-1203-7CC1-2481-38FFDF08E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47CED-B513-1592-45A7-BDF31314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66C-C8B9-6441-AD7B-38C0BFE42CE4}" type="datetimeFigureOut">
              <a:t>22/02/25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6388-81CA-D19B-E775-BC3A4471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93B47-4D81-F554-12FE-95E58D85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DD4-219B-2C46-9D19-DCF643B6D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7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ADAB-7CE4-44D2-A2BE-702B71C7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7C73E-BB3E-B7C1-CB7F-45F90A64C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A53E7-BBC7-52D8-4246-E50C54D5F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0035A-4472-93CF-AD8D-75C75C75A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6A2EA-6060-BCB4-53F6-B5D27610D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F4A09-A640-521B-DB87-F3771F64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66C-C8B9-6441-AD7B-38C0BFE42CE4}" type="datetimeFigureOut">
              <a:t>22/02/25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BB725-6BAF-DA1E-20DF-BEDFA66D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2F4EB-74B9-DC27-5C28-70D3F06D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DD4-219B-2C46-9D19-DCF643B6D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15D7-4FDC-AFBC-FCAB-61F53AE0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8CBA1-35F9-D550-71E5-4A6C78B8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66C-C8B9-6441-AD7B-38C0BFE42CE4}" type="datetimeFigureOut">
              <a:t>22/02/25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F103E-1BE2-FA34-A949-8F16ABB5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F766B-0D24-9FAB-908D-6ECFC342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DD4-219B-2C46-9D19-DCF643B6D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972AD-BDCC-D0E4-E114-11CAF46E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66C-C8B9-6441-AD7B-38C0BFE42CE4}" type="datetimeFigureOut">
              <a:t>22/02/25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1D1B2-2555-7834-5ACA-85FB768C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3004B-9B75-5AE5-D1EC-C97AA4BE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DD4-219B-2C46-9D19-DCF643B6D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9927-169E-7B42-DC19-3B6B8135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0449-34CA-4F56-3842-37895139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7093-A90A-107C-E44C-5E80711D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895D-9D1F-E148-8467-5D806119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66C-C8B9-6441-AD7B-38C0BFE42CE4}" type="datetimeFigureOut">
              <a:t>22/02/25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1A967-29AD-3EBB-050B-8C257FEE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A35CE-FCF6-9B9D-DEE6-95B6AD7A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DD4-219B-2C46-9D19-DCF643B6D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3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3925-3A99-D396-4A5B-216B8C9F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A0D1D-0F0F-DF2A-2BBB-EA63B0F3C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0E86B-0897-3B3E-DD39-9E9350F2D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EA073-C509-FC82-A5FF-7EA81419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866C-C8B9-6441-AD7B-38C0BFE42CE4}" type="datetimeFigureOut">
              <a:t>22/02/25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EBD89-52A4-1890-312B-7ABE9700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A6943-A799-923E-8FCE-CE62A06A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ADD4-219B-2C46-9D19-DCF643B6D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7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BB2F-1CD4-F903-C642-7360EF94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ECD43-FF07-CA2E-1002-1908873B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0ADA-F22C-DD8E-46D7-776FBCD23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4866C-C8B9-6441-AD7B-38C0BFE42CE4}" type="datetimeFigureOut">
              <a:t>22/02/25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6AE7-878A-0614-6C1B-0EA20D1A3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43F8-9256-4CD2-502C-AD41205F5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1ADD4-219B-2C46-9D19-DCF643B6D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05BD7F-56DD-3287-9C15-C063D830ACD6}"/>
              </a:ext>
            </a:extLst>
          </p:cNvPr>
          <p:cNvSpPr/>
          <p:nvPr/>
        </p:nvSpPr>
        <p:spPr>
          <a:xfrm>
            <a:off x="382588" y="1154814"/>
            <a:ext cx="11066081" cy="521270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C01F2E-F556-76A0-6F7C-7C34C923E29E}"/>
              </a:ext>
            </a:extLst>
          </p:cNvPr>
          <p:cNvSpPr/>
          <p:nvPr/>
        </p:nvSpPr>
        <p:spPr>
          <a:xfrm>
            <a:off x="9744716" y="4885331"/>
            <a:ext cx="1158331" cy="920016"/>
          </a:xfrm>
          <a:prstGeom prst="ellipse">
            <a:avLst/>
          </a:prstGeom>
          <a:solidFill>
            <a:srgbClr val="EE4B21">
              <a:alpha val="7607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AI agents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9E773C-9C96-D10B-05FB-4AF215627F31}"/>
              </a:ext>
            </a:extLst>
          </p:cNvPr>
          <p:cNvSpPr/>
          <p:nvPr/>
        </p:nvSpPr>
        <p:spPr>
          <a:xfrm>
            <a:off x="569548" y="1279570"/>
            <a:ext cx="1315725" cy="748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Antares SSO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4D5519-A5D2-E6CB-E41D-E037531F2F1B}"/>
              </a:ext>
            </a:extLst>
          </p:cNvPr>
          <p:cNvSpPr/>
          <p:nvPr/>
        </p:nvSpPr>
        <p:spPr>
          <a:xfrm>
            <a:off x="2096107" y="4690561"/>
            <a:ext cx="1629555" cy="73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Antares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Ticketing and Team Mgmt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CAAF9-9496-C908-8542-6DF8FD50F687}"/>
              </a:ext>
            </a:extLst>
          </p:cNvPr>
          <p:cNvCxnSpPr>
            <a:cxnSpLocks/>
          </p:cNvCxnSpPr>
          <p:nvPr/>
        </p:nvCxnSpPr>
        <p:spPr>
          <a:xfrm>
            <a:off x="682871" y="4287396"/>
            <a:ext cx="10329027" cy="0"/>
          </a:xfrm>
          <a:prstGeom prst="line">
            <a:avLst/>
          </a:prstGeom>
          <a:ln w="38100" cmpd="dbl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D363B4-544A-60C2-E9DE-B5744844A064}"/>
              </a:ext>
            </a:extLst>
          </p:cNvPr>
          <p:cNvSpPr txBox="1"/>
          <p:nvPr/>
        </p:nvSpPr>
        <p:spPr>
          <a:xfrm>
            <a:off x="382588" y="3723009"/>
            <a:ext cx="2031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event notification / 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report channels (topics)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23154F-6C1F-33FA-1EAA-72E89C69BA05}"/>
              </a:ext>
            </a:extLst>
          </p:cNvPr>
          <p:cNvSpPr txBox="1"/>
          <p:nvPr/>
        </p:nvSpPr>
        <p:spPr>
          <a:xfrm>
            <a:off x="289589" y="719485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SSO scope (OIDC realm)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138DAD-A3F2-74FB-72FF-53D91F92639C}"/>
              </a:ext>
            </a:extLst>
          </p:cNvPr>
          <p:cNvGrpSpPr/>
          <p:nvPr/>
        </p:nvGrpSpPr>
        <p:grpSpPr>
          <a:xfrm>
            <a:off x="7127763" y="1506412"/>
            <a:ext cx="2093071" cy="1979391"/>
            <a:chOff x="5209188" y="1781774"/>
            <a:chExt cx="2093071" cy="197939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C47493-6D92-F1EE-EB82-FBE7FAC6D383}"/>
                </a:ext>
              </a:extLst>
            </p:cNvPr>
            <p:cNvSpPr/>
            <p:nvPr/>
          </p:nvSpPr>
          <p:spPr>
            <a:xfrm>
              <a:off x="5209188" y="1781774"/>
              <a:ext cx="2093071" cy="197939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467D3E-21A9-470D-B8F5-B1050B35FA5C}"/>
                </a:ext>
              </a:extLst>
            </p:cNvPr>
            <p:cNvSpPr txBox="1"/>
            <p:nvPr/>
          </p:nvSpPr>
          <p:spPr>
            <a:xfrm>
              <a:off x="5242528" y="2448303"/>
              <a:ext cx="2059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Monitoring Data</a:t>
              </a:r>
            </a:p>
            <a:p>
              <a:r>
                <a:rPr lang="en-US"/>
                <a:t>(pseudo-SynaptiQ)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C38546F-BF60-3DB4-1D21-364425E748D8}"/>
              </a:ext>
            </a:extLst>
          </p:cNvPr>
          <p:cNvSpPr/>
          <p:nvPr/>
        </p:nvSpPr>
        <p:spPr>
          <a:xfrm>
            <a:off x="473501" y="2335601"/>
            <a:ext cx="1921299" cy="7710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Universal Mapping Service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E864E9-7EA6-DBC0-4B19-74A7CB42A6DC}"/>
              </a:ext>
            </a:extLst>
          </p:cNvPr>
          <p:cNvSpPr/>
          <p:nvPr/>
        </p:nvSpPr>
        <p:spPr>
          <a:xfrm>
            <a:off x="6470650" y="4910500"/>
            <a:ext cx="2141022" cy="106857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CPN Computation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4C7A9FE0-A5CF-C0B9-9AD7-B0E0DB7F2DAA}"/>
              </a:ext>
            </a:extLst>
          </p:cNvPr>
          <p:cNvSpPr/>
          <p:nvPr/>
        </p:nvSpPr>
        <p:spPr>
          <a:xfrm>
            <a:off x="8960062" y="1575007"/>
            <a:ext cx="1236030" cy="9761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Influx DB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0920C0-3FEA-2B6C-2D4D-76E78751EA0B}"/>
              </a:ext>
            </a:extLst>
          </p:cNvPr>
          <p:cNvCxnSpPr>
            <a:cxnSpLocks/>
            <a:stCxn id="30" idx="4"/>
            <a:endCxn id="15" idx="4"/>
          </p:cNvCxnSpPr>
          <p:nvPr/>
        </p:nvCxnSpPr>
        <p:spPr>
          <a:xfrm rot="5400000" flipH="1">
            <a:off x="4948548" y="3386465"/>
            <a:ext cx="554949" cy="4630276"/>
          </a:xfrm>
          <a:prstGeom prst="bentConnector3">
            <a:avLst>
              <a:gd name="adj1" fmla="val -411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3">
            <a:extLst>
              <a:ext uri="{FF2B5EF4-FFF2-40B4-BE49-F238E27FC236}">
                <a16:creationId xmlns:a16="http://schemas.microsoft.com/office/drawing/2014/main" id="{2A2F6C55-DB5E-2B75-1BA7-918D50AEC4C6}"/>
              </a:ext>
            </a:extLst>
          </p:cNvPr>
          <p:cNvCxnSpPr>
            <a:cxnSpLocks/>
            <a:stCxn id="30" idx="1"/>
            <a:endCxn id="23" idx="3"/>
          </p:cNvCxnSpPr>
          <p:nvPr/>
        </p:nvCxnSpPr>
        <p:spPr>
          <a:xfrm rot="5400000" flipH="1" flipV="1">
            <a:off x="6173710" y="3806414"/>
            <a:ext cx="1871061" cy="650091"/>
          </a:xfrm>
          <a:prstGeom prst="bentConnector3">
            <a:avLst>
              <a:gd name="adj1" fmla="val 6386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635DD8-6E9B-0145-2DA1-D1B228F0EAF9}"/>
              </a:ext>
            </a:extLst>
          </p:cNvPr>
          <p:cNvSpPr txBox="1"/>
          <p:nvPr/>
        </p:nvSpPr>
        <p:spPr>
          <a:xfrm>
            <a:off x="3098793" y="5820549"/>
            <a:ext cx="229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query assets / tickets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FECCC1-0C04-C020-0D78-48659076FF37}"/>
              </a:ext>
            </a:extLst>
          </p:cNvPr>
          <p:cNvSpPr txBox="1"/>
          <p:nvPr/>
        </p:nvSpPr>
        <p:spPr>
          <a:xfrm>
            <a:off x="4957996" y="2940480"/>
            <a:ext cx="2621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 – start task (report, period, ...)</a:t>
            </a:r>
          </a:p>
          <a:p>
            <a:r>
              <a:rPr lang="en-US">
                <a:solidFill>
                  <a:schemeClr val="bg1"/>
                </a:solidFill>
              </a:rPr>
              <a:t>2 – retrieve document (asset, type, ...)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A80E05-C428-C589-C228-B3AC2980D3DE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174299" y="3485803"/>
            <a:ext cx="16669" cy="768266"/>
          </a:xfrm>
          <a:prstGeom prst="straightConnector1">
            <a:avLst/>
          </a:prstGeom>
          <a:ln w="63500" cmpd="dbl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FAC08C-242A-7CA0-CDC8-41493ABE7998}"/>
              </a:ext>
            </a:extLst>
          </p:cNvPr>
          <p:cNvSpPr txBox="1"/>
          <p:nvPr/>
        </p:nvSpPr>
        <p:spPr>
          <a:xfrm>
            <a:off x="8413680" y="3495903"/>
            <a:ext cx="178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task completed </a:t>
            </a:r>
          </a:p>
          <a:p>
            <a:r>
              <a:rPr lang="en-US">
                <a:solidFill>
                  <a:schemeClr val="bg1"/>
                </a:solidFill>
              </a:rPr>
              <a:t>(reporting)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C9E2BC-2DE6-8CD9-C4A5-AC6159E587BD}"/>
              </a:ext>
            </a:extLst>
          </p:cNvPr>
          <p:cNvCxnSpPr>
            <a:cxnSpLocks/>
          </p:cNvCxnSpPr>
          <p:nvPr/>
        </p:nvCxnSpPr>
        <p:spPr>
          <a:xfrm flipV="1">
            <a:off x="7449029" y="4254069"/>
            <a:ext cx="0" cy="660630"/>
          </a:xfrm>
          <a:prstGeom prst="straightConnector1">
            <a:avLst/>
          </a:prstGeom>
          <a:ln w="63500" cmpd="dbl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687B55-4F3A-53C4-3716-BE4D2AE7BA81}"/>
              </a:ext>
            </a:extLst>
          </p:cNvPr>
          <p:cNvSpPr txBox="1"/>
          <p:nvPr/>
        </p:nvSpPr>
        <p:spPr>
          <a:xfrm>
            <a:off x="3819693" y="4513917"/>
            <a:ext cx="2621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 – start task (CPN)</a:t>
            </a:r>
          </a:p>
          <a:p>
            <a:r>
              <a:rPr lang="en-US">
                <a:solidFill>
                  <a:schemeClr val="bg1"/>
                </a:solidFill>
              </a:rPr>
              <a:t>2 – retrieve document (ticket, type, ...)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CF3026-4789-B2BD-9CEC-B2D2C47C0279}"/>
              </a:ext>
            </a:extLst>
          </p:cNvPr>
          <p:cNvSpPr txBox="1"/>
          <p:nvPr/>
        </p:nvSpPr>
        <p:spPr>
          <a:xfrm>
            <a:off x="7522474" y="4319906"/>
            <a:ext cx="178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task completed </a:t>
            </a:r>
          </a:p>
          <a:p>
            <a:r>
              <a:rPr lang="en-US">
                <a:solidFill>
                  <a:schemeClr val="bg1"/>
                </a:solidFill>
              </a:rPr>
              <a:t>(CPN)</a:t>
            </a:r>
          </a:p>
        </p:txBody>
      </p:sp>
      <p:cxnSp>
        <p:nvCxnSpPr>
          <p:cNvPr id="59" name="Straight Arrow Connector 33">
            <a:extLst>
              <a:ext uri="{FF2B5EF4-FFF2-40B4-BE49-F238E27FC236}">
                <a16:creationId xmlns:a16="http://schemas.microsoft.com/office/drawing/2014/main" id="{2AE081FD-74A9-26CE-7A2E-1CA3BA63F466}"/>
              </a:ext>
            </a:extLst>
          </p:cNvPr>
          <p:cNvCxnSpPr>
            <a:cxnSpLocks/>
            <a:stCxn id="15" idx="5"/>
            <a:endCxn id="30" idx="2"/>
          </p:cNvCxnSpPr>
          <p:nvPr/>
        </p:nvCxnSpPr>
        <p:spPr>
          <a:xfrm rot="16200000" flipH="1">
            <a:off x="4914790" y="3888928"/>
            <a:ext cx="128089" cy="2983631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50B1EC-9827-6ECD-84C3-F5709FD52B05}"/>
              </a:ext>
            </a:extLst>
          </p:cNvPr>
          <p:cNvGrpSpPr/>
          <p:nvPr/>
        </p:nvGrpSpPr>
        <p:grpSpPr>
          <a:xfrm>
            <a:off x="2707510" y="1552229"/>
            <a:ext cx="1921300" cy="1386098"/>
            <a:chOff x="5209188" y="1781774"/>
            <a:chExt cx="2093071" cy="197939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9BE416C-8279-72FE-7CDC-689A331C3933}"/>
                </a:ext>
              </a:extLst>
            </p:cNvPr>
            <p:cNvSpPr/>
            <p:nvPr/>
          </p:nvSpPr>
          <p:spPr>
            <a:xfrm>
              <a:off x="5209188" y="1781774"/>
              <a:ext cx="2093071" cy="197939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D2BE7BC-EB76-C26F-9F0C-E519F7C86461}"/>
                </a:ext>
              </a:extLst>
            </p:cNvPr>
            <p:cNvSpPr txBox="1"/>
            <p:nvPr/>
          </p:nvSpPr>
          <p:spPr>
            <a:xfrm>
              <a:off x="5242528" y="2448303"/>
              <a:ext cx="1964327" cy="92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Production Data</a:t>
              </a:r>
            </a:p>
            <a:p>
              <a:pPr algn="ctr"/>
              <a:r>
                <a:rPr lang="en-US"/>
                <a:t>From Plant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4032704-10E4-31E6-7157-D6603300F10A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160" y="2938327"/>
            <a:ext cx="0" cy="1254367"/>
          </a:xfrm>
          <a:prstGeom prst="straightConnector1">
            <a:avLst/>
          </a:prstGeom>
          <a:ln w="63500" cmpd="dbl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>
            <a:extLst>
              <a:ext uri="{FF2B5EF4-FFF2-40B4-BE49-F238E27FC236}">
                <a16:creationId xmlns:a16="http://schemas.microsoft.com/office/drawing/2014/main" id="{813D54D8-C314-B88B-52E8-5225319672DF}"/>
              </a:ext>
            </a:extLst>
          </p:cNvPr>
          <p:cNvSpPr/>
          <p:nvPr/>
        </p:nvSpPr>
        <p:spPr>
          <a:xfrm>
            <a:off x="3837101" y="1176468"/>
            <a:ext cx="1062827" cy="78879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Influx DB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7514BD-BCA3-E8A4-5863-84B8E4DAA1BE}"/>
              </a:ext>
            </a:extLst>
          </p:cNvPr>
          <p:cNvSpPr txBox="1"/>
          <p:nvPr/>
        </p:nvSpPr>
        <p:spPr>
          <a:xfrm>
            <a:off x="2537017" y="3071364"/>
            <a:ext cx="1077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New </a:t>
            </a:r>
          </a:p>
          <a:p>
            <a:r>
              <a:rPr lang="en-US">
                <a:solidFill>
                  <a:schemeClr val="bg1"/>
                </a:solidFill>
              </a:rPr>
              <a:t>data available</a:t>
            </a:r>
          </a:p>
        </p:txBody>
      </p:sp>
      <p:cxnSp>
        <p:nvCxnSpPr>
          <p:cNvPr id="79" name="Straight Arrow Connector 33">
            <a:extLst>
              <a:ext uri="{FF2B5EF4-FFF2-40B4-BE49-F238E27FC236}">
                <a16:creationId xmlns:a16="http://schemas.microsoft.com/office/drawing/2014/main" id="{8DB64A71-E61A-CD0A-B45D-AE16224194F8}"/>
              </a:ext>
            </a:extLst>
          </p:cNvPr>
          <p:cNvCxnSpPr>
            <a:cxnSpLocks/>
            <a:stCxn id="25" idx="1"/>
            <a:endCxn id="70" idx="6"/>
          </p:cNvCxnSpPr>
          <p:nvPr/>
        </p:nvCxnSpPr>
        <p:spPr>
          <a:xfrm rot="10800000">
            <a:off x="4628811" y="2245279"/>
            <a:ext cx="2532293" cy="2508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4CDE846-230C-F18A-8CB5-34F939F047EC}"/>
              </a:ext>
            </a:extLst>
          </p:cNvPr>
          <p:cNvSpPr txBox="1"/>
          <p:nvPr/>
        </p:nvSpPr>
        <p:spPr>
          <a:xfrm>
            <a:off x="5358822" y="1314364"/>
            <a:ext cx="2621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retrieve document (asset, type = production data, ...)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A7D0B4-77F3-38AF-8201-DF35DBC6DFC6}"/>
              </a:ext>
            </a:extLst>
          </p:cNvPr>
          <p:cNvSpPr txBox="1">
            <a:spLocks/>
          </p:cNvSpPr>
          <p:nvPr/>
        </p:nvSpPr>
        <p:spPr>
          <a:xfrm>
            <a:off x="4541236" y="118987"/>
            <a:ext cx="7401148" cy="8757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Current Architecture (view 1/2)</a:t>
            </a:r>
          </a:p>
        </p:txBody>
      </p:sp>
    </p:spTree>
    <p:extLst>
      <p:ext uri="{BB962C8B-B14F-4D97-AF65-F5344CB8AC3E}">
        <p14:creationId xmlns:p14="http://schemas.microsoft.com/office/powerpoint/2010/main" val="105495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5B4DA-C307-16FD-7B03-2EF34D64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Architecture (view 2/2)</a:t>
            </a:r>
          </a:p>
        </p:txBody>
      </p:sp>
      <p:grpSp>
        <p:nvGrpSpPr>
          <p:cNvPr id="7" name="Google Shape;120;g33728873bc2_0_0">
            <a:extLst>
              <a:ext uri="{FF2B5EF4-FFF2-40B4-BE49-F238E27FC236}">
                <a16:creationId xmlns:a16="http://schemas.microsoft.com/office/drawing/2014/main" id="{3FC85E6F-E32E-6C92-662B-985B16FF148F}"/>
              </a:ext>
            </a:extLst>
          </p:cNvPr>
          <p:cNvGrpSpPr/>
          <p:nvPr/>
        </p:nvGrpSpPr>
        <p:grpSpPr>
          <a:xfrm>
            <a:off x="1266984" y="1853526"/>
            <a:ext cx="3433800" cy="1023300"/>
            <a:chOff x="1176475" y="1999050"/>
            <a:chExt cx="3433800" cy="1023300"/>
          </a:xfrm>
        </p:grpSpPr>
        <p:sp>
          <p:nvSpPr>
            <p:cNvPr id="27" name="Google Shape;121;g33728873bc2_0_0">
              <a:extLst>
                <a:ext uri="{FF2B5EF4-FFF2-40B4-BE49-F238E27FC236}">
                  <a16:creationId xmlns:a16="http://schemas.microsoft.com/office/drawing/2014/main" id="{393A19AC-D851-3616-BDC1-9D162B2BAA27}"/>
                </a:ext>
              </a:extLst>
            </p:cNvPr>
            <p:cNvSpPr/>
            <p:nvPr/>
          </p:nvSpPr>
          <p:spPr>
            <a:xfrm>
              <a:off x="1176475" y="1999050"/>
              <a:ext cx="2668500" cy="102330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ANTARES</a:t>
              </a:r>
              <a:endParaRPr/>
            </a:p>
          </p:txBody>
        </p:sp>
        <p:sp>
          <p:nvSpPr>
            <p:cNvPr id="28" name="Google Shape;122;g33728873bc2_0_0">
              <a:extLst>
                <a:ext uri="{FF2B5EF4-FFF2-40B4-BE49-F238E27FC236}">
                  <a16:creationId xmlns:a16="http://schemas.microsoft.com/office/drawing/2014/main" id="{E00DB583-8421-EFE4-D670-D9A7DC0FFC1E}"/>
                </a:ext>
              </a:extLst>
            </p:cNvPr>
            <p:cNvSpPr/>
            <p:nvPr/>
          </p:nvSpPr>
          <p:spPr>
            <a:xfrm>
              <a:off x="3844975" y="1999050"/>
              <a:ext cx="765300" cy="10233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SN API</a:t>
              </a:r>
              <a:endParaRPr/>
            </a:p>
          </p:txBody>
        </p:sp>
      </p:grpSp>
      <p:grpSp>
        <p:nvGrpSpPr>
          <p:cNvPr id="8" name="Google Shape;123;g33728873bc2_0_0">
            <a:extLst>
              <a:ext uri="{FF2B5EF4-FFF2-40B4-BE49-F238E27FC236}">
                <a16:creationId xmlns:a16="http://schemas.microsoft.com/office/drawing/2014/main" id="{58EDE4E4-BD65-31AB-B2E6-840AB8AC51DE}"/>
              </a:ext>
            </a:extLst>
          </p:cNvPr>
          <p:cNvGrpSpPr/>
          <p:nvPr/>
        </p:nvGrpSpPr>
        <p:grpSpPr>
          <a:xfrm>
            <a:off x="7271759" y="1853526"/>
            <a:ext cx="3433800" cy="1023300"/>
            <a:chOff x="5958150" y="1999050"/>
            <a:chExt cx="3433800" cy="1023300"/>
          </a:xfrm>
        </p:grpSpPr>
        <p:sp>
          <p:nvSpPr>
            <p:cNvPr id="25" name="Google Shape;124;g33728873bc2_0_0">
              <a:extLst>
                <a:ext uri="{FF2B5EF4-FFF2-40B4-BE49-F238E27FC236}">
                  <a16:creationId xmlns:a16="http://schemas.microsoft.com/office/drawing/2014/main" id="{4111861D-59EF-9984-5C6B-812C0AC4D7C4}"/>
                </a:ext>
              </a:extLst>
            </p:cNvPr>
            <p:cNvSpPr/>
            <p:nvPr/>
          </p:nvSpPr>
          <p:spPr>
            <a:xfrm>
              <a:off x="6723450" y="1999050"/>
              <a:ext cx="2668500" cy="102330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MONITORING SERVICE</a:t>
              </a:r>
              <a:endParaRPr/>
            </a:p>
          </p:txBody>
        </p:sp>
        <p:sp>
          <p:nvSpPr>
            <p:cNvPr id="26" name="Google Shape;125;g33728873bc2_0_0">
              <a:extLst>
                <a:ext uri="{FF2B5EF4-FFF2-40B4-BE49-F238E27FC236}">
                  <a16:creationId xmlns:a16="http://schemas.microsoft.com/office/drawing/2014/main" id="{F2CBAFA1-C35E-48EB-DC80-51EECF53A2F0}"/>
                </a:ext>
              </a:extLst>
            </p:cNvPr>
            <p:cNvSpPr/>
            <p:nvPr/>
          </p:nvSpPr>
          <p:spPr>
            <a:xfrm>
              <a:off x="5958150" y="1999050"/>
              <a:ext cx="765300" cy="10233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SN API</a:t>
              </a:r>
              <a:endParaRPr/>
            </a:p>
          </p:txBody>
        </p:sp>
      </p:grpSp>
      <p:grpSp>
        <p:nvGrpSpPr>
          <p:cNvPr id="9" name="Google Shape;126;g33728873bc2_0_0">
            <a:extLst>
              <a:ext uri="{FF2B5EF4-FFF2-40B4-BE49-F238E27FC236}">
                <a16:creationId xmlns:a16="http://schemas.microsoft.com/office/drawing/2014/main" id="{171CA3DF-C567-93AA-86D4-0C295FB39ABC}"/>
              </a:ext>
            </a:extLst>
          </p:cNvPr>
          <p:cNvGrpSpPr/>
          <p:nvPr/>
        </p:nvGrpSpPr>
        <p:grpSpPr>
          <a:xfrm>
            <a:off x="1266984" y="4932151"/>
            <a:ext cx="3433800" cy="1023300"/>
            <a:chOff x="1176475" y="1999050"/>
            <a:chExt cx="3433800" cy="1023300"/>
          </a:xfrm>
        </p:grpSpPr>
        <p:sp>
          <p:nvSpPr>
            <p:cNvPr id="23" name="Google Shape;127;g33728873bc2_0_0">
              <a:extLst>
                <a:ext uri="{FF2B5EF4-FFF2-40B4-BE49-F238E27FC236}">
                  <a16:creationId xmlns:a16="http://schemas.microsoft.com/office/drawing/2014/main" id="{139C4516-B7B7-5E32-4599-AB0F5CC3F355}"/>
                </a:ext>
              </a:extLst>
            </p:cNvPr>
            <p:cNvSpPr/>
            <p:nvPr/>
          </p:nvSpPr>
          <p:spPr>
            <a:xfrm>
              <a:off x="1176475" y="1999050"/>
              <a:ext cx="2668500" cy="102330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WEATHER SERVICE</a:t>
              </a:r>
              <a:endParaRPr/>
            </a:p>
          </p:txBody>
        </p:sp>
        <p:sp>
          <p:nvSpPr>
            <p:cNvPr id="24" name="Google Shape;128;g33728873bc2_0_0">
              <a:extLst>
                <a:ext uri="{FF2B5EF4-FFF2-40B4-BE49-F238E27FC236}">
                  <a16:creationId xmlns:a16="http://schemas.microsoft.com/office/drawing/2014/main" id="{B8B36F26-48B8-DE30-E12A-68F36A95600E}"/>
                </a:ext>
              </a:extLst>
            </p:cNvPr>
            <p:cNvSpPr/>
            <p:nvPr/>
          </p:nvSpPr>
          <p:spPr>
            <a:xfrm>
              <a:off x="3844975" y="1999050"/>
              <a:ext cx="765300" cy="10233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SN API</a:t>
              </a:r>
              <a:endParaRPr/>
            </a:p>
          </p:txBody>
        </p:sp>
      </p:grpSp>
      <p:grpSp>
        <p:nvGrpSpPr>
          <p:cNvPr id="10" name="Google Shape;129;g33728873bc2_0_0">
            <a:extLst>
              <a:ext uri="{FF2B5EF4-FFF2-40B4-BE49-F238E27FC236}">
                <a16:creationId xmlns:a16="http://schemas.microsoft.com/office/drawing/2014/main" id="{2F32E64D-FE68-56B5-9534-D0A279794347}"/>
              </a:ext>
            </a:extLst>
          </p:cNvPr>
          <p:cNvGrpSpPr/>
          <p:nvPr/>
        </p:nvGrpSpPr>
        <p:grpSpPr>
          <a:xfrm>
            <a:off x="7271759" y="4932151"/>
            <a:ext cx="3433800" cy="1023300"/>
            <a:chOff x="6042975" y="5077675"/>
            <a:chExt cx="3433800" cy="1023300"/>
          </a:xfrm>
        </p:grpSpPr>
        <p:sp>
          <p:nvSpPr>
            <p:cNvPr id="21" name="Google Shape;130;g33728873bc2_0_0">
              <a:extLst>
                <a:ext uri="{FF2B5EF4-FFF2-40B4-BE49-F238E27FC236}">
                  <a16:creationId xmlns:a16="http://schemas.microsoft.com/office/drawing/2014/main" id="{657EC494-661B-8F1D-9986-B91D6B2D1A33}"/>
                </a:ext>
              </a:extLst>
            </p:cNvPr>
            <p:cNvSpPr/>
            <p:nvPr/>
          </p:nvSpPr>
          <p:spPr>
            <a:xfrm>
              <a:off x="6808275" y="5077675"/>
              <a:ext cx="2668500" cy="102330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OTHER SERVICE</a:t>
              </a:r>
              <a:endParaRPr/>
            </a:p>
          </p:txBody>
        </p:sp>
        <p:sp>
          <p:nvSpPr>
            <p:cNvPr id="22" name="Google Shape;131;g33728873bc2_0_0">
              <a:extLst>
                <a:ext uri="{FF2B5EF4-FFF2-40B4-BE49-F238E27FC236}">
                  <a16:creationId xmlns:a16="http://schemas.microsoft.com/office/drawing/2014/main" id="{896F1640-D9F8-8457-32DD-201C4438E184}"/>
                </a:ext>
              </a:extLst>
            </p:cNvPr>
            <p:cNvSpPr/>
            <p:nvPr/>
          </p:nvSpPr>
          <p:spPr>
            <a:xfrm>
              <a:off x="6042975" y="5077675"/>
              <a:ext cx="765300" cy="1023300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SN API</a:t>
              </a:r>
              <a:endParaRPr/>
            </a:p>
          </p:txBody>
        </p:sp>
      </p:grpSp>
      <p:sp>
        <p:nvSpPr>
          <p:cNvPr id="11" name="Google Shape;132;g33728873bc2_0_0">
            <a:extLst>
              <a:ext uri="{FF2B5EF4-FFF2-40B4-BE49-F238E27FC236}">
                <a16:creationId xmlns:a16="http://schemas.microsoft.com/office/drawing/2014/main" id="{F17667B1-1580-01CB-0C1A-9DF7FCE4A5E9}"/>
              </a:ext>
            </a:extLst>
          </p:cNvPr>
          <p:cNvSpPr/>
          <p:nvPr/>
        </p:nvSpPr>
        <p:spPr>
          <a:xfrm>
            <a:off x="5265109" y="3823901"/>
            <a:ext cx="1501675" cy="401725"/>
          </a:xfrm>
          <a:prstGeom prst="flowChartMagneticDrum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</a:t>
            </a:r>
            <a:endParaRPr/>
          </a:p>
        </p:txBody>
      </p:sp>
      <p:cxnSp>
        <p:nvCxnSpPr>
          <p:cNvPr id="12" name="Google Shape;133;g33728873bc2_0_0">
            <a:extLst>
              <a:ext uri="{FF2B5EF4-FFF2-40B4-BE49-F238E27FC236}">
                <a16:creationId xmlns:a16="http://schemas.microsoft.com/office/drawing/2014/main" id="{694B99E6-42F3-224F-7625-1A7A0A00917D}"/>
              </a:ext>
            </a:extLst>
          </p:cNvPr>
          <p:cNvCxnSpPr>
            <a:stCxn id="28" idx="2"/>
            <a:endCxn id="11" idx="0"/>
          </p:cNvCxnSpPr>
          <p:nvPr/>
        </p:nvCxnSpPr>
        <p:spPr>
          <a:xfrm rot="-5400000" flipH="1">
            <a:off x="4693434" y="2501526"/>
            <a:ext cx="947100" cy="1697700"/>
          </a:xfrm>
          <a:prstGeom prst="bentConnector3">
            <a:avLst>
              <a:gd name="adj1" fmla="val 49999"/>
            </a:avLst>
          </a:prstGeom>
          <a:noFill/>
          <a:ln w="38100" cap="flat" cmpd="sng">
            <a:solidFill>
              <a:srgbClr val="FFC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" name="Google Shape;134;g33728873bc2_0_0">
            <a:extLst>
              <a:ext uri="{FF2B5EF4-FFF2-40B4-BE49-F238E27FC236}">
                <a16:creationId xmlns:a16="http://schemas.microsoft.com/office/drawing/2014/main" id="{7E6DE6B2-F57C-B0DE-C861-09EE77AE86C5}"/>
              </a:ext>
            </a:extLst>
          </p:cNvPr>
          <p:cNvCxnSpPr>
            <a:stCxn id="24" idx="0"/>
            <a:endCxn id="11" idx="1"/>
          </p:cNvCxnSpPr>
          <p:nvPr/>
        </p:nvCxnSpPr>
        <p:spPr>
          <a:xfrm rot="-5400000">
            <a:off x="4337934" y="4004851"/>
            <a:ext cx="907500" cy="947100"/>
          </a:xfrm>
          <a:prstGeom prst="bentConnector2">
            <a:avLst/>
          </a:prstGeom>
          <a:noFill/>
          <a:ln w="38100" cap="flat" cmpd="sng">
            <a:solidFill>
              <a:srgbClr val="FFC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" name="Google Shape;135;g33728873bc2_0_0">
            <a:extLst>
              <a:ext uri="{FF2B5EF4-FFF2-40B4-BE49-F238E27FC236}">
                <a16:creationId xmlns:a16="http://schemas.microsoft.com/office/drawing/2014/main" id="{1F55B667-B87D-6371-8015-E197F93C35A2}"/>
              </a:ext>
            </a:extLst>
          </p:cNvPr>
          <p:cNvCxnSpPr>
            <a:stCxn id="22" idx="0"/>
            <a:endCxn id="11" idx="2"/>
          </p:cNvCxnSpPr>
          <p:nvPr/>
        </p:nvCxnSpPr>
        <p:spPr>
          <a:xfrm rot="5400000" flipH="1">
            <a:off x="6481859" y="3759601"/>
            <a:ext cx="706500" cy="16386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rgbClr val="FFC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" name="Google Shape;136;g33728873bc2_0_0">
            <a:extLst>
              <a:ext uri="{FF2B5EF4-FFF2-40B4-BE49-F238E27FC236}">
                <a16:creationId xmlns:a16="http://schemas.microsoft.com/office/drawing/2014/main" id="{9734EF00-096C-5C22-4A52-67FC154B4785}"/>
              </a:ext>
            </a:extLst>
          </p:cNvPr>
          <p:cNvCxnSpPr>
            <a:stCxn id="26" idx="2"/>
            <a:endCxn id="11" idx="4"/>
          </p:cNvCxnSpPr>
          <p:nvPr/>
        </p:nvCxnSpPr>
        <p:spPr>
          <a:xfrm rot="5400000">
            <a:off x="6636659" y="3006876"/>
            <a:ext cx="1147800" cy="887700"/>
          </a:xfrm>
          <a:prstGeom prst="bentConnector2">
            <a:avLst/>
          </a:prstGeom>
          <a:noFill/>
          <a:ln w="38100" cap="flat" cmpd="sng">
            <a:solidFill>
              <a:srgbClr val="FFC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" name="Google Shape;139;g33728873bc2_0_0">
            <a:extLst>
              <a:ext uri="{FF2B5EF4-FFF2-40B4-BE49-F238E27FC236}">
                <a16:creationId xmlns:a16="http://schemas.microsoft.com/office/drawing/2014/main" id="{5163C3CD-959E-4E2B-F89F-5C554B0BE5CF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4700784" y="2365176"/>
            <a:ext cx="2571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7" name="Google Shape;142;g33728873bc2_0_0">
            <a:extLst>
              <a:ext uri="{FF2B5EF4-FFF2-40B4-BE49-F238E27FC236}">
                <a16:creationId xmlns:a16="http://schemas.microsoft.com/office/drawing/2014/main" id="{9C0FCCE8-B167-FD9C-8384-51E7343948F6}"/>
              </a:ext>
            </a:extLst>
          </p:cNvPr>
          <p:cNvCxnSpPr/>
          <p:nvPr/>
        </p:nvCxnSpPr>
        <p:spPr>
          <a:xfrm>
            <a:off x="7826584" y="2876826"/>
            <a:ext cx="0" cy="2055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" name="Google Shape;143;g33728873bc2_0_0">
            <a:extLst>
              <a:ext uri="{FF2B5EF4-FFF2-40B4-BE49-F238E27FC236}">
                <a16:creationId xmlns:a16="http://schemas.microsoft.com/office/drawing/2014/main" id="{DD90D923-EB4B-5866-C4A5-AD667D30F3C4}"/>
              </a:ext>
            </a:extLst>
          </p:cNvPr>
          <p:cNvCxnSpPr>
            <a:stCxn id="22" idx="1"/>
            <a:endCxn id="24" idx="3"/>
          </p:cNvCxnSpPr>
          <p:nvPr/>
        </p:nvCxnSpPr>
        <p:spPr>
          <a:xfrm rot="10800000">
            <a:off x="4700759" y="5443801"/>
            <a:ext cx="2571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" name="Google Shape;144;g33728873bc2_0_0">
            <a:extLst>
              <a:ext uri="{FF2B5EF4-FFF2-40B4-BE49-F238E27FC236}">
                <a16:creationId xmlns:a16="http://schemas.microsoft.com/office/drawing/2014/main" id="{B097A9CF-FE40-57B4-0F7C-B6277EBA4993}"/>
              </a:ext>
            </a:extLst>
          </p:cNvPr>
          <p:cNvCxnSpPr/>
          <p:nvPr/>
        </p:nvCxnSpPr>
        <p:spPr>
          <a:xfrm rot="-5400000">
            <a:off x="3094084" y="3881051"/>
            <a:ext cx="2046900" cy="38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" name="Google Shape;145;g33728873bc2_0_0">
            <a:extLst>
              <a:ext uri="{FF2B5EF4-FFF2-40B4-BE49-F238E27FC236}">
                <a16:creationId xmlns:a16="http://schemas.microsoft.com/office/drawing/2014/main" id="{FB55346F-369D-79F0-AEF7-CA13875CB867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rot="10800000" flipH="1">
            <a:off x="4700784" y="2365201"/>
            <a:ext cx="2571000" cy="3078600"/>
          </a:xfrm>
          <a:prstGeom prst="bentConnector3">
            <a:avLst>
              <a:gd name="adj1" fmla="val 15624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Google Shape;137;g33728873bc2_0_0">
            <a:extLst>
              <a:ext uri="{FF2B5EF4-FFF2-40B4-BE49-F238E27FC236}">
                <a16:creationId xmlns:a16="http://schemas.microsoft.com/office/drawing/2014/main" id="{9D42FEF9-9BA3-492F-0131-2219AB49BFE3}"/>
              </a:ext>
            </a:extLst>
          </p:cNvPr>
          <p:cNvCxnSpPr/>
          <p:nvPr/>
        </p:nvCxnSpPr>
        <p:spPr>
          <a:xfrm flipH="1">
            <a:off x="8319303" y="646464"/>
            <a:ext cx="3531300" cy="15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" name="Google Shape;138;g33728873bc2_0_0">
            <a:extLst>
              <a:ext uri="{FF2B5EF4-FFF2-40B4-BE49-F238E27FC236}">
                <a16:creationId xmlns:a16="http://schemas.microsoft.com/office/drawing/2014/main" id="{BBE83B51-7DC7-9AE9-CE64-4CAC6BDB3156}"/>
              </a:ext>
            </a:extLst>
          </p:cNvPr>
          <p:cNvSpPr txBox="1"/>
          <p:nvPr/>
        </p:nvSpPr>
        <p:spPr>
          <a:xfrm>
            <a:off x="8503150" y="272326"/>
            <a:ext cx="3347400" cy="38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SYNC - HTTP PROTOCOL (API)</a:t>
            </a:r>
            <a:endParaRPr sz="2800" dirty="0">
              <a:solidFill>
                <a:schemeClr val="dk1"/>
              </a:solidFill>
            </a:endParaRPr>
          </a:p>
        </p:txBody>
      </p:sp>
      <p:cxnSp>
        <p:nvCxnSpPr>
          <p:cNvPr id="35" name="Google Shape;140;g33728873bc2_0_0">
            <a:extLst>
              <a:ext uri="{FF2B5EF4-FFF2-40B4-BE49-F238E27FC236}">
                <a16:creationId xmlns:a16="http://schemas.microsoft.com/office/drawing/2014/main" id="{EDF44DCC-A3E5-A44D-D9F5-D87FB9DE934A}"/>
              </a:ext>
            </a:extLst>
          </p:cNvPr>
          <p:cNvCxnSpPr>
            <a:cxnSpLocks/>
          </p:cNvCxnSpPr>
          <p:nvPr/>
        </p:nvCxnSpPr>
        <p:spPr>
          <a:xfrm flipH="1">
            <a:off x="8319303" y="1277114"/>
            <a:ext cx="3623200" cy="20445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36" name="Google Shape;141;g33728873bc2_0_0">
            <a:extLst>
              <a:ext uri="{FF2B5EF4-FFF2-40B4-BE49-F238E27FC236}">
                <a16:creationId xmlns:a16="http://schemas.microsoft.com/office/drawing/2014/main" id="{527A3538-D03C-86DA-2983-F25D767AC552}"/>
              </a:ext>
            </a:extLst>
          </p:cNvPr>
          <p:cNvSpPr txBox="1"/>
          <p:nvPr/>
        </p:nvSpPr>
        <p:spPr>
          <a:xfrm>
            <a:off x="8595103" y="907821"/>
            <a:ext cx="3347400" cy="38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ASYNC - AMQT PROTOCOL</a:t>
            </a:r>
            <a:endParaRPr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2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C7B4-ECEB-57DD-EBB6-E9299BA6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30" y="162756"/>
            <a:ext cx="4075772" cy="908989"/>
          </a:xfrm>
        </p:spPr>
        <p:txBody>
          <a:bodyPr>
            <a:normAutofit/>
          </a:bodyPr>
          <a:lstStyle/>
          <a:p>
            <a:r>
              <a:rPr lang="en-US"/>
              <a:t>Single-Sign-On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79F75-5853-B654-99F7-2E2216C021EE}"/>
              </a:ext>
            </a:extLst>
          </p:cNvPr>
          <p:cNvSpPr txBox="1"/>
          <p:nvPr/>
        </p:nvSpPr>
        <p:spPr>
          <a:xfrm>
            <a:off x="1295400" y="2290570"/>
            <a:ext cx="158161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OIDC Server </a:t>
            </a:r>
          </a:p>
          <a:p>
            <a:pPr algn="ctr"/>
            <a:r>
              <a:rPr lang="en-US"/>
              <a:t>(Antares)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09F6D-8B65-DA91-2AE7-942F853C1790}"/>
              </a:ext>
            </a:extLst>
          </p:cNvPr>
          <p:cNvSpPr txBox="1"/>
          <p:nvPr/>
        </p:nvSpPr>
        <p:spPr>
          <a:xfrm>
            <a:off x="3427833" y="3666674"/>
            <a:ext cx="193512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RabbitMQ queues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E4FC-274C-F742-EEDA-EACCA2BD05F7}"/>
              </a:ext>
            </a:extLst>
          </p:cNvPr>
          <p:cNvSpPr txBox="1"/>
          <p:nvPr/>
        </p:nvSpPr>
        <p:spPr>
          <a:xfrm>
            <a:off x="8110613" y="3669083"/>
            <a:ext cx="373999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SN REST service API </a:t>
            </a:r>
          </a:p>
          <a:p>
            <a:pPr algn="ctr"/>
            <a:r>
              <a:rPr lang="en-US"/>
              <a:t>(product-specific implementation)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CB795-F525-2990-62F6-DB155D0DC22A}"/>
              </a:ext>
            </a:extLst>
          </p:cNvPr>
          <p:cNvSpPr txBox="1"/>
          <p:nvPr/>
        </p:nvSpPr>
        <p:spPr>
          <a:xfrm>
            <a:off x="5475767" y="1690688"/>
            <a:ext cx="280699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SN Client Role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BF1EB-7359-7C4C-0458-EFEF7832AE00}"/>
              </a:ext>
            </a:extLst>
          </p:cNvPr>
          <p:cNvSpPr txBox="1"/>
          <p:nvPr/>
        </p:nvSpPr>
        <p:spPr>
          <a:xfrm>
            <a:off x="5202864" y="5559180"/>
            <a:ext cx="280699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Supernova Server Role</a:t>
            </a:r>
          </a:p>
        </p:txBody>
      </p:sp>
      <p:pic>
        <p:nvPicPr>
          <p:cNvPr id="9" name="Graphic 8" descr="Programmer female with solid fill">
            <a:extLst>
              <a:ext uri="{FF2B5EF4-FFF2-40B4-BE49-F238E27FC236}">
                <a16:creationId xmlns:a16="http://schemas.microsoft.com/office/drawing/2014/main" id="{D58DD4B1-3751-A869-A04F-61FEC329C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4829446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B04299-3FDE-6CF1-7661-D660CF307DD8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-41055" y="3492991"/>
            <a:ext cx="2215710" cy="457200"/>
          </a:xfrm>
          <a:prstGeom prst="bentConnector2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9693112F-33DA-744B-D9B1-3AF9CBB93BAF}"/>
              </a:ext>
            </a:extLst>
          </p:cNvPr>
          <p:cNvCxnSpPr>
            <a:cxnSpLocks/>
            <a:stCxn id="6" idx="1"/>
            <a:endCxn id="3" idx="0"/>
          </p:cNvCxnSpPr>
          <p:nvPr/>
        </p:nvCxnSpPr>
        <p:spPr>
          <a:xfrm rot="10800000" flipV="1">
            <a:off x="2086209" y="1875354"/>
            <a:ext cx="3389559" cy="4152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0">
            <a:extLst>
              <a:ext uri="{FF2B5EF4-FFF2-40B4-BE49-F238E27FC236}">
                <a16:creationId xmlns:a16="http://schemas.microsoft.com/office/drawing/2014/main" id="{B4EAEA8D-6E63-640C-28B4-70A8604DB4FD}"/>
              </a:ext>
            </a:extLst>
          </p:cNvPr>
          <p:cNvCxnSpPr>
            <a:cxnSpLocks/>
            <a:stCxn id="7" idx="1"/>
            <a:endCxn id="3" idx="2"/>
          </p:cNvCxnSpPr>
          <p:nvPr/>
        </p:nvCxnSpPr>
        <p:spPr>
          <a:xfrm rot="10800000">
            <a:off x="2086208" y="2936902"/>
            <a:ext cx="3116656" cy="28069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846167-10CC-7422-BEDC-24A65ED110D8}"/>
              </a:ext>
            </a:extLst>
          </p:cNvPr>
          <p:cNvSpPr txBox="1"/>
          <p:nvPr/>
        </p:nvSpPr>
        <p:spPr>
          <a:xfrm>
            <a:off x="3021981" y="1436631"/>
            <a:ext cx="214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1 - get access token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3788F-3F05-3B92-552E-BC7818C469CC}"/>
              </a:ext>
            </a:extLst>
          </p:cNvPr>
          <p:cNvSpPr txBox="1"/>
          <p:nvPr/>
        </p:nvSpPr>
        <p:spPr>
          <a:xfrm>
            <a:off x="2500515" y="5312996"/>
            <a:ext cx="20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3 - validate (token)</a:t>
            </a:r>
          </a:p>
        </p:txBody>
      </p:sp>
      <p:cxnSp>
        <p:nvCxnSpPr>
          <p:cNvPr id="21" name="Straight Arrow Connector 10">
            <a:extLst>
              <a:ext uri="{FF2B5EF4-FFF2-40B4-BE49-F238E27FC236}">
                <a16:creationId xmlns:a16="http://schemas.microsoft.com/office/drawing/2014/main" id="{C55A2D73-D7C1-A02D-D279-BDC8BDFFBDBA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5400000">
            <a:off x="4834004" y="1621413"/>
            <a:ext cx="1606654" cy="248386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59E4A8-2049-D7E9-AE32-3C3657615210}"/>
              </a:ext>
            </a:extLst>
          </p:cNvPr>
          <p:cNvSpPr txBox="1"/>
          <p:nvPr/>
        </p:nvSpPr>
        <p:spPr>
          <a:xfrm>
            <a:off x="3822049" y="2418563"/>
            <a:ext cx="382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II - push (SN message, SN key, token)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20D33-D85A-1DFF-4A33-CAAD19B215FF}"/>
              </a:ext>
            </a:extLst>
          </p:cNvPr>
          <p:cNvSpPr txBox="1"/>
          <p:nvPr/>
        </p:nvSpPr>
        <p:spPr>
          <a:xfrm>
            <a:off x="4376552" y="4574332"/>
            <a:ext cx="386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III - retrieve messages (token, SN key)</a:t>
            </a:r>
          </a:p>
        </p:txBody>
      </p:sp>
      <p:cxnSp>
        <p:nvCxnSpPr>
          <p:cNvPr id="27" name="Straight Arrow Connector 10">
            <a:extLst>
              <a:ext uri="{FF2B5EF4-FFF2-40B4-BE49-F238E27FC236}">
                <a16:creationId xmlns:a16="http://schemas.microsoft.com/office/drawing/2014/main" id="{93958BA9-2C87-AF90-DB69-ECAD21551320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8282763" y="1875354"/>
            <a:ext cx="1697845" cy="17937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325B6F-08FD-1460-F217-1F1088FA3686}"/>
              </a:ext>
            </a:extLst>
          </p:cNvPr>
          <p:cNvSpPr txBox="1"/>
          <p:nvPr/>
        </p:nvSpPr>
        <p:spPr>
          <a:xfrm>
            <a:off x="8830272" y="2494015"/>
            <a:ext cx="258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2 - request (what, token)</a:t>
            </a:r>
          </a:p>
        </p:txBody>
      </p:sp>
      <p:cxnSp>
        <p:nvCxnSpPr>
          <p:cNvPr id="31" name="Straight Arrow Connector 10">
            <a:extLst>
              <a:ext uri="{FF2B5EF4-FFF2-40B4-BE49-F238E27FC236}">
                <a16:creationId xmlns:a16="http://schemas.microsoft.com/office/drawing/2014/main" id="{93C23614-056C-E655-FDB9-C02663B1978D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5400000">
            <a:off x="8281018" y="4044256"/>
            <a:ext cx="1428432" cy="1970748"/>
          </a:xfrm>
          <a:prstGeom prst="bentConnector2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EDC6C8-242E-60D6-7AE9-06066FA7DEBF}"/>
              </a:ext>
            </a:extLst>
          </p:cNvPr>
          <p:cNvSpPr txBox="1"/>
          <p:nvPr/>
        </p:nvSpPr>
        <p:spPr>
          <a:xfrm>
            <a:off x="8620144" y="4654666"/>
            <a:ext cx="276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2.1 - request (what, token)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7FBC28-8331-836C-3074-088F2963DD82}"/>
              </a:ext>
            </a:extLst>
          </p:cNvPr>
          <p:cNvSpPr txBox="1"/>
          <p:nvPr/>
        </p:nvSpPr>
        <p:spPr>
          <a:xfrm>
            <a:off x="276570" y="3545714"/>
            <a:ext cx="111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– </a:t>
            </a:r>
          </a:p>
          <a:p>
            <a:r>
              <a:rPr lang="en-US"/>
              <a:t>configure</a:t>
            </a:r>
          </a:p>
        </p:txBody>
      </p:sp>
      <p:cxnSp>
        <p:nvCxnSpPr>
          <p:cNvPr id="36" name="Straight Arrow Connector 10">
            <a:extLst>
              <a:ext uri="{FF2B5EF4-FFF2-40B4-BE49-F238E27FC236}">
                <a16:creationId xmlns:a16="http://schemas.microsoft.com/office/drawing/2014/main" id="{D5B07C6B-2B68-3934-E30D-567B6A15BDF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990600" y="3989840"/>
            <a:ext cx="2437233" cy="992006"/>
          </a:xfrm>
          <a:prstGeom prst="bentConnector3">
            <a:avLst>
              <a:gd name="adj1" fmla="val 71047"/>
            </a:avLst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4A6FD7-FB55-4DE6-6631-F86420E047ED}"/>
              </a:ext>
            </a:extLst>
          </p:cNvPr>
          <p:cNvSpPr txBox="1"/>
          <p:nvPr/>
        </p:nvSpPr>
        <p:spPr>
          <a:xfrm>
            <a:off x="2242030" y="4162677"/>
            <a:ext cx="116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0 - configure</a:t>
            </a:r>
          </a:p>
        </p:txBody>
      </p:sp>
      <p:cxnSp>
        <p:nvCxnSpPr>
          <p:cNvPr id="40" name="Straight Arrow Connector 10">
            <a:extLst>
              <a:ext uri="{FF2B5EF4-FFF2-40B4-BE49-F238E27FC236}">
                <a16:creationId xmlns:a16="http://schemas.microsoft.com/office/drawing/2014/main" id="{09CEA9EE-6F25-6651-2552-B06D95AD905A}"/>
              </a:ext>
            </a:extLst>
          </p:cNvPr>
          <p:cNvCxnSpPr>
            <a:cxnSpLocks/>
          </p:cNvCxnSpPr>
          <p:nvPr/>
        </p:nvCxnSpPr>
        <p:spPr>
          <a:xfrm flipH="1">
            <a:off x="7571678" y="444511"/>
            <a:ext cx="1027479" cy="18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0CD4A7-5F1E-B7F0-07E3-C66A2AA87FB3}"/>
              </a:ext>
            </a:extLst>
          </p:cNvPr>
          <p:cNvSpPr txBox="1"/>
          <p:nvPr/>
        </p:nvSpPr>
        <p:spPr>
          <a:xfrm>
            <a:off x="7747208" y="12671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OIDC</a:t>
            </a:r>
          </a:p>
        </p:txBody>
      </p:sp>
      <p:cxnSp>
        <p:nvCxnSpPr>
          <p:cNvPr id="44" name="Straight Arrow Connector 10">
            <a:extLst>
              <a:ext uri="{FF2B5EF4-FFF2-40B4-BE49-F238E27FC236}">
                <a16:creationId xmlns:a16="http://schemas.microsoft.com/office/drawing/2014/main" id="{80F23E70-50C5-8892-6EA2-39E8D688C291}"/>
              </a:ext>
            </a:extLst>
          </p:cNvPr>
          <p:cNvCxnSpPr>
            <a:cxnSpLocks/>
          </p:cNvCxnSpPr>
          <p:nvPr/>
        </p:nvCxnSpPr>
        <p:spPr>
          <a:xfrm flipH="1">
            <a:off x="9399111" y="411731"/>
            <a:ext cx="22650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EA3147-ED7D-5910-9847-6C7AED649B20}"/>
              </a:ext>
            </a:extLst>
          </p:cNvPr>
          <p:cNvSpPr txBox="1"/>
          <p:nvPr/>
        </p:nvSpPr>
        <p:spPr>
          <a:xfrm>
            <a:off x="9650554" y="79702"/>
            <a:ext cx="16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REST on HTTPS</a:t>
            </a:r>
          </a:p>
        </p:txBody>
      </p:sp>
      <p:cxnSp>
        <p:nvCxnSpPr>
          <p:cNvPr id="49" name="Straight Arrow Connector 10">
            <a:extLst>
              <a:ext uri="{FF2B5EF4-FFF2-40B4-BE49-F238E27FC236}">
                <a16:creationId xmlns:a16="http://schemas.microsoft.com/office/drawing/2014/main" id="{9AC4AC87-A892-D5F5-7E78-DCD2419F6383}"/>
              </a:ext>
            </a:extLst>
          </p:cNvPr>
          <p:cNvCxnSpPr>
            <a:cxnSpLocks/>
          </p:cNvCxnSpPr>
          <p:nvPr/>
        </p:nvCxnSpPr>
        <p:spPr>
          <a:xfrm flipH="1">
            <a:off x="8319238" y="646464"/>
            <a:ext cx="3531365" cy="1571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0D9A99D-98D1-027E-4D47-7D6A8ADBA07C}"/>
              </a:ext>
            </a:extLst>
          </p:cNvPr>
          <p:cNvSpPr txBox="1"/>
          <p:nvPr/>
        </p:nvSpPr>
        <p:spPr>
          <a:xfrm>
            <a:off x="8599157" y="674548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GUIs / product-specific code</a:t>
            </a:r>
          </a:p>
        </p:txBody>
      </p:sp>
      <p:cxnSp>
        <p:nvCxnSpPr>
          <p:cNvPr id="56" name="Straight Arrow Connector 10">
            <a:extLst>
              <a:ext uri="{FF2B5EF4-FFF2-40B4-BE49-F238E27FC236}">
                <a16:creationId xmlns:a16="http://schemas.microsoft.com/office/drawing/2014/main" id="{ACF727F9-1105-BBFD-CF58-C17429E1D3E4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5199991" y="4152808"/>
            <a:ext cx="1569340" cy="1243403"/>
          </a:xfrm>
          <a:prstGeom prst="bentConnector2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B2CAA31-BF4D-8A8B-8061-5A3A76727546}"/>
              </a:ext>
            </a:extLst>
          </p:cNvPr>
          <p:cNvSpPr txBox="1"/>
          <p:nvPr/>
        </p:nvSpPr>
        <p:spPr>
          <a:xfrm>
            <a:off x="2419659" y="5828812"/>
            <a:ext cx="20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 - get access token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DE23AB-7910-9352-727D-AB0C17DEFDDF}"/>
              </a:ext>
            </a:extLst>
          </p:cNvPr>
          <p:cNvSpPr txBox="1"/>
          <p:nvPr/>
        </p:nvSpPr>
        <p:spPr>
          <a:xfrm>
            <a:off x="4736897" y="515534"/>
            <a:ext cx="197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SN = SUPERNOVA</a:t>
            </a:r>
          </a:p>
        </p:txBody>
      </p:sp>
    </p:spTree>
    <p:extLst>
      <p:ext uri="{BB962C8B-B14F-4D97-AF65-F5344CB8AC3E}">
        <p14:creationId xmlns:p14="http://schemas.microsoft.com/office/powerpoint/2010/main" val="135711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AAE04-46F2-B0D4-93D1-80864FA9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CPN - Ticket Tracking and </a:t>
            </a:r>
            <a:br>
              <a:rPr lang="en-US" dirty="0"/>
            </a:br>
            <a:r>
              <a:rPr lang="en-US" dirty="0"/>
              <a:t>CPN value notification</a:t>
            </a:r>
            <a:endParaRPr lang="it-IT" dirty="0"/>
          </a:p>
        </p:txBody>
      </p:sp>
      <p:cxnSp>
        <p:nvCxnSpPr>
          <p:cNvPr id="3" name="Google Shape;137;g33728873bc2_0_0">
            <a:extLst>
              <a:ext uri="{FF2B5EF4-FFF2-40B4-BE49-F238E27FC236}">
                <a16:creationId xmlns:a16="http://schemas.microsoft.com/office/drawing/2014/main" id="{3A77ACC4-0E67-BAC0-047A-966568471665}"/>
              </a:ext>
            </a:extLst>
          </p:cNvPr>
          <p:cNvCxnSpPr/>
          <p:nvPr/>
        </p:nvCxnSpPr>
        <p:spPr>
          <a:xfrm flipH="1">
            <a:off x="8319303" y="646464"/>
            <a:ext cx="3531300" cy="15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" name="Google Shape;138;g33728873bc2_0_0">
            <a:extLst>
              <a:ext uri="{FF2B5EF4-FFF2-40B4-BE49-F238E27FC236}">
                <a16:creationId xmlns:a16="http://schemas.microsoft.com/office/drawing/2014/main" id="{022C1C68-70BA-F3B7-0373-9F7687DF0984}"/>
              </a:ext>
            </a:extLst>
          </p:cNvPr>
          <p:cNvSpPr txBox="1"/>
          <p:nvPr/>
        </p:nvSpPr>
        <p:spPr>
          <a:xfrm>
            <a:off x="8503150" y="272326"/>
            <a:ext cx="3347400" cy="38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SYNC - HTTP PROTOCOL (API)</a:t>
            </a:r>
            <a:endParaRPr sz="2800" dirty="0">
              <a:solidFill>
                <a:schemeClr val="dk1"/>
              </a:solidFill>
            </a:endParaRPr>
          </a:p>
        </p:txBody>
      </p:sp>
      <p:cxnSp>
        <p:nvCxnSpPr>
          <p:cNvPr id="5" name="Google Shape;140;g33728873bc2_0_0">
            <a:extLst>
              <a:ext uri="{FF2B5EF4-FFF2-40B4-BE49-F238E27FC236}">
                <a16:creationId xmlns:a16="http://schemas.microsoft.com/office/drawing/2014/main" id="{522F9ED9-28CF-05DF-1905-A264D40CD067}"/>
              </a:ext>
            </a:extLst>
          </p:cNvPr>
          <p:cNvCxnSpPr>
            <a:cxnSpLocks/>
          </p:cNvCxnSpPr>
          <p:nvPr/>
        </p:nvCxnSpPr>
        <p:spPr>
          <a:xfrm flipH="1">
            <a:off x="8319303" y="1277114"/>
            <a:ext cx="3623200" cy="20445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6" name="Google Shape;141;g33728873bc2_0_0">
            <a:extLst>
              <a:ext uri="{FF2B5EF4-FFF2-40B4-BE49-F238E27FC236}">
                <a16:creationId xmlns:a16="http://schemas.microsoft.com/office/drawing/2014/main" id="{858B0D30-0428-6B7E-E5F1-9272BEE18B19}"/>
              </a:ext>
            </a:extLst>
          </p:cNvPr>
          <p:cNvSpPr txBox="1"/>
          <p:nvPr/>
        </p:nvSpPr>
        <p:spPr>
          <a:xfrm>
            <a:off x="8595103" y="907821"/>
            <a:ext cx="3347400" cy="38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ASYNC - AMQT PROTOCOL</a:t>
            </a:r>
            <a:endParaRPr sz="2800" dirty="0">
              <a:solidFill>
                <a:schemeClr val="dk1"/>
              </a:solidFill>
            </a:endParaRPr>
          </a:p>
        </p:txBody>
      </p:sp>
      <p:cxnSp>
        <p:nvCxnSpPr>
          <p:cNvPr id="8" name="Google Shape;218;g33728873bc2_0_75">
            <a:extLst>
              <a:ext uri="{FF2B5EF4-FFF2-40B4-BE49-F238E27FC236}">
                <a16:creationId xmlns:a16="http://schemas.microsoft.com/office/drawing/2014/main" id="{26BAE95A-7418-60D6-7F13-F4EAB8BB44C6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2739556" y="3587449"/>
            <a:ext cx="2122876" cy="2194281"/>
          </a:xfrm>
          <a:prstGeom prst="bentConnector3">
            <a:avLst>
              <a:gd name="adj1" fmla="val 645"/>
            </a:avLst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Google Shape;220;g33728873bc2_0_75">
            <a:extLst>
              <a:ext uri="{FF2B5EF4-FFF2-40B4-BE49-F238E27FC236}">
                <a16:creationId xmlns:a16="http://schemas.microsoft.com/office/drawing/2014/main" id="{28D21D94-FA90-31AF-940B-DA7BAD99B00C}"/>
              </a:ext>
            </a:extLst>
          </p:cNvPr>
          <p:cNvSpPr txBox="1"/>
          <p:nvPr/>
        </p:nvSpPr>
        <p:spPr>
          <a:xfrm>
            <a:off x="1545716" y="5682630"/>
            <a:ext cx="21745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1 - push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SN: new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OMTask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21;g33728873bc2_0_75">
            <a:extLst>
              <a:ext uri="{FF2B5EF4-FFF2-40B4-BE49-F238E27FC236}">
                <a16:creationId xmlns:a16="http://schemas.microsoft.com/office/drawing/2014/main" id="{BAA2F5E2-19A1-E5D0-2791-89429188EF65}"/>
              </a:ext>
            </a:extLst>
          </p:cNvPr>
          <p:cNvSpPr txBox="1"/>
          <p:nvPr/>
        </p:nvSpPr>
        <p:spPr>
          <a:xfrm>
            <a:off x="3265732" y="4155144"/>
            <a:ext cx="2391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retrieve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SN: CPN value for OMTask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222;g33728873bc2_0_75">
            <a:extLst>
              <a:ext uri="{FF2B5EF4-FFF2-40B4-BE49-F238E27FC236}">
                <a16:creationId xmlns:a16="http://schemas.microsoft.com/office/drawing/2014/main" id="{304D2742-0296-F9B1-8BCB-23461DAD8B78}"/>
              </a:ext>
            </a:extLst>
          </p:cNvPr>
          <p:cNvGrpSpPr/>
          <p:nvPr/>
        </p:nvGrpSpPr>
        <p:grpSpPr>
          <a:xfrm>
            <a:off x="242920" y="2588667"/>
            <a:ext cx="3548966" cy="1322100"/>
            <a:chOff x="457333" y="2779075"/>
            <a:chExt cx="3990292" cy="1322100"/>
          </a:xfrm>
        </p:grpSpPr>
        <p:sp>
          <p:nvSpPr>
            <p:cNvPr id="12" name="Google Shape;223;g33728873bc2_0_75">
              <a:extLst>
                <a:ext uri="{FF2B5EF4-FFF2-40B4-BE49-F238E27FC236}">
                  <a16:creationId xmlns:a16="http://schemas.microsoft.com/office/drawing/2014/main" id="{4E0B2E60-56CD-C7BA-F834-1C27B62433DA}"/>
                </a:ext>
              </a:extLst>
            </p:cNvPr>
            <p:cNvSpPr txBox="1"/>
            <p:nvPr/>
          </p:nvSpPr>
          <p:spPr>
            <a:xfrm>
              <a:off x="3264425" y="2779075"/>
              <a:ext cx="1183200" cy="13221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 API</a:t>
              </a:r>
              <a:endParaRPr/>
            </a:p>
          </p:txBody>
        </p:sp>
        <p:sp>
          <p:nvSpPr>
            <p:cNvPr id="13" name="Google Shape;219;g33728873bc2_0_75">
              <a:extLst>
                <a:ext uri="{FF2B5EF4-FFF2-40B4-BE49-F238E27FC236}">
                  <a16:creationId xmlns:a16="http://schemas.microsoft.com/office/drawing/2014/main" id="{77E38009-7199-A089-EF67-55FCDA08E771}"/>
                </a:ext>
              </a:extLst>
            </p:cNvPr>
            <p:cNvSpPr txBox="1"/>
            <p:nvPr/>
          </p:nvSpPr>
          <p:spPr>
            <a:xfrm>
              <a:off x="457334" y="3454607"/>
              <a:ext cx="2807100" cy="646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ANTARES ticket manager</a:t>
              </a:r>
              <a:endParaRPr/>
            </a:p>
          </p:txBody>
        </p:sp>
        <p:sp>
          <p:nvSpPr>
            <p:cNvPr id="14" name="Google Shape;224;g33728873bc2_0_75">
              <a:extLst>
                <a:ext uri="{FF2B5EF4-FFF2-40B4-BE49-F238E27FC236}">
                  <a16:creationId xmlns:a16="http://schemas.microsoft.com/office/drawing/2014/main" id="{FE681C08-BC7B-D018-CADC-CC1944869BBF}"/>
                </a:ext>
              </a:extLst>
            </p:cNvPr>
            <p:cNvSpPr txBox="1"/>
            <p:nvPr/>
          </p:nvSpPr>
          <p:spPr>
            <a:xfrm>
              <a:off x="457333" y="2779113"/>
              <a:ext cx="2807100" cy="6465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ANTARES asset manager</a:t>
              </a:r>
              <a:endParaRPr/>
            </a:p>
          </p:txBody>
        </p:sp>
      </p:grpSp>
      <p:cxnSp>
        <p:nvCxnSpPr>
          <p:cNvPr id="15" name="Google Shape;225;g33728873bc2_0_75">
            <a:extLst>
              <a:ext uri="{FF2B5EF4-FFF2-40B4-BE49-F238E27FC236}">
                <a16:creationId xmlns:a16="http://schemas.microsoft.com/office/drawing/2014/main" id="{EB654467-0D0F-FD39-08BB-52E61F643BE7}"/>
              </a:ext>
            </a:extLst>
          </p:cNvPr>
          <p:cNvCxnSpPr>
            <a:stCxn id="25" idx="0"/>
            <a:endCxn id="12" idx="3"/>
          </p:cNvCxnSpPr>
          <p:nvPr/>
        </p:nvCxnSpPr>
        <p:spPr>
          <a:xfrm rot="5400000" flipH="1">
            <a:off x="5368146" y="1673454"/>
            <a:ext cx="231000" cy="33834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" name="Google Shape;227;g33728873bc2_0_75">
            <a:extLst>
              <a:ext uri="{FF2B5EF4-FFF2-40B4-BE49-F238E27FC236}">
                <a16:creationId xmlns:a16="http://schemas.microsoft.com/office/drawing/2014/main" id="{C4920043-55ED-5022-4FAD-2264552A9117}"/>
              </a:ext>
            </a:extLst>
          </p:cNvPr>
          <p:cNvCxnSpPr>
            <a:cxnSpLocks/>
            <a:stCxn id="25" idx="2"/>
            <a:endCxn id="32" idx="4"/>
          </p:cNvCxnSpPr>
          <p:nvPr/>
        </p:nvCxnSpPr>
        <p:spPr>
          <a:xfrm rot="5400000">
            <a:off x="5803839" y="4410223"/>
            <a:ext cx="1931776" cy="811239"/>
          </a:xfrm>
          <a:prstGeom prst="bentConnector2">
            <a:avLst/>
          </a:prstGeom>
          <a:ln w="38100"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Google Shape;228;g33728873bc2_0_75">
            <a:extLst>
              <a:ext uri="{FF2B5EF4-FFF2-40B4-BE49-F238E27FC236}">
                <a16:creationId xmlns:a16="http://schemas.microsoft.com/office/drawing/2014/main" id="{5D1ACB28-8460-17DB-E989-7DA0BB76813B}"/>
              </a:ext>
            </a:extLst>
          </p:cNvPr>
          <p:cNvSpPr txBox="1"/>
          <p:nvPr/>
        </p:nvSpPr>
        <p:spPr>
          <a:xfrm>
            <a:off x="6025151" y="4380489"/>
            <a:ext cx="20595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2 - retrieve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SN: new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OMTask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29;g33728873bc2_0_75">
            <a:extLst>
              <a:ext uri="{FF2B5EF4-FFF2-40B4-BE49-F238E27FC236}">
                <a16:creationId xmlns:a16="http://schemas.microsoft.com/office/drawing/2014/main" id="{BE676480-D6E6-FA26-CEB6-4D849B22E0D1}"/>
              </a:ext>
            </a:extLst>
          </p:cNvPr>
          <p:cNvSpPr txBox="1"/>
          <p:nvPr/>
        </p:nvSpPr>
        <p:spPr>
          <a:xfrm>
            <a:off x="8075346" y="5405520"/>
            <a:ext cx="197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push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SN: CPN value for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OMTask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30;g33728873bc2_0_75">
            <a:extLst>
              <a:ext uri="{FF2B5EF4-FFF2-40B4-BE49-F238E27FC236}">
                <a16:creationId xmlns:a16="http://schemas.microsoft.com/office/drawing/2014/main" id="{95D4C02C-4D1C-CFC8-7980-0511E1C91BBC}"/>
              </a:ext>
            </a:extLst>
          </p:cNvPr>
          <p:cNvCxnSpPr>
            <a:stCxn id="25" idx="3"/>
            <a:endCxn id="21" idx="2"/>
          </p:cNvCxnSpPr>
          <p:nvPr/>
        </p:nvCxnSpPr>
        <p:spPr>
          <a:xfrm flipV="1">
            <a:off x="8129946" y="2770541"/>
            <a:ext cx="1322506" cy="894763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" name="Google Shape;232;g33728873bc2_0_75">
            <a:extLst>
              <a:ext uri="{FF2B5EF4-FFF2-40B4-BE49-F238E27FC236}">
                <a16:creationId xmlns:a16="http://schemas.microsoft.com/office/drawing/2014/main" id="{78FB697C-6CED-C1A5-8354-8ECBCA158DB3}"/>
              </a:ext>
            </a:extLst>
          </p:cNvPr>
          <p:cNvSpPr txBox="1"/>
          <p:nvPr/>
        </p:nvSpPr>
        <p:spPr>
          <a:xfrm>
            <a:off x="4400902" y="2530097"/>
            <a:ext cx="2792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3 - get SN: OMTask (with Devices and documents)</a:t>
            </a:r>
            <a:endParaRPr/>
          </a:p>
        </p:txBody>
      </p:sp>
      <p:sp>
        <p:nvSpPr>
          <p:cNvPr id="21" name="Google Shape;231;g33728873bc2_0_75">
            <a:extLst>
              <a:ext uri="{FF2B5EF4-FFF2-40B4-BE49-F238E27FC236}">
                <a16:creationId xmlns:a16="http://schemas.microsoft.com/office/drawing/2014/main" id="{BA96CC7D-47D0-2915-23A8-EAFD02E75222}"/>
              </a:ext>
            </a:extLst>
          </p:cNvPr>
          <p:cNvSpPr txBox="1"/>
          <p:nvPr/>
        </p:nvSpPr>
        <p:spPr>
          <a:xfrm>
            <a:off x="8414452" y="2124041"/>
            <a:ext cx="2076000" cy="646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 Universal Mapper</a:t>
            </a:r>
            <a:endParaRPr dirty="0"/>
          </a:p>
        </p:txBody>
      </p:sp>
      <p:sp>
        <p:nvSpPr>
          <p:cNvPr id="22" name="Google Shape;233;g33728873bc2_0_75">
            <a:extLst>
              <a:ext uri="{FF2B5EF4-FFF2-40B4-BE49-F238E27FC236}">
                <a16:creationId xmlns:a16="http://schemas.microsoft.com/office/drawing/2014/main" id="{1DD0F782-7DD4-E854-48E8-081DE2D8F6FB}"/>
              </a:ext>
            </a:extLst>
          </p:cNvPr>
          <p:cNvSpPr txBox="1"/>
          <p:nvPr/>
        </p:nvSpPr>
        <p:spPr>
          <a:xfrm>
            <a:off x="9604146" y="2940466"/>
            <a:ext cx="239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4 - get SN: mappings for devices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4;g33728873bc2_0_75">
            <a:extLst>
              <a:ext uri="{FF2B5EF4-FFF2-40B4-BE49-F238E27FC236}">
                <a16:creationId xmlns:a16="http://schemas.microsoft.com/office/drawing/2014/main" id="{DB624222-AB90-73CC-34E5-B076AE4982C8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 flipH="1" flipV="1">
            <a:off x="5762310" y="3702034"/>
            <a:ext cx="2131518" cy="2429598"/>
          </a:xfrm>
          <a:prstGeom prst="bentConnector4">
            <a:avLst>
              <a:gd name="adj1" fmla="val -18769"/>
              <a:gd name="adj2" fmla="val 101520"/>
            </a:avLst>
          </a:prstGeom>
          <a:ln w="38100"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oogle Shape;236;g33728873bc2_0_75">
            <a:extLst>
              <a:ext uri="{FF2B5EF4-FFF2-40B4-BE49-F238E27FC236}">
                <a16:creationId xmlns:a16="http://schemas.microsoft.com/office/drawing/2014/main" id="{47A219A4-FECD-5AE7-2EAA-31CA5BF662C4}"/>
              </a:ext>
            </a:extLst>
          </p:cNvPr>
          <p:cNvGrpSpPr/>
          <p:nvPr/>
        </p:nvGrpSpPr>
        <p:grpSpPr>
          <a:xfrm>
            <a:off x="6220746" y="3480654"/>
            <a:ext cx="2359203" cy="369300"/>
            <a:chOff x="6220797" y="3693575"/>
            <a:chExt cx="2359203" cy="369300"/>
          </a:xfrm>
        </p:grpSpPr>
        <p:sp>
          <p:nvSpPr>
            <p:cNvPr id="25" name="Google Shape;226;g33728873bc2_0_75">
              <a:extLst>
                <a:ext uri="{FF2B5EF4-FFF2-40B4-BE49-F238E27FC236}">
                  <a16:creationId xmlns:a16="http://schemas.microsoft.com/office/drawing/2014/main" id="{DCB81E9F-7E1F-E160-9C43-7DF45F81455F}"/>
                </a:ext>
              </a:extLst>
            </p:cNvPr>
            <p:cNvSpPr txBox="1"/>
            <p:nvPr/>
          </p:nvSpPr>
          <p:spPr>
            <a:xfrm>
              <a:off x="6220797" y="3693575"/>
              <a:ext cx="1909200" cy="3693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CPN</a:t>
              </a:r>
              <a:endParaRPr/>
            </a:p>
          </p:txBody>
        </p:sp>
        <p:sp>
          <p:nvSpPr>
            <p:cNvPr id="26" name="Google Shape;235;g33728873bc2_0_75">
              <a:extLst>
                <a:ext uri="{FF2B5EF4-FFF2-40B4-BE49-F238E27FC236}">
                  <a16:creationId xmlns:a16="http://schemas.microsoft.com/office/drawing/2014/main" id="{C36E400A-7CA7-837A-6BC6-567186CF8C8E}"/>
                </a:ext>
              </a:extLst>
            </p:cNvPr>
            <p:cNvSpPr/>
            <p:nvPr/>
          </p:nvSpPr>
          <p:spPr>
            <a:xfrm>
              <a:off x="7498800" y="3693575"/>
              <a:ext cx="1081200" cy="3693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" name="Google Shape;237;g33728873bc2_0_75">
            <a:extLst>
              <a:ext uri="{FF2B5EF4-FFF2-40B4-BE49-F238E27FC236}">
                <a16:creationId xmlns:a16="http://schemas.microsoft.com/office/drawing/2014/main" id="{12A0A2DD-6F7C-F3F8-EBFA-65D50FFEEA9E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 rot="16200000" flipH="1">
            <a:off x="3604443" y="3572040"/>
            <a:ext cx="1670100" cy="234755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Google Shape;238;g33728873bc2_0_75">
            <a:extLst>
              <a:ext uri="{FF2B5EF4-FFF2-40B4-BE49-F238E27FC236}">
                <a16:creationId xmlns:a16="http://schemas.microsoft.com/office/drawing/2014/main" id="{000A40D9-267E-0B94-9470-9EB1E77F4F8E}"/>
              </a:ext>
            </a:extLst>
          </p:cNvPr>
          <p:cNvSpPr/>
          <p:nvPr/>
        </p:nvSpPr>
        <p:spPr>
          <a:xfrm>
            <a:off x="8791181" y="4089880"/>
            <a:ext cx="2846637" cy="1130989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5 - CPN COMPUTATION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(see next slide)</a:t>
            </a:r>
            <a:endParaRPr dirty="0"/>
          </a:p>
        </p:txBody>
      </p:sp>
      <p:sp>
        <p:nvSpPr>
          <p:cNvPr id="32" name="Google Shape;132;g33728873bc2_0_0">
            <a:extLst>
              <a:ext uri="{FF2B5EF4-FFF2-40B4-BE49-F238E27FC236}">
                <a16:creationId xmlns:a16="http://schemas.microsoft.com/office/drawing/2014/main" id="{16F01A48-042A-A142-282B-50BAA3DF1014}"/>
              </a:ext>
            </a:extLst>
          </p:cNvPr>
          <p:cNvSpPr/>
          <p:nvPr/>
        </p:nvSpPr>
        <p:spPr>
          <a:xfrm>
            <a:off x="4862432" y="5580867"/>
            <a:ext cx="1501675" cy="401725"/>
          </a:xfrm>
          <a:prstGeom prst="flowChartMagneticDrum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</a:t>
            </a:r>
            <a:endParaRPr dirty="0"/>
          </a:p>
        </p:txBody>
      </p: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37B0F32B-E827-A712-C118-85222350F2EB}"/>
              </a:ext>
            </a:extLst>
          </p:cNvPr>
          <p:cNvCxnSpPr>
            <a:cxnSpLocks/>
            <a:stCxn id="26" idx="3"/>
            <a:endCxn id="28" idx="3"/>
          </p:cNvCxnSpPr>
          <p:nvPr/>
        </p:nvCxnSpPr>
        <p:spPr>
          <a:xfrm>
            <a:off x="8579949" y="3665304"/>
            <a:ext cx="1634551" cy="4892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curvo 42">
            <a:extLst>
              <a:ext uri="{FF2B5EF4-FFF2-40B4-BE49-F238E27FC236}">
                <a16:creationId xmlns:a16="http://schemas.microsoft.com/office/drawing/2014/main" id="{38DAF7A7-520E-30FE-602E-B0CC078726AD}"/>
              </a:ext>
            </a:extLst>
          </p:cNvPr>
          <p:cNvCxnSpPr>
            <a:cxnSpLocks/>
            <a:stCxn id="28" idx="2"/>
            <a:endCxn id="26" idx="2"/>
          </p:cNvCxnSpPr>
          <p:nvPr/>
        </p:nvCxnSpPr>
        <p:spPr>
          <a:xfrm rot="10800000">
            <a:off x="8039349" y="3849955"/>
            <a:ext cx="760662" cy="80542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44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38;g33728873bc2_0_75">
            <a:extLst>
              <a:ext uri="{FF2B5EF4-FFF2-40B4-BE49-F238E27FC236}">
                <a16:creationId xmlns:a16="http://schemas.microsoft.com/office/drawing/2014/main" id="{2577E0EF-C58C-BF41-566E-DE05EFE98BB2}"/>
              </a:ext>
            </a:extLst>
          </p:cNvPr>
          <p:cNvSpPr/>
          <p:nvPr/>
        </p:nvSpPr>
        <p:spPr>
          <a:xfrm>
            <a:off x="5974080" y="2704618"/>
            <a:ext cx="6217920" cy="1692487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0" tIns="252000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5 - CPN COMPUTATION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F4D1A4-32C8-60EB-41A7-2BF7092A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CPN computation</a:t>
            </a:r>
            <a:br>
              <a:rPr lang="en-US" dirty="0"/>
            </a:br>
            <a:r>
              <a:rPr lang="en-US" sz="2800" dirty="0"/>
              <a:t>Elaborate data from monitoring service</a:t>
            </a:r>
            <a:endParaRPr lang="it-IT" sz="2800" dirty="0"/>
          </a:p>
        </p:txBody>
      </p:sp>
      <p:sp>
        <p:nvSpPr>
          <p:cNvPr id="3" name="Google Shape;274;g33728873bc2_0_49">
            <a:extLst>
              <a:ext uri="{FF2B5EF4-FFF2-40B4-BE49-F238E27FC236}">
                <a16:creationId xmlns:a16="http://schemas.microsoft.com/office/drawing/2014/main" id="{ACCB6293-69CF-6302-D130-564F92EA6CC7}"/>
              </a:ext>
            </a:extLst>
          </p:cNvPr>
          <p:cNvSpPr txBox="1"/>
          <p:nvPr/>
        </p:nvSpPr>
        <p:spPr>
          <a:xfrm>
            <a:off x="2349400" y="3524409"/>
            <a:ext cx="1038000" cy="953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 API</a:t>
            </a:r>
            <a:endParaRPr/>
          </a:p>
        </p:txBody>
      </p:sp>
      <p:sp>
        <p:nvSpPr>
          <p:cNvPr id="4" name="Google Shape;275;g33728873bc2_0_49">
            <a:extLst>
              <a:ext uri="{FF2B5EF4-FFF2-40B4-BE49-F238E27FC236}">
                <a16:creationId xmlns:a16="http://schemas.microsoft.com/office/drawing/2014/main" id="{9CC92392-C485-2AD6-D55E-AE4CFD39A0A0}"/>
              </a:ext>
            </a:extLst>
          </p:cNvPr>
          <p:cNvSpPr txBox="1"/>
          <p:nvPr/>
        </p:nvSpPr>
        <p:spPr>
          <a:xfrm>
            <a:off x="6823578" y="3820329"/>
            <a:ext cx="2675400" cy="369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CPN</a:t>
            </a:r>
            <a:endParaRPr/>
          </a:p>
        </p:txBody>
      </p:sp>
      <p:cxnSp>
        <p:nvCxnSpPr>
          <p:cNvPr id="6" name="Google Shape;283;g33728873bc2_0_49">
            <a:extLst>
              <a:ext uri="{FF2B5EF4-FFF2-40B4-BE49-F238E27FC236}">
                <a16:creationId xmlns:a16="http://schemas.microsoft.com/office/drawing/2014/main" id="{0556C6AC-F72A-1C1C-D5EC-0CDCEA3CA29F}"/>
              </a:ext>
            </a:extLst>
          </p:cNvPr>
          <p:cNvCxnSpPr>
            <a:cxnSpLocks/>
            <a:stCxn id="3" idx="2"/>
            <a:endCxn id="23" idx="1"/>
          </p:cNvCxnSpPr>
          <p:nvPr/>
        </p:nvCxnSpPr>
        <p:spPr>
          <a:xfrm rot="16200000" flipH="1">
            <a:off x="2773828" y="4572080"/>
            <a:ext cx="1418456" cy="1229313"/>
          </a:xfrm>
          <a:prstGeom prst="bentConnector2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Google Shape;284;g33728873bc2_0_49">
            <a:extLst>
              <a:ext uri="{FF2B5EF4-FFF2-40B4-BE49-F238E27FC236}">
                <a16:creationId xmlns:a16="http://schemas.microsoft.com/office/drawing/2014/main" id="{70C9BB21-5E21-DB13-B4D6-E9F2751758B6}"/>
              </a:ext>
            </a:extLst>
          </p:cNvPr>
          <p:cNvSpPr txBox="1"/>
          <p:nvPr/>
        </p:nvSpPr>
        <p:spPr>
          <a:xfrm>
            <a:off x="1180660" y="5025816"/>
            <a:ext cx="1956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5.2 - push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SN: execution completed (output URL)</a:t>
            </a:r>
            <a:endParaRPr dirty="0"/>
          </a:p>
        </p:txBody>
      </p:sp>
      <p:sp>
        <p:nvSpPr>
          <p:cNvPr id="8" name="Google Shape;285;g33728873bc2_0_49">
            <a:extLst>
              <a:ext uri="{FF2B5EF4-FFF2-40B4-BE49-F238E27FC236}">
                <a16:creationId xmlns:a16="http://schemas.microsoft.com/office/drawing/2014/main" id="{56515618-E64C-7BC5-16FE-79D7D8BF576B}"/>
              </a:ext>
            </a:extLst>
          </p:cNvPr>
          <p:cNvSpPr txBox="1"/>
          <p:nvPr/>
        </p:nvSpPr>
        <p:spPr>
          <a:xfrm>
            <a:off x="667000" y="3524409"/>
            <a:ext cx="1682400" cy="953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EURAC monitoring</a:t>
            </a:r>
            <a:endParaRPr/>
          </a:p>
        </p:txBody>
      </p:sp>
      <p:cxnSp>
        <p:nvCxnSpPr>
          <p:cNvPr id="9" name="Google Shape;286;g33728873bc2_0_49">
            <a:extLst>
              <a:ext uri="{FF2B5EF4-FFF2-40B4-BE49-F238E27FC236}">
                <a16:creationId xmlns:a16="http://schemas.microsoft.com/office/drawing/2014/main" id="{F1DFACCF-82BD-7D77-E1FC-A1A599FC31C5}"/>
              </a:ext>
            </a:extLst>
          </p:cNvPr>
          <p:cNvCxnSpPr>
            <a:stCxn id="4" idx="0"/>
            <a:endCxn id="3" idx="0"/>
          </p:cNvCxnSpPr>
          <p:nvPr/>
        </p:nvCxnSpPr>
        <p:spPr>
          <a:xfrm rot="16200000" flipV="1">
            <a:off x="5366879" y="1025930"/>
            <a:ext cx="295920" cy="5292878"/>
          </a:xfrm>
          <a:prstGeom prst="bentConnector3">
            <a:avLst>
              <a:gd name="adj1" fmla="val 646935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" name="Google Shape;287;g33728873bc2_0_49">
            <a:extLst>
              <a:ext uri="{FF2B5EF4-FFF2-40B4-BE49-F238E27FC236}">
                <a16:creationId xmlns:a16="http://schemas.microsoft.com/office/drawing/2014/main" id="{5983FC63-52E1-19EC-56D0-DF9A1D26209B}"/>
              </a:ext>
            </a:extLst>
          </p:cNvPr>
          <p:cNvCxnSpPr>
            <a:cxnSpLocks/>
            <a:stCxn id="4" idx="2"/>
            <a:endCxn id="23" idx="4"/>
          </p:cNvCxnSpPr>
          <p:nvPr/>
        </p:nvCxnSpPr>
        <p:spPr>
          <a:xfrm rot="5400000">
            <a:off x="6027165" y="3761852"/>
            <a:ext cx="1706336" cy="2561890"/>
          </a:xfrm>
          <a:prstGeom prst="bentConnector2">
            <a:avLst/>
          </a:prstGeom>
          <a:ln w="38100"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288;g33728873bc2_0_49">
            <a:extLst>
              <a:ext uri="{FF2B5EF4-FFF2-40B4-BE49-F238E27FC236}">
                <a16:creationId xmlns:a16="http://schemas.microsoft.com/office/drawing/2014/main" id="{9BA101D6-F923-B7B1-144B-6F13FECE3736}"/>
              </a:ext>
            </a:extLst>
          </p:cNvPr>
          <p:cNvSpPr txBox="1"/>
          <p:nvPr/>
        </p:nvSpPr>
        <p:spPr>
          <a:xfrm>
            <a:off x="6394425" y="4944409"/>
            <a:ext cx="23961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5.3 - retrieve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SN: execution completed</a:t>
            </a:r>
            <a:endParaRPr dirty="0"/>
          </a:p>
        </p:txBody>
      </p:sp>
      <p:cxnSp>
        <p:nvCxnSpPr>
          <p:cNvPr id="12" name="Google Shape;289;g33728873bc2_0_49">
            <a:extLst>
              <a:ext uri="{FF2B5EF4-FFF2-40B4-BE49-F238E27FC236}">
                <a16:creationId xmlns:a16="http://schemas.microsoft.com/office/drawing/2014/main" id="{B34EC28B-6451-DC4F-8BC3-311C582CCBE9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rot="10800000">
            <a:off x="3387400" y="4000959"/>
            <a:ext cx="3436178" cy="402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triangle" w="sm" len="sm"/>
            <a:tailEnd type="none" w="med" len="med"/>
          </a:ln>
        </p:spPr>
      </p:cxnSp>
      <p:sp>
        <p:nvSpPr>
          <p:cNvPr id="13" name="Google Shape;290;g33728873bc2_0_49">
            <a:extLst>
              <a:ext uri="{FF2B5EF4-FFF2-40B4-BE49-F238E27FC236}">
                <a16:creationId xmlns:a16="http://schemas.microsoft.com/office/drawing/2014/main" id="{3201B7EA-8BCD-E8CE-3DB8-3E119E0B4AAA}"/>
              </a:ext>
            </a:extLst>
          </p:cNvPr>
          <p:cNvSpPr txBox="1"/>
          <p:nvPr/>
        </p:nvSpPr>
        <p:spPr>
          <a:xfrm>
            <a:off x="2894492" y="2151501"/>
            <a:ext cx="241817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5.1 – post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SN: execute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"report production"</a:t>
            </a:r>
            <a:endParaRPr dirty="0"/>
          </a:p>
        </p:txBody>
      </p:sp>
      <p:sp>
        <p:nvSpPr>
          <p:cNvPr id="14" name="Google Shape;291;g33728873bc2_0_49">
            <a:extLst>
              <a:ext uri="{FF2B5EF4-FFF2-40B4-BE49-F238E27FC236}">
                <a16:creationId xmlns:a16="http://schemas.microsoft.com/office/drawing/2014/main" id="{89D86609-FA3E-05E8-2E51-4674C8A5E133}"/>
              </a:ext>
            </a:extLst>
          </p:cNvPr>
          <p:cNvSpPr txBox="1"/>
          <p:nvPr/>
        </p:nvSpPr>
        <p:spPr>
          <a:xfrm>
            <a:off x="3679655" y="4062990"/>
            <a:ext cx="314392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5.4 – get (output URL)</a:t>
            </a:r>
            <a:endParaRPr dirty="0"/>
          </a:p>
        </p:txBody>
      </p:sp>
      <p:cxnSp>
        <p:nvCxnSpPr>
          <p:cNvPr id="19" name="Google Shape;137;g33728873bc2_0_0">
            <a:extLst>
              <a:ext uri="{FF2B5EF4-FFF2-40B4-BE49-F238E27FC236}">
                <a16:creationId xmlns:a16="http://schemas.microsoft.com/office/drawing/2014/main" id="{C1AED9CD-8F57-4FFB-E7D9-7DC294840D25}"/>
              </a:ext>
            </a:extLst>
          </p:cNvPr>
          <p:cNvCxnSpPr/>
          <p:nvPr/>
        </p:nvCxnSpPr>
        <p:spPr>
          <a:xfrm flipH="1">
            <a:off x="8319303" y="646464"/>
            <a:ext cx="3531300" cy="15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" name="Google Shape;138;g33728873bc2_0_0">
            <a:extLst>
              <a:ext uri="{FF2B5EF4-FFF2-40B4-BE49-F238E27FC236}">
                <a16:creationId xmlns:a16="http://schemas.microsoft.com/office/drawing/2014/main" id="{F9697F09-CCB5-0A12-040B-188D4EF3D432}"/>
              </a:ext>
            </a:extLst>
          </p:cNvPr>
          <p:cNvSpPr txBox="1"/>
          <p:nvPr/>
        </p:nvSpPr>
        <p:spPr>
          <a:xfrm>
            <a:off x="8503150" y="272326"/>
            <a:ext cx="3347400" cy="38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SYNC - HTTP PROTOCOL (API)</a:t>
            </a:r>
            <a:endParaRPr sz="2800" dirty="0">
              <a:solidFill>
                <a:schemeClr val="dk1"/>
              </a:solidFill>
            </a:endParaRPr>
          </a:p>
        </p:txBody>
      </p:sp>
      <p:cxnSp>
        <p:nvCxnSpPr>
          <p:cNvPr id="21" name="Google Shape;140;g33728873bc2_0_0">
            <a:extLst>
              <a:ext uri="{FF2B5EF4-FFF2-40B4-BE49-F238E27FC236}">
                <a16:creationId xmlns:a16="http://schemas.microsoft.com/office/drawing/2014/main" id="{9A1B2C23-BBDE-3BD1-6463-F1E01149D920}"/>
              </a:ext>
            </a:extLst>
          </p:cNvPr>
          <p:cNvCxnSpPr>
            <a:cxnSpLocks/>
          </p:cNvCxnSpPr>
          <p:nvPr/>
        </p:nvCxnSpPr>
        <p:spPr>
          <a:xfrm flipH="1">
            <a:off x="8319303" y="1277114"/>
            <a:ext cx="3623200" cy="20445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141;g33728873bc2_0_0">
            <a:extLst>
              <a:ext uri="{FF2B5EF4-FFF2-40B4-BE49-F238E27FC236}">
                <a16:creationId xmlns:a16="http://schemas.microsoft.com/office/drawing/2014/main" id="{E3985177-FF31-7BB3-98ED-88B85B5B8CB0}"/>
              </a:ext>
            </a:extLst>
          </p:cNvPr>
          <p:cNvSpPr txBox="1"/>
          <p:nvPr/>
        </p:nvSpPr>
        <p:spPr>
          <a:xfrm>
            <a:off x="8595103" y="907821"/>
            <a:ext cx="3347400" cy="38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ASYNC - AMQT PROTOCOL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3" name="Google Shape;132;g33728873bc2_0_0">
            <a:extLst>
              <a:ext uri="{FF2B5EF4-FFF2-40B4-BE49-F238E27FC236}">
                <a16:creationId xmlns:a16="http://schemas.microsoft.com/office/drawing/2014/main" id="{B66B9511-83F9-4FCD-0E48-CC02E271DE17}"/>
              </a:ext>
            </a:extLst>
          </p:cNvPr>
          <p:cNvSpPr/>
          <p:nvPr/>
        </p:nvSpPr>
        <p:spPr>
          <a:xfrm>
            <a:off x="4097713" y="5695102"/>
            <a:ext cx="1501675" cy="401725"/>
          </a:xfrm>
          <a:prstGeom prst="flowChartMagneticDrum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</a:t>
            </a:r>
            <a:endParaRPr dirty="0"/>
          </a:p>
        </p:txBody>
      </p:sp>
      <p:cxnSp>
        <p:nvCxnSpPr>
          <p:cNvPr id="43" name="Google Shape;287;g33728873bc2_0_49">
            <a:extLst>
              <a:ext uri="{FF2B5EF4-FFF2-40B4-BE49-F238E27FC236}">
                <a16:creationId xmlns:a16="http://schemas.microsoft.com/office/drawing/2014/main" id="{57787AE5-F737-EDD3-38DC-C2F0A18118F9}"/>
              </a:ext>
            </a:extLst>
          </p:cNvPr>
          <p:cNvCxnSpPr>
            <a:cxnSpLocks/>
            <a:stCxn id="23" idx="2"/>
            <a:endCxn id="4" idx="3"/>
          </p:cNvCxnSpPr>
          <p:nvPr/>
        </p:nvCxnSpPr>
        <p:spPr>
          <a:xfrm rot="5400000" flipH="1" flipV="1">
            <a:off x="6127840" y="2725689"/>
            <a:ext cx="2091848" cy="4650427"/>
          </a:xfrm>
          <a:prstGeom prst="bentConnector4">
            <a:avLst>
              <a:gd name="adj1" fmla="val -10928"/>
              <a:gd name="adj2" fmla="val 104916"/>
            </a:avLst>
          </a:prstGeom>
          <a:ln w="38100">
            <a:solidFill>
              <a:srgbClr val="FFC000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288;g33728873bc2_0_49">
            <a:extLst>
              <a:ext uri="{FF2B5EF4-FFF2-40B4-BE49-F238E27FC236}">
                <a16:creationId xmlns:a16="http://schemas.microsoft.com/office/drawing/2014/main" id="{58475198-4DCA-18A0-84D5-6B7A1F434D30}"/>
              </a:ext>
            </a:extLst>
          </p:cNvPr>
          <p:cNvSpPr txBox="1"/>
          <p:nvPr/>
        </p:nvSpPr>
        <p:spPr>
          <a:xfrm>
            <a:off x="9870775" y="4944409"/>
            <a:ext cx="13965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–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500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47E1A853-557E-8B49-2537-F9C63B8D44EF}"/>
              </a:ext>
            </a:extLst>
          </p:cNvPr>
          <p:cNvSpPr/>
          <p:nvPr/>
        </p:nvSpPr>
        <p:spPr>
          <a:xfrm>
            <a:off x="3420842" y="439800"/>
            <a:ext cx="1892300" cy="1009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Antares Supernova api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AF32EA7-5650-96CD-F682-14BE1B4A5379}"/>
              </a:ext>
            </a:extLst>
          </p:cNvPr>
          <p:cNvSpPr/>
          <p:nvPr/>
        </p:nvSpPr>
        <p:spPr>
          <a:xfrm>
            <a:off x="5452842" y="439800"/>
            <a:ext cx="1892300" cy="10096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Eurac</a:t>
            </a:r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monitoring service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1230114D-8020-9A26-5226-AE3AA383ED04}"/>
              </a:ext>
            </a:extLst>
          </p:cNvPr>
          <p:cNvSpPr/>
          <p:nvPr/>
        </p:nvSpPr>
        <p:spPr>
          <a:xfrm>
            <a:off x="9516842" y="516000"/>
            <a:ext cx="1892300" cy="8572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CPN </a:t>
            </a:r>
            <a:r>
              <a:rPr lang="it-I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Calculator</a:t>
            </a:r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6869FBE-E761-13C8-70E8-BC62670DE738}"/>
              </a:ext>
            </a:extLst>
          </p:cNvPr>
          <p:cNvSpPr/>
          <p:nvPr/>
        </p:nvSpPr>
        <p:spPr>
          <a:xfrm>
            <a:off x="7484842" y="487425"/>
            <a:ext cx="18923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Universal mapper</a:t>
            </a: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15576B71-AA53-D66E-5A51-2DF3AD13FAFA}"/>
              </a:ext>
            </a:extLst>
          </p:cNvPr>
          <p:cNvCxnSpPr/>
          <p:nvPr/>
        </p:nvCxnSpPr>
        <p:spPr>
          <a:xfrm>
            <a:off x="4366992" y="1665350"/>
            <a:ext cx="0" cy="43243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3B81E326-D998-29C6-9F4E-4F9EECED8F5A}"/>
              </a:ext>
            </a:extLst>
          </p:cNvPr>
          <p:cNvCxnSpPr/>
          <p:nvPr/>
        </p:nvCxnSpPr>
        <p:spPr>
          <a:xfrm>
            <a:off x="6411692" y="1665350"/>
            <a:ext cx="0" cy="43243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DBF36A91-7928-0F28-0845-810BCC34FC58}"/>
              </a:ext>
            </a:extLst>
          </p:cNvPr>
          <p:cNvCxnSpPr/>
          <p:nvPr/>
        </p:nvCxnSpPr>
        <p:spPr>
          <a:xfrm>
            <a:off x="8443692" y="1576450"/>
            <a:ext cx="0" cy="432435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1A1F8A3-D6C0-3C48-5E79-4728554CD8F6}"/>
              </a:ext>
            </a:extLst>
          </p:cNvPr>
          <p:cNvCxnSpPr/>
          <p:nvPr/>
        </p:nvCxnSpPr>
        <p:spPr>
          <a:xfrm>
            <a:off x="10462992" y="1576450"/>
            <a:ext cx="0" cy="43243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F49717EF-EC9B-3971-DA6F-6395CFCAE7E7}"/>
              </a:ext>
            </a:extLst>
          </p:cNvPr>
          <p:cNvCxnSpPr/>
          <p:nvPr/>
        </p:nvCxnSpPr>
        <p:spPr>
          <a:xfrm>
            <a:off x="3897092" y="1970150"/>
            <a:ext cx="895350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638D514-7801-2BFE-9E9A-A145E4464DCD}"/>
              </a:ext>
            </a:extLst>
          </p:cNvPr>
          <p:cNvSpPr txBox="1"/>
          <p:nvPr/>
        </p:nvSpPr>
        <p:spPr>
          <a:xfrm>
            <a:off x="3592291" y="1693151"/>
            <a:ext cx="141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Task </a:t>
            </a:r>
            <a:r>
              <a:rPr lang="it-IT" sz="1200" dirty="0" err="1"/>
              <a:t>created</a:t>
            </a:r>
            <a:r>
              <a:rPr lang="it-IT" sz="1200" dirty="0"/>
              <a:t> event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B7C57501-500A-2826-2973-DD20AF74E321}"/>
              </a:ext>
            </a:extLst>
          </p:cNvPr>
          <p:cNvCxnSpPr/>
          <p:nvPr/>
        </p:nvCxnSpPr>
        <p:spPr>
          <a:xfrm>
            <a:off x="10046206" y="1970150"/>
            <a:ext cx="895350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4128A648-BA9C-5D3D-DCFC-F977709E3761}"/>
              </a:ext>
            </a:extLst>
          </p:cNvPr>
          <p:cNvSpPr txBox="1"/>
          <p:nvPr/>
        </p:nvSpPr>
        <p:spPr>
          <a:xfrm>
            <a:off x="9940274" y="1508485"/>
            <a:ext cx="104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Receive</a:t>
            </a:r>
            <a:r>
              <a:rPr lang="it-IT" sz="1200" dirty="0"/>
              <a:t> Task update event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2C018BB6-6CAE-A9C5-90EE-0880CEA67EDC}"/>
              </a:ext>
            </a:extLst>
          </p:cNvPr>
          <p:cNvCxnSpPr>
            <a:cxnSpLocks/>
          </p:cNvCxnSpPr>
          <p:nvPr/>
        </p:nvCxnSpPr>
        <p:spPr>
          <a:xfrm flipH="1">
            <a:off x="4366992" y="2255900"/>
            <a:ext cx="609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9168C1C-0B5D-67E2-B7C6-093BF6850A22}"/>
              </a:ext>
            </a:extLst>
          </p:cNvPr>
          <p:cNvSpPr txBox="1"/>
          <p:nvPr/>
        </p:nvSpPr>
        <p:spPr>
          <a:xfrm>
            <a:off x="6874139" y="1978901"/>
            <a:ext cx="1081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Get</a:t>
            </a:r>
            <a:r>
              <a:rPr lang="it-IT" sz="1200" dirty="0"/>
              <a:t> Task data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8AB4B4E-E0F1-3ECE-AF92-04E3A80A999C}"/>
              </a:ext>
            </a:extLst>
          </p:cNvPr>
          <p:cNvCxnSpPr>
            <a:cxnSpLocks/>
          </p:cNvCxnSpPr>
          <p:nvPr/>
        </p:nvCxnSpPr>
        <p:spPr>
          <a:xfrm flipH="1">
            <a:off x="8430992" y="2630550"/>
            <a:ext cx="203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357F73E4-A382-FC67-726F-1B1E34711F6F}"/>
              </a:ext>
            </a:extLst>
          </p:cNvPr>
          <p:cNvSpPr txBox="1"/>
          <p:nvPr/>
        </p:nvSpPr>
        <p:spPr>
          <a:xfrm>
            <a:off x="8542035" y="2372601"/>
            <a:ext cx="182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Get</a:t>
            </a:r>
            <a:r>
              <a:rPr lang="it-IT" sz="1200" dirty="0"/>
              <a:t> </a:t>
            </a:r>
            <a:r>
              <a:rPr lang="it-IT" sz="1200" dirty="0" err="1"/>
              <a:t>EuracId</a:t>
            </a:r>
            <a:r>
              <a:rPr lang="it-IT" sz="1200" dirty="0"/>
              <a:t> by </a:t>
            </a:r>
            <a:r>
              <a:rPr lang="it-IT" sz="1200" dirty="0" err="1"/>
              <a:t>AntaresId</a:t>
            </a:r>
            <a:endParaRPr lang="it-IT" sz="1200" dirty="0"/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7CA78487-8539-6782-C3DA-DDDE57ECA902}"/>
              </a:ext>
            </a:extLst>
          </p:cNvPr>
          <p:cNvCxnSpPr>
            <a:cxnSpLocks/>
          </p:cNvCxnSpPr>
          <p:nvPr/>
        </p:nvCxnSpPr>
        <p:spPr>
          <a:xfrm flipH="1">
            <a:off x="6411692" y="3062350"/>
            <a:ext cx="4051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591A2EB-B1B4-88CF-A87E-38A279C1EA73}"/>
              </a:ext>
            </a:extLst>
          </p:cNvPr>
          <p:cNvSpPr txBox="1"/>
          <p:nvPr/>
        </p:nvSpPr>
        <p:spPr>
          <a:xfrm>
            <a:off x="6602139" y="2774625"/>
            <a:ext cx="194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Ask</a:t>
            </a:r>
            <a:r>
              <a:rPr lang="it-IT" sz="1200" dirty="0"/>
              <a:t> for Inverter production</a:t>
            </a: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419E5C9B-D213-747A-E100-F246DD993A51}"/>
              </a:ext>
            </a:extLst>
          </p:cNvPr>
          <p:cNvCxnSpPr/>
          <p:nvPr/>
        </p:nvCxnSpPr>
        <p:spPr>
          <a:xfrm>
            <a:off x="5951317" y="3637024"/>
            <a:ext cx="89535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8FC42790-8450-9F69-FBCB-939B00449ED9}"/>
              </a:ext>
            </a:extLst>
          </p:cNvPr>
          <p:cNvSpPr txBox="1"/>
          <p:nvPr/>
        </p:nvSpPr>
        <p:spPr>
          <a:xfrm>
            <a:off x="5790549" y="3155366"/>
            <a:ext cx="13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Production data ready event</a:t>
            </a:r>
          </a:p>
        </p:txBody>
      </p: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974DEE5A-9912-9BA7-98C9-DFC610E4F910}"/>
              </a:ext>
            </a:extLst>
          </p:cNvPr>
          <p:cNvCxnSpPr/>
          <p:nvPr/>
        </p:nvCxnSpPr>
        <p:spPr>
          <a:xfrm>
            <a:off x="10028016" y="3637024"/>
            <a:ext cx="895350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971D18E9-1E7A-0077-93CE-078DC1C5D84B}"/>
              </a:ext>
            </a:extLst>
          </p:cNvPr>
          <p:cNvSpPr txBox="1"/>
          <p:nvPr/>
        </p:nvSpPr>
        <p:spPr>
          <a:xfrm>
            <a:off x="9765650" y="3155366"/>
            <a:ext cx="154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Receive</a:t>
            </a:r>
            <a:r>
              <a:rPr lang="it-IT" sz="1200" dirty="0"/>
              <a:t> Production data ready event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F291A9FA-ECCA-B000-26EE-9412B8F2D942}"/>
              </a:ext>
            </a:extLst>
          </p:cNvPr>
          <p:cNvCxnSpPr>
            <a:cxnSpLocks/>
          </p:cNvCxnSpPr>
          <p:nvPr/>
        </p:nvCxnSpPr>
        <p:spPr>
          <a:xfrm flipH="1">
            <a:off x="6405342" y="4162873"/>
            <a:ext cx="4051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8A07310B-C986-6D4C-0BA3-219B21A10A7F}"/>
              </a:ext>
            </a:extLst>
          </p:cNvPr>
          <p:cNvSpPr txBox="1"/>
          <p:nvPr/>
        </p:nvSpPr>
        <p:spPr>
          <a:xfrm>
            <a:off x="6595789" y="3875148"/>
            <a:ext cx="205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Get</a:t>
            </a:r>
            <a:r>
              <a:rPr lang="it-IT" sz="1200" dirty="0"/>
              <a:t> Inverter production data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7B70C02B-D75D-CBAF-014C-E9C0885468AD}"/>
              </a:ext>
            </a:extLst>
          </p:cNvPr>
          <p:cNvSpPr/>
          <p:nvPr/>
        </p:nvSpPr>
        <p:spPr>
          <a:xfrm>
            <a:off x="9523466" y="4516496"/>
            <a:ext cx="1892300" cy="46166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Calculate</a:t>
            </a:r>
            <a:r>
              <a:rPr lang="it-IT" dirty="0"/>
              <a:t> CPN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E564BCC8-3092-2EB3-FBC6-EBD526E4A745}"/>
              </a:ext>
            </a:extLst>
          </p:cNvPr>
          <p:cNvCxnSpPr/>
          <p:nvPr/>
        </p:nvCxnSpPr>
        <p:spPr>
          <a:xfrm>
            <a:off x="10027227" y="5502292"/>
            <a:ext cx="895350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98A89316-539B-3E5A-6A48-A98E494CAFCC}"/>
              </a:ext>
            </a:extLst>
          </p:cNvPr>
          <p:cNvSpPr txBox="1"/>
          <p:nvPr/>
        </p:nvSpPr>
        <p:spPr>
          <a:xfrm>
            <a:off x="9831717" y="5225293"/>
            <a:ext cx="127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CPN </a:t>
            </a:r>
            <a:r>
              <a:rPr lang="it-IT" sz="1200" dirty="0" err="1"/>
              <a:t>value</a:t>
            </a:r>
            <a:r>
              <a:rPr lang="it-IT" sz="1200" dirty="0"/>
              <a:t> event</a:t>
            </a:r>
          </a:p>
        </p:txBody>
      </p: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88C83919-7AE2-03CD-3CC4-ACFA7BFE6CD4}"/>
              </a:ext>
            </a:extLst>
          </p:cNvPr>
          <p:cNvCxnSpPr/>
          <p:nvPr/>
        </p:nvCxnSpPr>
        <p:spPr>
          <a:xfrm>
            <a:off x="3898673" y="5502292"/>
            <a:ext cx="895350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6CED7912-BF6A-2672-FAB1-94C22F03C662}"/>
              </a:ext>
            </a:extLst>
          </p:cNvPr>
          <p:cNvSpPr txBox="1"/>
          <p:nvPr/>
        </p:nvSpPr>
        <p:spPr>
          <a:xfrm>
            <a:off x="3867726" y="5041309"/>
            <a:ext cx="11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Receive</a:t>
            </a:r>
            <a:r>
              <a:rPr lang="it-IT" sz="1200" dirty="0"/>
              <a:t> CPN </a:t>
            </a:r>
            <a:r>
              <a:rPr lang="it-IT" sz="1200" dirty="0" err="1"/>
              <a:t>value</a:t>
            </a:r>
            <a:r>
              <a:rPr lang="it-IT" sz="1200" dirty="0"/>
              <a:t> event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F20F63B8-F9E4-553C-F475-E865D6EA6FB5}"/>
              </a:ext>
            </a:extLst>
          </p:cNvPr>
          <p:cNvSpPr/>
          <p:nvPr/>
        </p:nvSpPr>
        <p:spPr>
          <a:xfrm>
            <a:off x="3280130" y="5586388"/>
            <a:ext cx="2033009" cy="4616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Update ticket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596BA2-5BC7-EFA1-FFD7-1C312BDA6308}"/>
              </a:ext>
            </a:extLst>
          </p:cNvPr>
          <p:cNvSpPr txBox="1">
            <a:spLocks/>
          </p:cNvSpPr>
          <p:nvPr/>
        </p:nvSpPr>
        <p:spPr>
          <a:xfrm>
            <a:off x="158425" y="1911327"/>
            <a:ext cx="3364016" cy="1615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/>
              <a:t>CPN </a:t>
            </a:r>
          </a:p>
          <a:p>
            <a:pPr>
              <a:spcBef>
                <a:spcPts val="0"/>
              </a:spcBef>
            </a:pPr>
            <a:r>
              <a:rPr lang="en-US" dirty="0"/>
              <a:t>computation</a:t>
            </a:r>
            <a:br>
              <a:rPr lang="en-US" dirty="0"/>
            </a:br>
            <a:r>
              <a:rPr lang="en-US" sz="2800" dirty="0"/>
              <a:t>Summary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41094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726BAD-C6E2-21CC-25FA-ACCDB14EA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A62CB9-40AA-DFFA-57E4-1B7919B0DD3B}"/>
              </a:ext>
            </a:extLst>
          </p:cNvPr>
          <p:cNvSpPr/>
          <p:nvPr/>
        </p:nvSpPr>
        <p:spPr>
          <a:xfrm>
            <a:off x="123502" y="597592"/>
            <a:ext cx="11905100" cy="60105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13B791-41DE-A8DF-75CF-77963A23562D}"/>
              </a:ext>
            </a:extLst>
          </p:cNvPr>
          <p:cNvSpPr/>
          <p:nvPr/>
        </p:nvSpPr>
        <p:spPr>
          <a:xfrm>
            <a:off x="239610" y="691424"/>
            <a:ext cx="1315725" cy="748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Antares SSO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2898C4-E2B8-8B8A-3E2A-DF9C891A7428}"/>
              </a:ext>
            </a:extLst>
          </p:cNvPr>
          <p:cNvSpPr/>
          <p:nvPr/>
        </p:nvSpPr>
        <p:spPr>
          <a:xfrm>
            <a:off x="2096107" y="4690561"/>
            <a:ext cx="1629555" cy="73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Antares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Ticketing and Team Mgmt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280AD1-82A3-85E5-E7E8-912F1CE0EC21}"/>
              </a:ext>
            </a:extLst>
          </p:cNvPr>
          <p:cNvCxnSpPr>
            <a:cxnSpLocks/>
          </p:cNvCxnSpPr>
          <p:nvPr/>
        </p:nvCxnSpPr>
        <p:spPr>
          <a:xfrm flipV="1">
            <a:off x="682871" y="4266736"/>
            <a:ext cx="11251463" cy="20660"/>
          </a:xfrm>
          <a:prstGeom prst="line">
            <a:avLst/>
          </a:prstGeom>
          <a:ln w="38100" cmpd="dbl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2A9817-8713-E14E-3834-E75189FCED3D}"/>
              </a:ext>
            </a:extLst>
          </p:cNvPr>
          <p:cNvSpPr txBox="1"/>
          <p:nvPr/>
        </p:nvSpPr>
        <p:spPr>
          <a:xfrm>
            <a:off x="57231" y="2881741"/>
            <a:ext cx="25125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channel topics:</a:t>
            </a:r>
          </a:p>
          <a:p>
            <a:r>
              <a:rPr lang="en-US" sz="1200" dirty="0">
                <a:solidFill>
                  <a:schemeClr val="bg1"/>
                </a:solidFill>
              </a:rPr>
              <a:t>- task completions</a:t>
            </a:r>
          </a:p>
          <a:p>
            <a:r>
              <a:rPr lang="en-US" sz="1200" dirty="0">
                <a:solidFill>
                  <a:schemeClr val="bg1"/>
                </a:solidFill>
              </a:rPr>
              <a:t>- ticket updates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- (generic) sensor data updates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- (generic) monitoring data updates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- (generic) report availability</a:t>
            </a:r>
          </a:p>
          <a:p>
            <a:r>
              <a:rPr lang="en-US" sz="1200" dirty="0">
                <a:solidFill>
                  <a:schemeClr val="bg1"/>
                </a:solidFill>
              </a:rPr>
              <a:t>- weather forecast updates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C10F0-3B5F-481D-1850-2737A5481055}"/>
              </a:ext>
            </a:extLst>
          </p:cNvPr>
          <p:cNvSpPr txBox="1"/>
          <p:nvPr/>
        </p:nvSpPr>
        <p:spPr>
          <a:xfrm>
            <a:off x="123502" y="125513"/>
            <a:ext cx="26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SSO scope (OIDC realm)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1DFE58-96FA-FAF5-8906-5E9D71D5D823}"/>
              </a:ext>
            </a:extLst>
          </p:cNvPr>
          <p:cNvGrpSpPr/>
          <p:nvPr/>
        </p:nvGrpSpPr>
        <p:grpSpPr>
          <a:xfrm>
            <a:off x="7127763" y="1506412"/>
            <a:ext cx="2093071" cy="1979391"/>
            <a:chOff x="5209188" y="1781774"/>
            <a:chExt cx="2093071" cy="197939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10DB2C-43AB-9104-A192-A25E2BD8AA61}"/>
                </a:ext>
              </a:extLst>
            </p:cNvPr>
            <p:cNvSpPr/>
            <p:nvPr/>
          </p:nvSpPr>
          <p:spPr>
            <a:xfrm>
              <a:off x="5209188" y="1781774"/>
              <a:ext cx="2093071" cy="197939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B5B652-AC44-3E2A-A179-B37EFF410138}"/>
                </a:ext>
              </a:extLst>
            </p:cNvPr>
            <p:cNvSpPr txBox="1"/>
            <p:nvPr/>
          </p:nvSpPr>
          <p:spPr>
            <a:xfrm>
              <a:off x="5242528" y="2448303"/>
              <a:ext cx="2059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Monitoring Data</a:t>
              </a:r>
            </a:p>
            <a:p>
              <a:r>
                <a:rPr lang="en-US"/>
                <a:t>(pseudo-SynaptiQ)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3FADA55-95A5-8F05-BF5C-A7AE3E8EC0F8}"/>
              </a:ext>
            </a:extLst>
          </p:cNvPr>
          <p:cNvSpPr/>
          <p:nvPr/>
        </p:nvSpPr>
        <p:spPr>
          <a:xfrm>
            <a:off x="186001" y="1527396"/>
            <a:ext cx="1921299" cy="7710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Universal Mapping Service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35968C-0DA5-F043-54AE-E6905A1FA90F}"/>
              </a:ext>
            </a:extLst>
          </p:cNvPr>
          <p:cNvSpPr/>
          <p:nvPr/>
        </p:nvSpPr>
        <p:spPr>
          <a:xfrm>
            <a:off x="6470650" y="4910500"/>
            <a:ext cx="2141022" cy="106857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CPN Computation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AC65F424-7E85-B3BC-D540-91A62C210CFE}"/>
              </a:ext>
            </a:extLst>
          </p:cNvPr>
          <p:cNvSpPr/>
          <p:nvPr/>
        </p:nvSpPr>
        <p:spPr>
          <a:xfrm>
            <a:off x="8960062" y="1575007"/>
            <a:ext cx="1236030" cy="97615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Influx DB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0A479B-06A1-564F-07C5-2B629272A8FF}"/>
              </a:ext>
            </a:extLst>
          </p:cNvPr>
          <p:cNvCxnSpPr>
            <a:cxnSpLocks/>
            <a:stCxn id="30" idx="4"/>
            <a:endCxn id="15" idx="4"/>
          </p:cNvCxnSpPr>
          <p:nvPr/>
        </p:nvCxnSpPr>
        <p:spPr>
          <a:xfrm rot="5400000" flipH="1">
            <a:off x="4948548" y="3386465"/>
            <a:ext cx="554949" cy="4630276"/>
          </a:xfrm>
          <a:prstGeom prst="bentConnector3">
            <a:avLst>
              <a:gd name="adj1" fmla="val -411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3">
            <a:extLst>
              <a:ext uri="{FF2B5EF4-FFF2-40B4-BE49-F238E27FC236}">
                <a16:creationId xmlns:a16="http://schemas.microsoft.com/office/drawing/2014/main" id="{8B58CD8D-5CDF-6560-B68B-229F17BBFC80}"/>
              </a:ext>
            </a:extLst>
          </p:cNvPr>
          <p:cNvCxnSpPr>
            <a:cxnSpLocks/>
            <a:stCxn id="30" idx="1"/>
            <a:endCxn id="23" idx="3"/>
          </p:cNvCxnSpPr>
          <p:nvPr/>
        </p:nvCxnSpPr>
        <p:spPr>
          <a:xfrm rot="5400000" flipH="1" flipV="1">
            <a:off x="6173710" y="3806414"/>
            <a:ext cx="1871061" cy="650091"/>
          </a:xfrm>
          <a:prstGeom prst="bentConnector3">
            <a:avLst>
              <a:gd name="adj1" fmla="val 6386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C88CC28-8CE3-211C-C1A5-27D6E2FEC844}"/>
              </a:ext>
            </a:extLst>
          </p:cNvPr>
          <p:cNvSpPr txBox="1"/>
          <p:nvPr/>
        </p:nvSpPr>
        <p:spPr>
          <a:xfrm>
            <a:off x="3098793" y="5820549"/>
            <a:ext cx="229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query assets / tickets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5C2693-77B2-30C7-F419-CBCE4BB15E53}"/>
              </a:ext>
            </a:extLst>
          </p:cNvPr>
          <p:cNvSpPr txBox="1"/>
          <p:nvPr/>
        </p:nvSpPr>
        <p:spPr>
          <a:xfrm>
            <a:off x="4957996" y="2940480"/>
            <a:ext cx="2621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 – start task (report, period, ...)</a:t>
            </a:r>
          </a:p>
          <a:p>
            <a:r>
              <a:rPr lang="en-US">
                <a:solidFill>
                  <a:schemeClr val="bg1"/>
                </a:solidFill>
              </a:rPr>
              <a:t>2 – retrieve document (asset, type, ...)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013A4-E74A-5517-DF77-156CED3FF34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174299" y="3485803"/>
            <a:ext cx="16669" cy="768266"/>
          </a:xfrm>
          <a:prstGeom prst="straightConnector1">
            <a:avLst/>
          </a:prstGeom>
          <a:ln w="63500" cmpd="dbl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34DBC4B-809A-ADD1-03A0-BD39E0165A08}"/>
              </a:ext>
            </a:extLst>
          </p:cNvPr>
          <p:cNvSpPr txBox="1"/>
          <p:nvPr/>
        </p:nvSpPr>
        <p:spPr>
          <a:xfrm>
            <a:off x="8413680" y="3495903"/>
            <a:ext cx="178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task completed </a:t>
            </a:r>
          </a:p>
          <a:p>
            <a:r>
              <a:rPr lang="en-US">
                <a:solidFill>
                  <a:schemeClr val="bg1"/>
                </a:solidFill>
              </a:rPr>
              <a:t>(reporting)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E728C1-47BD-411B-8CA1-EBB7EEF46A61}"/>
              </a:ext>
            </a:extLst>
          </p:cNvPr>
          <p:cNvCxnSpPr>
            <a:cxnSpLocks/>
          </p:cNvCxnSpPr>
          <p:nvPr/>
        </p:nvCxnSpPr>
        <p:spPr>
          <a:xfrm flipV="1">
            <a:off x="7449029" y="4254069"/>
            <a:ext cx="0" cy="660630"/>
          </a:xfrm>
          <a:prstGeom prst="straightConnector1">
            <a:avLst/>
          </a:prstGeom>
          <a:ln w="63500" cmpd="dbl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2C1B1A4-CE6B-84C1-F8FB-25151064FD9E}"/>
              </a:ext>
            </a:extLst>
          </p:cNvPr>
          <p:cNvSpPr txBox="1"/>
          <p:nvPr/>
        </p:nvSpPr>
        <p:spPr>
          <a:xfrm>
            <a:off x="3819693" y="4513917"/>
            <a:ext cx="2621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 – start task (CPN)</a:t>
            </a:r>
          </a:p>
          <a:p>
            <a:r>
              <a:rPr lang="en-US">
                <a:solidFill>
                  <a:schemeClr val="bg1"/>
                </a:solidFill>
              </a:rPr>
              <a:t>2 – retrieve document (ticket, type, ...)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3E9842-B989-D3CF-9CE5-61F5549DD5B1}"/>
              </a:ext>
            </a:extLst>
          </p:cNvPr>
          <p:cNvSpPr txBox="1"/>
          <p:nvPr/>
        </p:nvSpPr>
        <p:spPr>
          <a:xfrm>
            <a:off x="7522474" y="4319906"/>
            <a:ext cx="178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task completed </a:t>
            </a:r>
          </a:p>
          <a:p>
            <a:r>
              <a:rPr lang="en-US">
                <a:solidFill>
                  <a:schemeClr val="bg1"/>
                </a:solidFill>
              </a:rPr>
              <a:t>(CPN)</a:t>
            </a:r>
          </a:p>
        </p:txBody>
      </p:sp>
      <p:cxnSp>
        <p:nvCxnSpPr>
          <p:cNvPr id="59" name="Straight Arrow Connector 33">
            <a:extLst>
              <a:ext uri="{FF2B5EF4-FFF2-40B4-BE49-F238E27FC236}">
                <a16:creationId xmlns:a16="http://schemas.microsoft.com/office/drawing/2014/main" id="{D24010D4-942E-3AD6-B115-BE65E88E8AE5}"/>
              </a:ext>
            </a:extLst>
          </p:cNvPr>
          <p:cNvCxnSpPr>
            <a:cxnSpLocks/>
            <a:stCxn id="15" idx="5"/>
            <a:endCxn id="30" idx="2"/>
          </p:cNvCxnSpPr>
          <p:nvPr/>
        </p:nvCxnSpPr>
        <p:spPr>
          <a:xfrm rot="16200000" flipH="1">
            <a:off x="4914790" y="3888928"/>
            <a:ext cx="128089" cy="2983631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E1EB83-9810-A00D-30FF-0690901FC71B}"/>
              </a:ext>
            </a:extLst>
          </p:cNvPr>
          <p:cNvGrpSpPr/>
          <p:nvPr/>
        </p:nvGrpSpPr>
        <p:grpSpPr>
          <a:xfrm>
            <a:off x="2707510" y="1552229"/>
            <a:ext cx="1921300" cy="1386098"/>
            <a:chOff x="5209188" y="1781774"/>
            <a:chExt cx="2093071" cy="197939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973495A-B374-2BBD-5CD5-8D4B0E8F27E5}"/>
                </a:ext>
              </a:extLst>
            </p:cNvPr>
            <p:cNvSpPr/>
            <p:nvPr/>
          </p:nvSpPr>
          <p:spPr>
            <a:xfrm>
              <a:off x="5209188" y="1781774"/>
              <a:ext cx="2093071" cy="197939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A38F056-8183-D61F-212D-E829900A577A}"/>
                </a:ext>
              </a:extLst>
            </p:cNvPr>
            <p:cNvSpPr txBox="1"/>
            <p:nvPr/>
          </p:nvSpPr>
          <p:spPr>
            <a:xfrm>
              <a:off x="5242528" y="2448303"/>
              <a:ext cx="1964327" cy="92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Production Data</a:t>
              </a:r>
            </a:p>
            <a:p>
              <a:pPr algn="ctr"/>
              <a:r>
                <a:rPr lang="en-US" dirty="0"/>
                <a:t>From Plant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CB296C-AB71-F810-BB3E-7B48EE829F6A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160" y="2938327"/>
            <a:ext cx="0" cy="1254367"/>
          </a:xfrm>
          <a:prstGeom prst="straightConnector1">
            <a:avLst/>
          </a:prstGeom>
          <a:ln w="63500" cmpd="dbl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>
            <a:extLst>
              <a:ext uri="{FF2B5EF4-FFF2-40B4-BE49-F238E27FC236}">
                <a16:creationId xmlns:a16="http://schemas.microsoft.com/office/drawing/2014/main" id="{2DE4362D-BD6C-B17F-BAAD-34EB9EDC84E7}"/>
              </a:ext>
            </a:extLst>
          </p:cNvPr>
          <p:cNvSpPr/>
          <p:nvPr/>
        </p:nvSpPr>
        <p:spPr>
          <a:xfrm>
            <a:off x="3837101" y="1176468"/>
            <a:ext cx="1062827" cy="78879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Influx DB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9BB1D2-D42B-D836-4EDA-29C6E8926BF3}"/>
              </a:ext>
            </a:extLst>
          </p:cNvPr>
          <p:cNvSpPr txBox="1"/>
          <p:nvPr/>
        </p:nvSpPr>
        <p:spPr>
          <a:xfrm>
            <a:off x="2649013" y="2976355"/>
            <a:ext cx="1077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New </a:t>
            </a:r>
          </a:p>
          <a:p>
            <a:r>
              <a:rPr lang="en-US">
                <a:solidFill>
                  <a:schemeClr val="bg1"/>
                </a:solidFill>
              </a:rPr>
              <a:t>data available</a:t>
            </a:r>
          </a:p>
        </p:txBody>
      </p:sp>
      <p:cxnSp>
        <p:nvCxnSpPr>
          <p:cNvPr id="79" name="Straight Arrow Connector 33">
            <a:extLst>
              <a:ext uri="{FF2B5EF4-FFF2-40B4-BE49-F238E27FC236}">
                <a16:creationId xmlns:a16="http://schemas.microsoft.com/office/drawing/2014/main" id="{1F3CD723-E022-7E3B-9955-9BBBAF9A1F09}"/>
              </a:ext>
            </a:extLst>
          </p:cNvPr>
          <p:cNvCxnSpPr>
            <a:cxnSpLocks/>
            <a:stCxn id="25" idx="1"/>
            <a:endCxn id="70" idx="6"/>
          </p:cNvCxnSpPr>
          <p:nvPr/>
        </p:nvCxnSpPr>
        <p:spPr>
          <a:xfrm rot="10800000">
            <a:off x="4628811" y="2245279"/>
            <a:ext cx="2532293" cy="2508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B72ACEB-A508-5880-58F4-75EB06563E1B}"/>
              </a:ext>
            </a:extLst>
          </p:cNvPr>
          <p:cNvSpPr txBox="1"/>
          <p:nvPr/>
        </p:nvSpPr>
        <p:spPr>
          <a:xfrm>
            <a:off x="5358822" y="1314364"/>
            <a:ext cx="2621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retrieve document (asset, type = production data, ...)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8D4DE7-AEBF-B58F-D815-C4FC7CBCE73C}"/>
              </a:ext>
            </a:extLst>
          </p:cNvPr>
          <p:cNvGrpSpPr/>
          <p:nvPr/>
        </p:nvGrpSpPr>
        <p:grpSpPr>
          <a:xfrm>
            <a:off x="9378330" y="4966237"/>
            <a:ext cx="1507163" cy="1395253"/>
            <a:chOff x="5209189" y="2365912"/>
            <a:chExt cx="1507163" cy="139525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F96E9E1-1B48-B658-5020-F7A8BC443C56}"/>
                </a:ext>
              </a:extLst>
            </p:cNvPr>
            <p:cNvSpPr/>
            <p:nvPr/>
          </p:nvSpPr>
          <p:spPr>
            <a:xfrm>
              <a:off x="5209189" y="2365912"/>
              <a:ext cx="1496628" cy="13952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3AECF5-5B01-1A78-8409-00B2785AA972}"/>
                </a:ext>
              </a:extLst>
            </p:cNvPr>
            <p:cNvSpPr txBox="1"/>
            <p:nvPr/>
          </p:nvSpPr>
          <p:spPr>
            <a:xfrm>
              <a:off x="5219724" y="2712975"/>
              <a:ext cx="1496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Satellite data</a:t>
              </a:r>
            </a:p>
            <a:p>
              <a:pPr algn="ctr"/>
              <a:r>
                <a:rPr lang="en-US"/>
                <a:t>collector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5620-D219-384F-9DFC-38BBEE2127D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0126644" y="4266736"/>
            <a:ext cx="0" cy="699501"/>
          </a:xfrm>
          <a:prstGeom prst="straightConnector1">
            <a:avLst/>
          </a:prstGeom>
          <a:ln w="63500" cmpd="dbl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FA2B57-BF58-A527-1D7D-D4A4FCA069A0}"/>
              </a:ext>
            </a:extLst>
          </p:cNvPr>
          <p:cNvGrpSpPr/>
          <p:nvPr/>
        </p:nvGrpSpPr>
        <p:grpSpPr>
          <a:xfrm>
            <a:off x="10358764" y="2243584"/>
            <a:ext cx="1496628" cy="1395253"/>
            <a:chOff x="5209189" y="2365912"/>
            <a:chExt cx="1496628" cy="139525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BF86E2-AB13-4D2B-E50D-044027F48315}"/>
                </a:ext>
              </a:extLst>
            </p:cNvPr>
            <p:cNvSpPr/>
            <p:nvPr/>
          </p:nvSpPr>
          <p:spPr>
            <a:xfrm>
              <a:off x="5209189" y="2365912"/>
              <a:ext cx="1496628" cy="13952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BEC1A6-F227-1F74-C8F0-B071943C9328}"/>
                </a:ext>
              </a:extLst>
            </p:cNvPr>
            <p:cNvSpPr txBox="1"/>
            <p:nvPr/>
          </p:nvSpPr>
          <p:spPr>
            <a:xfrm>
              <a:off x="5471131" y="2618276"/>
              <a:ext cx="10745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Weather </a:t>
              </a:r>
            </a:p>
            <a:p>
              <a:pPr algn="ctr"/>
              <a:r>
                <a:rPr lang="en-US"/>
                <a:t>forecast</a:t>
              </a:r>
            </a:p>
            <a:p>
              <a:pPr algn="ctr"/>
              <a:r>
                <a:rPr lang="en-US"/>
                <a:t>collector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C5BE34-67AA-D0B4-3762-565B562453E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11107078" y="3638837"/>
            <a:ext cx="0" cy="661226"/>
          </a:xfrm>
          <a:prstGeom prst="straightConnector1">
            <a:avLst/>
          </a:prstGeom>
          <a:ln w="63500" cmpd="dbl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olo 1">
            <a:extLst>
              <a:ext uri="{FF2B5EF4-FFF2-40B4-BE49-F238E27FC236}">
                <a16:creationId xmlns:a16="http://schemas.microsoft.com/office/drawing/2014/main" id="{5B0B2C9C-F101-F0AE-9DBE-F0980323B7B4}"/>
              </a:ext>
            </a:extLst>
          </p:cNvPr>
          <p:cNvSpPr txBox="1">
            <a:spLocks/>
          </p:cNvSpPr>
          <p:nvPr/>
        </p:nvSpPr>
        <p:spPr>
          <a:xfrm>
            <a:off x="6443194" y="33445"/>
            <a:ext cx="5585408" cy="7922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Extended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912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5586</TotalTime>
  <Words>594</Words>
  <Application>Microsoft Macintosh PowerPoint</Application>
  <PresentationFormat>Widescreen</PresentationFormat>
  <Paragraphs>155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Architecture (view 2/2)</vt:lpstr>
      <vt:lpstr>Single-Sign-On</vt:lpstr>
      <vt:lpstr>CPN - Ticket Tracking and  CPN value notification</vt:lpstr>
      <vt:lpstr>CPN computation Elaborate data from monitoring service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Paolo Busetta</dc:creator>
  <cp:lastModifiedBy>Paolo Busetta</cp:lastModifiedBy>
  <cp:revision>23</cp:revision>
  <dcterms:created xsi:type="dcterms:W3CDTF">2024-12-12T07:19:56Z</dcterms:created>
  <dcterms:modified xsi:type="dcterms:W3CDTF">2025-02-22T08:42:32Z</dcterms:modified>
</cp:coreProperties>
</file>