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12192000" cy="6858000"/>
  <p:notesSz cx="6858000" cy="9144000"/>
  <p:embeddedFontLst>
    <p:embeddedFont>
      <p:font typeface="Calibri" panose="020F0502020204030204"/>
      <p:regular r:id="rId37"/>
    </p:embeddedFont>
    <p:embeddedFont>
      <p:font typeface="Roboto" panose="02000000000000000000"/>
      <p:regular r:id="rId38"/>
      <p:bold r:id="rId39"/>
      <p:italic r:id="rId40"/>
      <p:boldItalic r:id="rId41"/>
    </p:embeddedFont>
    <p:embeddedFont>
      <p:font typeface="Lato Black" panose="020F0802020204030203"/>
      <p:bold r:id="rId42"/>
      <p:boldItalic r:id="rId43"/>
    </p:embeddedFont>
    <p:embeddedFont>
      <p:font typeface="Libre Baskerville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438" userDrawn="1">
          <p15:clr>
            <a:srgbClr val="000000"/>
          </p15:clr>
        </p15:guide>
        <p15:guide id="2" pos="3840" userDrawn="1">
          <p15:clr>
            <a:srgbClr val="000000"/>
          </p15:clr>
        </p15:guide>
        <p15:guide id="3" orient="horz" pos="1395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438"/>
        <p:guide pos="3840"/>
        <p:guide orient="horz" pos="1395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font" Target="fonts/font8.fntdata"/><Relationship Id="rId43" Type="http://schemas.openxmlformats.org/officeDocument/2006/relationships/font" Target="fonts/font7.fntdata"/><Relationship Id="rId42" Type="http://schemas.openxmlformats.org/officeDocument/2006/relationships/font" Target="fonts/font6.fntdata"/><Relationship Id="rId41" Type="http://schemas.openxmlformats.org/officeDocument/2006/relationships/font" Target="fonts/font5.fntdata"/><Relationship Id="rId40" Type="http://schemas.openxmlformats.org/officeDocument/2006/relationships/font" Target="fonts/font4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3.fntdata"/><Relationship Id="rId38" Type="http://schemas.openxmlformats.org/officeDocument/2006/relationships/font" Target="fonts/font2.fntdata"/><Relationship Id="rId37" Type="http://schemas.openxmlformats.org/officeDocument/2006/relationships/font" Target="fonts/font1.fntdata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 panose="020F0502020204030204"/>
              <a:buNone/>
            </a:pPr>
          </a:p>
        </p:txBody>
      </p:sp>
      <p:sp>
        <p:nvSpPr>
          <p:cNvPr id="96" name="Google Shape;96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34af4364e_0_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534af4364e_0_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g3534af4364e_0_2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2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0" name="Google Shape;170;p2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8" name="Google Shape;178;p2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6" name="Google Shape;186;p2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2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2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03" name="Google Shape;203;p29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" name="Google Shape;212;p3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9" name="Google Shape;219;p3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6" name="Google Shape;226;p3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2" name="Google Shape;102;p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34af4364e_1_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34af4364e_1_6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" name="Google Shape;234;g3534af4364e_1_6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5" name="Google Shape;245;p3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" name="Google Shape;252;p3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9" name="Google Shape;259;p3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6" name="Google Shape;266;p37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3" name="Google Shape;273;p3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534af4364e_1_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534af4364e_1_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1" name="Google Shape;281;g3534af4364e_1_0:notes"/>
          <p:cNvSpPr txBox="1"/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8" name="Google Shape;288;p3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5" name="Google Shape;295;p3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1" name="Google Shape;301;p4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8" name="Google Shape;108;p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 panose="020F0502020204030204"/>
              <a:buNone/>
            </a:pPr>
          </a:p>
        </p:txBody>
      </p:sp>
      <p:sp>
        <p:nvSpPr>
          <p:cNvPr id="307" name="Google Shape;307;p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1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" name="Google Shape;127;p1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p2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2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2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9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25" name="Google Shape;25;p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0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32" name="Google Shape;32;p1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39" name="Google Shape;39;p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3" name="Google Shape;43;p1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58" name="Google Shape;58;p13"/>
          <p:cNvSpPr txBox="1"/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60" name="Google Shape;60;p13"/>
          <p:cNvSpPr txBox="1"/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8" name="Google Shape;68;p14"/>
          <p:cNvSpPr txBox="1"/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/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/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</a:fld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linkedin.com/in/saideepu-balaraju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6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92" y="0"/>
            <a:ext cx="12190813" cy="6694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23575" y="3958175"/>
            <a:ext cx="7902000" cy="11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IN" sz="32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ANALYSIS ON PRICES OF USED CARS </a:t>
            </a:r>
            <a:endParaRPr sz="32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</a:pPr>
            <a:endParaRPr sz="32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34af4364e_0_2"/>
          <p:cNvSpPr txBox="1"/>
          <p:nvPr>
            <p:ph type="title"/>
          </p:nvPr>
        </p:nvSpPr>
        <p:spPr>
          <a:xfrm>
            <a:off x="133400" y="121800"/>
            <a:ext cx="5000100" cy="6423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100" b="1">
                <a:solidFill>
                  <a:srgbClr val="FF0000"/>
                </a:solidFill>
              </a:rPr>
              <a:t>    </a:t>
            </a:r>
            <a:r>
              <a:rPr lang="en-IN" sz="3245" b="1">
                <a:solidFill>
                  <a:srgbClr val="FF0000"/>
                </a:solidFill>
              </a:rPr>
              <a:t>Data</a:t>
            </a:r>
            <a:r>
              <a:rPr lang="en-IN" sz="3245" b="1">
                <a:solidFill>
                  <a:srgbClr val="FF0000"/>
                </a:solidFill>
              </a:rPr>
              <a:t> Cleaning</a:t>
            </a:r>
            <a:r>
              <a:rPr lang="en-IN" sz="2800" b="1">
                <a:solidFill>
                  <a:srgbClr val="FF0000"/>
                </a:solidFill>
              </a:rPr>
              <a:t> </a:t>
            </a:r>
            <a:endParaRPr sz="2800" b="1">
              <a:solidFill>
                <a:srgbClr val="FF0000"/>
              </a:solidFill>
            </a:endParaRPr>
          </a:p>
        </p:txBody>
      </p:sp>
      <p:sp>
        <p:nvSpPr>
          <p:cNvPr id="159" name="Google Shape;159;g3534af4364e_0_2"/>
          <p:cNvSpPr txBox="1"/>
          <p:nvPr>
            <p:ph type="body" idx="1"/>
          </p:nvPr>
        </p:nvSpPr>
        <p:spPr>
          <a:xfrm>
            <a:off x="372300" y="1332400"/>
            <a:ext cx="10981500" cy="4844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Replacing valid prices using regular expressions in Price column.</a:t>
            </a:r>
            <a:endParaRPr lang="en-IN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Converting Kms driven values to numeric by removing k and multiplying it with 1000</a:t>
            </a:r>
            <a:r>
              <a:rPr lang="en-IN"/>
              <a:t>.</a:t>
            </a:r>
            <a:endParaRPr lang="en-IN"/>
          </a:p>
        </p:txBody>
      </p:sp>
      <p:pic>
        <p:nvPicPr>
          <p:cNvPr id="160" name="Google Shape;160;g3534af4364e_0_2" title="Screenshot (52).png"/>
          <p:cNvPicPr preferRelativeResize="0"/>
          <p:nvPr/>
        </p:nvPicPr>
        <p:blipFill rotWithShape="1">
          <a:blip r:embed="rId1"/>
          <a:srcRect l="21054" t="47140" b="17984"/>
          <a:stretch>
            <a:fillRect/>
          </a:stretch>
        </p:blipFill>
        <p:spPr>
          <a:xfrm>
            <a:off x="705375" y="3429000"/>
            <a:ext cx="9625150" cy="23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166646" y="214290"/>
            <a:ext cx="11115716" cy="500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3260" b="1">
                <a:solidFill>
                  <a:srgbClr val="FF0000"/>
                </a:solidFill>
              </a:rPr>
              <a:t>Data Cleaning:</a:t>
            </a:r>
            <a:endParaRPr sz="3260" b="1">
              <a:solidFill>
                <a:srgbClr val="FF0000"/>
              </a:solidFill>
            </a:endParaRPr>
          </a:p>
        </p:txBody>
      </p:sp>
      <p:sp>
        <p:nvSpPr>
          <p:cNvPr id="166" name="Google Shape;166;p24"/>
          <p:cNvSpPr txBox="1"/>
          <p:nvPr>
            <p:ph type="body" idx="1"/>
          </p:nvPr>
        </p:nvSpPr>
        <p:spPr>
          <a:xfrm>
            <a:off x="309522" y="785794"/>
            <a:ext cx="11644394" cy="5357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Dropping the null values from brand column.</a:t>
            </a:r>
            <a:endParaRPr lang="en-IN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Dropping the null values from Kms_driven and price column.</a:t>
            </a:r>
            <a:endParaRPr lang="en-IN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Very few null values are present in both.</a:t>
            </a:r>
            <a:endParaRPr lang="en-IN"/>
          </a:p>
        </p:txBody>
      </p:sp>
      <p:pic>
        <p:nvPicPr>
          <p:cNvPr id="167" name="Google Shape;167;p24" descr="Screenshot (20).png"/>
          <p:cNvPicPr preferRelativeResize="0"/>
          <p:nvPr/>
        </p:nvPicPr>
        <p:blipFill rotWithShape="1">
          <a:blip r:embed="rId1"/>
          <a:srcRect l="11944" r="5853"/>
          <a:stretch>
            <a:fillRect/>
          </a:stretch>
        </p:blipFill>
        <p:spPr>
          <a:xfrm>
            <a:off x="309522" y="2571744"/>
            <a:ext cx="11430080" cy="3286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309522" y="285729"/>
            <a:ext cx="10515600" cy="571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3260" b="1">
                <a:solidFill>
                  <a:srgbClr val="FF0000"/>
                </a:solidFill>
              </a:rPr>
              <a:t>Data Cleaning</a:t>
            </a:r>
            <a:endParaRPr sz="3260"/>
          </a:p>
        </p:txBody>
      </p:sp>
      <p:sp>
        <p:nvSpPr>
          <p:cNvPr id="173" name="Google Shape;173;p25"/>
          <p:cNvSpPr txBox="1"/>
          <p:nvPr>
            <p:ph type="body" idx="1"/>
          </p:nvPr>
        </p:nvSpPr>
        <p:spPr>
          <a:xfrm>
            <a:off x="309522" y="928670"/>
            <a:ext cx="11644394" cy="524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Counting the values from Car_owner_type column and filling the null values  with maximun count i.e. 1</a:t>
            </a:r>
            <a:r>
              <a:rPr lang="en-IN" baseline="30000"/>
              <a:t>st</a:t>
            </a:r>
            <a:r>
              <a:rPr lang="en-IN"/>
              <a:t> owner.</a:t>
            </a:r>
            <a:endParaRPr lang="en-IN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Using group by imputation on Car_owner_type and Kms_driven column with agg func mean to fill null values in kms_driven column.</a:t>
            </a:r>
            <a:endParaRPr lang="en-IN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</p:txBody>
      </p:sp>
      <p:pic>
        <p:nvPicPr>
          <p:cNvPr id="174" name="Google Shape;174;p25" descr="Screenshot (22).png"/>
          <p:cNvPicPr preferRelativeResize="0"/>
          <p:nvPr/>
        </p:nvPicPr>
        <p:blipFill rotWithShape="1">
          <a:blip r:embed="rId1"/>
          <a:srcRect l="11328" t="30388" r="6053" b="44288"/>
          <a:stretch>
            <a:fillRect/>
          </a:stretch>
        </p:blipFill>
        <p:spPr>
          <a:xfrm>
            <a:off x="452398" y="4357694"/>
            <a:ext cx="11358642" cy="1714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5" descr="Screenshot (23).png"/>
          <p:cNvPicPr preferRelativeResize="0"/>
          <p:nvPr/>
        </p:nvPicPr>
        <p:blipFill rotWithShape="1">
          <a:blip r:embed="rId2"/>
          <a:srcRect l="11914" t="42705" r="6053" b="36452"/>
          <a:stretch>
            <a:fillRect/>
          </a:stretch>
        </p:blipFill>
        <p:spPr>
          <a:xfrm>
            <a:off x="452398" y="1857364"/>
            <a:ext cx="11215766" cy="1500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380960" y="285729"/>
            <a:ext cx="10972840" cy="571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3260" b="1">
                <a:solidFill>
                  <a:srgbClr val="FF0000"/>
                </a:solidFill>
              </a:rPr>
              <a:t>Data Cleaning:</a:t>
            </a:r>
            <a:endParaRPr sz="3260"/>
          </a:p>
        </p:txBody>
      </p:sp>
      <p:sp>
        <p:nvSpPr>
          <p:cNvPr id="181" name="Google Shape;181;p26"/>
          <p:cNvSpPr txBox="1"/>
          <p:nvPr>
            <p:ph type="body" idx="1"/>
          </p:nvPr>
        </p:nvSpPr>
        <p:spPr>
          <a:xfrm>
            <a:off x="380960" y="928670"/>
            <a:ext cx="11644394" cy="5176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000"/>
              <a:buChar char="•"/>
            </a:pPr>
            <a:r>
              <a:rPr lang="en-IN"/>
              <a:t>Finding the car age using current year and maufacture year and creating a new column named “Car_Age”.</a:t>
            </a:r>
            <a:endParaRPr lang="en-IN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000"/>
              <a:buNone/>
            </a:p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000"/>
              <a:buNone/>
            </a:p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000"/>
              <a:buNone/>
            </a:p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000"/>
              <a:buNone/>
            </a:pPr>
            <a:r>
              <a:rPr lang="en-IN"/>
              <a:t> </a:t>
            </a:r>
            <a:endParaRPr lang="en-IN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000"/>
              <a:buChar char="•"/>
            </a:pPr>
            <a:r>
              <a:rPr lang="en-IN"/>
              <a:t>Splitting a single column which consist of brand and model into two separate columns named “Brand” and “Model”.</a:t>
            </a:r>
            <a:endParaRPr lang="en-IN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000"/>
              <a:buNone/>
            </a:p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000"/>
              <a:buNone/>
            </a:p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000"/>
              <a:buNone/>
            </a:p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000"/>
              <a:buNone/>
            </a:pPr>
            <a:r>
              <a:rPr lang="en-IN"/>
              <a:t>  </a:t>
            </a:r>
            <a:endParaRPr lang="en-IN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000"/>
              <a:buNone/>
            </a:p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000"/>
              <a:buNone/>
            </a:p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000"/>
              <a:buNone/>
            </a:p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000"/>
              <a:buNone/>
            </a:pPr>
          </a:p>
        </p:txBody>
      </p:sp>
      <p:pic>
        <p:nvPicPr>
          <p:cNvPr id="182" name="Google Shape;182;p26" descr="Screenshot (20)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42161" y="1758178"/>
            <a:ext cx="10650437" cy="1357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 descr="Screenshot (21).png"/>
          <p:cNvPicPr preferRelativeResize="0"/>
          <p:nvPr/>
        </p:nvPicPr>
        <p:blipFill rotWithShape="1">
          <a:blip r:embed="rId2"/>
          <a:srcRect l="11914" t="23945" r="6639" b="59380"/>
          <a:stretch>
            <a:fillRect/>
          </a:stretch>
        </p:blipFill>
        <p:spPr>
          <a:xfrm>
            <a:off x="473811" y="4427896"/>
            <a:ext cx="10787138" cy="1571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109425" y="148174"/>
            <a:ext cx="10858500" cy="7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3260" b="1">
                <a:solidFill>
                  <a:srgbClr val="FF0000"/>
                </a:solidFill>
              </a:rPr>
              <a:t>    </a:t>
            </a:r>
            <a:r>
              <a:rPr lang="en-IN" sz="3260" b="1">
                <a:solidFill>
                  <a:srgbClr val="FF0000"/>
                </a:solidFill>
              </a:rPr>
              <a:t>Data Cleaning:</a:t>
            </a:r>
            <a:endParaRPr sz="3260"/>
          </a:p>
        </p:txBody>
      </p:sp>
      <p:sp>
        <p:nvSpPr>
          <p:cNvPr id="189" name="Google Shape;189;p27"/>
          <p:cNvSpPr txBox="1"/>
          <p:nvPr>
            <p:ph type="body" idx="1"/>
          </p:nvPr>
        </p:nvSpPr>
        <p:spPr>
          <a:xfrm>
            <a:off x="309522" y="928670"/>
            <a:ext cx="11044278" cy="524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Converting the data types of Price, Kms_driven and Manufacture_Year columns.</a:t>
            </a:r>
            <a:endParaRPr lang="en-IN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/>
              <a:t>.  Resetting the index.</a:t>
            </a:r>
            <a:endParaRPr lang="en-IN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</a:p>
        </p:txBody>
      </p:sp>
      <p:pic>
        <p:nvPicPr>
          <p:cNvPr id="190" name="Google Shape;190;p27" descr="Screenshot (24).png"/>
          <p:cNvPicPr preferRelativeResize="0"/>
          <p:nvPr/>
        </p:nvPicPr>
        <p:blipFill rotWithShape="1">
          <a:blip r:embed="rId1"/>
          <a:srcRect l="11914" t="63548" r="6639" b="19777"/>
          <a:stretch>
            <a:fillRect/>
          </a:stretch>
        </p:blipFill>
        <p:spPr>
          <a:xfrm>
            <a:off x="523849" y="2311318"/>
            <a:ext cx="10858576" cy="1500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 descr="Screenshot (24).png"/>
          <p:cNvPicPr preferRelativeResize="0"/>
          <p:nvPr/>
        </p:nvPicPr>
        <p:blipFill rotWithShape="1">
          <a:blip r:embed="rId1"/>
          <a:srcRect l="11327" t="44789" r="6640" b="50000"/>
          <a:stretch>
            <a:fillRect/>
          </a:stretch>
        </p:blipFill>
        <p:spPr>
          <a:xfrm>
            <a:off x="424113" y="4896100"/>
            <a:ext cx="10652450" cy="857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type="title"/>
          </p:nvPr>
        </p:nvSpPr>
        <p:spPr>
          <a:xfrm>
            <a:off x="95250" y="95252"/>
            <a:ext cx="105729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3360" b="1">
                <a:solidFill>
                  <a:srgbClr val="FF0000"/>
                </a:solidFill>
              </a:rPr>
              <a:t>    </a:t>
            </a:r>
            <a:r>
              <a:rPr lang="en-IN" sz="3360" b="1">
                <a:solidFill>
                  <a:srgbClr val="FF0000"/>
                </a:solidFill>
              </a:rPr>
              <a:t>Data After Cleaning </a:t>
            </a:r>
            <a:endParaRPr sz="3360" b="1">
              <a:solidFill>
                <a:srgbClr val="FF0000"/>
              </a:solidFill>
            </a:endParaRPr>
          </a:p>
        </p:txBody>
      </p:sp>
      <p:sp>
        <p:nvSpPr>
          <p:cNvPr id="197" name="Google Shape;197;p28"/>
          <p:cNvSpPr txBox="1"/>
          <p:nvPr>
            <p:ph type="body" idx="1"/>
          </p:nvPr>
        </p:nvSpPr>
        <p:spPr>
          <a:xfrm>
            <a:off x="380960" y="928670"/>
            <a:ext cx="10972840" cy="524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Final data after cleaning where I left with 640 rows and 8 Columns. </a:t>
            </a:r>
            <a:endParaRPr lang="en-IN"/>
          </a:p>
        </p:txBody>
      </p:sp>
      <p:pic>
        <p:nvPicPr>
          <p:cNvPr id="198" name="Google Shape;198;p28" descr="Screenshot (25).png"/>
          <p:cNvPicPr preferRelativeResize="0"/>
          <p:nvPr/>
        </p:nvPicPr>
        <p:blipFill rotWithShape="1">
          <a:blip r:embed="rId1"/>
          <a:srcRect l="11328" t="24988" r="61719" b="35408"/>
          <a:stretch>
            <a:fillRect/>
          </a:stretch>
        </p:blipFill>
        <p:spPr>
          <a:xfrm>
            <a:off x="595275" y="2214550"/>
            <a:ext cx="4360849" cy="3429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8" title="Screenshot 2025-05-02 213206.png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611275" y="2269500"/>
            <a:ext cx="4575125" cy="32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95250" y="130525"/>
            <a:ext cx="107934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3390" b="1">
                <a:solidFill>
                  <a:srgbClr val="FF0000"/>
                </a:solidFill>
              </a:rPr>
              <a:t>Count of Brands and Models in the Dataset</a:t>
            </a:r>
            <a:endParaRPr sz="3390" b="1">
              <a:solidFill>
                <a:srgbClr val="FF0000"/>
              </a:solidFill>
            </a:endParaRPr>
          </a:p>
        </p:txBody>
      </p:sp>
      <p:sp>
        <p:nvSpPr>
          <p:cNvPr id="206" name="Google Shape;206;p29"/>
          <p:cNvSpPr txBox="1"/>
          <p:nvPr>
            <p:ph type="body" idx="1"/>
          </p:nvPr>
        </p:nvSpPr>
        <p:spPr>
          <a:xfrm>
            <a:off x="309522" y="928670"/>
            <a:ext cx="11501518" cy="5248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</p:txBody>
      </p:sp>
      <p:pic>
        <p:nvPicPr>
          <p:cNvPr id="207" name="Google Shape;207;p29" descr="Screenshot (27).png"/>
          <p:cNvPicPr preferRelativeResize="0"/>
          <p:nvPr/>
        </p:nvPicPr>
        <p:blipFill rotWithShape="1">
          <a:blip r:embed="rId1"/>
          <a:srcRect l="11328" t="22903" r="2539" b="55212"/>
          <a:stretch>
            <a:fillRect/>
          </a:stretch>
        </p:blipFill>
        <p:spPr>
          <a:xfrm>
            <a:off x="452398" y="928670"/>
            <a:ext cx="11358642" cy="15001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 descr="Screenshot (50).png"/>
          <p:cNvPicPr preferRelativeResize="0"/>
          <p:nvPr/>
        </p:nvPicPr>
        <p:blipFill rotWithShape="1">
          <a:blip r:embed="rId2"/>
          <a:srcRect l="21288" t="36476" r="46484" b="20793"/>
          <a:stretch>
            <a:fillRect/>
          </a:stretch>
        </p:blipFill>
        <p:spPr>
          <a:xfrm>
            <a:off x="452398" y="2714620"/>
            <a:ext cx="4500594" cy="385765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/>
          <p:nvPr/>
        </p:nvSpPr>
        <p:spPr>
          <a:xfrm>
            <a:off x="5453058" y="3429000"/>
            <a:ext cx="571504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Char char="•"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20 different brands are present in our dataset.</a:t>
            </a:r>
            <a:endParaRPr lang="en-IN"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Char char="•"/>
            </a:pPr>
            <a:r>
              <a:rPr lang="en-IN"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640 models from the brands are present in our dataset.</a:t>
            </a: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166650" y="196675"/>
            <a:ext cx="109167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3390" b="1">
                <a:solidFill>
                  <a:srgbClr val="FF0000"/>
                </a:solidFill>
              </a:rPr>
              <a:t>Price</a:t>
            </a:r>
            <a:r>
              <a:rPr lang="en-IN" sz="3390" b="1">
                <a:solidFill>
                  <a:srgbClr val="FF0000"/>
                </a:solidFill>
              </a:rPr>
              <a:t> Range of Cars in the dataset</a:t>
            </a:r>
            <a:endParaRPr sz="3390" b="1">
              <a:solidFill>
                <a:srgbClr val="FF0000"/>
              </a:solidFill>
            </a:endParaRPr>
          </a:p>
        </p:txBody>
      </p:sp>
      <p:sp>
        <p:nvSpPr>
          <p:cNvPr id="215" name="Google Shape;215;p30"/>
          <p:cNvSpPr txBox="1"/>
          <p:nvPr>
            <p:ph type="body" idx="1"/>
          </p:nvPr>
        </p:nvSpPr>
        <p:spPr>
          <a:xfrm>
            <a:off x="166646" y="928670"/>
            <a:ext cx="11358642" cy="503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Maximum price of the car is 39 lakhs.</a:t>
            </a:r>
            <a:endParaRPr lang="en-IN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Minimum price of the car is 82 thousand.</a:t>
            </a:r>
            <a:endParaRPr lang="en-IN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Average price of the cars are around 6 lakhs.</a:t>
            </a:r>
            <a:endParaRPr lang="en-IN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</p:txBody>
      </p:sp>
      <p:pic>
        <p:nvPicPr>
          <p:cNvPr id="216" name="Google Shape;216;p30" descr="Screenshot (49).png"/>
          <p:cNvPicPr preferRelativeResize="0"/>
          <p:nvPr/>
        </p:nvPicPr>
        <p:blipFill rotWithShape="1">
          <a:blip r:embed="rId1"/>
          <a:srcRect l="21288" t="24988" r="14257" b="38535"/>
          <a:stretch>
            <a:fillRect/>
          </a:stretch>
        </p:blipFill>
        <p:spPr>
          <a:xfrm>
            <a:off x="238084" y="2928934"/>
            <a:ext cx="11215766" cy="2857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162400" y="183425"/>
            <a:ext cx="9193200" cy="5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</a:pPr>
            <a:r>
              <a:rPr lang="en-IN" sz="3280" b="1">
                <a:solidFill>
                  <a:srgbClr val="FF0000"/>
                </a:solidFill>
              </a:rPr>
              <a:t>Top 10 Brands Percentage distribution</a:t>
            </a:r>
            <a:endParaRPr sz="3280" b="1">
              <a:solidFill>
                <a:srgbClr val="FF0000"/>
              </a:solidFill>
            </a:endParaRPr>
          </a:p>
        </p:txBody>
      </p:sp>
      <p:sp>
        <p:nvSpPr>
          <p:cNvPr id="222" name="Google Shape;222;p31"/>
          <p:cNvSpPr txBox="1"/>
          <p:nvPr>
            <p:ph type="body" idx="1"/>
          </p:nvPr>
        </p:nvSpPr>
        <p:spPr>
          <a:xfrm>
            <a:off x="838200" y="1214422"/>
            <a:ext cx="10515600" cy="496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                                                                </a:t>
            </a:r>
            <a:endParaRPr lang="en-IN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                                                          Major Cars:</a:t>
            </a:r>
            <a:endParaRPr lang="en-IN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/>
              <a:t>                                                                 32.9% cars are from Maruti.</a:t>
            </a:r>
            <a:endParaRPr lang="en-IN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/>
              <a:t>                                                                 22.8% cars are from Hyundai.</a:t>
            </a:r>
            <a:endParaRPr lang="en-IN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/>
              <a:t>                                                                 13.2% cars are from Tata.</a:t>
            </a:r>
            <a:endParaRPr lang="en-IN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/>
              <a:t>                                                              Minor Cars:</a:t>
            </a:r>
            <a:endParaRPr lang="en-IN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/>
              <a:t>                                                                 3.1% cars are from Nissan.</a:t>
            </a:r>
            <a:endParaRPr lang="en-IN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/>
              <a:t>                                                                 2.9% cars from KIA.</a:t>
            </a:r>
            <a:endParaRPr lang="en-IN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/>
              <a:t>                                                                 2.4% are from Skoda.</a:t>
            </a:r>
            <a:endParaRPr lang="en-IN"/>
          </a:p>
        </p:txBody>
      </p:sp>
      <p:pic>
        <p:nvPicPr>
          <p:cNvPr id="223" name="Google Shape;223;p31" title="Screenshot 2025-05-02 154852.png"/>
          <p:cNvPicPr preferRelativeResize="0"/>
          <p:nvPr/>
        </p:nvPicPr>
        <p:blipFill rotWithShape="1">
          <a:blip r:embed="rId1"/>
          <a:srcRect t="8073" b="5764"/>
          <a:stretch>
            <a:fillRect/>
          </a:stretch>
        </p:blipFill>
        <p:spPr>
          <a:xfrm>
            <a:off x="162400" y="1383200"/>
            <a:ext cx="5538575" cy="47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148175" y="130525"/>
            <a:ext cx="9295800" cy="6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3200" b="1">
                <a:solidFill>
                  <a:srgbClr val="FF0000"/>
                </a:solidFill>
              </a:rPr>
              <a:t>Maximum and Minimum Car prices by brand</a:t>
            </a:r>
            <a:endParaRPr sz="3200" b="1">
              <a:solidFill>
                <a:srgbClr val="FF0000"/>
              </a:solidFill>
            </a:endParaRPr>
          </a:p>
        </p:txBody>
      </p:sp>
      <p:sp>
        <p:nvSpPr>
          <p:cNvPr id="229" name="Google Shape;229;p32"/>
          <p:cNvSpPr txBox="1"/>
          <p:nvPr>
            <p:ph type="body" idx="1"/>
          </p:nvPr>
        </p:nvSpPr>
        <p:spPr>
          <a:xfrm>
            <a:off x="666712" y="1428736"/>
            <a:ext cx="11073000" cy="47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400"/>
              <a:t>                                                                  </a:t>
            </a:r>
            <a:r>
              <a:rPr lang="en-IN" sz="2400"/>
              <a:t>Maximum priced cars are Mercedes,</a:t>
            </a:r>
            <a:endParaRPr lang="en-IN" sz="240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2400"/>
              <a:t>                                                                  Benz,Audi</a:t>
            </a:r>
            <a:endParaRPr lang="en-IN" sz="240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2400"/>
              <a:t>                                                                  Minimum priced cars are Maruti,Hyundai,</a:t>
            </a:r>
            <a:endParaRPr lang="en-IN" sz="240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2400"/>
              <a:t>                                                                  Tata</a:t>
            </a:r>
            <a:endParaRPr sz="240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2400"/>
              <a:t>    </a:t>
            </a:r>
            <a:endParaRPr sz="2400"/>
          </a:p>
        </p:txBody>
      </p:sp>
      <p:pic>
        <p:nvPicPr>
          <p:cNvPr id="230" name="Google Shape;230;p32" title="Screenshot (56).png"/>
          <p:cNvPicPr preferRelativeResize="0"/>
          <p:nvPr/>
        </p:nvPicPr>
        <p:blipFill rotWithShape="1">
          <a:blip r:embed="rId1"/>
          <a:srcRect l="21672" t="27693" r="43608" b="35323"/>
          <a:stretch>
            <a:fillRect/>
          </a:stretch>
        </p:blipFill>
        <p:spPr>
          <a:xfrm>
            <a:off x="229325" y="1164175"/>
            <a:ext cx="5235151" cy="5115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166646" y="771982"/>
            <a:ext cx="11858700" cy="7292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r>
              <a:rPr lang="en-IN"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Saideepu Balaraju</a:t>
            </a:r>
            <a:endParaRPr sz="18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Char char="•"/>
            </a:pPr>
            <a:r>
              <a:rPr lang="en-IN"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I completed  B.Tech in Computer Science Engineering from JNTUA  2025. </a:t>
            </a:r>
            <a:endParaRPr b="1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During my final year, I worked on a project titled “Credit Card Fraud Detection using Predictive Modelling”, which sparked my deep interest in the field of Data Science. Motivated by this interest, I began exploring real-world datasets, tools, and techniques used in data-driven decision-making.</a:t>
            </a:r>
            <a:r>
              <a:rPr lang="en-IN" b="1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IN" sz="18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 am now eager to pursue a career in Data Science, where I can combine my technical skills and analytical mindset to solve meaningful problems.</a:t>
            </a:r>
            <a:endParaRPr sz="18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Char char="•"/>
            </a:pPr>
            <a:r>
              <a:rPr lang="en-IN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Linkedin:</a:t>
            </a:r>
            <a:r>
              <a:rPr lang="en-IN" sz="1550">
                <a:solidFill>
                  <a:srgbClr val="0A66C2"/>
                </a:solidFill>
                <a:highlight>
                  <a:srgbClr val="FFFFFF"/>
                </a:highlight>
                <a:uFill>
                  <a:noFill/>
                </a:u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  <a:hlinkClick r:id="rId1"/>
              </a:rPr>
              <a:t>linkedin.com/in/saideepu-balaraju</a:t>
            </a:r>
            <a:endParaRPr sz="2300" b="1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Char char="•"/>
            </a:pPr>
            <a:r>
              <a:rPr lang="en-IN" sz="18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Github:</a:t>
            </a:r>
            <a:r>
              <a:rPr lang="en-IN" sz="1500">
                <a:solidFill>
                  <a:srgbClr val="3C78D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https://github.com/SAIDEEPUBALARAJU-2003</a:t>
            </a:r>
            <a:endParaRPr sz="1500">
              <a:solidFill>
                <a:srgbClr val="3C78D8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166656" y="197529"/>
            <a:ext cx="6099600" cy="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 panose="020F0802020204030203"/>
              <a:buNone/>
            </a:pPr>
            <a:r>
              <a:rPr lang="en-IN" sz="3200" b="1" i="0" u="none" strike="noStrike" cap="none">
                <a:solidFill>
                  <a:srgbClr val="FF0000"/>
                </a:solidFill>
                <a:latin typeface="Lato Black" panose="020F0802020204030203"/>
                <a:ea typeface="Lato Black" panose="020F0802020204030203"/>
                <a:cs typeface="Lato Black" panose="020F0802020204030203"/>
                <a:sym typeface="Lato Black" panose="020F0802020204030203"/>
              </a:rPr>
              <a:t>About me</a:t>
            </a:r>
            <a:endParaRPr sz="1800" b="1" i="0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34af4364e_1_6"/>
          <p:cNvSpPr txBox="1"/>
          <p:nvPr>
            <p:ph type="title"/>
          </p:nvPr>
        </p:nvSpPr>
        <p:spPr>
          <a:xfrm>
            <a:off x="77600" y="95250"/>
            <a:ext cx="7599000" cy="776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b="1">
                <a:solidFill>
                  <a:srgbClr val="FF0000"/>
                </a:solidFill>
              </a:rPr>
              <a:t>Price Distribution Across Brands</a:t>
            </a:r>
            <a:endParaRPr sz="3300" b="1">
              <a:solidFill>
                <a:srgbClr val="FF0000"/>
              </a:solidFill>
            </a:endParaRPr>
          </a:p>
        </p:txBody>
      </p:sp>
      <p:sp>
        <p:nvSpPr>
          <p:cNvPr id="237" name="Google Shape;237;g3534af4364e_1_6"/>
          <p:cNvSpPr txBox="1"/>
          <p:nvPr>
            <p:ph type="body" idx="1"/>
          </p:nvPr>
        </p:nvSpPr>
        <p:spPr>
          <a:xfrm>
            <a:off x="226850" y="1012475"/>
            <a:ext cx="6573600" cy="516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</a:p>
        </p:txBody>
      </p:sp>
      <p:pic>
        <p:nvPicPr>
          <p:cNvPr id="238" name="Google Shape;238;g3534af4364e_1_6" title="Screenshot (38)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0300" y="1012475"/>
            <a:ext cx="6573601" cy="5164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3534af4364e_1_6"/>
          <p:cNvSpPr txBox="1"/>
          <p:nvPr/>
        </p:nvSpPr>
        <p:spPr>
          <a:xfrm>
            <a:off x="8680275" y="4386288"/>
            <a:ext cx="3546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0" name="Google Shape;240;g3534af4364e_1_6"/>
          <p:cNvSpPr txBox="1"/>
          <p:nvPr/>
        </p:nvSpPr>
        <p:spPr>
          <a:xfrm>
            <a:off x="7916100" y="1012475"/>
            <a:ext cx="4310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1" name="Google Shape;241;g3534af4364e_1_6"/>
          <p:cNvSpPr txBox="1"/>
          <p:nvPr/>
        </p:nvSpPr>
        <p:spPr>
          <a:xfrm>
            <a:off x="8405950" y="1528350"/>
            <a:ext cx="3820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2" name="Google Shape;242;g3534af4364e_1_6"/>
          <p:cNvSpPr txBox="1"/>
          <p:nvPr/>
        </p:nvSpPr>
        <p:spPr>
          <a:xfrm>
            <a:off x="7133175" y="959550"/>
            <a:ext cx="4233300" cy="48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Hyundai, Maruti, Tata manufactures both budget and luxury models .</a:t>
            </a:r>
            <a:endParaRPr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Mahindra mostly manufactures  premium and high range cars.</a:t>
            </a:r>
            <a:endParaRPr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MG manufactures  only high range cars</a:t>
            </a:r>
            <a:endParaRPr sz="2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152400" y="148175"/>
            <a:ext cx="70689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3200" b="1">
                <a:solidFill>
                  <a:srgbClr val="FF0000"/>
                </a:solidFill>
              </a:rPr>
              <a:t>Average Car prices(10-20 lakhs) by brand</a:t>
            </a:r>
            <a:endParaRPr sz="3200" b="1">
              <a:solidFill>
                <a:srgbClr val="FF0000"/>
              </a:solidFill>
            </a:endParaRPr>
          </a:p>
        </p:txBody>
      </p:sp>
      <p:sp>
        <p:nvSpPr>
          <p:cNvPr id="248" name="Google Shape;248;p34"/>
          <p:cNvSpPr txBox="1"/>
          <p:nvPr>
            <p:ph type="body" idx="1"/>
          </p:nvPr>
        </p:nvSpPr>
        <p:spPr>
          <a:xfrm>
            <a:off x="6727475" y="977400"/>
            <a:ext cx="5221200" cy="49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                                                         </a:t>
            </a:r>
            <a:endParaRPr lang="en-IN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                                                                        11 Brands falls in the average price range 10 to 20 lakhs</a:t>
            </a:r>
            <a:endParaRPr lang="en-IN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                                                                          </a:t>
            </a:r>
            <a:endParaRPr lang="en-IN"/>
          </a:p>
        </p:txBody>
      </p:sp>
      <p:pic>
        <p:nvPicPr>
          <p:cNvPr id="249" name="Google Shape;249;p34" title="Screenshot 2025-05-02 163555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1295375"/>
            <a:ext cx="6751449" cy="458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0" y="165825"/>
            <a:ext cx="66852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</a:pPr>
            <a:r>
              <a:rPr lang="en-IN" sz="3260" b="1">
                <a:solidFill>
                  <a:srgbClr val="FF0000"/>
                </a:solidFill>
              </a:rPr>
              <a:t>   </a:t>
            </a:r>
            <a:r>
              <a:rPr lang="en-IN" sz="3260" b="1">
                <a:solidFill>
                  <a:srgbClr val="FF0000"/>
                </a:solidFill>
              </a:rPr>
              <a:t>Kilometers Driven by Fuel Type</a:t>
            </a:r>
            <a:endParaRPr sz="3260" b="1">
              <a:solidFill>
                <a:srgbClr val="FF0000"/>
              </a:solidFill>
            </a:endParaRPr>
          </a:p>
        </p:txBody>
      </p:sp>
      <p:sp>
        <p:nvSpPr>
          <p:cNvPr id="255" name="Google Shape;255;p36"/>
          <p:cNvSpPr txBox="1"/>
          <p:nvPr>
            <p:ph type="body" idx="1"/>
          </p:nvPr>
        </p:nvSpPr>
        <p:spPr>
          <a:xfrm>
            <a:off x="580149" y="1142975"/>
            <a:ext cx="11302500" cy="50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                                                                     </a:t>
            </a:r>
            <a:endParaRPr lang="en-IN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                                                             </a:t>
            </a:r>
            <a:endParaRPr lang="en-IN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                                                           Graph shows that Diesel cars </a:t>
            </a:r>
            <a:endParaRPr lang="en-IN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                                                           gives more mileage than petrol,CNG Cars</a:t>
            </a:r>
            <a:endParaRPr lang="en-IN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                                                                      </a:t>
            </a:r>
            <a:endParaRPr lang="en-IN"/>
          </a:p>
        </p:txBody>
      </p:sp>
      <p:pic>
        <p:nvPicPr>
          <p:cNvPr id="256" name="Google Shape;256;p36" title="Screenshot (34).png"/>
          <p:cNvPicPr preferRelativeResize="0"/>
          <p:nvPr/>
        </p:nvPicPr>
        <p:blipFill rotWithShape="1">
          <a:blip r:embed="rId1"/>
          <a:srcRect l="7598" r="7598"/>
          <a:stretch>
            <a:fillRect/>
          </a:stretch>
        </p:blipFill>
        <p:spPr>
          <a:xfrm>
            <a:off x="254000" y="1310700"/>
            <a:ext cx="5484802" cy="454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 txBox="1"/>
          <p:nvPr>
            <p:ph type="title"/>
          </p:nvPr>
        </p:nvSpPr>
        <p:spPr>
          <a:xfrm>
            <a:off x="148175" y="95250"/>
            <a:ext cx="9754200" cy="8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3200" b="1">
                <a:solidFill>
                  <a:srgbClr val="FF0000"/>
                </a:solidFill>
              </a:rPr>
              <a:t>Price Variation Across Different Fuel Types</a:t>
            </a:r>
            <a:endParaRPr sz="3200" b="1">
              <a:solidFill>
                <a:srgbClr val="FF0000"/>
              </a:solidFill>
            </a:endParaRPr>
          </a:p>
        </p:txBody>
      </p:sp>
      <p:sp>
        <p:nvSpPr>
          <p:cNvPr id="262" name="Google Shape;262;p35"/>
          <p:cNvSpPr txBox="1"/>
          <p:nvPr>
            <p:ph type="body" idx="1"/>
          </p:nvPr>
        </p:nvSpPr>
        <p:spPr>
          <a:xfrm>
            <a:off x="5411975" y="1788575"/>
            <a:ext cx="11299200" cy="42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Most Petrol cars price falls in the </a:t>
            </a:r>
            <a:endParaRPr lang="en-IN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     between 0 to 15.5 lakh .</a:t>
            </a:r>
            <a:endParaRPr lang="en-IN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Most Diesel cars price fall in the </a:t>
            </a:r>
            <a:endParaRPr lang="en-IN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between 0 to 25 lakh . </a:t>
            </a:r>
            <a:endParaRPr lang="en-IN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50% of petrol cars are around 7 lakh .</a:t>
            </a:r>
            <a:endParaRPr lang="en-IN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50% of diesel cars are around 8 lakh</a:t>
            </a:r>
            <a:r>
              <a:rPr lang="en-IN"/>
              <a:t> .                                                  .</a:t>
            </a:r>
            <a:endParaRPr lang="en-IN"/>
          </a:p>
        </p:txBody>
      </p:sp>
      <p:pic>
        <p:nvPicPr>
          <p:cNvPr id="263" name="Google Shape;263;p35" title="Screenshot (27).png"/>
          <p:cNvPicPr preferRelativeResize="0"/>
          <p:nvPr/>
        </p:nvPicPr>
        <p:blipFill rotWithShape="1">
          <a:blip r:embed="rId1"/>
          <a:srcRect l="1978" r="1969"/>
          <a:stretch>
            <a:fillRect/>
          </a:stretch>
        </p:blipFill>
        <p:spPr>
          <a:xfrm>
            <a:off x="408100" y="1128425"/>
            <a:ext cx="5003875" cy="46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>
            <p:ph type="title"/>
          </p:nvPr>
        </p:nvSpPr>
        <p:spPr>
          <a:xfrm>
            <a:off x="165800" y="165800"/>
            <a:ext cx="96309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</a:pPr>
            <a:r>
              <a:rPr lang="en-IN" sz="3260" b="1">
                <a:solidFill>
                  <a:srgbClr val="FF0000"/>
                </a:solidFill>
              </a:rPr>
              <a:t>Impact of Manufacturing Year on Car Price</a:t>
            </a:r>
            <a:endParaRPr sz="3260" b="1">
              <a:solidFill>
                <a:srgbClr val="FF0000"/>
              </a:solidFill>
            </a:endParaRPr>
          </a:p>
        </p:txBody>
      </p:sp>
      <p:sp>
        <p:nvSpPr>
          <p:cNvPr id="269" name="Google Shape;269;p37"/>
          <p:cNvSpPr txBox="1"/>
          <p:nvPr>
            <p:ph type="body" idx="1"/>
          </p:nvPr>
        </p:nvSpPr>
        <p:spPr>
          <a:xfrm>
            <a:off x="452398" y="1285860"/>
            <a:ext cx="10901402" cy="4891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                                                          </a:t>
            </a:r>
            <a:endParaRPr lang="en-IN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                                                  From this graph we can analyze that as the </a:t>
            </a:r>
            <a:endParaRPr lang="en-IN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                                                  increase in Manufacturing Year car price is </a:t>
            </a:r>
            <a:endParaRPr lang="en-IN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                                                  also increases</a:t>
            </a:r>
            <a:endParaRPr lang="en-IN"/>
          </a:p>
        </p:txBody>
      </p:sp>
      <p:pic>
        <p:nvPicPr>
          <p:cNvPr id="270" name="Google Shape;270;p37" title="Screenshot (39)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65800" y="991000"/>
            <a:ext cx="4709600" cy="49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8"/>
          <p:cNvSpPr txBox="1"/>
          <p:nvPr>
            <p:ph type="title"/>
          </p:nvPr>
        </p:nvSpPr>
        <p:spPr>
          <a:xfrm>
            <a:off x="130525" y="148175"/>
            <a:ext cx="8361000" cy="7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3200" b="1">
                <a:solidFill>
                  <a:srgbClr val="FF0000"/>
                </a:solidFill>
              </a:rPr>
              <a:t>Correlation Heatmap of Car Dataset</a:t>
            </a:r>
            <a:endParaRPr sz="3200" b="1">
              <a:solidFill>
                <a:srgbClr val="FF0000"/>
              </a:solidFill>
            </a:endParaRPr>
          </a:p>
        </p:txBody>
      </p:sp>
      <p:sp>
        <p:nvSpPr>
          <p:cNvPr id="276" name="Google Shape;276;p38"/>
          <p:cNvSpPr txBox="1"/>
          <p:nvPr>
            <p:ph type="body" idx="1"/>
          </p:nvPr>
        </p:nvSpPr>
        <p:spPr>
          <a:xfrm>
            <a:off x="380960" y="1214422"/>
            <a:ext cx="11572956" cy="496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286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                                                               </a:t>
            </a:r>
            <a:endParaRPr lang="en-IN"/>
          </a:p>
          <a:p>
            <a:pPr marL="6286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                                                                . Negative relationship between                                    </a:t>
            </a:r>
            <a:endParaRPr lang="en-IN"/>
          </a:p>
          <a:p>
            <a:pPr marL="628650" lvl="0" indent="-514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                                                                   Price and Kms driven.</a:t>
            </a:r>
            <a:endParaRPr lang="en-IN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                                                                  . Positive relationship between </a:t>
            </a:r>
            <a:endParaRPr lang="en-IN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                                                                     Manufacturing Year and Price.</a:t>
            </a:r>
            <a:endParaRPr lang="en-IN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                                                                    </a:t>
            </a:r>
            <a:endParaRPr lang="en-IN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                                                                         </a:t>
            </a:r>
            <a:endParaRPr lang="en-IN"/>
          </a:p>
        </p:txBody>
      </p:sp>
      <p:pic>
        <p:nvPicPr>
          <p:cNvPr id="277" name="Google Shape;277;p38" descr="WhatsApp Image 2025-05-01 at 21.56.59_cefb4caa.jpg"/>
          <p:cNvPicPr preferRelativeResize="0"/>
          <p:nvPr/>
        </p:nvPicPr>
        <p:blipFill rotWithShape="1">
          <a:blip r:embed="rId1"/>
          <a:srcRect l="1931" t="21085"/>
          <a:stretch>
            <a:fillRect/>
          </a:stretch>
        </p:blipFill>
        <p:spPr>
          <a:xfrm>
            <a:off x="278375" y="1423450"/>
            <a:ext cx="5674750" cy="468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34af4364e_1_0"/>
          <p:cNvSpPr txBox="1"/>
          <p:nvPr>
            <p:ph type="title"/>
          </p:nvPr>
        </p:nvSpPr>
        <p:spPr>
          <a:xfrm>
            <a:off x="74075" y="95225"/>
            <a:ext cx="8449200" cy="7056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rgbClr val="FF0000"/>
                </a:solidFill>
              </a:rPr>
              <a:t>Effect of Brand Prices On Its Models</a:t>
            </a:r>
            <a:r>
              <a:rPr lang="en-IN"/>
              <a:t>  </a:t>
            </a:r>
            <a:endParaRPr lang="en-IN"/>
          </a:p>
        </p:txBody>
      </p:sp>
      <p:sp>
        <p:nvSpPr>
          <p:cNvPr id="284" name="Google Shape;284;g3534af4364e_1_0"/>
          <p:cNvSpPr txBox="1"/>
          <p:nvPr>
            <p:ph type="body" idx="1"/>
          </p:nvPr>
        </p:nvSpPr>
        <p:spPr>
          <a:xfrm>
            <a:off x="456138" y="1825625"/>
            <a:ext cx="81435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</a:p>
        </p:txBody>
      </p:sp>
      <p:pic>
        <p:nvPicPr>
          <p:cNvPr id="285" name="Google Shape;285;g3534af4364e_1_0" title="Screenshot 2025-05-02 161741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74075" y="1083025"/>
            <a:ext cx="11819650" cy="5093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3"/>
          <p:cNvSpPr txBox="1"/>
          <p:nvPr>
            <p:ph type="title"/>
          </p:nvPr>
        </p:nvSpPr>
        <p:spPr>
          <a:xfrm>
            <a:off x="77600" y="95225"/>
            <a:ext cx="5873700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3200" b="1">
                <a:solidFill>
                  <a:srgbClr val="FF0000"/>
                </a:solidFill>
              </a:rPr>
              <a:t>Price Range Analysis of Used Cars</a:t>
            </a:r>
            <a:endParaRPr sz="3200" b="1">
              <a:solidFill>
                <a:srgbClr val="FF0000"/>
              </a:solidFill>
            </a:endParaRPr>
          </a:p>
        </p:txBody>
      </p:sp>
      <p:sp>
        <p:nvSpPr>
          <p:cNvPr id="291" name="Google Shape;291;p33"/>
          <p:cNvSpPr txBox="1"/>
          <p:nvPr>
            <p:ph type="body" idx="1"/>
          </p:nvPr>
        </p:nvSpPr>
        <p:spPr>
          <a:xfrm>
            <a:off x="309525" y="1071550"/>
            <a:ext cx="12054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                                                              </a:t>
            </a:r>
            <a:endParaRPr lang="en-IN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                                                                            There are more cars in price </a:t>
            </a:r>
            <a:endParaRPr lang="en-IN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                                                                            between 2.5 lakhs to 6.5  lakhs</a:t>
            </a:r>
            <a:endParaRPr lang="en-IN"/>
          </a:p>
        </p:txBody>
      </p:sp>
      <p:pic>
        <p:nvPicPr>
          <p:cNvPr id="292" name="Google Shape;292;p33" title="Screenshot (25).png"/>
          <p:cNvPicPr preferRelativeResize="0"/>
          <p:nvPr/>
        </p:nvPicPr>
        <p:blipFill rotWithShape="1">
          <a:blip r:embed="rId1"/>
          <a:srcRect t="308" b="308"/>
          <a:stretch>
            <a:fillRect/>
          </a:stretch>
        </p:blipFill>
        <p:spPr>
          <a:xfrm>
            <a:off x="309525" y="1766775"/>
            <a:ext cx="6391876" cy="465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 txBox="1"/>
          <p:nvPr>
            <p:ph type="title"/>
          </p:nvPr>
        </p:nvSpPr>
        <p:spPr>
          <a:xfrm>
            <a:off x="138025" y="130525"/>
            <a:ext cx="11215800" cy="67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3260" b="1">
                <a:solidFill>
                  <a:srgbClr val="FF0000"/>
                </a:solidFill>
              </a:rPr>
              <a:t>Observations</a:t>
            </a:r>
            <a:endParaRPr sz="3260" b="1">
              <a:solidFill>
                <a:srgbClr val="FF0000"/>
              </a:solidFill>
            </a:endParaRPr>
          </a:p>
        </p:txBody>
      </p:sp>
      <p:sp>
        <p:nvSpPr>
          <p:cNvPr id="298" name="Google Shape;298;p39"/>
          <p:cNvSpPr txBox="1"/>
          <p:nvPr>
            <p:ph type="body" idx="1"/>
          </p:nvPr>
        </p:nvSpPr>
        <p:spPr>
          <a:xfrm>
            <a:off x="293675" y="871350"/>
            <a:ext cx="11215800" cy="51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50"/>
              <a:buNone/>
            </a:pPr>
            <a:r>
              <a:rPr lang="en-IN" sz="11000" b="1"/>
              <a:t>After detailed analysis of the project we got the following insights:</a:t>
            </a:r>
            <a:endParaRPr sz="11000"/>
          </a:p>
          <a:p>
            <a:pPr marL="45720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000"/>
              <a:buChar char="•"/>
            </a:pPr>
            <a:r>
              <a:rPr lang="en-IN" sz="11400"/>
              <a:t>Price decreases significantly as the car get older</a:t>
            </a:r>
            <a:endParaRPr sz="11400"/>
          </a:p>
          <a:p>
            <a:pPr marL="45720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000"/>
              <a:buChar char="•"/>
            </a:pPr>
            <a:r>
              <a:rPr lang="en-IN" sz="11400"/>
              <a:t>1</a:t>
            </a:r>
            <a:r>
              <a:rPr lang="en-IN" sz="11400" baseline="30000"/>
              <a:t>st</a:t>
            </a:r>
            <a:r>
              <a:rPr lang="en-IN" sz="11400"/>
              <a:t> owner cars have high resale value  than 2</a:t>
            </a:r>
            <a:r>
              <a:rPr lang="en-IN" sz="11400" baseline="30000"/>
              <a:t>nd</a:t>
            </a:r>
            <a:r>
              <a:rPr lang="en-IN" sz="11400"/>
              <a:t> owner cars</a:t>
            </a:r>
            <a:endParaRPr sz="11400"/>
          </a:p>
          <a:p>
            <a:pPr marL="45720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000"/>
              <a:buChar char="•"/>
            </a:pPr>
            <a:r>
              <a:rPr lang="en-IN" sz="11400"/>
              <a:t>Brands like BMW, Mercedes, Audi retain better value</a:t>
            </a:r>
            <a:endParaRPr sz="11400"/>
          </a:p>
          <a:p>
            <a:pPr marL="45720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000"/>
              <a:buChar char="•"/>
            </a:pPr>
            <a:r>
              <a:rPr lang="en-IN" sz="11400"/>
              <a:t>Petrol cars are often cheaper than Diesel cars</a:t>
            </a:r>
            <a:endParaRPr sz="11400"/>
          </a:p>
          <a:p>
            <a:pPr marL="45720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000"/>
              <a:buChar char="•"/>
            </a:pPr>
            <a:r>
              <a:rPr lang="en-IN" sz="11400"/>
              <a:t>Major price range of cars are between 2.5 to 6.5 lakhs</a:t>
            </a:r>
            <a:endParaRPr sz="11400"/>
          </a:p>
          <a:p>
            <a:pPr marL="45720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000"/>
              <a:buChar char="•"/>
            </a:pPr>
            <a:r>
              <a:rPr lang="en-IN" sz="11400"/>
              <a:t>New model cars are of high price</a:t>
            </a:r>
            <a:endParaRPr sz="11400"/>
          </a:p>
          <a:p>
            <a:pPr marL="45720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1000"/>
              <a:buChar char="•"/>
            </a:pPr>
            <a:r>
              <a:rPr lang="en-IN" sz="11400"/>
              <a:t>Diesel cars gives more mileage</a:t>
            </a:r>
            <a:endParaRPr sz="1140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</a:pPr>
            <a:endParaRPr sz="760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50"/>
              <a:buNone/>
            </a:pPr>
            <a:endParaRPr sz="880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4000"/>
              <a:buNone/>
            </a:p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4000"/>
              <a:buNone/>
            </a:p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4000"/>
              <a:buNone/>
            </a:p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4000"/>
              <a:buNone/>
            </a:p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4000"/>
              <a:buNone/>
            </a:p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4000"/>
              <a:buNone/>
            </a:p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4000"/>
              <a:buNone/>
            </a:p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0"/>
          <p:cNvSpPr txBox="1"/>
          <p:nvPr>
            <p:ph type="title"/>
          </p:nvPr>
        </p:nvSpPr>
        <p:spPr>
          <a:xfrm>
            <a:off x="776475" y="574125"/>
            <a:ext cx="23004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3260" b="1">
                <a:solidFill>
                  <a:srgbClr val="FF0000"/>
                </a:solidFill>
              </a:rPr>
              <a:t>Conclusion:</a:t>
            </a:r>
            <a:endParaRPr sz="3260" b="1">
              <a:solidFill>
                <a:srgbClr val="FF0000"/>
              </a:solidFill>
            </a:endParaRPr>
          </a:p>
        </p:txBody>
      </p:sp>
      <p:sp>
        <p:nvSpPr>
          <p:cNvPr id="304" name="Google Shape;304;p40"/>
          <p:cNvSpPr txBox="1"/>
          <p:nvPr>
            <p:ph type="body" idx="1"/>
          </p:nvPr>
        </p:nvSpPr>
        <p:spPr>
          <a:xfrm>
            <a:off x="858325" y="1629677"/>
            <a:ext cx="11067000" cy="4404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Car price is most influenced by age,mileage,brand,fuel type</a:t>
            </a:r>
            <a:endParaRPr lang="en-IN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High brand cars are of high price and have high resale value</a:t>
            </a:r>
            <a:endParaRPr lang="en-IN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There are less CNG cars available in the market</a:t>
            </a:r>
            <a:endParaRPr lang="en-IN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Major budget cars are from Maruti,Hyundai</a:t>
            </a:r>
            <a:endParaRPr lang="en-IN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Diesel cars are of high price range compare to petrol cars</a:t>
            </a:r>
            <a:endParaRPr lang="en-IN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title"/>
          </p:nvPr>
        </p:nvSpPr>
        <p:spPr>
          <a:xfrm>
            <a:off x="0" y="112900"/>
            <a:ext cx="107241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35000"/>
              <a:buFont typeface="Calibri" panose="020F0502020204030204"/>
              <a:buNone/>
            </a:pPr>
            <a:r>
              <a:rPr lang="en-IN" b="1">
                <a:solidFill>
                  <a:srgbClr val="FF0000"/>
                </a:solidFill>
              </a:rPr>
              <a:t> </a:t>
            </a:r>
            <a:r>
              <a:rPr lang="en-IN" sz="3820" b="1">
                <a:solidFill>
                  <a:srgbClr val="FF0000"/>
                </a:solidFill>
              </a:rPr>
              <a:t>Agenda</a:t>
            </a:r>
            <a:r>
              <a:rPr lang="en-IN" b="1">
                <a:solidFill>
                  <a:srgbClr val="FF0000"/>
                </a:solidFill>
              </a:rPr>
              <a:t>  </a:t>
            </a:r>
            <a:endParaRPr sz="3620" b="1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/>
          <p:nvPr>
            <p:ph type="body" idx="1"/>
          </p:nvPr>
        </p:nvSpPr>
        <p:spPr>
          <a:xfrm>
            <a:off x="243900" y="977200"/>
            <a:ext cx="10724100" cy="48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57200" lvl="0" indent="-32448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000"/>
              <a:buChar char="•"/>
            </a:pPr>
            <a:r>
              <a:rPr lang="en-IN"/>
              <a:t>Objective of the project</a:t>
            </a:r>
            <a:endParaRPr lang="en-IN"/>
          </a:p>
          <a:p>
            <a:pPr marL="457200" lvl="0" indent="-32448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000"/>
              <a:buChar char="•"/>
            </a:pPr>
            <a:r>
              <a:rPr lang="en-IN"/>
              <a:t>Web Scraping</a:t>
            </a:r>
            <a:endParaRPr lang="en-IN"/>
          </a:p>
          <a:p>
            <a:pPr marL="457200" lvl="0" indent="-32448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69000"/>
              <a:buChar char="•"/>
            </a:pPr>
            <a:r>
              <a:rPr lang="en-IN"/>
              <a:t>Information about Collected Data</a:t>
            </a:r>
            <a:endParaRPr lang="en-IN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000"/>
              <a:buNone/>
            </a:pPr>
            <a:r>
              <a:rPr lang="en-IN" b="1" u="sng">
                <a:solidFill>
                  <a:srgbClr val="FF0000"/>
                </a:solidFill>
              </a:rPr>
              <a:t>  </a:t>
            </a:r>
            <a:endParaRPr lang="en-IN" b="1" u="sng">
              <a:solidFill>
                <a:srgbClr val="FF0000"/>
              </a:solidFill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000"/>
              <a:buNone/>
            </a:pPr>
            <a:r>
              <a:rPr lang="en-IN" b="1" u="sng">
                <a:solidFill>
                  <a:srgbClr val="FF0000"/>
                </a:solidFill>
              </a:rPr>
              <a:t>Exploratory Data Analysis:</a:t>
            </a:r>
            <a:endParaRPr lang="en-IN" b="1" u="sng">
              <a:solidFill>
                <a:srgbClr val="FF0000"/>
              </a:solidFill>
            </a:endParaRPr>
          </a:p>
          <a:p>
            <a:pPr marL="514350" lvl="0" indent="-4959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000"/>
              <a:buAutoNum type="alphaLcPeriod"/>
            </a:pPr>
            <a:r>
              <a:rPr lang="en-IN"/>
              <a:t>Data Cleaning Steps</a:t>
            </a:r>
            <a:endParaRPr lang="en-IN"/>
          </a:p>
          <a:p>
            <a:pPr marL="514350" lvl="0" indent="-4959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000"/>
              <a:buAutoNum type="alphaLcPeriod"/>
            </a:pPr>
            <a:r>
              <a:rPr lang="en-IN"/>
              <a:t>Data Manipulation Steps</a:t>
            </a:r>
            <a:endParaRPr lang="en-IN"/>
          </a:p>
          <a:p>
            <a:pPr marL="514350" lvl="0" indent="-4959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000"/>
              <a:buAutoNum type="alphaLcPeriod"/>
            </a:pPr>
            <a:r>
              <a:rPr lang="en-IN"/>
              <a:t>Data Visualization</a:t>
            </a:r>
            <a:endParaRPr lang="en-IN"/>
          </a:p>
          <a:p>
            <a:pPr marL="514350" lvl="0" indent="-4959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000"/>
              <a:buAutoNum type="alphaLcPeriod"/>
            </a:pPr>
            <a:r>
              <a:rPr lang="en-IN"/>
              <a:t>Analysis based on Features </a:t>
            </a:r>
            <a:endParaRPr lang="en-IN"/>
          </a:p>
          <a:p>
            <a:pPr marL="514350" lvl="0" indent="-4959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000"/>
              <a:buAutoNum type="alphaLcPeriod"/>
            </a:pPr>
            <a:r>
              <a:rPr lang="en-IN"/>
              <a:t>Obsercations</a:t>
            </a:r>
            <a:endParaRPr lang="en-IN"/>
          </a:p>
          <a:p>
            <a:pPr marL="514350" lvl="0" indent="-4959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69000"/>
              <a:buAutoNum type="alphaLcPeriod"/>
            </a:pPr>
            <a:r>
              <a:rPr lang="en-IN"/>
              <a:t>Conclusion </a:t>
            </a:r>
            <a:endParaRPr lang="en-IN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</a:p>
          <a:p>
            <a:pPr marL="228600" lvl="0" indent="-13081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title"/>
          </p:nvPr>
        </p:nvSpPr>
        <p:spPr>
          <a:xfrm>
            <a:off x="306925" y="0"/>
            <a:ext cx="5520900" cy="8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3200" b="1">
                <a:solidFill>
                  <a:srgbClr val="FF0000"/>
                </a:solidFill>
              </a:rPr>
              <a:t>Objective Of Our Project</a:t>
            </a:r>
            <a:endParaRPr sz="3200"/>
          </a:p>
        </p:txBody>
      </p:sp>
      <p:sp>
        <p:nvSpPr>
          <p:cNvPr id="117" name="Google Shape;117;p2"/>
          <p:cNvSpPr txBox="1"/>
          <p:nvPr>
            <p:ph type="body" idx="1"/>
          </p:nvPr>
        </p:nvSpPr>
        <p:spPr>
          <a:xfrm>
            <a:off x="236350" y="871351"/>
            <a:ext cx="11117400" cy="530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Main goal of the project is to analyze historical car sales data to understand the features that impacts the price of a car.</a:t>
            </a:r>
            <a:endParaRPr lang="en-IN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 b="1"/>
              <a:t>Importance of this analysis:</a:t>
            </a:r>
            <a:endParaRPr lang="en-IN" b="1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This helps buyers who lacks technical knowledge about car depreciation, brand impact and market trends.</a:t>
            </a:r>
            <a:endParaRPr lang="en-IN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This helps sellers to set competitive prices without undercutting their profits and also overestimating the price of car.</a:t>
            </a:r>
            <a:endParaRPr lang="en-IN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This analysis helps buyers to find appropriate cars under  budget.</a:t>
            </a:r>
            <a:endParaRPr lang="en-IN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89900" y="179800"/>
            <a:ext cx="31608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</a:pPr>
            <a:r>
              <a:rPr lang="en-IN" sz="3370" b="1">
                <a:solidFill>
                  <a:srgbClr val="FF0000"/>
                </a:solidFill>
              </a:rPr>
              <a:t>Data Collection</a:t>
            </a:r>
            <a:endParaRPr sz="3370"/>
          </a:p>
        </p:txBody>
      </p:sp>
      <p:sp>
        <p:nvSpPr>
          <p:cNvPr id="123" name="Google Shape;123;p18"/>
          <p:cNvSpPr txBox="1"/>
          <p:nvPr>
            <p:ph type="body" idx="1"/>
          </p:nvPr>
        </p:nvSpPr>
        <p:spPr>
          <a:xfrm>
            <a:off x="289275" y="959601"/>
            <a:ext cx="11064600" cy="521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We collected data from Cars24 website. </a:t>
            </a:r>
            <a:endParaRPr lang="en-IN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</p:txBody>
      </p:sp>
      <p:pic>
        <p:nvPicPr>
          <p:cNvPr id="124" name="Google Shape;124;p18" descr="Screenshot (1).png"/>
          <p:cNvPicPr preferRelativeResize="0"/>
          <p:nvPr/>
        </p:nvPicPr>
        <p:blipFill rotWithShape="1">
          <a:blip r:embed="rId1"/>
          <a:srcRect l="3530" t="-3720" r="-3530" b="3719"/>
          <a:stretch>
            <a:fillRect/>
          </a:stretch>
        </p:blipFill>
        <p:spPr>
          <a:xfrm>
            <a:off x="95975" y="1931925"/>
            <a:ext cx="11451200" cy="387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183450" y="95250"/>
            <a:ext cx="42156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3200" b="1">
                <a:solidFill>
                  <a:srgbClr val="FF0000"/>
                </a:solidFill>
              </a:rPr>
              <a:t>Data Collection Process</a:t>
            </a:r>
            <a:endParaRPr sz="3200" b="1">
              <a:solidFill>
                <a:srgbClr val="FF0000"/>
              </a:solidFill>
            </a:endParaRPr>
          </a:p>
        </p:txBody>
      </p:sp>
      <p:sp>
        <p:nvSpPr>
          <p:cNvPr id="130" name="Google Shape;130;p19"/>
          <p:cNvSpPr txBox="1"/>
          <p:nvPr>
            <p:ph type="body" idx="1"/>
          </p:nvPr>
        </p:nvSpPr>
        <p:spPr>
          <a:xfrm>
            <a:off x="183450" y="853651"/>
            <a:ext cx="11170500" cy="53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IN"/>
              <a:t>Extracted the data using Requests and Beautiful Soup call with the help of Requests</a:t>
            </a:r>
            <a:endParaRPr lang="en-IN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</p:txBody>
      </p:sp>
      <p:pic>
        <p:nvPicPr>
          <p:cNvPr id="131" name="Google Shape;131;p19" descr="Screenshot (3)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77475" y="1702175"/>
            <a:ext cx="10976326" cy="439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66600" y="1"/>
            <a:ext cx="11144400" cy="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3200" b="1">
                <a:solidFill>
                  <a:srgbClr val="FF0000"/>
                </a:solidFill>
              </a:rPr>
              <a:t>Raw Data Overview</a:t>
            </a:r>
            <a:endParaRPr sz="3200" b="1">
              <a:solidFill>
                <a:srgbClr val="FF0000"/>
              </a:solidFill>
            </a:endParaRPr>
          </a:p>
        </p:txBody>
      </p:sp>
      <p:sp>
        <p:nvSpPr>
          <p:cNvPr id="137" name="Google Shape;137;p21"/>
          <p:cNvSpPr txBox="1"/>
          <p:nvPr>
            <p:ph type="body" idx="1"/>
          </p:nvPr>
        </p:nvSpPr>
        <p:spPr>
          <a:xfrm>
            <a:off x="166646" y="857232"/>
            <a:ext cx="11187300" cy="53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</p:txBody>
      </p:sp>
      <p:pic>
        <p:nvPicPr>
          <p:cNvPr id="138" name="Google Shape;138;p21" descr="Screenshot (5)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66650" y="787250"/>
            <a:ext cx="11144325" cy="531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89900" y="150800"/>
            <a:ext cx="3363900" cy="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3200" b="1">
                <a:solidFill>
                  <a:srgbClr val="FF0000"/>
                </a:solidFill>
              </a:rPr>
              <a:t>Features Extracted</a:t>
            </a:r>
            <a:endParaRPr sz="3200" b="1">
              <a:solidFill>
                <a:srgbClr val="FF0000"/>
              </a:solidFill>
            </a:endParaRPr>
          </a:p>
        </p:txBody>
      </p:sp>
      <p:sp>
        <p:nvSpPr>
          <p:cNvPr id="144" name="Google Shape;144;p22"/>
          <p:cNvSpPr txBox="1"/>
          <p:nvPr>
            <p:ph type="body" idx="1"/>
          </p:nvPr>
        </p:nvSpPr>
        <p:spPr>
          <a:xfrm>
            <a:off x="452398" y="1214422"/>
            <a:ext cx="10872900" cy="49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/>
              <a:t>                                                                     </a:t>
            </a:r>
            <a:endParaRPr lang="en-IN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sz="2400"/>
              <a:t>                                                                                            .Total columns:7</a:t>
            </a:r>
            <a:endParaRPr lang="en-IN" sz="240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sz="2400"/>
              <a:t>                                                                                            .Total _rows:874</a:t>
            </a:r>
            <a:endParaRPr sz="260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sz="2400"/>
              <a:t>                                                                                            . Kms_driven,Fuel_Type,Car_type,</a:t>
            </a:r>
            <a:endParaRPr lang="en-IN" sz="240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sz="2400"/>
              <a:t>                                                                                             Car_owner_type,Price,Brand,Year </a:t>
            </a:r>
            <a:endParaRPr lang="en-IN" sz="240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sz="2400"/>
              <a:t>                                                                                             are extracted from cars24.</a:t>
            </a:r>
            <a:endParaRPr sz="240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</p:txBody>
      </p:sp>
      <p:pic>
        <p:nvPicPr>
          <p:cNvPr id="145" name="Google Shape;145;p22" descr="Screenshot (7).pn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09588" y="1285860"/>
            <a:ext cx="5459550" cy="4929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118900" y="107299"/>
            <a:ext cx="11235000" cy="5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3200" b="1">
                <a:solidFill>
                  <a:srgbClr val="FF0000"/>
                </a:solidFill>
              </a:rPr>
              <a:t>   </a:t>
            </a:r>
            <a:r>
              <a:rPr lang="en-IN" sz="3200" b="1">
                <a:solidFill>
                  <a:srgbClr val="FF0000"/>
                </a:solidFill>
              </a:rPr>
              <a:t>Data Cleaning</a:t>
            </a:r>
            <a:endParaRPr sz="3200" b="1">
              <a:solidFill>
                <a:srgbClr val="FF0000"/>
              </a:solidFill>
            </a:endParaRPr>
          </a:p>
        </p:txBody>
      </p:sp>
      <p:sp>
        <p:nvSpPr>
          <p:cNvPr id="151" name="Google Shape;151;p23"/>
          <p:cNvSpPr txBox="1"/>
          <p:nvPr>
            <p:ph type="body" idx="1"/>
          </p:nvPr>
        </p:nvSpPr>
        <p:spPr>
          <a:xfrm>
            <a:off x="309522" y="1214422"/>
            <a:ext cx="11044278" cy="4962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IN"/>
              <a:t> </a:t>
            </a:r>
            <a:endParaRPr lang="en-IN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IN"/>
              <a:t>Replacing all the special Characters with space in the Car_owner_type and Kms_driven  columns.</a:t>
            </a:r>
            <a:endParaRPr lang="en-IN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</a:p>
        </p:txBody>
      </p:sp>
      <p:pic>
        <p:nvPicPr>
          <p:cNvPr id="152" name="Google Shape;152;p23" title="Screenshot (52).png"/>
          <p:cNvPicPr preferRelativeResize="0"/>
          <p:nvPr/>
        </p:nvPicPr>
        <p:blipFill rotWithShape="1">
          <a:blip r:embed="rId1"/>
          <a:srcRect l="21057" t="18844" r="2284" b="51426"/>
          <a:stretch>
            <a:fillRect/>
          </a:stretch>
        </p:blipFill>
        <p:spPr>
          <a:xfrm>
            <a:off x="505475" y="3585750"/>
            <a:ext cx="9346476" cy="20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8029</Words>
  <Application>WPS Presentation</Application>
  <PresentationFormat/>
  <Paragraphs>279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</vt:lpstr>
      <vt:lpstr>SimSun</vt:lpstr>
      <vt:lpstr>Wingdings</vt:lpstr>
      <vt:lpstr>Arial</vt:lpstr>
      <vt:lpstr>Calibri</vt:lpstr>
      <vt:lpstr>Roboto</vt:lpstr>
      <vt:lpstr>Lato Black</vt:lpstr>
      <vt:lpstr>Microsoft YaHei</vt:lpstr>
      <vt:lpstr>Arial Unicode MS</vt:lpstr>
      <vt:lpstr>Libre Baskerville</vt:lpstr>
      <vt:lpstr>Office Theme</vt:lpstr>
      <vt:lpstr>PowerPoint 演示文稿</vt:lpstr>
      <vt:lpstr>PowerPoint 演示文稿</vt:lpstr>
      <vt:lpstr> Agenda  </vt:lpstr>
      <vt:lpstr>Objective Of Our Project</vt:lpstr>
      <vt:lpstr>Data Collection</vt:lpstr>
      <vt:lpstr>Data Collection Process</vt:lpstr>
      <vt:lpstr>Raw Data Overview</vt:lpstr>
      <vt:lpstr>Features Extracted</vt:lpstr>
      <vt:lpstr>   Data Cleaning</vt:lpstr>
      <vt:lpstr>    Data Cleaning </vt:lpstr>
      <vt:lpstr>Data Cleaning:</vt:lpstr>
      <vt:lpstr>Data Cleaning</vt:lpstr>
      <vt:lpstr>Data Cleaning:</vt:lpstr>
      <vt:lpstr>    Data Cleaning:</vt:lpstr>
      <vt:lpstr>    Data After Cleaning </vt:lpstr>
      <vt:lpstr>Count of Brands and Models in the Dataset</vt:lpstr>
      <vt:lpstr>Price Range of Cars in the dataset</vt:lpstr>
      <vt:lpstr>Top 10 Brands Percentage distribution</vt:lpstr>
      <vt:lpstr>Maximum and Minimum Car prices by brand</vt:lpstr>
      <vt:lpstr>Price Distribution Across Brands</vt:lpstr>
      <vt:lpstr>Average Car prices(10-20 lakhs) by brand</vt:lpstr>
      <vt:lpstr>   Kilometers Driven by Fuel Type</vt:lpstr>
      <vt:lpstr>Price Variation Across Different Fuel Types</vt:lpstr>
      <vt:lpstr>Impact of Manufacturing Year on Car Price</vt:lpstr>
      <vt:lpstr>Correlation Heatmap of Car Dataset</vt:lpstr>
      <vt:lpstr>Effect of Brand Prices On Its Models  </vt:lpstr>
      <vt:lpstr>Price Range Analysis of Used Cars</vt:lpstr>
      <vt:lpstr>Observations</vt:lpstr>
      <vt:lpstr>Conclusion: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Raghu Ram Aduri</dc:creator>
  <cp:lastModifiedBy>saideepu Balaraju</cp:lastModifiedBy>
  <cp:revision>1</cp:revision>
  <dcterms:created xsi:type="dcterms:W3CDTF">2025-08-06T18:21:32Z</dcterms:created>
  <dcterms:modified xsi:type="dcterms:W3CDTF">2025-08-06T18:21:33Z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FA6E1829CBFC4D8EBB7CCD9CCF34973B_13</vt:lpwstr>
  </property>
  <property fmtid="{D5CDD505-2E9C-101B-9397-08002B2CF9AE}" pid="3" name="KSOProductBuildVer">
    <vt:lpwstr>1033-12.2.0.21931</vt:lpwstr>
  </property>
</Properties>
</file>