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12192000"/>
  <p:notesSz cx="6858000" cy="9144000"/>
  <p:embeddedFontLst>
    <p:embeddedFont>
      <p:font typeface="Roboto"/>
      <p:regular r:id="rId37"/>
      <p:bold r:id="rId38"/>
      <p:italic r:id="rId39"/>
      <p:boldItalic r:id="rId40"/>
    </p:embeddedFont>
    <p:embeddedFont>
      <p:font typeface="Lato Black"/>
      <p:bold r:id="rId41"/>
      <p:boldItalic r:id="rId42"/>
    </p:embeddedFont>
    <p:embeddedFont>
      <p:font typeface="Libre Baskerville"/>
      <p:regular r:id="rId43"/>
      <p:bold r:id="rId44"/>
      <p:italic r:id="rId45"/>
    </p:embeddedFont>
    <p:embeddedFont>
      <p:font typeface="Roboto Mon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0" roundtripDataSignature="AMtx7miTrqd6oGaQJhM00doszvyhveTk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LatoBlack-boldItalic.fntdata"/><Relationship Id="rId41" Type="http://schemas.openxmlformats.org/officeDocument/2006/relationships/font" Target="fonts/LatoBlack-bold.fntdata"/><Relationship Id="rId44" Type="http://schemas.openxmlformats.org/officeDocument/2006/relationships/font" Target="fonts/LibreBaskerville-bold.fntdata"/><Relationship Id="rId43" Type="http://schemas.openxmlformats.org/officeDocument/2006/relationships/font" Target="fonts/LibreBaskerville-regular.fntdata"/><Relationship Id="rId46" Type="http://schemas.openxmlformats.org/officeDocument/2006/relationships/font" Target="fonts/RobotoMono-regular.fntdata"/><Relationship Id="rId45" Type="http://schemas.openxmlformats.org/officeDocument/2006/relationships/font" Target="fonts/LibreBaskervill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Mono-italic.fntdata"/><Relationship Id="rId47" Type="http://schemas.openxmlformats.org/officeDocument/2006/relationships/font" Target="fonts/RobotoMono-bold.fntdata"/><Relationship Id="rId49" Type="http://schemas.openxmlformats.org/officeDocument/2006/relationships/font" Target="fonts/RobotoMon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font" Target="fonts/Roboto-regular.fntdata"/><Relationship Id="rId36" Type="http://schemas.openxmlformats.org/officeDocument/2006/relationships/slide" Target="slides/slide32.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60711fd39d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60711fd39d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360711fd39d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60711fd39d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60711fd39d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360711fd39d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60711fd39d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60711fd39d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360711fd39d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60711fd39d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60711fd39d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360711fd39d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60711fd39d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60711fd39d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360711fd39d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60711fd39d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60711fd39d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360711fd39d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60711fd39d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60711fd39d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360711fd39d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60711fd39d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60711fd39d_0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360711fd39d_0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60711fd39d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60711fd39d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360711fd39d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60711fd39d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60711fd39d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360711fd39d_0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60711fd39d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60711fd39d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360711fd39d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60711fd39d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60711fd39d_0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360711fd39d_0_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60711fd39d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60711fd39d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360711fd39d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60711fd39d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60711fd39d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360711fd39d_0_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60711fd39d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60711fd39d_0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360711fd39d_0_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60711fd39d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60711fd39d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360711fd39d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60711fd39d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60711fd39d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360711fd39d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65a4f28b4c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65a4f28b4c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365a4f28b4c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65a4f28b4c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65a4f28b4c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365a4f28b4c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65a4f28b4c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65a4f28b4c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365a4f28b4c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65a4f28b4c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65a4f28b4c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365a4f28b4c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65a4f28b4c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65a4f28b4c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365a4f28b4c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313" name="Google Shape;3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60711fd39d_0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60711fd39d_0_1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360711fd39d_0_1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65a4f28b4c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65a4f28b4c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365a4f28b4c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65a4f28b4c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65a4f28b4c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365a4f28b4c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65a4f28b4c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65a4f28b4c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365a4f28b4c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65a4f28b4c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65a4f28b4c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365a4f28b4c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60711fd39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60711fd39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360711fd39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id="74" name="Google Shape;74;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5"/>
          <p:cNvSpPr/>
          <p:nvPr>
            <p:ph idx="2" type="pic"/>
          </p:nvPr>
        </p:nvSpPr>
        <p:spPr>
          <a:xfrm>
            <a:off x="5183188" y="987425"/>
            <a:ext cx="6172200" cy="4873625"/>
          </a:xfrm>
          <a:prstGeom prst="rect">
            <a:avLst/>
          </a:prstGeom>
          <a:noFill/>
          <a:ln>
            <a:noFill/>
          </a:ln>
        </p:spPr>
      </p:sp>
      <p:sp>
        <p:nvSpPr>
          <p:cNvPr id="76" name="Google Shape;76;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b="0" l="0" r="0" t="0"/>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linkedin.com/in/saideepu-balaraj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0" l="0" r="0" t="0"/>
          <a:stretch/>
        </p:blipFill>
        <p:spPr>
          <a:xfrm>
            <a:off x="592" y="0"/>
            <a:ext cx="12190815" cy="6694098"/>
          </a:xfrm>
          <a:prstGeom prst="rect">
            <a:avLst/>
          </a:prstGeom>
          <a:noFill/>
          <a:ln>
            <a:noFill/>
          </a:ln>
        </p:spPr>
      </p:pic>
      <p:sp>
        <p:nvSpPr>
          <p:cNvPr id="99" name="Google Shape;99;p1"/>
          <p:cNvSpPr txBox="1"/>
          <p:nvPr/>
        </p:nvSpPr>
        <p:spPr>
          <a:xfrm>
            <a:off x="1989250" y="3862950"/>
            <a:ext cx="8090400" cy="969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br>
              <a:rPr b="0" i="0" lang="en-IN" sz="1800" u="none" cap="none" strike="noStrike">
                <a:solidFill>
                  <a:schemeClr val="dk1"/>
                </a:solidFill>
                <a:latin typeface="Calibri"/>
                <a:ea typeface="Calibri"/>
                <a:cs typeface="Calibri"/>
                <a:sym typeface="Calibri"/>
              </a:rPr>
            </a:br>
            <a:r>
              <a:rPr lang="en-IN" sz="3900">
                <a:solidFill>
                  <a:srgbClr val="FF0000"/>
                </a:solidFill>
                <a:latin typeface="Calibri"/>
                <a:ea typeface="Calibri"/>
                <a:cs typeface="Calibri"/>
                <a:sym typeface="Calibri"/>
              </a:rPr>
              <a:t>EMPLOYEE MANAGEMENT SYSTEM</a:t>
            </a:r>
            <a:endParaRPr b="0" i="0" sz="3500" u="none" cap="none" strike="noStrike">
              <a:solidFill>
                <a:srgbClr val="FF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360711fd39d_0_4"/>
          <p:cNvSpPr txBox="1"/>
          <p:nvPr/>
        </p:nvSpPr>
        <p:spPr>
          <a:xfrm>
            <a:off x="104400" y="136300"/>
            <a:ext cx="10830900" cy="63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IN" sz="3000">
                <a:solidFill>
                  <a:srgbClr val="FF0000"/>
                </a:solidFill>
                <a:highlight>
                  <a:srgbClr val="FFFFFF"/>
                </a:highlight>
              </a:rPr>
              <a:t>Which departments have the highest number of employees?</a:t>
            </a:r>
            <a:endParaRPr sz="4600">
              <a:solidFill>
                <a:srgbClr val="FF0000"/>
              </a:solidFill>
              <a:latin typeface="Calibri"/>
              <a:ea typeface="Calibri"/>
              <a:cs typeface="Calibri"/>
              <a:sym typeface="Calibri"/>
            </a:endParaRPr>
          </a:p>
        </p:txBody>
      </p:sp>
      <p:sp>
        <p:nvSpPr>
          <p:cNvPr id="160" name="Google Shape;160;g360711fd39d_0_4"/>
          <p:cNvSpPr txBox="1"/>
          <p:nvPr/>
        </p:nvSpPr>
        <p:spPr>
          <a:xfrm>
            <a:off x="9035750" y="1615175"/>
            <a:ext cx="840900" cy="9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61" name="Google Shape;161;g360711fd39d_0_4"/>
          <p:cNvPicPr preferRelativeResize="0"/>
          <p:nvPr/>
        </p:nvPicPr>
        <p:blipFill rotWithShape="1">
          <a:blip r:embed="rId3">
            <a:alphaModFix/>
          </a:blip>
          <a:srcRect b="0" l="0" r="0" t="22197"/>
          <a:stretch/>
        </p:blipFill>
        <p:spPr>
          <a:xfrm>
            <a:off x="398900" y="1006250"/>
            <a:ext cx="5887999" cy="44959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360711fd39d_0_8"/>
          <p:cNvSpPr txBox="1"/>
          <p:nvPr/>
        </p:nvSpPr>
        <p:spPr>
          <a:xfrm>
            <a:off x="152400" y="107300"/>
            <a:ext cx="11667300" cy="73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IN" sz="3400">
                <a:solidFill>
                  <a:srgbClr val="FF0000"/>
                </a:solidFill>
                <a:highlight>
                  <a:srgbClr val="FFFFFF"/>
                </a:highlight>
              </a:rPr>
              <a:t>What is the average salary per department?</a:t>
            </a:r>
            <a:br>
              <a:rPr lang="en-IN" sz="1200">
                <a:solidFill>
                  <a:schemeClr val="dk1"/>
                </a:solidFill>
                <a:highlight>
                  <a:srgbClr val="FFFFFF"/>
                </a:highlight>
              </a:rPr>
            </a:br>
            <a:endParaRPr sz="1200">
              <a:solidFill>
                <a:schemeClr val="dk1"/>
              </a:solidFill>
              <a:highlight>
                <a:srgbClr val="FFFFFF"/>
              </a:highlight>
            </a:endParaRPr>
          </a:p>
          <a:p>
            <a:pPr indent="0" lvl="0" marL="0" rtl="0" algn="l">
              <a:spcBef>
                <a:spcPts val="1200"/>
              </a:spcBef>
              <a:spcAft>
                <a:spcPts val="0"/>
              </a:spcAft>
              <a:buNone/>
            </a:pPr>
            <a:r>
              <a:t/>
            </a:r>
            <a:endParaRPr sz="2800">
              <a:solidFill>
                <a:schemeClr val="dk1"/>
              </a:solidFill>
              <a:latin typeface="Calibri"/>
              <a:ea typeface="Calibri"/>
              <a:cs typeface="Calibri"/>
              <a:sym typeface="Calibri"/>
            </a:endParaRPr>
          </a:p>
        </p:txBody>
      </p:sp>
      <p:pic>
        <p:nvPicPr>
          <p:cNvPr id="168" name="Google Shape;168;g360711fd39d_0_8"/>
          <p:cNvPicPr preferRelativeResize="0"/>
          <p:nvPr/>
        </p:nvPicPr>
        <p:blipFill>
          <a:blip r:embed="rId3">
            <a:alphaModFix/>
          </a:blip>
          <a:stretch>
            <a:fillRect/>
          </a:stretch>
        </p:blipFill>
        <p:spPr>
          <a:xfrm>
            <a:off x="152400" y="999200"/>
            <a:ext cx="5343525" cy="4581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360711fd39d_0_12"/>
          <p:cNvSpPr txBox="1"/>
          <p:nvPr/>
        </p:nvSpPr>
        <p:spPr>
          <a:xfrm>
            <a:off x="89900" y="78300"/>
            <a:ext cx="10801800" cy="89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IN" sz="3300">
                <a:solidFill>
                  <a:srgbClr val="FF0000"/>
                </a:solidFill>
                <a:highlight>
                  <a:srgbClr val="FFFFFF"/>
                </a:highlight>
              </a:rPr>
              <a:t>Who are the top 5 highest-paid employees?</a:t>
            </a:r>
            <a:endParaRPr sz="4900">
              <a:solidFill>
                <a:srgbClr val="FF0000"/>
              </a:solidFill>
              <a:latin typeface="Calibri"/>
              <a:ea typeface="Calibri"/>
              <a:cs typeface="Calibri"/>
              <a:sym typeface="Calibri"/>
            </a:endParaRPr>
          </a:p>
        </p:txBody>
      </p:sp>
      <p:pic>
        <p:nvPicPr>
          <p:cNvPr id="175" name="Google Shape;175;g360711fd39d_0_12"/>
          <p:cNvPicPr preferRelativeResize="0"/>
          <p:nvPr/>
        </p:nvPicPr>
        <p:blipFill>
          <a:blip r:embed="rId3">
            <a:alphaModFix/>
          </a:blip>
          <a:stretch>
            <a:fillRect/>
          </a:stretch>
        </p:blipFill>
        <p:spPr>
          <a:xfrm>
            <a:off x="152400" y="1129800"/>
            <a:ext cx="4572000" cy="439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60711fd39d_0_35"/>
          <p:cNvSpPr txBox="1"/>
          <p:nvPr/>
        </p:nvSpPr>
        <p:spPr>
          <a:xfrm>
            <a:off x="365375" y="281275"/>
            <a:ext cx="11526600" cy="75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IN" sz="3000">
                <a:solidFill>
                  <a:srgbClr val="FF0000"/>
                </a:solidFill>
                <a:highlight>
                  <a:srgbClr val="FFFFFF"/>
                </a:highlight>
              </a:rPr>
              <a:t>What is the total salary expenditure across the company?</a:t>
            </a:r>
            <a:br>
              <a:rPr lang="en-IN" sz="1200">
                <a:solidFill>
                  <a:schemeClr val="dk1"/>
                </a:solidFill>
                <a:highlight>
                  <a:srgbClr val="FFFFFF"/>
                </a:highlight>
              </a:rPr>
            </a:br>
            <a:endParaRPr sz="1200">
              <a:solidFill>
                <a:schemeClr val="dk1"/>
              </a:solidFill>
              <a:highlight>
                <a:srgbClr val="FFFFFF"/>
              </a:highlight>
            </a:endParaRPr>
          </a:p>
          <a:p>
            <a:pPr indent="0" lvl="0" marL="0" rtl="0" algn="l">
              <a:spcBef>
                <a:spcPts val="1200"/>
              </a:spcBef>
              <a:spcAft>
                <a:spcPts val="0"/>
              </a:spcAft>
              <a:buNone/>
            </a:pPr>
            <a:r>
              <a:t/>
            </a:r>
            <a:endParaRPr sz="2800">
              <a:solidFill>
                <a:schemeClr val="dk1"/>
              </a:solidFill>
              <a:latin typeface="Calibri"/>
              <a:ea typeface="Calibri"/>
              <a:cs typeface="Calibri"/>
              <a:sym typeface="Calibri"/>
            </a:endParaRPr>
          </a:p>
        </p:txBody>
      </p:sp>
      <p:pic>
        <p:nvPicPr>
          <p:cNvPr id="182" name="Google Shape;182;g360711fd39d_0_35"/>
          <p:cNvPicPr preferRelativeResize="0"/>
          <p:nvPr/>
        </p:nvPicPr>
        <p:blipFill rotWithShape="1">
          <a:blip r:embed="rId3">
            <a:alphaModFix/>
          </a:blip>
          <a:srcRect b="0" l="2343" r="0" t="0"/>
          <a:stretch/>
        </p:blipFill>
        <p:spPr>
          <a:xfrm>
            <a:off x="423375" y="1216475"/>
            <a:ext cx="5841224" cy="2809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360711fd39d_0_39"/>
          <p:cNvSpPr txBox="1"/>
          <p:nvPr/>
        </p:nvSpPr>
        <p:spPr>
          <a:xfrm>
            <a:off x="157650" y="854825"/>
            <a:ext cx="10139400" cy="56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IN" sz="2800">
                <a:solidFill>
                  <a:srgbClr val="FF0000"/>
                </a:solidFill>
                <a:highlight>
                  <a:srgbClr val="FFFFFF"/>
                </a:highlight>
              </a:rPr>
              <a:t>How many different job roles exist in each department?</a:t>
            </a:r>
            <a:endParaRPr sz="4400">
              <a:solidFill>
                <a:srgbClr val="FF0000"/>
              </a:solidFill>
              <a:latin typeface="Calibri"/>
              <a:ea typeface="Calibri"/>
              <a:cs typeface="Calibri"/>
              <a:sym typeface="Calibri"/>
            </a:endParaRPr>
          </a:p>
        </p:txBody>
      </p:sp>
      <p:pic>
        <p:nvPicPr>
          <p:cNvPr id="189" name="Google Shape;189;g360711fd39d_0_39"/>
          <p:cNvPicPr preferRelativeResize="0"/>
          <p:nvPr/>
        </p:nvPicPr>
        <p:blipFill rotWithShape="1">
          <a:blip r:embed="rId3">
            <a:alphaModFix/>
          </a:blip>
          <a:srcRect b="2095" l="1419" r="0" t="0"/>
          <a:stretch/>
        </p:blipFill>
        <p:spPr>
          <a:xfrm>
            <a:off x="399100" y="1637625"/>
            <a:ext cx="5727775" cy="4168350"/>
          </a:xfrm>
          <a:prstGeom prst="rect">
            <a:avLst/>
          </a:prstGeom>
          <a:noFill/>
          <a:ln>
            <a:noFill/>
          </a:ln>
        </p:spPr>
      </p:pic>
      <p:sp>
        <p:nvSpPr>
          <p:cNvPr id="190" name="Google Shape;190;g360711fd39d_0_39"/>
          <p:cNvSpPr txBox="1"/>
          <p:nvPr/>
        </p:nvSpPr>
        <p:spPr>
          <a:xfrm>
            <a:off x="2621025" y="154375"/>
            <a:ext cx="6880800" cy="54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rPr b="1" lang="en-IN" sz="2500" u="sng">
                <a:solidFill>
                  <a:schemeClr val="dk1"/>
                </a:solidFill>
                <a:highlight>
                  <a:srgbClr val="FFFFFF"/>
                </a:highlight>
              </a:rPr>
              <a:t>JOB ROLE AND DEPARTMENT ANALYSIS</a:t>
            </a:r>
            <a:endParaRPr sz="4000" u="sng">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360711fd39d_0_51"/>
          <p:cNvSpPr txBox="1"/>
          <p:nvPr/>
        </p:nvSpPr>
        <p:spPr>
          <a:xfrm>
            <a:off x="190500" y="187225"/>
            <a:ext cx="11629200" cy="77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IN" sz="2500">
                <a:solidFill>
                  <a:srgbClr val="FF0000"/>
                </a:solidFill>
                <a:highlight>
                  <a:srgbClr val="FFFFFF"/>
                </a:highlight>
              </a:rPr>
              <a:t>Which departments  have the highest total salary allocation?</a:t>
            </a:r>
            <a:endParaRPr sz="2500">
              <a:solidFill>
                <a:srgbClr val="FF0000"/>
              </a:solidFill>
              <a:highlight>
                <a:srgbClr val="FFFFFF"/>
              </a:highlight>
            </a:endParaRPr>
          </a:p>
          <a:p>
            <a:pPr indent="0" lvl="0" marL="457200" rtl="0" algn="l">
              <a:lnSpc>
                <a:spcPct val="115000"/>
              </a:lnSpc>
              <a:spcBef>
                <a:spcPts val="1200"/>
              </a:spcBef>
              <a:spcAft>
                <a:spcPts val="1200"/>
              </a:spcAft>
              <a:buNone/>
            </a:pPr>
            <a:r>
              <a:t/>
            </a:r>
            <a:endParaRPr sz="4100">
              <a:solidFill>
                <a:srgbClr val="FF0000"/>
              </a:solidFill>
              <a:latin typeface="Calibri"/>
              <a:ea typeface="Calibri"/>
              <a:cs typeface="Calibri"/>
              <a:sym typeface="Calibri"/>
            </a:endParaRPr>
          </a:p>
        </p:txBody>
      </p:sp>
      <p:pic>
        <p:nvPicPr>
          <p:cNvPr id="197" name="Google Shape;197;g360711fd39d_0_51"/>
          <p:cNvPicPr preferRelativeResize="0"/>
          <p:nvPr/>
        </p:nvPicPr>
        <p:blipFill>
          <a:blip r:embed="rId3">
            <a:alphaModFix/>
          </a:blip>
          <a:stretch>
            <a:fillRect/>
          </a:stretch>
        </p:blipFill>
        <p:spPr>
          <a:xfrm>
            <a:off x="391800" y="1056375"/>
            <a:ext cx="5731876" cy="4211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360711fd39d_0_47"/>
          <p:cNvSpPr txBox="1"/>
          <p:nvPr/>
        </p:nvSpPr>
        <p:spPr>
          <a:xfrm>
            <a:off x="350875" y="165300"/>
            <a:ext cx="10540800" cy="76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IN" sz="2700">
                <a:solidFill>
                  <a:srgbClr val="FF0000"/>
                </a:solidFill>
                <a:highlight>
                  <a:srgbClr val="FFFFFF"/>
                </a:highlight>
              </a:rPr>
              <a:t>Which job roles offer the highest salary?</a:t>
            </a:r>
            <a:endParaRPr sz="4300">
              <a:solidFill>
                <a:srgbClr val="FF0000"/>
              </a:solidFill>
              <a:latin typeface="Calibri"/>
              <a:ea typeface="Calibri"/>
              <a:cs typeface="Calibri"/>
              <a:sym typeface="Calibri"/>
            </a:endParaRPr>
          </a:p>
        </p:txBody>
      </p:sp>
      <p:pic>
        <p:nvPicPr>
          <p:cNvPr id="204" name="Google Shape;204;g360711fd39d_0_47"/>
          <p:cNvPicPr preferRelativeResize="0"/>
          <p:nvPr/>
        </p:nvPicPr>
        <p:blipFill>
          <a:blip r:embed="rId3">
            <a:alphaModFix/>
          </a:blip>
          <a:stretch>
            <a:fillRect/>
          </a:stretch>
        </p:blipFill>
        <p:spPr>
          <a:xfrm>
            <a:off x="350875" y="1041575"/>
            <a:ext cx="4362450" cy="3848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360711fd39d_0_55"/>
          <p:cNvSpPr txBox="1"/>
          <p:nvPr/>
        </p:nvSpPr>
        <p:spPr>
          <a:xfrm>
            <a:off x="305450" y="844100"/>
            <a:ext cx="11209500" cy="63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IN" sz="2500">
                <a:solidFill>
                  <a:srgbClr val="FF0000"/>
                </a:solidFill>
                <a:highlight>
                  <a:srgbClr val="FFFFFF"/>
                </a:highlight>
              </a:rPr>
              <a:t>How many employees have at least one qualification listed?</a:t>
            </a:r>
            <a:endParaRPr sz="4100">
              <a:solidFill>
                <a:srgbClr val="FF0000"/>
              </a:solidFill>
              <a:latin typeface="Calibri"/>
              <a:ea typeface="Calibri"/>
              <a:cs typeface="Calibri"/>
              <a:sym typeface="Calibri"/>
            </a:endParaRPr>
          </a:p>
        </p:txBody>
      </p:sp>
      <p:pic>
        <p:nvPicPr>
          <p:cNvPr id="211" name="Google Shape;211;g360711fd39d_0_55"/>
          <p:cNvPicPr preferRelativeResize="0"/>
          <p:nvPr/>
        </p:nvPicPr>
        <p:blipFill>
          <a:blip r:embed="rId3">
            <a:alphaModFix/>
          </a:blip>
          <a:stretch>
            <a:fillRect/>
          </a:stretch>
        </p:blipFill>
        <p:spPr>
          <a:xfrm>
            <a:off x="403900" y="1644025"/>
            <a:ext cx="7991475" cy="3105150"/>
          </a:xfrm>
          <a:prstGeom prst="rect">
            <a:avLst/>
          </a:prstGeom>
          <a:noFill/>
          <a:ln>
            <a:noFill/>
          </a:ln>
        </p:spPr>
      </p:pic>
      <p:sp>
        <p:nvSpPr>
          <p:cNvPr id="212" name="Google Shape;212;g360711fd39d_0_55"/>
          <p:cNvSpPr txBox="1"/>
          <p:nvPr/>
        </p:nvSpPr>
        <p:spPr>
          <a:xfrm>
            <a:off x="2637450" y="137950"/>
            <a:ext cx="7275000" cy="63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rPr b="1" lang="en-IN" sz="2500" u="sng">
                <a:solidFill>
                  <a:schemeClr val="dk1"/>
                </a:solidFill>
                <a:highlight>
                  <a:srgbClr val="FFFFFF"/>
                </a:highlight>
              </a:rPr>
              <a:t>QUALIFICATION AND SKILLS ANALYSIS</a:t>
            </a:r>
            <a:endParaRPr sz="4000" u="sng">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360711fd39d_0_59"/>
          <p:cNvSpPr txBox="1"/>
          <p:nvPr/>
        </p:nvSpPr>
        <p:spPr>
          <a:xfrm>
            <a:off x="249375" y="194275"/>
            <a:ext cx="10830600" cy="78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IN" sz="2700">
                <a:solidFill>
                  <a:srgbClr val="FF0000"/>
                </a:solidFill>
                <a:highlight>
                  <a:srgbClr val="FFFFFF"/>
                </a:highlight>
              </a:rPr>
              <a:t>Which positions require the most qualifications?</a:t>
            </a:r>
            <a:endParaRPr sz="4300">
              <a:solidFill>
                <a:srgbClr val="FF0000"/>
              </a:solidFill>
              <a:latin typeface="Calibri"/>
              <a:ea typeface="Calibri"/>
              <a:cs typeface="Calibri"/>
              <a:sym typeface="Calibri"/>
            </a:endParaRPr>
          </a:p>
        </p:txBody>
      </p:sp>
      <p:pic>
        <p:nvPicPr>
          <p:cNvPr id="219" name="Google Shape;219;g360711fd39d_0_59"/>
          <p:cNvPicPr preferRelativeResize="0"/>
          <p:nvPr/>
        </p:nvPicPr>
        <p:blipFill>
          <a:blip r:embed="rId3">
            <a:alphaModFix/>
          </a:blip>
          <a:stretch>
            <a:fillRect/>
          </a:stretch>
        </p:blipFill>
        <p:spPr>
          <a:xfrm>
            <a:off x="601875" y="1160825"/>
            <a:ext cx="6090831" cy="3108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360711fd39d_0_67"/>
          <p:cNvSpPr txBox="1"/>
          <p:nvPr/>
        </p:nvSpPr>
        <p:spPr>
          <a:xfrm>
            <a:off x="157650" y="827700"/>
            <a:ext cx="8878200" cy="55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IN" sz="2500">
                <a:solidFill>
                  <a:srgbClr val="FF0000"/>
                </a:solidFill>
                <a:highlight>
                  <a:srgbClr val="FFFFFF"/>
                </a:highlight>
              </a:rPr>
              <a:t>Which year had the most employees taking leaves?</a:t>
            </a:r>
            <a:br>
              <a:rPr lang="en-IN" sz="1200">
                <a:solidFill>
                  <a:schemeClr val="dk1"/>
                </a:solidFill>
                <a:highlight>
                  <a:srgbClr val="FFFFFF"/>
                </a:highlight>
              </a:rPr>
            </a:br>
            <a:endParaRPr sz="1200">
              <a:solidFill>
                <a:schemeClr val="dk1"/>
              </a:solidFill>
              <a:highlight>
                <a:srgbClr val="FFFFFF"/>
              </a:highlight>
            </a:endParaRPr>
          </a:p>
          <a:p>
            <a:pPr indent="0" lvl="0" marL="457200" rtl="0" algn="l">
              <a:lnSpc>
                <a:spcPct val="115000"/>
              </a:lnSpc>
              <a:spcBef>
                <a:spcPts val="1200"/>
              </a:spcBef>
              <a:spcAft>
                <a:spcPts val="1200"/>
              </a:spcAft>
              <a:buNone/>
            </a:pPr>
            <a:br>
              <a:rPr lang="en-IN" sz="1200">
                <a:solidFill>
                  <a:schemeClr val="dk1"/>
                </a:solidFill>
                <a:highlight>
                  <a:srgbClr val="FFFFFF"/>
                </a:highlight>
              </a:rPr>
            </a:br>
            <a:endParaRPr sz="2800">
              <a:solidFill>
                <a:schemeClr val="dk1"/>
              </a:solidFill>
              <a:latin typeface="Calibri"/>
              <a:ea typeface="Calibri"/>
              <a:cs typeface="Calibri"/>
              <a:sym typeface="Calibri"/>
            </a:endParaRPr>
          </a:p>
        </p:txBody>
      </p:sp>
      <p:pic>
        <p:nvPicPr>
          <p:cNvPr id="226" name="Google Shape;226;g360711fd39d_0_67"/>
          <p:cNvPicPr preferRelativeResize="0"/>
          <p:nvPr/>
        </p:nvPicPr>
        <p:blipFill>
          <a:blip r:embed="rId3">
            <a:alphaModFix/>
          </a:blip>
          <a:stretch>
            <a:fillRect/>
          </a:stretch>
        </p:blipFill>
        <p:spPr>
          <a:xfrm>
            <a:off x="223350" y="1468250"/>
            <a:ext cx="9637275" cy="2645975"/>
          </a:xfrm>
          <a:prstGeom prst="rect">
            <a:avLst/>
          </a:prstGeom>
          <a:noFill/>
          <a:ln>
            <a:noFill/>
          </a:ln>
        </p:spPr>
      </p:pic>
      <p:sp>
        <p:nvSpPr>
          <p:cNvPr id="227" name="Google Shape;227;g360711fd39d_0_67"/>
          <p:cNvSpPr txBox="1"/>
          <p:nvPr/>
        </p:nvSpPr>
        <p:spPr>
          <a:xfrm>
            <a:off x="2982325" y="72250"/>
            <a:ext cx="5649300" cy="67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rPr b="1" lang="en-IN" sz="2500" u="sng">
                <a:solidFill>
                  <a:schemeClr val="dk1"/>
                </a:solidFill>
                <a:highlight>
                  <a:srgbClr val="FFFFFF"/>
                </a:highlight>
              </a:rPr>
              <a:t>LEAVE AND ABSENCE PATTERNS</a:t>
            </a:r>
            <a:endParaRPr sz="4000" u="sng">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nvSpPr>
        <p:spPr>
          <a:xfrm>
            <a:off x="427656" y="416554"/>
            <a:ext cx="6099463" cy="49590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rgbClr val="FF0000"/>
              </a:buClr>
              <a:buSzPts val="3200"/>
              <a:buFont typeface="Lato Black"/>
              <a:buNone/>
            </a:pPr>
            <a:r>
              <a:rPr b="0" i="0" lang="en-IN" sz="3200" u="none" cap="none" strike="noStrike">
                <a:solidFill>
                  <a:srgbClr val="FF0000"/>
                </a:solidFill>
                <a:latin typeface="Lato Black"/>
                <a:ea typeface="Lato Black"/>
                <a:cs typeface="Lato Black"/>
                <a:sym typeface="Lato Black"/>
              </a:rPr>
              <a:t>About me</a:t>
            </a:r>
            <a:endParaRPr b="0" i="0" sz="1800" u="none" cap="none" strike="noStrike">
              <a:solidFill>
                <a:srgbClr val="FF0000"/>
              </a:solidFill>
              <a:latin typeface="Calibri"/>
              <a:ea typeface="Calibri"/>
              <a:cs typeface="Calibri"/>
              <a:sym typeface="Calibri"/>
            </a:endParaRPr>
          </a:p>
        </p:txBody>
      </p:sp>
      <p:sp>
        <p:nvSpPr>
          <p:cNvPr id="105" name="Google Shape;105;p3"/>
          <p:cNvSpPr txBox="1"/>
          <p:nvPr/>
        </p:nvSpPr>
        <p:spPr>
          <a:xfrm>
            <a:off x="479525" y="1008325"/>
            <a:ext cx="10543200" cy="4516200"/>
          </a:xfrm>
          <a:prstGeom prst="rect">
            <a:avLst/>
          </a:prstGeom>
          <a:noFill/>
          <a:ln>
            <a:noFill/>
          </a:ln>
        </p:spPr>
        <p:txBody>
          <a:bodyPr anchorCtr="0" anchor="t" bIns="91425" lIns="91425" spcFirstLastPara="1" rIns="91425" wrap="square" tIns="91425">
            <a:noAutofit/>
          </a:bodyPr>
          <a:lstStyle/>
          <a:p>
            <a:pPr indent="-330200" lvl="0" marL="285750" rtl="0" algn="l">
              <a:spcBef>
                <a:spcPts val="0"/>
              </a:spcBef>
              <a:spcAft>
                <a:spcPts val="0"/>
              </a:spcAft>
              <a:buClr>
                <a:schemeClr val="dk1"/>
              </a:buClr>
              <a:buSzPts val="2500"/>
              <a:buFont typeface="Calibri"/>
              <a:buChar char="•"/>
            </a:pPr>
            <a:r>
              <a:rPr lang="en-IN" sz="2500">
                <a:solidFill>
                  <a:schemeClr val="dk1"/>
                </a:solidFill>
                <a:latin typeface="Calibri"/>
                <a:ea typeface="Calibri"/>
                <a:cs typeface="Calibri"/>
                <a:sym typeface="Calibri"/>
              </a:rPr>
              <a:t>Myself Saideepu Balaraju</a:t>
            </a:r>
            <a:endParaRPr sz="2500">
              <a:solidFill>
                <a:schemeClr val="dk1"/>
              </a:solidFill>
              <a:latin typeface="Calibri"/>
              <a:ea typeface="Calibri"/>
              <a:cs typeface="Calibri"/>
              <a:sym typeface="Calibri"/>
            </a:endParaRPr>
          </a:p>
          <a:p>
            <a:pPr indent="-330200" lvl="0" marL="285750" rtl="0" algn="l">
              <a:spcBef>
                <a:spcPts val="0"/>
              </a:spcBef>
              <a:spcAft>
                <a:spcPts val="0"/>
              </a:spcAft>
              <a:buClr>
                <a:schemeClr val="dk1"/>
              </a:buClr>
              <a:buSzPts val="2500"/>
              <a:buFont typeface="Calibri"/>
              <a:buChar char="•"/>
            </a:pPr>
            <a:r>
              <a:rPr lang="en-IN" sz="2500">
                <a:solidFill>
                  <a:schemeClr val="dk1"/>
                </a:solidFill>
                <a:latin typeface="Calibri"/>
                <a:ea typeface="Calibri"/>
                <a:cs typeface="Calibri"/>
                <a:sym typeface="Calibri"/>
              </a:rPr>
              <a:t>I completed  My B.Tech in the Stream Of Computer Science and  Engineering from CVRT 2025. </a:t>
            </a:r>
            <a:endParaRPr sz="2100">
              <a:solidFill>
                <a:schemeClr val="dk1"/>
              </a:solidFill>
              <a:latin typeface="Calibri"/>
              <a:ea typeface="Calibri"/>
              <a:cs typeface="Calibri"/>
              <a:sym typeface="Calibri"/>
            </a:endParaRPr>
          </a:p>
          <a:p>
            <a:pPr indent="-285750" lvl="0" marL="285750" rtl="0" algn="l">
              <a:spcBef>
                <a:spcPts val="0"/>
              </a:spcBef>
              <a:spcAft>
                <a:spcPts val="0"/>
              </a:spcAft>
              <a:buClr>
                <a:schemeClr val="dk1"/>
              </a:buClr>
              <a:buSzPts val="1800"/>
              <a:buFont typeface="Calibri"/>
              <a:buChar char="•"/>
            </a:pPr>
            <a:r>
              <a:rPr lang="en-IN" sz="2500">
                <a:solidFill>
                  <a:schemeClr val="dk1"/>
                </a:solidFill>
                <a:latin typeface="Calibri"/>
                <a:ea typeface="Calibri"/>
                <a:cs typeface="Calibri"/>
                <a:sym typeface="Calibri"/>
              </a:rPr>
              <a:t>Linkedin:</a:t>
            </a:r>
            <a:r>
              <a:rPr lang="en-IN" sz="2250">
                <a:solidFill>
                  <a:srgbClr val="0A66C2"/>
                </a:solidFill>
                <a:highlight>
                  <a:schemeClr val="lt1"/>
                </a:highlight>
                <a:uFill>
                  <a:noFill/>
                </a:uFill>
                <a:latin typeface="Roboto"/>
                <a:ea typeface="Roboto"/>
                <a:cs typeface="Roboto"/>
                <a:sym typeface="Roboto"/>
                <a:hlinkClick r:id="rId3">
                  <a:extLst>
                    <a:ext uri="{A12FA001-AC4F-418D-AE19-62706E023703}">
                      <ahyp:hlinkClr val="tx"/>
                    </a:ext>
                  </a:extLst>
                </a:hlinkClick>
              </a:rPr>
              <a:t>linkedin.com/in/saideepu-balaraju</a:t>
            </a:r>
            <a:endParaRPr sz="3000">
              <a:solidFill>
                <a:schemeClr val="dk1"/>
              </a:solidFill>
              <a:latin typeface="Calibri"/>
              <a:ea typeface="Calibri"/>
              <a:cs typeface="Calibri"/>
              <a:sym typeface="Calibri"/>
            </a:endParaRPr>
          </a:p>
          <a:p>
            <a:pPr indent="-285750" lvl="0" marL="285750" rtl="0" algn="l">
              <a:spcBef>
                <a:spcPts val="0"/>
              </a:spcBef>
              <a:spcAft>
                <a:spcPts val="0"/>
              </a:spcAft>
              <a:buClr>
                <a:schemeClr val="dk1"/>
              </a:buClr>
              <a:buSzPts val="1800"/>
              <a:buFont typeface="Calibri"/>
              <a:buChar char="•"/>
            </a:pPr>
            <a:r>
              <a:rPr lang="en-IN" sz="2500">
                <a:solidFill>
                  <a:schemeClr val="dk1"/>
                </a:solidFill>
                <a:latin typeface="Calibri"/>
                <a:ea typeface="Calibri"/>
                <a:cs typeface="Calibri"/>
                <a:sym typeface="Calibri"/>
              </a:rPr>
              <a:t>Github:</a:t>
            </a:r>
            <a:r>
              <a:rPr lang="en-IN" sz="2200">
                <a:solidFill>
                  <a:srgbClr val="3C78D8"/>
                </a:solidFill>
                <a:latin typeface="Calibri"/>
                <a:ea typeface="Calibri"/>
                <a:cs typeface="Calibri"/>
                <a:sym typeface="Calibri"/>
              </a:rPr>
              <a:t>https://github.com/SAIDEEPUBALARAJU-2003</a:t>
            </a:r>
            <a:endParaRPr sz="2200">
              <a:solidFill>
                <a:srgbClr val="3C78D8"/>
              </a:solidFill>
              <a:latin typeface="Calibri"/>
              <a:ea typeface="Calibri"/>
              <a:cs typeface="Calibri"/>
              <a:sym typeface="Calibri"/>
            </a:endParaRPr>
          </a:p>
          <a:p>
            <a:pPr indent="-171450" lvl="0" marL="285750" rtl="0" algn="l">
              <a:spcBef>
                <a:spcPts val="0"/>
              </a:spcBef>
              <a:spcAft>
                <a:spcPts val="0"/>
              </a:spcAft>
              <a:buClr>
                <a:schemeClr val="dk1"/>
              </a:buClr>
              <a:buSzPts val="1800"/>
              <a:buFont typeface="Arial"/>
              <a:buNone/>
            </a:pPr>
            <a:r>
              <a:t/>
            </a:r>
            <a:endParaRPr sz="25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360711fd39d_0_75"/>
          <p:cNvSpPr txBox="1"/>
          <p:nvPr/>
        </p:nvSpPr>
        <p:spPr>
          <a:xfrm>
            <a:off x="152400" y="203650"/>
            <a:ext cx="10188300" cy="83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IN" sz="2400">
                <a:solidFill>
                  <a:srgbClr val="FF0000"/>
                </a:solidFill>
                <a:highlight>
                  <a:srgbClr val="FFFFFF"/>
                </a:highlight>
              </a:rPr>
              <a:t>Which employees have taken the most leaves?</a:t>
            </a:r>
            <a:endParaRPr sz="4000">
              <a:solidFill>
                <a:srgbClr val="FF0000"/>
              </a:solidFill>
              <a:latin typeface="Calibri"/>
              <a:ea typeface="Calibri"/>
              <a:cs typeface="Calibri"/>
              <a:sym typeface="Calibri"/>
            </a:endParaRPr>
          </a:p>
        </p:txBody>
      </p:sp>
      <p:pic>
        <p:nvPicPr>
          <p:cNvPr id="234" name="Google Shape;234;g360711fd39d_0_75"/>
          <p:cNvPicPr preferRelativeResize="0"/>
          <p:nvPr/>
        </p:nvPicPr>
        <p:blipFill>
          <a:blip r:embed="rId3">
            <a:alphaModFix/>
          </a:blip>
          <a:stretch>
            <a:fillRect/>
          </a:stretch>
        </p:blipFill>
        <p:spPr>
          <a:xfrm>
            <a:off x="464425" y="892175"/>
            <a:ext cx="7105650" cy="5495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360711fd39d_0_79"/>
          <p:cNvSpPr txBox="1"/>
          <p:nvPr/>
        </p:nvSpPr>
        <p:spPr>
          <a:xfrm>
            <a:off x="220375" y="252275"/>
            <a:ext cx="10091400" cy="72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IN" sz="2300">
                <a:solidFill>
                  <a:srgbClr val="FF0000"/>
                </a:solidFill>
                <a:highlight>
                  <a:srgbClr val="FFFFFF"/>
                </a:highlight>
              </a:rPr>
              <a:t>What is the total number of leave days taken company-wide?</a:t>
            </a:r>
            <a:endParaRPr sz="3900">
              <a:solidFill>
                <a:srgbClr val="FF0000"/>
              </a:solidFill>
              <a:latin typeface="Calibri"/>
              <a:ea typeface="Calibri"/>
              <a:cs typeface="Calibri"/>
              <a:sym typeface="Calibri"/>
            </a:endParaRPr>
          </a:p>
        </p:txBody>
      </p:sp>
      <p:pic>
        <p:nvPicPr>
          <p:cNvPr id="241" name="Google Shape;241;g360711fd39d_0_79"/>
          <p:cNvPicPr preferRelativeResize="0"/>
          <p:nvPr/>
        </p:nvPicPr>
        <p:blipFill>
          <a:blip r:embed="rId3">
            <a:alphaModFix/>
          </a:blip>
          <a:stretch>
            <a:fillRect/>
          </a:stretch>
        </p:blipFill>
        <p:spPr>
          <a:xfrm>
            <a:off x="152400" y="1129775"/>
            <a:ext cx="5838825" cy="2895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g360711fd39d_0_87"/>
          <p:cNvPicPr preferRelativeResize="0"/>
          <p:nvPr/>
        </p:nvPicPr>
        <p:blipFill>
          <a:blip r:embed="rId3">
            <a:alphaModFix/>
          </a:blip>
          <a:stretch>
            <a:fillRect/>
          </a:stretch>
        </p:blipFill>
        <p:spPr>
          <a:xfrm>
            <a:off x="333050" y="1744375"/>
            <a:ext cx="7115175" cy="3829050"/>
          </a:xfrm>
          <a:prstGeom prst="rect">
            <a:avLst/>
          </a:prstGeom>
          <a:noFill/>
          <a:ln>
            <a:noFill/>
          </a:ln>
        </p:spPr>
      </p:pic>
      <p:sp>
        <p:nvSpPr>
          <p:cNvPr id="248" name="Google Shape;248;g360711fd39d_0_87"/>
          <p:cNvSpPr txBox="1"/>
          <p:nvPr/>
        </p:nvSpPr>
        <p:spPr>
          <a:xfrm>
            <a:off x="152400" y="991925"/>
            <a:ext cx="11899200" cy="42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IN" sz="2700">
                <a:solidFill>
                  <a:srgbClr val="FF0000"/>
                </a:solidFill>
                <a:highlight>
                  <a:srgbClr val="FFFFFF"/>
                </a:highlight>
              </a:rPr>
              <a:t>What is the total monthly payroll processed?</a:t>
            </a:r>
            <a:endParaRPr sz="4300">
              <a:solidFill>
                <a:srgbClr val="FF0000"/>
              </a:solidFill>
              <a:latin typeface="Calibri"/>
              <a:ea typeface="Calibri"/>
              <a:cs typeface="Calibri"/>
              <a:sym typeface="Calibri"/>
            </a:endParaRPr>
          </a:p>
        </p:txBody>
      </p:sp>
      <p:sp>
        <p:nvSpPr>
          <p:cNvPr id="249" name="Google Shape;249;g360711fd39d_0_87"/>
          <p:cNvSpPr txBox="1"/>
          <p:nvPr/>
        </p:nvSpPr>
        <p:spPr>
          <a:xfrm>
            <a:off x="2858550" y="203650"/>
            <a:ext cx="7448100" cy="60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rPr b="1" lang="en-IN" sz="2500" u="sng">
                <a:solidFill>
                  <a:schemeClr val="dk1"/>
                </a:solidFill>
                <a:highlight>
                  <a:srgbClr val="FFFFFF"/>
                </a:highlight>
              </a:rPr>
              <a:t>PAYROLL AND COMPENSATION ANALYSIS</a:t>
            </a:r>
            <a:endParaRPr sz="4000" u="sng">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360711fd39d_0_95"/>
          <p:cNvSpPr txBox="1"/>
          <p:nvPr/>
        </p:nvSpPr>
        <p:spPr>
          <a:xfrm>
            <a:off x="124800" y="137950"/>
            <a:ext cx="11114700" cy="77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IN" sz="2500">
                <a:solidFill>
                  <a:srgbClr val="FF0000"/>
                </a:solidFill>
                <a:highlight>
                  <a:srgbClr val="FFFFFF"/>
                </a:highlight>
              </a:rPr>
              <a:t>What is the average bonus given per department?</a:t>
            </a:r>
            <a:br>
              <a:rPr lang="en-IN" sz="1200">
                <a:solidFill>
                  <a:schemeClr val="dk1"/>
                </a:solidFill>
                <a:highlight>
                  <a:srgbClr val="FFFFFF"/>
                </a:highlight>
              </a:rPr>
            </a:br>
            <a:endParaRPr sz="1200">
              <a:solidFill>
                <a:schemeClr val="dk1"/>
              </a:solidFill>
              <a:highlight>
                <a:srgbClr val="FFFFFF"/>
              </a:highlight>
            </a:endParaRPr>
          </a:p>
          <a:p>
            <a:pPr indent="0" lvl="0" marL="457200" rtl="0" algn="l">
              <a:lnSpc>
                <a:spcPct val="115000"/>
              </a:lnSpc>
              <a:spcBef>
                <a:spcPts val="1200"/>
              </a:spcBef>
              <a:spcAft>
                <a:spcPts val="1200"/>
              </a:spcAft>
              <a:buNone/>
            </a:pPr>
            <a:br>
              <a:rPr lang="en-IN" sz="1200">
                <a:solidFill>
                  <a:schemeClr val="dk1"/>
                </a:solidFill>
                <a:highlight>
                  <a:srgbClr val="FFFFFF"/>
                </a:highlight>
              </a:rPr>
            </a:br>
            <a:br>
              <a:rPr lang="en-IN" sz="1200">
                <a:solidFill>
                  <a:schemeClr val="dk1"/>
                </a:solidFill>
                <a:highlight>
                  <a:srgbClr val="FFFFFF"/>
                </a:highlight>
              </a:rPr>
            </a:br>
            <a:endParaRPr sz="2800">
              <a:solidFill>
                <a:schemeClr val="dk1"/>
              </a:solidFill>
              <a:latin typeface="Calibri"/>
              <a:ea typeface="Calibri"/>
              <a:cs typeface="Calibri"/>
              <a:sym typeface="Calibri"/>
            </a:endParaRPr>
          </a:p>
        </p:txBody>
      </p:sp>
      <p:pic>
        <p:nvPicPr>
          <p:cNvPr id="256" name="Google Shape;256;g360711fd39d_0_95"/>
          <p:cNvPicPr preferRelativeResize="0"/>
          <p:nvPr/>
        </p:nvPicPr>
        <p:blipFill>
          <a:blip r:embed="rId3">
            <a:alphaModFix/>
          </a:blip>
          <a:stretch>
            <a:fillRect/>
          </a:stretch>
        </p:blipFill>
        <p:spPr>
          <a:xfrm>
            <a:off x="152400" y="1062250"/>
            <a:ext cx="6337750" cy="5004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360711fd39d_0_91"/>
          <p:cNvSpPr txBox="1"/>
          <p:nvPr/>
        </p:nvSpPr>
        <p:spPr>
          <a:xfrm>
            <a:off x="394375" y="150800"/>
            <a:ext cx="6727500" cy="123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IN" sz="2100">
                <a:solidFill>
                  <a:srgbClr val="FF0000"/>
                </a:solidFill>
                <a:highlight>
                  <a:srgbClr val="FFFFFF"/>
                </a:highlight>
              </a:rPr>
              <a:t>Which department receives the highest total bonuses?</a:t>
            </a:r>
            <a:endParaRPr sz="3700">
              <a:solidFill>
                <a:srgbClr val="FF0000"/>
              </a:solidFill>
              <a:latin typeface="Calibri"/>
              <a:ea typeface="Calibri"/>
              <a:cs typeface="Calibri"/>
              <a:sym typeface="Calibri"/>
            </a:endParaRPr>
          </a:p>
        </p:txBody>
      </p:sp>
      <p:pic>
        <p:nvPicPr>
          <p:cNvPr id="263" name="Google Shape;263;g360711fd39d_0_91"/>
          <p:cNvPicPr preferRelativeResize="0"/>
          <p:nvPr/>
        </p:nvPicPr>
        <p:blipFill>
          <a:blip r:embed="rId3">
            <a:alphaModFix/>
          </a:blip>
          <a:stretch>
            <a:fillRect/>
          </a:stretch>
        </p:blipFill>
        <p:spPr>
          <a:xfrm>
            <a:off x="411475" y="844000"/>
            <a:ext cx="6693303" cy="5170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360711fd39d_0_16"/>
          <p:cNvSpPr txBox="1"/>
          <p:nvPr/>
        </p:nvSpPr>
        <p:spPr>
          <a:xfrm>
            <a:off x="152400" y="482825"/>
            <a:ext cx="10565100" cy="50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IN" sz="2000">
                <a:solidFill>
                  <a:srgbClr val="FF0000"/>
                </a:solidFill>
                <a:highlight>
                  <a:srgbClr val="FFFFFF"/>
                </a:highlight>
              </a:rPr>
              <a:t>What is the average value of </a:t>
            </a:r>
            <a:r>
              <a:rPr lang="en-IN" sz="2000">
                <a:solidFill>
                  <a:srgbClr val="FF0000"/>
                </a:solidFill>
                <a:highlight>
                  <a:srgbClr val="FFFFFF"/>
                </a:highlight>
                <a:latin typeface="Roboto Mono"/>
                <a:ea typeface="Roboto Mono"/>
                <a:cs typeface="Roboto Mono"/>
                <a:sym typeface="Roboto Mono"/>
              </a:rPr>
              <a:t>total_amount</a:t>
            </a:r>
            <a:r>
              <a:rPr lang="en-IN" sz="2000">
                <a:solidFill>
                  <a:srgbClr val="FF0000"/>
                </a:solidFill>
                <a:highlight>
                  <a:srgbClr val="FFFFFF"/>
                </a:highlight>
              </a:rPr>
              <a:t> after considering leave deductions?</a:t>
            </a:r>
            <a:endParaRPr sz="3600">
              <a:solidFill>
                <a:srgbClr val="FF0000"/>
              </a:solidFill>
              <a:latin typeface="Calibri"/>
              <a:ea typeface="Calibri"/>
              <a:cs typeface="Calibri"/>
              <a:sym typeface="Calibri"/>
            </a:endParaRPr>
          </a:p>
        </p:txBody>
      </p:sp>
      <p:pic>
        <p:nvPicPr>
          <p:cNvPr id="270" name="Google Shape;270;g360711fd39d_0_16"/>
          <p:cNvPicPr preferRelativeResize="0"/>
          <p:nvPr/>
        </p:nvPicPr>
        <p:blipFill>
          <a:blip r:embed="rId3">
            <a:alphaModFix/>
          </a:blip>
          <a:stretch>
            <a:fillRect/>
          </a:stretch>
        </p:blipFill>
        <p:spPr>
          <a:xfrm>
            <a:off x="152400" y="1144275"/>
            <a:ext cx="6572250" cy="2733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360711fd39d_0_20"/>
          <p:cNvSpPr txBox="1"/>
          <p:nvPr/>
        </p:nvSpPr>
        <p:spPr>
          <a:xfrm>
            <a:off x="152400" y="975488"/>
            <a:ext cx="99855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IN" sz="2100">
                <a:solidFill>
                  <a:srgbClr val="FF0000"/>
                </a:solidFill>
                <a:highlight>
                  <a:srgbClr val="FFFFFF"/>
                </a:highlight>
              </a:rPr>
              <a:t>Which year had the highest number of employee promotions?</a:t>
            </a:r>
            <a:endParaRPr sz="2100">
              <a:solidFill>
                <a:srgbClr val="FF0000"/>
              </a:solidFill>
              <a:highlight>
                <a:srgbClr val="FFFFFF"/>
              </a:highlight>
            </a:endParaRPr>
          </a:p>
          <a:p>
            <a:pPr indent="0" lvl="0" marL="0" rtl="0" algn="l">
              <a:spcBef>
                <a:spcPts val="1200"/>
              </a:spcBef>
              <a:spcAft>
                <a:spcPts val="0"/>
              </a:spcAft>
              <a:buNone/>
            </a:pPr>
            <a:r>
              <a:t/>
            </a:r>
            <a:endParaRPr sz="2800">
              <a:solidFill>
                <a:schemeClr val="dk1"/>
              </a:solidFill>
              <a:latin typeface="Calibri"/>
              <a:ea typeface="Calibri"/>
              <a:cs typeface="Calibri"/>
              <a:sym typeface="Calibri"/>
            </a:endParaRPr>
          </a:p>
        </p:txBody>
      </p:sp>
      <p:pic>
        <p:nvPicPr>
          <p:cNvPr id="277" name="Google Shape;277;g360711fd39d_0_20"/>
          <p:cNvPicPr preferRelativeResize="0"/>
          <p:nvPr/>
        </p:nvPicPr>
        <p:blipFill>
          <a:blip r:embed="rId3">
            <a:alphaModFix/>
          </a:blip>
          <a:stretch>
            <a:fillRect/>
          </a:stretch>
        </p:blipFill>
        <p:spPr>
          <a:xfrm>
            <a:off x="320600" y="1599550"/>
            <a:ext cx="7829550" cy="3714750"/>
          </a:xfrm>
          <a:prstGeom prst="rect">
            <a:avLst/>
          </a:prstGeom>
          <a:noFill/>
          <a:ln>
            <a:noFill/>
          </a:ln>
        </p:spPr>
      </p:pic>
      <p:sp>
        <p:nvSpPr>
          <p:cNvPr id="278" name="Google Shape;278;g360711fd39d_0_20"/>
          <p:cNvSpPr txBox="1"/>
          <p:nvPr/>
        </p:nvSpPr>
        <p:spPr>
          <a:xfrm>
            <a:off x="2588175" y="236475"/>
            <a:ext cx="7193100" cy="57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rPr b="1" lang="en-IN" sz="2300" u="sng">
                <a:solidFill>
                  <a:schemeClr val="dk1"/>
                </a:solidFill>
                <a:highlight>
                  <a:srgbClr val="FFFFFF"/>
                </a:highlight>
              </a:rPr>
              <a:t> EMPLOYEE PERFORMANCE AND GROWTH</a:t>
            </a:r>
            <a:endParaRPr sz="3800" u="sng">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365a4f28b4c_0_23"/>
          <p:cNvSpPr txBox="1"/>
          <p:nvPr/>
        </p:nvSpPr>
        <p:spPr>
          <a:xfrm>
            <a:off x="151075" y="121525"/>
            <a:ext cx="7603800" cy="821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IN" sz="3000">
                <a:solidFill>
                  <a:srgbClr val="FF0000"/>
                </a:solidFill>
                <a:latin typeface="Calibri"/>
                <a:ea typeface="Calibri"/>
                <a:cs typeface="Calibri"/>
                <a:sym typeface="Calibri"/>
              </a:rPr>
              <a:t>Final business insights</a:t>
            </a:r>
            <a:endParaRPr sz="3400">
              <a:solidFill>
                <a:srgbClr val="FF0000"/>
              </a:solidFill>
              <a:latin typeface="Calibri"/>
              <a:ea typeface="Calibri"/>
              <a:cs typeface="Calibri"/>
              <a:sym typeface="Calibri"/>
            </a:endParaRPr>
          </a:p>
        </p:txBody>
      </p:sp>
      <p:sp>
        <p:nvSpPr>
          <p:cNvPr id="285" name="Google Shape;285;g365a4f28b4c_0_23"/>
          <p:cNvSpPr txBox="1"/>
          <p:nvPr/>
        </p:nvSpPr>
        <p:spPr>
          <a:xfrm>
            <a:off x="315300" y="909800"/>
            <a:ext cx="11200200" cy="527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IN" sz="1800">
                <a:solidFill>
                  <a:schemeClr val="dk1"/>
                </a:solidFill>
              </a:rPr>
              <a:t>1. Employee Insights</a:t>
            </a:r>
            <a:endParaRPr b="1" sz="18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IN">
                <a:solidFill>
                  <a:schemeClr val="dk1"/>
                </a:solidFill>
              </a:rPr>
              <a:t>The system effectively tracks </a:t>
            </a:r>
            <a:r>
              <a:rPr b="1" lang="en-IN">
                <a:solidFill>
                  <a:schemeClr val="dk1"/>
                </a:solidFill>
              </a:rPr>
              <a:t>60</a:t>
            </a:r>
            <a:r>
              <a:rPr lang="en-IN">
                <a:solidFill>
                  <a:schemeClr val="dk1"/>
                </a:solidFill>
              </a:rPr>
              <a:t> </a:t>
            </a:r>
            <a:r>
              <a:rPr b="1" lang="en-IN">
                <a:solidFill>
                  <a:schemeClr val="dk1"/>
                </a:solidFill>
              </a:rPr>
              <a:t>unique employees </a:t>
            </a:r>
            <a:r>
              <a:rPr lang="en-IN">
                <a:solidFill>
                  <a:schemeClr val="dk1"/>
                </a:solidFill>
              </a:rPr>
              <a:t>and their distribution across departments.</a:t>
            </a:r>
            <a:br>
              <a:rPr lang="en-IN">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IN">
                <a:solidFill>
                  <a:schemeClr val="dk1"/>
                </a:solidFill>
              </a:rPr>
              <a:t>Finance  department </a:t>
            </a:r>
            <a:r>
              <a:rPr lang="en-IN">
                <a:solidFill>
                  <a:schemeClr val="dk1"/>
                </a:solidFill>
              </a:rPr>
              <a:t>have a significantly </a:t>
            </a:r>
            <a:r>
              <a:rPr b="1" lang="en-IN">
                <a:solidFill>
                  <a:schemeClr val="dk1"/>
                </a:solidFill>
              </a:rPr>
              <a:t>higher number of employees.</a:t>
            </a:r>
            <a:br>
              <a:rPr lang="en-IN">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IN">
                <a:solidFill>
                  <a:schemeClr val="dk1"/>
                </a:solidFill>
              </a:rPr>
              <a:t>Average salary varies by department, highlighting compensation strategy differences.</a:t>
            </a:r>
            <a:br>
              <a:rPr lang="en-IN">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IN">
                <a:solidFill>
                  <a:schemeClr val="dk1"/>
                </a:solidFill>
              </a:rPr>
              <a:t>Top 5 highest-paid employees reflect senior leadership or highly skilled roles.</a:t>
            </a:r>
            <a:br>
              <a:rPr lang="en-IN">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IN">
                <a:solidFill>
                  <a:schemeClr val="dk1"/>
                </a:solidFill>
              </a:rPr>
              <a:t>The </a:t>
            </a:r>
            <a:r>
              <a:rPr b="1" lang="en-IN">
                <a:solidFill>
                  <a:schemeClr val="dk1"/>
                </a:solidFill>
              </a:rPr>
              <a:t>total salary expenditure </a:t>
            </a:r>
            <a:r>
              <a:rPr lang="en-IN">
                <a:solidFill>
                  <a:schemeClr val="dk1"/>
                </a:solidFill>
              </a:rPr>
              <a:t>across the company is </a:t>
            </a:r>
            <a:r>
              <a:rPr b="1" lang="en-IN">
                <a:solidFill>
                  <a:schemeClr val="dk1"/>
                </a:solidFill>
              </a:rPr>
              <a:t>432100.</a:t>
            </a:r>
            <a:endParaRPr b="1">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IN" sz="1300">
                <a:solidFill>
                  <a:schemeClr val="dk1"/>
                </a:solidFill>
              </a:rPr>
              <a:t>2.</a:t>
            </a:r>
            <a:r>
              <a:rPr b="1" lang="en-IN" sz="1100">
                <a:solidFill>
                  <a:schemeClr val="dk1"/>
                </a:solidFill>
              </a:rPr>
              <a:t> </a:t>
            </a:r>
            <a:r>
              <a:rPr b="1" lang="en-IN" sz="1700">
                <a:solidFill>
                  <a:schemeClr val="dk1"/>
                </a:solidFill>
              </a:rPr>
              <a:t>Job Role &amp; Department Analysis</a:t>
            </a:r>
            <a:endParaRPr b="1" sz="17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IN" sz="1500">
                <a:solidFill>
                  <a:schemeClr val="dk1"/>
                </a:solidFill>
              </a:rPr>
              <a:t>Departments host </a:t>
            </a:r>
            <a:r>
              <a:rPr b="1" lang="en-IN" sz="1500">
                <a:solidFill>
                  <a:schemeClr val="dk1"/>
                </a:solidFill>
              </a:rPr>
              <a:t>multiple distinct job roles</a:t>
            </a:r>
            <a:r>
              <a:rPr lang="en-IN" sz="1500">
                <a:solidFill>
                  <a:schemeClr val="dk1"/>
                </a:solidFill>
              </a:rPr>
              <a:t>, suggesting diverse functions and operational structures.</a:t>
            </a:r>
            <a:br>
              <a:rPr lang="en-IN"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Finance director</a:t>
            </a:r>
            <a:r>
              <a:rPr lang="en-IN" sz="1500">
                <a:solidFill>
                  <a:schemeClr val="dk1"/>
                </a:solidFill>
              </a:rPr>
              <a:t>  job role are associated with </a:t>
            </a:r>
            <a:r>
              <a:rPr b="1" lang="en-IN" sz="1500">
                <a:solidFill>
                  <a:schemeClr val="dk1"/>
                </a:solidFill>
              </a:rPr>
              <a:t>higher salaries</a:t>
            </a:r>
            <a:r>
              <a:rPr lang="en-IN" sz="1500">
                <a:solidFill>
                  <a:schemeClr val="dk1"/>
                </a:solidFill>
              </a:rPr>
              <a:t>, likely due to skill demand or leadership position.</a:t>
            </a:r>
            <a:br>
              <a:rPr lang="en-IN" sz="1500">
                <a:solidFill>
                  <a:schemeClr val="dk1"/>
                </a:solidFill>
              </a:rPr>
            </a:b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IN" sz="1500">
                <a:solidFill>
                  <a:schemeClr val="dk1"/>
                </a:solidFill>
              </a:rPr>
              <a:t>Finance Department</a:t>
            </a:r>
            <a:r>
              <a:rPr lang="en-IN" sz="1500">
                <a:solidFill>
                  <a:schemeClr val="dk1"/>
                </a:solidFill>
              </a:rPr>
              <a:t> with the </a:t>
            </a:r>
            <a:r>
              <a:rPr b="1" lang="en-IN" sz="1500">
                <a:solidFill>
                  <a:schemeClr val="dk1"/>
                </a:solidFill>
              </a:rPr>
              <a:t>highest salary allocation</a:t>
            </a:r>
            <a:r>
              <a:rPr lang="en-IN" sz="1500">
                <a:solidFill>
                  <a:schemeClr val="dk1"/>
                </a:solidFill>
              </a:rPr>
              <a:t> are either revenue-generating or require specialized expertise.</a:t>
            </a:r>
            <a:br>
              <a:rPr lang="en-IN" sz="1500">
                <a:solidFill>
                  <a:schemeClr val="dk1"/>
                </a:solidFill>
              </a:rPr>
            </a:br>
            <a:endParaRPr sz="1500">
              <a:solidFill>
                <a:schemeClr val="dk1"/>
              </a:solidFill>
            </a:endParaRPr>
          </a:p>
          <a:p>
            <a:pPr indent="0" lvl="0" marL="0" rtl="0" algn="l">
              <a:spcBef>
                <a:spcPts val="120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365a4f28b4c_0_27"/>
          <p:cNvSpPr txBox="1"/>
          <p:nvPr/>
        </p:nvSpPr>
        <p:spPr>
          <a:xfrm>
            <a:off x="220950" y="399000"/>
            <a:ext cx="11750100" cy="606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IN" sz="1800">
                <a:solidFill>
                  <a:schemeClr val="dk1"/>
                </a:solidFill>
              </a:rPr>
              <a:t>3. Qualification and Skills Analysis</a:t>
            </a:r>
            <a:endParaRPr b="1" sz="18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n-IN" sz="1600">
                <a:solidFill>
                  <a:schemeClr val="dk1"/>
                </a:solidFill>
              </a:rPr>
              <a:t>60 number of employees </a:t>
            </a:r>
            <a:r>
              <a:rPr lang="en-IN" sz="1600">
                <a:solidFill>
                  <a:schemeClr val="dk1"/>
                </a:solidFill>
              </a:rPr>
              <a:t>have at least </a:t>
            </a:r>
            <a:r>
              <a:rPr b="1" lang="en-IN" sz="1600">
                <a:solidFill>
                  <a:schemeClr val="dk1"/>
                </a:solidFill>
              </a:rPr>
              <a:t>one qualification</a:t>
            </a:r>
            <a:r>
              <a:rPr lang="en-IN" sz="1600">
                <a:solidFill>
                  <a:schemeClr val="dk1"/>
                </a:solidFill>
              </a:rPr>
              <a:t>, showing a well-trained workforce.</a:t>
            </a:r>
            <a:br>
              <a:rPr lang="en-IN" sz="1600">
                <a:solidFill>
                  <a:schemeClr val="dk1"/>
                </a:solidFill>
              </a:rPr>
            </a:b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IN" sz="1600">
                <a:solidFill>
                  <a:schemeClr val="dk1"/>
                </a:solidFill>
              </a:rPr>
              <a:t>HR</a:t>
            </a:r>
            <a:r>
              <a:rPr lang="en-IN" sz="1600">
                <a:solidFill>
                  <a:schemeClr val="dk1"/>
                </a:solidFill>
              </a:rPr>
              <a:t> </a:t>
            </a:r>
            <a:r>
              <a:rPr b="1" lang="en-IN" sz="1600">
                <a:solidFill>
                  <a:schemeClr val="dk1"/>
                </a:solidFill>
              </a:rPr>
              <a:t>position demand more qualifications</a:t>
            </a:r>
            <a:r>
              <a:rPr lang="en-IN" sz="1600">
                <a:solidFill>
                  <a:schemeClr val="dk1"/>
                </a:solidFill>
              </a:rPr>
              <a:t>, reflecting technical or compliance-heavy roles.</a:t>
            </a:r>
            <a:endParaRPr sz="1600">
              <a:solidFill>
                <a:schemeClr val="dk1"/>
              </a:solidFill>
            </a:endParaRPr>
          </a:p>
          <a:p>
            <a:pPr indent="0" lvl="0" marL="0" rtl="0" algn="l">
              <a:lnSpc>
                <a:spcPct val="115000"/>
              </a:lnSpc>
              <a:spcBef>
                <a:spcPts val="1200"/>
              </a:spcBef>
              <a:spcAft>
                <a:spcPts val="0"/>
              </a:spcAft>
              <a:buNone/>
            </a:pPr>
            <a:r>
              <a:t/>
            </a:r>
            <a:endParaRPr sz="1600">
              <a:solidFill>
                <a:schemeClr val="dk1"/>
              </a:solidFill>
            </a:endParaRPr>
          </a:p>
          <a:p>
            <a:pPr indent="0" lvl="0" marL="0" rtl="0" algn="l">
              <a:lnSpc>
                <a:spcPct val="115000"/>
              </a:lnSpc>
              <a:spcBef>
                <a:spcPts val="1200"/>
              </a:spcBef>
              <a:spcAft>
                <a:spcPts val="0"/>
              </a:spcAft>
              <a:buNone/>
            </a:pPr>
            <a:r>
              <a:rPr b="1" lang="en-IN" sz="1800">
                <a:solidFill>
                  <a:schemeClr val="dk1"/>
                </a:solidFill>
              </a:rPr>
              <a:t>4. Leave and Absence Patterns</a:t>
            </a:r>
            <a:r>
              <a:rPr lang="en-IN" sz="1600">
                <a:solidFill>
                  <a:schemeClr val="dk1"/>
                </a:solidFill>
              </a:rPr>
              <a:t> </a:t>
            </a:r>
            <a:endParaRPr sz="1600">
              <a:solidFill>
                <a:schemeClr val="dk1"/>
              </a:solidFill>
            </a:endParaRPr>
          </a:p>
          <a:p>
            <a:pPr indent="-355600" lvl="0" marL="457200" rtl="0" algn="l">
              <a:lnSpc>
                <a:spcPct val="115000"/>
              </a:lnSpc>
              <a:spcBef>
                <a:spcPts val="1200"/>
              </a:spcBef>
              <a:spcAft>
                <a:spcPts val="0"/>
              </a:spcAft>
              <a:buClr>
                <a:schemeClr val="dk1"/>
              </a:buClr>
              <a:buSzPts val="2000"/>
              <a:buChar char="●"/>
            </a:pPr>
            <a:r>
              <a:rPr lang="en-IN" sz="1500">
                <a:solidFill>
                  <a:schemeClr val="dk1"/>
                </a:solidFill>
              </a:rPr>
              <a:t>In </a:t>
            </a:r>
            <a:r>
              <a:rPr b="1" lang="en-IN" sz="1500">
                <a:solidFill>
                  <a:schemeClr val="dk1"/>
                </a:solidFill>
              </a:rPr>
              <a:t>2024</a:t>
            </a:r>
            <a:r>
              <a:rPr lang="en-IN" sz="1500">
                <a:solidFill>
                  <a:schemeClr val="dk1"/>
                </a:solidFill>
              </a:rPr>
              <a:t>, </a:t>
            </a:r>
            <a:r>
              <a:rPr b="1" lang="en-IN" sz="1500">
                <a:solidFill>
                  <a:schemeClr val="dk1"/>
                </a:solidFill>
              </a:rPr>
              <a:t>a higher number of employees took leaves</a:t>
            </a:r>
            <a:r>
              <a:rPr lang="en-IN" sz="1500">
                <a:solidFill>
                  <a:schemeClr val="dk1"/>
                </a:solidFill>
              </a:rPr>
              <a:t>, possibly due to internal changes or external events (e.g., policy updates, pandemics).</a:t>
            </a:r>
            <a:br>
              <a:rPr lang="en-IN" sz="1500">
                <a:solidFill>
                  <a:schemeClr val="dk1"/>
                </a:solidFill>
              </a:rPr>
            </a:br>
            <a:endParaRPr sz="1500">
              <a:solidFill>
                <a:schemeClr val="dk1"/>
              </a:solidFill>
            </a:endParaRPr>
          </a:p>
          <a:p>
            <a:pPr indent="-355600" lvl="0" marL="457200" rtl="0" algn="l">
              <a:lnSpc>
                <a:spcPct val="115000"/>
              </a:lnSpc>
              <a:spcBef>
                <a:spcPts val="0"/>
              </a:spcBef>
              <a:spcAft>
                <a:spcPts val="0"/>
              </a:spcAft>
              <a:buClr>
                <a:schemeClr val="dk1"/>
              </a:buClr>
              <a:buSzPts val="2000"/>
              <a:buChar char="●"/>
            </a:pPr>
            <a:r>
              <a:rPr lang="en-IN" sz="1500">
                <a:solidFill>
                  <a:schemeClr val="dk1"/>
                </a:solidFill>
              </a:rPr>
              <a:t>The total number of leaves taken company-wide was </a:t>
            </a:r>
            <a:r>
              <a:rPr b="1" lang="en-IN" sz="1500">
                <a:solidFill>
                  <a:schemeClr val="dk1"/>
                </a:solidFill>
              </a:rPr>
              <a:t>60</a:t>
            </a:r>
            <a:r>
              <a:rPr lang="en-IN" sz="1500">
                <a:solidFill>
                  <a:schemeClr val="dk1"/>
                </a:solidFill>
              </a:rPr>
              <a:t>.</a:t>
            </a:r>
            <a:br>
              <a:rPr lang="en-IN" sz="1500">
                <a:solidFill>
                  <a:schemeClr val="dk1"/>
                </a:solidFill>
              </a:rPr>
            </a:br>
            <a:endParaRPr sz="1500">
              <a:solidFill>
                <a:schemeClr val="dk1"/>
              </a:solidFill>
            </a:endParaRPr>
          </a:p>
          <a:p>
            <a:pPr indent="-355600" lvl="0" marL="457200" rtl="0" algn="l">
              <a:lnSpc>
                <a:spcPct val="115000"/>
              </a:lnSpc>
              <a:spcBef>
                <a:spcPts val="0"/>
              </a:spcBef>
              <a:spcAft>
                <a:spcPts val="0"/>
              </a:spcAft>
              <a:buClr>
                <a:schemeClr val="dk1"/>
              </a:buClr>
              <a:buSzPts val="2000"/>
              <a:buChar char="●"/>
            </a:pPr>
            <a:r>
              <a:rPr lang="en-IN" sz="1500">
                <a:solidFill>
                  <a:schemeClr val="dk1"/>
                </a:solidFill>
              </a:rPr>
              <a:t>A few employees have taken more leaves than the average.</a:t>
            </a:r>
            <a:endParaRPr sz="1500">
              <a:solidFill>
                <a:schemeClr val="dk1"/>
              </a:solidFill>
            </a:endParaRPr>
          </a:p>
          <a:p>
            <a:pPr indent="0" lvl="0" marL="0" rtl="0" algn="l">
              <a:lnSpc>
                <a:spcPct val="115000"/>
              </a:lnSpc>
              <a:spcBef>
                <a:spcPts val="1200"/>
              </a:spcBef>
              <a:spcAft>
                <a:spcPts val="0"/>
              </a:spcAft>
              <a:buNone/>
            </a:pPr>
            <a:r>
              <a:t/>
            </a:r>
            <a:endParaRPr sz="1600">
              <a:solidFill>
                <a:schemeClr val="dk1"/>
              </a:solidFill>
            </a:endParaRPr>
          </a:p>
          <a:p>
            <a:pPr indent="0" lvl="0" marL="457200" rtl="0" algn="l">
              <a:lnSpc>
                <a:spcPct val="115000"/>
              </a:lnSpc>
              <a:spcBef>
                <a:spcPts val="1200"/>
              </a:spcBef>
              <a:spcAft>
                <a:spcPts val="0"/>
              </a:spcAft>
              <a:buNone/>
            </a:pPr>
            <a:r>
              <a:t/>
            </a:r>
            <a:endParaRPr sz="1600">
              <a:solidFill>
                <a:schemeClr val="dk1"/>
              </a:solidFill>
            </a:endParaRPr>
          </a:p>
          <a:p>
            <a:pPr indent="0" lvl="0" marL="0" rtl="0" algn="l">
              <a:spcBef>
                <a:spcPts val="120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365a4f28b4c_0_31"/>
          <p:cNvSpPr txBox="1"/>
          <p:nvPr/>
        </p:nvSpPr>
        <p:spPr>
          <a:xfrm>
            <a:off x="430275" y="400700"/>
            <a:ext cx="10773000" cy="349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IN" sz="1800">
                <a:solidFill>
                  <a:schemeClr val="dk1"/>
                </a:solidFill>
              </a:rPr>
              <a:t>5.Payroll and Compensation Analysis</a:t>
            </a:r>
            <a:endParaRPr b="1" sz="18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IN" sz="1600">
                <a:solidFill>
                  <a:schemeClr val="dk1"/>
                </a:solidFill>
              </a:rPr>
              <a:t>Bonus distribution differs across departments, often based on performance or incentive structures.</a:t>
            </a:r>
            <a:br>
              <a:rPr lang="en-IN" sz="1600">
                <a:solidFill>
                  <a:schemeClr val="dk1"/>
                </a:solidFill>
              </a:rPr>
            </a:b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IN" sz="1600">
                <a:solidFill>
                  <a:schemeClr val="dk1"/>
                </a:solidFill>
              </a:rPr>
              <a:t>Finance</a:t>
            </a:r>
            <a:r>
              <a:rPr lang="en-IN" sz="1600">
                <a:solidFill>
                  <a:schemeClr val="dk1"/>
                </a:solidFill>
              </a:rPr>
              <a:t> Departments receives </a:t>
            </a:r>
            <a:r>
              <a:rPr b="1" lang="en-IN" sz="1600">
                <a:solidFill>
                  <a:schemeClr val="dk1"/>
                </a:solidFill>
              </a:rPr>
              <a:t>highest bonus.</a:t>
            </a:r>
            <a:br>
              <a:rPr lang="en-IN" sz="1600">
                <a:solidFill>
                  <a:schemeClr val="dk1"/>
                </a:solidFill>
              </a:rPr>
            </a:b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IN" sz="1600">
                <a:solidFill>
                  <a:schemeClr val="dk1"/>
                </a:solidFill>
              </a:rPr>
              <a:t>The </a:t>
            </a:r>
            <a:r>
              <a:rPr b="1" lang="en-IN" sz="1600">
                <a:solidFill>
                  <a:schemeClr val="dk1"/>
                </a:solidFill>
              </a:rPr>
              <a:t>average total payroll value is 847411</a:t>
            </a:r>
            <a:r>
              <a:rPr lang="en-IN" sz="1600">
                <a:solidFill>
                  <a:schemeClr val="dk1"/>
                </a:solidFill>
              </a:rPr>
              <a:t>(after leave adjustments) .</a:t>
            </a:r>
            <a:endParaRPr sz="1600">
              <a:solidFill>
                <a:schemeClr val="dk1"/>
              </a:solidFill>
            </a:endParaRPr>
          </a:p>
          <a:p>
            <a:pPr indent="0" lvl="0" marL="0" rtl="0" algn="l">
              <a:lnSpc>
                <a:spcPct val="115000"/>
              </a:lnSpc>
              <a:spcBef>
                <a:spcPts val="1400"/>
              </a:spcBef>
              <a:spcAft>
                <a:spcPts val="0"/>
              </a:spcAft>
              <a:buNone/>
            </a:pPr>
            <a:r>
              <a:t/>
            </a:r>
            <a:endParaRPr b="1" sz="18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IN" sz="1800">
                <a:solidFill>
                  <a:schemeClr val="dk1"/>
                </a:solidFill>
              </a:rPr>
              <a:t>6. Employee Performance and Growth</a:t>
            </a:r>
            <a:endParaRPr b="1" sz="18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IN" sz="1500">
                <a:solidFill>
                  <a:schemeClr val="dk1"/>
                </a:solidFill>
              </a:rPr>
              <a:t>The year </a:t>
            </a:r>
            <a:r>
              <a:rPr b="1" lang="en-IN" sz="1500">
                <a:solidFill>
                  <a:schemeClr val="dk1"/>
                </a:solidFill>
              </a:rPr>
              <a:t>2019</a:t>
            </a:r>
            <a:r>
              <a:rPr lang="en-IN" sz="1500">
                <a:solidFill>
                  <a:schemeClr val="dk1"/>
                </a:solidFill>
              </a:rPr>
              <a:t> having  the most </a:t>
            </a:r>
            <a:r>
              <a:rPr b="1" lang="en-IN" sz="1500">
                <a:solidFill>
                  <a:schemeClr val="dk1"/>
                </a:solidFill>
              </a:rPr>
              <a:t>employee promotions</a:t>
            </a:r>
            <a:r>
              <a:rPr lang="en-IN" sz="1500">
                <a:solidFill>
                  <a:schemeClr val="dk1"/>
                </a:solidFill>
              </a:rPr>
              <a:t> provides insight into internal mobility and growth opportunities.</a:t>
            </a:r>
            <a:endParaRPr sz="1500">
              <a:solidFill>
                <a:schemeClr val="dk1"/>
              </a:solidFill>
            </a:endParaRPr>
          </a:p>
          <a:p>
            <a:pPr indent="0" lvl="0" marL="0" rtl="0" algn="l">
              <a:spcBef>
                <a:spcPts val="120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208472" y="1825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Calibri"/>
              <a:buNone/>
            </a:pPr>
            <a:r>
              <a:rPr b="1" lang="en-IN">
                <a:solidFill>
                  <a:srgbClr val="FF0000"/>
                </a:solidFill>
              </a:rPr>
              <a:t>Agenda (This should be the PPT flow)  </a:t>
            </a:r>
            <a:endParaRPr b="1">
              <a:solidFill>
                <a:srgbClr val="FF0000"/>
              </a:solidFill>
            </a:endParaRPr>
          </a:p>
        </p:txBody>
      </p:sp>
      <p:sp>
        <p:nvSpPr>
          <p:cNvPr id="111" name="Google Shape;111;p4"/>
          <p:cNvSpPr txBox="1"/>
          <p:nvPr>
            <p:ph idx="1" type="body"/>
          </p:nvPr>
        </p:nvSpPr>
        <p:spPr>
          <a:xfrm>
            <a:off x="387575" y="1205400"/>
            <a:ext cx="10812900" cy="5064900"/>
          </a:xfrm>
          <a:prstGeom prst="rect">
            <a:avLst/>
          </a:prstGeom>
          <a:noFill/>
          <a:ln>
            <a:noFill/>
          </a:ln>
        </p:spPr>
        <p:txBody>
          <a:bodyPr anchorCtr="0" anchor="t" bIns="45700" lIns="91425" spcFirstLastPara="1" rIns="91425" wrap="square" tIns="45700">
            <a:normAutofit/>
          </a:bodyPr>
          <a:lstStyle/>
          <a:p>
            <a:pPr indent="-431800" lvl="0" marL="457200" rtl="0" algn="l">
              <a:lnSpc>
                <a:spcPct val="90000"/>
              </a:lnSpc>
              <a:spcBef>
                <a:spcPts val="1000"/>
              </a:spcBef>
              <a:spcAft>
                <a:spcPts val="0"/>
              </a:spcAft>
              <a:buSzPts val="2400"/>
              <a:buChar char="•"/>
            </a:pPr>
            <a:r>
              <a:rPr b="1" lang="en-IN" sz="2400"/>
              <a:t>Objective of the Project</a:t>
            </a:r>
            <a:endParaRPr sz="2400"/>
          </a:p>
          <a:p>
            <a:pPr indent="-431800" lvl="0" marL="457200" rtl="0" algn="l">
              <a:lnSpc>
                <a:spcPct val="90000"/>
              </a:lnSpc>
              <a:spcBef>
                <a:spcPts val="1000"/>
              </a:spcBef>
              <a:spcAft>
                <a:spcPts val="0"/>
              </a:spcAft>
              <a:buSzPts val="2400"/>
              <a:buChar char="•"/>
            </a:pPr>
            <a:r>
              <a:rPr b="1" lang="en-IN" sz="2400"/>
              <a:t>ER Diagram </a:t>
            </a:r>
            <a:endParaRPr sz="2400"/>
          </a:p>
          <a:p>
            <a:pPr indent="-431800" lvl="0" marL="457200" rtl="0" algn="l">
              <a:lnSpc>
                <a:spcPct val="90000"/>
              </a:lnSpc>
              <a:spcBef>
                <a:spcPts val="1000"/>
              </a:spcBef>
              <a:spcAft>
                <a:spcPts val="0"/>
              </a:spcAft>
              <a:buSzPts val="2400"/>
              <a:buChar char="•"/>
            </a:pPr>
            <a:r>
              <a:rPr b="1" lang="en-IN" sz="2400"/>
              <a:t>Key analysis questions (use cases)</a:t>
            </a:r>
            <a:endParaRPr sz="2400"/>
          </a:p>
          <a:p>
            <a:pPr indent="-431800" lvl="0" marL="457200" rtl="0" algn="l">
              <a:lnSpc>
                <a:spcPct val="90000"/>
              </a:lnSpc>
              <a:spcBef>
                <a:spcPts val="1000"/>
              </a:spcBef>
              <a:spcAft>
                <a:spcPts val="0"/>
              </a:spcAft>
              <a:buSzPts val="2400"/>
              <a:buChar char="•"/>
            </a:pPr>
            <a:r>
              <a:rPr b="1" lang="en-IN" sz="2400"/>
              <a:t>SQL query results with screenshots </a:t>
            </a:r>
            <a:endParaRPr sz="2400"/>
          </a:p>
          <a:p>
            <a:pPr indent="-431800" lvl="0" marL="457200" rtl="0" algn="l">
              <a:lnSpc>
                <a:spcPct val="90000"/>
              </a:lnSpc>
              <a:spcBef>
                <a:spcPts val="1000"/>
              </a:spcBef>
              <a:spcAft>
                <a:spcPts val="0"/>
              </a:spcAft>
              <a:buSzPts val="2400"/>
              <a:buChar char="•"/>
            </a:pPr>
            <a:r>
              <a:rPr b="1" lang="en-IN" sz="2400"/>
              <a:t>Final business insights </a:t>
            </a:r>
            <a:endParaRPr sz="2400"/>
          </a:p>
          <a:p>
            <a:pPr indent="-431800" lvl="0" marL="457200" rtl="0" algn="l">
              <a:lnSpc>
                <a:spcPct val="90000"/>
              </a:lnSpc>
              <a:spcBef>
                <a:spcPts val="1000"/>
              </a:spcBef>
              <a:spcAft>
                <a:spcPts val="0"/>
              </a:spcAft>
              <a:buSzPts val="2400"/>
              <a:buChar char="•"/>
            </a:pPr>
            <a:r>
              <a:rPr b="1" lang="en-IN" sz="2400"/>
              <a:t>Conclusion </a:t>
            </a:r>
            <a:endParaRPr sz="2400"/>
          </a:p>
          <a:p>
            <a:pPr indent="-431800" lvl="0" marL="457200" rtl="0" algn="l">
              <a:lnSpc>
                <a:spcPct val="90000"/>
              </a:lnSpc>
              <a:spcBef>
                <a:spcPts val="1000"/>
              </a:spcBef>
              <a:spcAft>
                <a:spcPts val="0"/>
              </a:spcAft>
              <a:buSzPts val="2400"/>
              <a:buChar char="•"/>
            </a:pPr>
            <a:r>
              <a:rPr b="1" lang="en-IN" sz="2400"/>
              <a:t>Challenges</a:t>
            </a:r>
            <a:r>
              <a:rPr b="1" lang="en-IN" sz="2400"/>
              <a:t> </a:t>
            </a:r>
            <a:endParaRPr sz="2400"/>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365a4f28b4c_0_35"/>
          <p:cNvSpPr txBox="1"/>
          <p:nvPr/>
        </p:nvSpPr>
        <p:spPr>
          <a:xfrm>
            <a:off x="151075" y="137950"/>
            <a:ext cx="5649600" cy="9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3700">
                <a:solidFill>
                  <a:srgbClr val="FF0000"/>
                </a:solidFill>
                <a:latin typeface="Calibri"/>
                <a:ea typeface="Calibri"/>
                <a:cs typeface="Calibri"/>
                <a:sym typeface="Calibri"/>
              </a:rPr>
              <a:t>Conclusion</a:t>
            </a:r>
            <a:endParaRPr b="1" sz="3700">
              <a:solidFill>
                <a:srgbClr val="FF0000"/>
              </a:solidFill>
              <a:latin typeface="Calibri"/>
              <a:ea typeface="Calibri"/>
              <a:cs typeface="Calibri"/>
              <a:sym typeface="Calibri"/>
            </a:endParaRPr>
          </a:p>
        </p:txBody>
      </p:sp>
      <p:sp>
        <p:nvSpPr>
          <p:cNvPr id="304" name="Google Shape;304;g365a4f28b4c_0_35"/>
          <p:cNvSpPr txBox="1"/>
          <p:nvPr/>
        </p:nvSpPr>
        <p:spPr>
          <a:xfrm>
            <a:off x="282475" y="1123300"/>
            <a:ext cx="11298600" cy="49923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Calibri"/>
              <a:buChar char="●"/>
            </a:pPr>
            <a:r>
              <a:rPr lang="en-IN" sz="2800">
                <a:solidFill>
                  <a:schemeClr val="dk1"/>
                </a:solidFill>
                <a:latin typeface="Calibri"/>
                <a:ea typeface="Calibri"/>
                <a:cs typeface="Calibri"/>
                <a:sym typeface="Calibri"/>
              </a:rPr>
              <a:t>There are 60  unique employees in the system.</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IN" sz="2800">
                <a:solidFill>
                  <a:schemeClr val="dk1"/>
                </a:solidFill>
                <a:latin typeface="Calibri"/>
                <a:ea typeface="Calibri"/>
                <a:cs typeface="Calibri"/>
                <a:sym typeface="Calibri"/>
              </a:rPr>
              <a:t>Finance department have the highest number of employees.</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IN" sz="2800">
                <a:solidFill>
                  <a:schemeClr val="dk1"/>
                </a:solidFill>
                <a:latin typeface="Calibri"/>
                <a:ea typeface="Calibri"/>
                <a:cs typeface="Calibri"/>
                <a:sym typeface="Calibri"/>
              </a:rPr>
              <a:t>The highest paid employee is Ingrid Adams.</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IN" sz="2800">
                <a:solidFill>
                  <a:schemeClr val="dk1"/>
                </a:solidFill>
                <a:latin typeface="Calibri"/>
                <a:ea typeface="Calibri"/>
                <a:cs typeface="Calibri"/>
                <a:sym typeface="Calibri"/>
              </a:rPr>
              <a:t>The Total Salary Expenditure Across The Company Is 4321000.</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IN" sz="2800">
                <a:solidFill>
                  <a:schemeClr val="dk1"/>
                </a:solidFill>
                <a:latin typeface="Calibri"/>
                <a:ea typeface="Calibri"/>
                <a:cs typeface="Calibri"/>
                <a:sym typeface="Calibri"/>
              </a:rPr>
              <a:t>8 Different Job Roles Exist In Each Department.</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IN" sz="2800">
                <a:solidFill>
                  <a:schemeClr val="dk1"/>
                </a:solidFill>
                <a:latin typeface="Calibri"/>
                <a:ea typeface="Calibri"/>
                <a:cs typeface="Calibri"/>
                <a:sym typeface="Calibri"/>
              </a:rPr>
              <a:t>Finance</a:t>
            </a:r>
            <a:r>
              <a:rPr lang="en-IN" sz="2800">
                <a:solidFill>
                  <a:schemeClr val="dk1"/>
                </a:solidFill>
                <a:latin typeface="Calibri"/>
                <a:ea typeface="Calibri"/>
                <a:cs typeface="Calibri"/>
                <a:sym typeface="Calibri"/>
              </a:rPr>
              <a:t> Director Role Offer High Salary Around 204000.</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IN" sz="2800">
                <a:solidFill>
                  <a:schemeClr val="dk1"/>
                </a:solidFill>
                <a:latin typeface="Calibri"/>
                <a:ea typeface="Calibri"/>
                <a:cs typeface="Calibri"/>
                <a:sym typeface="Calibri"/>
              </a:rPr>
              <a:t>Finance Department Have The Highest Salary Allocation Around 204000.</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IN" sz="2800">
                <a:solidFill>
                  <a:schemeClr val="dk1"/>
                </a:solidFill>
                <a:latin typeface="Calibri"/>
                <a:ea typeface="Calibri"/>
                <a:cs typeface="Calibri"/>
                <a:sym typeface="Calibri"/>
              </a:rPr>
              <a:t>60 Employees Are Having Atleast One Qualification.</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IN" sz="2800">
                <a:solidFill>
                  <a:schemeClr val="dk1"/>
                </a:solidFill>
                <a:latin typeface="Calibri"/>
                <a:ea typeface="Calibri"/>
                <a:cs typeface="Calibri"/>
                <a:sym typeface="Calibri"/>
              </a:rPr>
              <a:t>HR Position Requires Most Qualifications.</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IN" sz="2800">
                <a:solidFill>
                  <a:schemeClr val="dk1"/>
                </a:solidFill>
                <a:latin typeface="Calibri"/>
                <a:ea typeface="Calibri"/>
                <a:cs typeface="Calibri"/>
                <a:sym typeface="Calibri"/>
              </a:rPr>
              <a:t>Most Of The Employees Are Taken Leaves In 2024.</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IN" sz="2800">
                <a:solidFill>
                  <a:schemeClr val="dk1"/>
                </a:solidFill>
                <a:latin typeface="Calibri"/>
                <a:ea typeface="Calibri"/>
                <a:cs typeface="Calibri"/>
                <a:sym typeface="Calibri"/>
              </a:rPr>
              <a:t>The Total Monthly Payroll Is Around 2778000.</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365a4f28b4c_0_39"/>
          <p:cNvSpPr txBox="1"/>
          <p:nvPr/>
        </p:nvSpPr>
        <p:spPr>
          <a:xfrm>
            <a:off x="282475" y="335025"/>
            <a:ext cx="11167200" cy="33993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Font typeface="Calibri"/>
              <a:buChar char="●"/>
            </a:pPr>
            <a:r>
              <a:rPr lang="en-IN" sz="2800">
                <a:solidFill>
                  <a:schemeClr val="dk1"/>
                </a:solidFill>
                <a:latin typeface="Calibri"/>
                <a:ea typeface="Calibri"/>
                <a:cs typeface="Calibri"/>
                <a:sym typeface="Calibri"/>
              </a:rPr>
              <a:t>Finance Department Receives Highest Bonus of 96000.</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IN" sz="2800">
                <a:solidFill>
                  <a:schemeClr val="dk1"/>
                </a:solidFill>
                <a:latin typeface="Calibri"/>
                <a:ea typeface="Calibri"/>
                <a:cs typeface="Calibri"/>
                <a:sym typeface="Calibri"/>
              </a:rPr>
              <a:t>The Average Net Salary After Considering Leave Deductions Is 874711.</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IN" sz="2800">
                <a:solidFill>
                  <a:schemeClr val="dk1"/>
                </a:solidFill>
                <a:latin typeface="Calibri"/>
                <a:ea typeface="Calibri"/>
                <a:cs typeface="Calibri"/>
                <a:sym typeface="Calibri"/>
              </a:rPr>
              <a:t>In 2019 Employees Had Highest Number Of Promotions.</a:t>
            </a:r>
            <a:endParaRPr sz="2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id="315" name="Google Shape;315;p5"/>
          <p:cNvPicPr preferRelativeResize="0"/>
          <p:nvPr/>
        </p:nvPicPr>
        <p:blipFill rotWithShape="1">
          <a:blip r:embed="rId3">
            <a:alphaModFix/>
          </a:blip>
          <a:srcRect b="0" l="0" r="0" t="0"/>
          <a:stretch/>
        </p:blipFill>
        <p:spPr>
          <a:xfrm>
            <a:off x="6466516" y="1850749"/>
            <a:ext cx="4465643" cy="2834317"/>
          </a:xfrm>
          <a:prstGeom prst="rect">
            <a:avLst/>
          </a:prstGeom>
          <a:noFill/>
          <a:ln>
            <a:noFill/>
          </a:ln>
        </p:spPr>
      </p:pic>
      <p:sp>
        <p:nvSpPr>
          <p:cNvPr id="316" name="Google Shape;316;p5"/>
          <p:cNvSpPr txBox="1"/>
          <p:nvPr/>
        </p:nvSpPr>
        <p:spPr>
          <a:xfrm>
            <a:off x="1244600" y="2997200"/>
            <a:ext cx="3661836" cy="76944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C00000"/>
              </a:buClr>
              <a:buSzPts val="4400"/>
              <a:buFont typeface="Libre Baskerville"/>
              <a:buNone/>
            </a:pPr>
            <a:r>
              <a:rPr b="0" i="0" lang="en-IN" sz="4400" u="none" cap="none" strike="noStrike">
                <a:solidFill>
                  <a:srgbClr val="C00000"/>
                </a:solidFill>
                <a:latin typeface="Libre Baskerville"/>
                <a:ea typeface="Libre Baskerville"/>
                <a:cs typeface="Libre Baskerville"/>
                <a:sym typeface="Libre Baskerville"/>
              </a:rPr>
              <a:t>THANK YOU</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60711fd39d_0_160"/>
          <p:cNvSpPr txBox="1"/>
          <p:nvPr>
            <p:ph type="title"/>
          </p:nvPr>
        </p:nvSpPr>
        <p:spPr>
          <a:xfrm>
            <a:off x="91975" y="170800"/>
            <a:ext cx="11261700" cy="673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IN">
                <a:solidFill>
                  <a:srgbClr val="FF0000"/>
                </a:solidFill>
              </a:rPr>
              <a:t>  </a:t>
            </a:r>
            <a:r>
              <a:rPr lang="en-IN">
                <a:solidFill>
                  <a:srgbClr val="FF0000"/>
                </a:solidFill>
              </a:rPr>
              <a:t>Objective of the project </a:t>
            </a:r>
            <a:endParaRPr>
              <a:solidFill>
                <a:srgbClr val="FF0000"/>
              </a:solidFill>
            </a:endParaRPr>
          </a:p>
        </p:txBody>
      </p:sp>
      <p:sp>
        <p:nvSpPr>
          <p:cNvPr id="118" name="Google Shape;118;g360711fd39d_0_160"/>
          <p:cNvSpPr txBox="1"/>
          <p:nvPr>
            <p:ph idx="1" type="body"/>
          </p:nvPr>
        </p:nvSpPr>
        <p:spPr>
          <a:xfrm>
            <a:off x="298950" y="1057600"/>
            <a:ext cx="11594100" cy="5304600"/>
          </a:xfrm>
          <a:prstGeom prst="rect">
            <a:avLst/>
          </a:prstGeom>
        </p:spPr>
        <p:txBody>
          <a:bodyPr anchorCtr="0" anchor="t" bIns="45700" lIns="91425" spcFirstLastPara="1" rIns="91425" wrap="square" tIns="45700">
            <a:normAutofit fontScale="77500" lnSpcReduction="10000"/>
          </a:bodyPr>
          <a:lstStyle/>
          <a:p>
            <a:pPr indent="-399886" lvl="0" marL="457200" rtl="0" algn="l">
              <a:lnSpc>
                <a:spcPct val="115000"/>
              </a:lnSpc>
              <a:spcBef>
                <a:spcPts val="1200"/>
              </a:spcBef>
              <a:spcAft>
                <a:spcPts val="0"/>
              </a:spcAft>
              <a:buSzPct val="120829"/>
              <a:buChar char="•"/>
            </a:pPr>
            <a:r>
              <a:rPr lang="en-IN" sz="2880">
                <a:highlight>
                  <a:srgbClr val="FFFFFF"/>
                </a:highlight>
              </a:rPr>
              <a:t>The objective of this project is to design and implement an </a:t>
            </a:r>
            <a:r>
              <a:rPr b="1" lang="en-IN" sz="2880">
                <a:highlight>
                  <a:srgbClr val="FFFFFF"/>
                </a:highlight>
              </a:rPr>
              <a:t>Employee Management System</a:t>
            </a:r>
            <a:r>
              <a:rPr lang="en-IN" sz="2880">
                <a:highlight>
                  <a:srgbClr val="FFFFFF"/>
                </a:highlight>
              </a:rPr>
              <a:t> that efficiently stores and manages employee-related data within an organization.</a:t>
            </a:r>
            <a:endParaRPr sz="2880">
              <a:highlight>
                <a:srgbClr val="FFFFFF"/>
              </a:highlight>
            </a:endParaRPr>
          </a:p>
          <a:p>
            <a:pPr indent="-399886" lvl="0" marL="457200" rtl="0" algn="l">
              <a:lnSpc>
                <a:spcPct val="115000"/>
              </a:lnSpc>
              <a:spcBef>
                <a:spcPts val="0"/>
              </a:spcBef>
              <a:spcAft>
                <a:spcPts val="0"/>
              </a:spcAft>
              <a:buSzPct val="120829"/>
              <a:buChar char="•"/>
            </a:pPr>
            <a:r>
              <a:rPr lang="en-IN" sz="2880">
                <a:highlight>
                  <a:srgbClr val="FFFFFF"/>
                </a:highlight>
              </a:rPr>
              <a:t> The system needs to track various aspects of employee information, including personal details, job roles, salary structures, qualifications, leave records, and payroll data. The system should ensure the integrity and consistency of data by using relational tables with appropriate foreign keys and cascading actions.</a:t>
            </a:r>
            <a:endParaRPr sz="2880">
              <a:highlight>
                <a:srgbClr val="FFFFFF"/>
              </a:highlight>
            </a:endParaRPr>
          </a:p>
          <a:p>
            <a:pPr indent="-399886" lvl="0" marL="457200" rtl="0" algn="l">
              <a:lnSpc>
                <a:spcPct val="115000"/>
              </a:lnSpc>
              <a:spcBef>
                <a:spcPts val="0"/>
              </a:spcBef>
              <a:spcAft>
                <a:spcPts val="0"/>
              </a:spcAft>
              <a:buSzPct val="120829"/>
              <a:buFont typeface="Calibri"/>
              <a:buChar char="•"/>
            </a:pPr>
            <a:r>
              <a:rPr lang="en-IN" sz="2880">
                <a:highlight>
                  <a:srgbClr val="FFFFFF"/>
                </a:highlight>
              </a:rPr>
              <a:t>The system should allow for easy management and querying of employee data, providing insights such as payroll calculation, leave tracking, and department-specific job roles. The goal is to streamline HR operations, ensuring that all relevant employee data is accessible and accurately updated across different modules.</a:t>
            </a:r>
            <a:endParaRPr sz="2880">
              <a:highlight>
                <a:srgbClr val="FFFFFF"/>
              </a:highlight>
            </a:endParaRPr>
          </a:p>
          <a:p>
            <a:pPr indent="0" lvl="0" marL="0" rtl="0" algn="l">
              <a:lnSpc>
                <a:spcPct val="115000"/>
              </a:lnSpc>
              <a:spcBef>
                <a:spcPts val="1200"/>
              </a:spcBef>
              <a:spcAft>
                <a:spcPts val="0"/>
              </a:spcAft>
              <a:buNone/>
            </a:pPr>
            <a:r>
              <a:t/>
            </a:r>
            <a:endParaRPr sz="2908"/>
          </a:p>
          <a:p>
            <a:pPr indent="0" lvl="0" marL="0" rtl="0" algn="l">
              <a:lnSpc>
                <a:spcPct val="115000"/>
              </a:lnSpc>
              <a:spcBef>
                <a:spcPts val="1200"/>
              </a:spcBef>
              <a:spcAft>
                <a:spcPts val="0"/>
              </a:spcAft>
              <a:buClr>
                <a:schemeClr val="dk1"/>
              </a:buClr>
              <a:buSzPct val="50634"/>
              <a:buFont typeface="Arial"/>
              <a:buNone/>
            </a:pPr>
            <a:r>
              <a:t/>
            </a:r>
            <a:endParaRPr b="1" sz="2172">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g365a4f28b4c_0_43"/>
          <p:cNvPicPr preferRelativeResize="0"/>
          <p:nvPr/>
        </p:nvPicPr>
        <p:blipFill>
          <a:blip r:embed="rId3">
            <a:alphaModFix/>
          </a:blip>
          <a:stretch>
            <a:fillRect/>
          </a:stretch>
        </p:blipFill>
        <p:spPr>
          <a:xfrm>
            <a:off x="1490175" y="794950"/>
            <a:ext cx="9211652" cy="5255075"/>
          </a:xfrm>
          <a:prstGeom prst="rect">
            <a:avLst/>
          </a:prstGeom>
          <a:noFill/>
          <a:ln>
            <a:noFill/>
          </a:ln>
        </p:spPr>
      </p:pic>
      <p:sp>
        <p:nvSpPr>
          <p:cNvPr id="125" name="Google Shape;125;g365a4f28b4c_0_43"/>
          <p:cNvSpPr txBox="1"/>
          <p:nvPr/>
        </p:nvSpPr>
        <p:spPr>
          <a:xfrm>
            <a:off x="4723075" y="137950"/>
            <a:ext cx="2299200" cy="6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IN" sz="2800" u="sng">
                <a:solidFill>
                  <a:schemeClr val="dk1"/>
                </a:solidFill>
                <a:latin typeface="Calibri"/>
                <a:ea typeface="Calibri"/>
                <a:cs typeface="Calibri"/>
                <a:sym typeface="Calibri"/>
              </a:rPr>
              <a:t>ER DIAGRAM</a:t>
            </a:r>
            <a:endParaRPr b="1" sz="2800" u="sng">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365a4f28b4c_0_49"/>
          <p:cNvSpPr txBox="1"/>
          <p:nvPr/>
        </p:nvSpPr>
        <p:spPr>
          <a:xfrm>
            <a:off x="436825" y="860525"/>
            <a:ext cx="11183700" cy="518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IN" sz="1900">
                <a:solidFill>
                  <a:schemeClr val="dk1"/>
                </a:solidFill>
                <a:highlight>
                  <a:srgbClr val="FFFFFF"/>
                </a:highlight>
              </a:rPr>
              <a:t>1. EMPLOYEE INSIGHTS</a:t>
            </a:r>
            <a:endParaRPr b="1" sz="1900">
              <a:solidFill>
                <a:schemeClr val="dk1"/>
              </a:solidFill>
              <a:highlight>
                <a:srgbClr val="FFFFFF"/>
              </a:highlight>
            </a:endParaRPr>
          </a:p>
          <a:p>
            <a:pPr indent="-330200" lvl="0" marL="457200" rtl="0" algn="l">
              <a:lnSpc>
                <a:spcPct val="115000"/>
              </a:lnSpc>
              <a:spcBef>
                <a:spcPts val="1200"/>
              </a:spcBef>
              <a:spcAft>
                <a:spcPts val="0"/>
              </a:spcAft>
              <a:buClr>
                <a:schemeClr val="dk1"/>
              </a:buClr>
              <a:buSzPts val="1600"/>
              <a:buFont typeface="Calibri"/>
              <a:buChar char="●"/>
            </a:pPr>
            <a:r>
              <a:rPr lang="en-IN" sz="1600">
                <a:solidFill>
                  <a:schemeClr val="dk1"/>
                </a:solidFill>
                <a:highlight>
                  <a:srgbClr val="FFFFFF"/>
                </a:highlight>
              </a:rPr>
              <a:t>How many unique employees are currently in the system?</a:t>
            </a:r>
            <a:br>
              <a:rPr lang="en-IN" sz="1600">
                <a:solidFill>
                  <a:schemeClr val="dk1"/>
                </a:solidFill>
                <a:highlight>
                  <a:srgbClr val="FFFFFF"/>
                </a:highlight>
                <a:latin typeface="Calibri"/>
                <a:ea typeface="Calibri"/>
                <a:cs typeface="Calibri"/>
                <a:sym typeface="Calibri"/>
              </a:rPr>
            </a:br>
            <a:endParaRPr sz="1600">
              <a:solidFill>
                <a:schemeClr val="dk1"/>
              </a:solidFill>
              <a:highlight>
                <a:srgbClr val="FFFFFF"/>
              </a:highlight>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Char char="●"/>
            </a:pPr>
            <a:r>
              <a:rPr lang="en-IN" sz="1600">
                <a:solidFill>
                  <a:schemeClr val="dk1"/>
                </a:solidFill>
                <a:highlight>
                  <a:srgbClr val="FFFFFF"/>
                </a:highlight>
              </a:rPr>
              <a:t>Which departments have the highest number of employees?</a:t>
            </a:r>
            <a:br>
              <a:rPr lang="en-IN" sz="1600">
                <a:solidFill>
                  <a:schemeClr val="dk1"/>
                </a:solidFill>
                <a:highlight>
                  <a:srgbClr val="FFFFFF"/>
                </a:highlight>
              </a:rPr>
            </a:br>
            <a:endParaRPr sz="1600">
              <a:solidFill>
                <a:schemeClr val="dk1"/>
              </a:solidFill>
              <a:highlight>
                <a:srgbClr val="FFFFFF"/>
              </a:highlight>
            </a:endParaRPr>
          </a:p>
          <a:p>
            <a:pPr indent="-330200" lvl="0" marL="457200" rtl="0" algn="l">
              <a:lnSpc>
                <a:spcPct val="115000"/>
              </a:lnSpc>
              <a:spcBef>
                <a:spcPts val="0"/>
              </a:spcBef>
              <a:spcAft>
                <a:spcPts val="0"/>
              </a:spcAft>
              <a:buClr>
                <a:schemeClr val="dk1"/>
              </a:buClr>
              <a:buSzPts val="1600"/>
              <a:buChar char="●"/>
            </a:pPr>
            <a:r>
              <a:rPr lang="en-IN" sz="1600">
                <a:solidFill>
                  <a:schemeClr val="dk1"/>
                </a:solidFill>
                <a:highlight>
                  <a:srgbClr val="FFFFFF"/>
                </a:highlight>
              </a:rPr>
              <a:t>What is the average salary per department?</a:t>
            </a:r>
            <a:br>
              <a:rPr lang="en-IN" sz="1600">
                <a:solidFill>
                  <a:schemeClr val="dk1"/>
                </a:solidFill>
                <a:highlight>
                  <a:srgbClr val="FFFFFF"/>
                </a:highlight>
              </a:rPr>
            </a:br>
            <a:endParaRPr sz="1600">
              <a:solidFill>
                <a:schemeClr val="dk1"/>
              </a:solidFill>
              <a:highlight>
                <a:srgbClr val="FFFFFF"/>
              </a:highlight>
            </a:endParaRPr>
          </a:p>
          <a:p>
            <a:pPr indent="-330200" lvl="0" marL="457200" rtl="0" algn="l">
              <a:lnSpc>
                <a:spcPct val="115000"/>
              </a:lnSpc>
              <a:spcBef>
                <a:spcPts val="0"/>
              </a:spcBef>
              <a:spcAft>
                <a:spcPts val="0"/>
              </a:spcAft>
              <a:buClr>
                <a:schemeClr val="dk1"/>
              </a:buClr>
              <a:buSzPts val="1600"/>
              <a:buChar char="●"/>
            </a:pPr>
            <a:r>
              <a:rPr lang="en-IN" sz="1600">
                <a:solidFill>
                  <a:schemeClr val="dk1"/>
                </a:solidFill>
                <a:highlight>
                  <a:srgbClr val="FFFFFF"/>
                </a:highlight>
              </a:rPr>
              <a:t>Who are the top 5 highest-paid employees?</a:t>
            </a:r>
            <a:br>
              <a:rPr lang="en-IN" sz="1600">
                <a:solidFill>
                  <a:schemeClr val="dk1"/>
                </a:solidFill>
                <a:highlight>
                  <a:srgbClr val="FFFFFF"/>
                </a:highlight>
              </a:rPr>
            </a:br>
            <a:endParaRPr sz="1600">
              <a:solidFill>
                <a:schemeClr val="dk1"/>
              </a:solidFill>
              <a:highlight>
                <a:srgbClr val="FFFFFF"/>
              </a:highlight>
            </a:endParaRPr>
          </a:p>
          <a:p>
            <a:pPr indent="-330200" lvl="0" marL="457200" rtl="0" algn="l">
              <a:lnSpc>
                <a:spcPct val="115000"/>
              </a:lnSpc>
              <a:spcBef>
                <a:spcPts val="0"/>
              </a:spcBef>
              <a:spcAft>
                <a:spcPts val="0"/>
              </a:spcAft>
              <a:buClr>
                <a:schemeClr val="dk1"/>
              </a:buClr>
              <a:buSzPts val="1600"/>
              <a:buChar char="●"/>
            </a:pPr>
            <a:r>
              <a:rPr lang="en-IN" sz="1600">
                <a:solidFill>
                  <a:schemeClr val="dk1"/>
                </a:solidFill>
                <a:highlight>
                  <a:srgbClr val="FFFFFF"/>
                </a:highlight>
              </a:rPr>
              <a:t>What is the total salary expenditure across the company?</a:t>
            </a:r>
            <a:br>
              <a:rPr lang="en-IN" sz="1600">
                <a:solidFill>
                  <a:schemeClr val="dk1"/>
                </a:solidFill>
                <a:highlight>
                  <a:srgbClr val="FFFFFF"/>
                </a:highlight>
              </a:rPr>
            </a:br>
            <a:endParaRPr sz="2000">
              <a:solidFill>
                <a:schemeClr val="dk1"/>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IN" sz="1700">
                <a:solidFill>
                  <a:schemeClr val="dk1"/>
                </a:solidFill>
                <a:highlight>
                  <a:srgbClr val="FFFFFF"/>
                </a:highlight>
              </a:rPr>
              <a:t>2. JOB ROLE AND DEPARTMENT ANALYSIS</a:t>
            </a:r>
            <a:endParaRPr b="1" sz="1700">
              <a:solidFill>
                <a:schemeClr val="dk1"/>
              </a:solidFill>
              <a:highlight>
                <a:srgbClr val="FFFFFF"/>
              </a:highlight>
            </a:endParaRPr>
          </a:p>
          <a:p>
            <a:pPr indent="-336550" lvl="0" marL="457200" rtl="0" algn="l">
              <a:lnSpc>
                <a:spcPct val="115000"/>
              </a:lnSpc>
              <a:spcBef>
                <a:spcPts val="1200"/>
              </a:spcBef>
              <a:spcAft>
                <a:spcPts val="0"/>
              </a:spcAft>
              <a:buClr>
                <a:schemeClr val="dk1"/>
              </a:buClr>
              <a:buSzPts val="1700"/>
              <a:buChar char="●"/>
            </a:pPr>
            <a:r>
              <a:rPr lang="en-IN" sz="1700">
                <a:solidFill>
                  <a:schemeClr val="dk1"/>
                </a:solidFill>
                <a:highlight>
                  <a:srgbClr val="FFFFFF"/>
                </a:highlight>
              </a:rPr>
              <a:t>How many different job roles exist in each department?</a:t>
            </a:r>
            <a:br>
              <a:rPr lang="en-IN" sz="1700">
                <a:solidFill>
                  <a:schemeClr val="dk1"/>
                </a:solidFill>
                <a:highlight>
                  <a:srgbClr val="FFFFFF"/>
                </a:highlight>
              </a:rPr>
            </a:br>
            <a:endParaRPr sz="1700">
              <a:solidFill>
                <a:schemeClr val="dk1"/>
              </a:solidFill>
              <a:highlight>
                <a:srgbClr val="FFFFFF"/>
              </a:highlight>
            </a:endParaRPr>
          </a:p>
          <a:p>
            <a:pPr indent="-336550" lvl="0" marL="457200" rtl="0" algn="l">
              <a:lnSpc>
                <a:spcPct val="115000"/>
              </a:lnSpc>
              <a:spcBef>
                <a:spcPts val="0"/>
              </a:spcBef>
              <a:spcAft>
                <a:spcPts val="0"/>
              </a:spcAft>
              <a:buClr>
                <a:schemeClr val="dk1"/>
              </a:buClr>
              <a:buSzPts val="1700"/>
              <a:buChar char="●"/>
            </a:pPr>
            <a:r>
              <a:rPr lang="en-IN" sz="1700">
                <a:solidFill>
                  <a:schemeClr val="dk1"/>
                </a:solidFill>
                <a:highlight>
                  <a:srgbClr val="FFFFFF"/>
                </a:highlight>
              </a:rPr>
              <a:t>Which job roles offer the highest salary?</a:t>
            </a:r>
            <a:br>
              <a:rPr lang="en-IN" sz="1700">
                <a:solidFill>
                  <a:schemeClr val="dk1"/>
                </a:solidFill>
                <a:highlight>
                  <a:srgbClr val="FFFFFF"/>
                </a:highlight>
              </a:rPr>
            </a:br>
            <a:endParaRPr sz="1700">
              <a:solidFill>
                <a:schemeClr val="dk1"/>
              </a:solidFill>
              <a:highlight>
                <a:srgbClr val="FFFFFF"/>
              </a:highlight>
            </a:endParaRPr>
          </a:p>
          <a:p>
            <a:pPr indent="-336550" lvl="0" marL="457200" rtl="0" algn="l">
              <a:lnSpc>
                <a:spcPct val="115000"/>
              </a:lnSpc>
              <a:spcBef>
                <a:spcPts val="0"/>
              </a:spcBef>
              <a:spcAft>
                <a:spcPts val="0"/>
              </a:spcAft>
              <a:buClr>
                <a:schemeClr val="dk1"/>
              </a:buClr>
              <a:buSzPts val="1700"/>
              <a:buChar char="●"/>
            </a:pPr>
            <a:r>
              <a:rPr lang="en-IN" sz="1700">
                <a:solidFill>
                  <a:schemeClr val="dk1"/>
                </a:solidFill>
                <a:highlight>
                  <a:srgbClr val="FFFFFF"/>
                </a:highlight>
              </a:rPr>
              <a:t>Which departments have the highest total salary allocation?</a:t>
            </a:r>
            <a:endParaRPr sz="1700">
              <a:solidFill>
                <a:schemeClr val="dk1"/>
              </a:solidFill>
              <a:highlight>
                <a:srgbClr val="FFFFFF"/>
              </a:highlight>
            </a:endParaRPr>
          </a:p>
          <a:p>
            <a:pPr indent="0" lvl="0" marL="0" rtl="0" algn="l">
              <a:spcBef>
                <a:spcPts val="1200"/>
              </a:spcBef>
              <a:spcAft>
                <a:spcPts val="0"/>
              </a:spcAft>
              <a:buNone/>
            </a:pPr>
            <a:r>
              <a:t/>
            </a:r>
            <a:endParaRPr sz="2800">
              <a:solidFill>
                <a:schemeClr val="dk1"/>
              </a:solidFill>
              <a:latin typeface="Calibri"/>
              <a:ea typeface="Calibri"/>
              <a:cs typeface="Calibri"/>
              <a:sym typeface="Calibri"/>
            </a:endParaRPr>
          </a:p>
        </p:txBody>
      </p:sp>
      <p:sp>
        <p:nvSpPr>
          <p:cNvPr id="132" name="Google Shape;132;g365a4f28b4c_0_49"/>
          <p:cNvSpPr txBox="1"/>
          <p:nvPr/>
        </p:nvSpPr>
        <p:spPr>
          <a:xfrm>
            <a:off x="4033375" y="170800"/>
            <a:ext cx="4680600" cy="591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b="1" lang="en-IN" sz="2800">
                <a:solidFill>
                  <a:srgbClr val="FF0000"/>
                </a:solidFill>
                <a:latin typeface="Calibri"/>
                <a:ea typeface="Calibri"/>
                <a:cs typeface="Calibri"/>
                <a:sym typeface="Calibri"/>
              </a:rPr>
              <a:t>Key analysis questions</a:t>
            </a:r>
            <a:endParaRPr sz="3200">
              <a:solidFill>
                <a:srgbClr val="FF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365a4f28b4c_0_53"/>
          <p:cNvSpPr txBox="1"/>
          <p:nvPr/>
        </p:nvSpPr>
        <p:spPr>
          <a:xfrm>
            <a:off x="256200" y="203650"/>
            <a:ext cx="11315100" cy="584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t/>
            </a:r>
            <a:endParaRPr b="1" sz="2000">
              <a:solidFill>
                <a:schemeClr val="dk1"/>
              </a:solidFill>
              <a:highlight>
                <a:srgbClr val="FFFFFF"/>
              </a:highlight>
            </a:endParaRPr>
          </a:p>
          <a:p>
            <a:pPr indent="0" lvl="0" marL="0" rtl="0" algn="l">
              <a:lnSpc>
                <a:spcPct val="115000"/>
              </a:lnSpc>
              <a:spcBef>
                <a:spcPts val="1400"/>
              </a:spcBef>
              <a:spcAft>
                <a:spcPts val="0"/>
              </a:spcAft>
              <a:buNone/>
            </a:pPr>
            <a:r>
              <a:rPr b="1" lang="en-IN" sz="2000">
                <a:solidFill>
                  <a:schemeClr val="dk1"/>
                </a:solidFill>
                <a:highlight>
                  <a:srgbClr val="FFFFFF"/>
                </a:highlight>
              </a:rPr>
              <a:t>3. QUALIFICATION AND SKILLS ANALYSIS</a:t>
            </a:r>
            <a:endParaRPr b="1" sz="2000">
              <a:solidFill>
                <a:schemeClr val="dk1"/>
              </a:solidFill>
              <a:highlight>
                <a:srgbClr val="FFFFFF"/>
              </a:highlight>
            </a:endParaRPr>
          </a:p>
          <a:p>
            <a:pPr indent="-342900" lvl="0" marL="457200" rtl="0" algn="l">
              <a:lnSpc>
                <a:spcPct val="115000"/>
              </a:lnSpc>
              <a:spcBef>
                <a:spcPts val="1200"/>
              </a:spcBef>
              <a:spcAft>
                <a:spcPts val="0"/>
              </a:spcAft>
              <a:buClr>
                <a:schemeClr val="dk1"/>
              </a:buClr>
              <a:buSzPts val="1800"/>
              <a:buChar char="●"/>
            </a:pPr>
            <a:r>
              <a:rPr lang="en-IN" sz="1800">
                <a:solidFill>
                  <a:schemeClr val="dk1"/>
                </a:solidFill>
                <a:highlight>
                  <a:srgbClr val="FFFFFF"/>
                </a:highlight>
              </a:rPr>
              <a:t>How many employees have at least one qualification listed?</a:t>
            </a:r>
            <a:br>
              <a:rPr lang="en-IN" sz="1800">
                <a:solidFill>
                  <a:schemeClr val="dk1"/>
                </a:solidFill>
                <a:highlight>
                  <a:srgbClr val="FFFFFF"/>
                </a:highlight>
              </a:rPr>
            </a:br>
            <a:endParaRPr sz="1800">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highlight>
                  <a:srgbClr val="FFFFFF"/>
                </a:highlight>
              </a:rPr>
              <a:t>Which positions require the most qualifications?</a:t>
            </a:r>
            <a:br>
              <a:rPr lang="en-IN" sz="1800">
                <a:solidFill>
                  <a:schemeClr val="dk1"/>
                </a:solidFill>
                <a:highlight>
                  <a:srgbClr val="FFFFFF"/>
                </a:highlight>
              </a:rPr>
            </a:br>
            <a:endParaRPr sz="1800">
              <a:solidFill>
                <a:schemeClr val="dk1"/>
              </a:solidFill>
              <a:highlight>
                <a:srgbClr val="FFFFFF"/>
              </a:highlight>
            </a:endParaRPr>
          </a:p>
          <a:p>
            <a:pPr indent="0" lvl="0" marL="0" rtl="0" algn="l">
              <a:lnSpc>
                <a:spcPct val="115000"/>
              </a:lnSpc>
              <a:spcBef>
                <a:spcPts val="1200"/>
              </a:spcBef>
              <a:spcAft>
                <a:spcPts val="0"/>
              </a:spcAft>
              <a:buNone/>
            </a:pPr>
            <a:r>
              <a:t/>
            </a:r>
            <a:endParaRPr b="1" sz="2000">
              <a:solidFill>
                <a:schemeClr val="dk1"/>
              </a:solidFill>
              <a:highlight>
                <a:srgbClr val="FFFFFF"/>
              </a:highlight>
            </a:endParaRPr>
          </a:p>
          <a:p>
            <a:pPr indent="0" lvl="0" marL="0" rtl="0" algn="l">
              <a:lnSpc>
                <a:spcPct val="115000"/>
              </a:lnSpc>
              <a:spcBef>
                <a:spcPts val="1200"/>
              </a:spcBef>
              <a:spcAft>
                <a:spcPts val="0"/>
              </a:spcAft>
              <a:buNone/>
            </a:pPr>
            <a:r>
              <a:rPr b="1" lang="en-IN" sz="2000">
                <a:solidFill>
                  <a:schemeClr val="dk1"/>
                </a:solidFill>
                <a:highlight>
                  <a:srgbClr val="FFFFFF"/>
                </a:highlight>
              </a:rPr>
              <a:t>4. LEAVE AND ABSENCE PATTERNS</a:t>
            </a:r>
            <a:endParaRPr b="1" sz="2000">
              <a:solidFill>
                <a:schemeClr val="dk1"/>
              </a:solidFill>
              <a:highlight>
                <a:srgbClr val="FFFFFF"/>
              </a:highlight>
            </a:endParaRPr>
          </a:p>
          <a:p>
            <a:pPr indent="-355600" lvl="0" marL="457200" rtl="0" algn="l">
              <a:lnSpc>
                <a:spcPct val="115000"/>
              </a:lnSpc>
              <a:spcBef>
                <a:spcPts val="1200"/>
              </a:spcBef>
              <a:spcAft>
                <a:spcPts val="0"/>
              </a:spcAft>
              <a:buClr>
                <a:schemeClr val="dk1"/>
              </a:buClr>
              <a:buSzPts val="2000"/>
              <a:buChar char="●"/>
            </a:pPr>
            <a:r>
              <a:rPr lang="en-IN" sz="2000">
                <a:solidFill>
                  <a:schemeClr val="dk1"/>
                </a:solidFill>
                <a:highlight>
                  <a:srgbClr val="FFFFFF"/>
                </a:highlight>
              </a:rPr>
              <a:t>Which year had the most employees taking leaves?</a:t>
            </a:r>
            <a:br>
              <a:rPr lang="en-IN" sz="2000">
                <a:solidFill>
                  <a:schemeClr val="dk1"/>
                </a:solidFill>
                <a:highlight>
                  <a:srgbClr val="FFFFFF"/>
                </a:highlight>
              </a:rPr>
            </a:br>
            <a:endParaRPr sz="2000">
              <a:solidFill>
                <a:schemeClr val="dk1"/>
              </a:solidFill>
              <a:highlight>
                <a:srgbClr val="FFFFFF"/>
              </a:highlight>
            </a:endParaRPr>
          </a:p>
          <a:p>
            <a:pPr indent="-355600" lvl="0" marL="457200" rtl="0" algn="l">
              <a:lnSpc>
                <a:spcPct val="115000"/>
              </a:lnSpc>
              <a:spcBef>
                <a:spcPts val="0"/>
              </a:spcBef>
              <a:spcAft>
                <a:spcPts val="0"/>
              </a:spcAft>
              <a:buClr>
                <a:schemeClr val="dk1"/>
              </a:buClr>
              <a:buSzPts val="2000"/>
              <a:buChar char="●"/>
            </a:pPr>
            <a:r>
              <a:rPr lang="en-IN" sz="2000">
                <a:solidFill>
                  <a:schemeClr val="dk1"/>
                </a:solidFill>
                <a:highlight>
                  <a:srgbClr val="FFFFFF"/>
                </a:highlight>
              </a:rPr>
              <a:t>Which employees have taken the most leaves?</a:t>
            </a:r>
            <a:br>
              <a:rPr lang="en-IN" sz="2000">
                <a:solidFill>
                  <a:schemeClr val="dk1"/>
                </a:solidFill>
                <a:highlight>
                  <a:srgbClr val="FFFFFF"/>
                </a:highlight>
              </a:rPr>
            </a:br>
            <a:endParaRPr sz="2000">
              <a:solidFill>
                <a:schemeClr val="dk1"/>
              </a:solidFill>
              <a:highlight>
                <a:srgbClr val="FFFFFF"/>
              </a:highlight>
            </a:endParaRPr>
          </a:p>
          <a:p>
            <a:pPr indent="-355600" lvl="0" marL="457200" rtl="0" algn="l">
              <a:lnSpc>
                <a:spcPct val="115000"/>
              </a:lnSpc>
              <a:spcBef>
                <a:spcPts val="0"/>
              </a:spcBef>
              <a:spcAft>
                <a:spcPts val="0"/>
              </a:spcAft>
              <a:buClr>
                <a:schemeClr val="dk1"/>
              </a:buClr>
              <a:buSzPts val="2000"/>
              <a:buChar char="●"/>
            </a:pPr>
            <a:r>
              <a:rPr lang="en-IN" sz="2000">
                <a:solidFill>
                  <a:schemeClr val="dk1"/>
                </a:solidFill>
                <a:highlight>
                  <a:srgbClr val="FFFFFF"/>
                </a:highlight>
              </a:rPr>
              <a:t>What is the total number of leave days taken company-wide?</a:t>
            </a:r>
            <a:endParaRPr sz="2000">
              <a:solidFill>
                <a:schemeClr val="dk1"/>
              </a:solidFill>
              <a:highlight>
                <a:srgbClr val="FFFFFF"/>
              </a:highlight>
            </a:endParaRPr>
          </a:p>
          <a:p>
            <a:pPr indent="0" lvl="0" marL="457200" rtl="0" algn="l">
              <a:lnSpc>
                <a:spcPct val="115000"/>
              </a:lnSpc>
              <a:spcBef>
                <a:spcPts val="1200"/>
              </a:spcBef>
              <a:spcAft>
                <a:spcPts val="0"/>
              </a:spcAft>
              <a:buNone/>
            </a:pPr>
            <a:br>
              <a:rPr lang="en-IN" sz="1800">
                <a:solidFill>
                  <a:schemeClr val="dk1"/>
                </a:solidFill>
                <a:highlight>
                  <a:srgbClr val="FFFFFF"/>
                </a:highlight>
              </a:rPr>
            </a:br>
            <a:endParaRPr sz="1800">
              <a:solidFill>
                <a:schemeClr val="dk1"/>
              </a:solidFill>
              <a:highlight>
                <a:srgbClr val="FFFFFF"/>
              </a:highlight>
            </a:endParaRPr>
          </a:p>
          <a:p>
            <a:pPr indent="0" lvl="0" marL="0" rtl="0" algn="l">
              <a:lnSpc>
                <a:spcPct val="115000"/>
              </a:lnSpc>
              <a:spcBef>
                <a:spcPts val="1200"/>
              </a:spcBef>
              <a:spcAft>
                <a:spcPts val="0"/>
              </a:spcAft>
              <a:buNone/>
            </a:pPr>
            <a:br>
              <a:rPr lang="en-IN" sz="1800">
                <a:solidFill>
                  <a:schemeClr val="dk1"/>
                </a:solidFill>
                <a:highlight>
                  <a:srgbClr val="FFFFFF"/>
                </a:highlight>
              </a:rPr>
            </a:br>
            <a:endParaRPr sz="1800">
              <a:solidFill>
                <a:schemeClr val="dk1"/>
              </a:solidFill>
              <a:highlight>
                <a:srgbClr val="FFFFFF"/>
              </a:highlight>
            </a:endParaRPr>
          </a:p>
          <a:p>
            <a:pPr indent="0" lvl="0" marL="0" rtl="0" algn="l">
              <a:lnSpc>
                <a:spcPct val="115000"/>
              </a:lnSpc>
              <a:spcBef>
                <a:spcPts val="1400"/>
              </a:spcBef>
              <a:spcAft>
                <a:spcPts val="400"/>
              </a:spcAft>
              <a:buNone/>
            </a:pPr>
            <a:r>
              <a:t/>
            </a:r>
            <a:endParaRPr b="1" sz="2000">
              <a:solidFill>
                <a:schemeClr val="dk1"/>
              </a:solidFill>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365a4f28b4c_0_57"/>
          <p:cNvSpPr txBox="1"/>
          <p:nvPr/>
        </p:nvSpPr>
        <p:spPr>
          <a:xfrm>
            <a:off x="282475" y="203650"/>
            <a:ext cx="11364300" cy="578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200">
              <a:solidFill>
                <a:schemeClr val="dk1"/>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IN" sz="2000">
                <a:solidFill>
                  <a:schemeClr val="dk1"/>
                </a:solidFill>
                <a:highlight>
                  <a:srgbClr val="FFFFFF"/>
                </a:highlight>
              </a:rPr>
              <a:t>5. PAYROLL AND COMPENSATION ANALYSIS</a:t>
            </a:r>
            <a:endParaRPr b="1" sz="2000">
              <a:solidFill>
                <a:schemeClr val="dk1"/>
              </a:solidFill>
              <a:highlight>
                <a:srgbClr val="FFFFFF"/>
              </a:highlight>
            </a:endParaRPr>
          </a:p>
          <a:p>
            <a:pPr indent="-342900" lvl="0" marL="457200" rtl="0" algn="l">
              <a:lnSpc>
                <a:spcPct val="115000"/>
              </a:lnSpc>
              <a:spcBef>
                <a:spcPts val="1200"/>
              </a:spcBef>
              <a:spcAft>
                <a:spcPts val="0"/>
              </a:spcAft>
              <a:buClr>
                <a:schemeClr val="dk1"/>
              </a:buClr>
              <a:buSzPts val="1800"/>
              <a:buChar char="●"/>
            </a:pPr>
            <a:r>
              <a:rPr lang="en-IN" sz="1800">
                <a:solidFill>
                  <a:schemeClr val="dk1"/>
                </a:solidFill>
                <a:highlight>
                  <a:srgbClr val="FFFFFF"/>
                </a:highlight>
              </a:rPr>
              <a:t>What is the total monthly payroll processed?</a:t>
            </a:r>
            <a:br>
              <a:rPr lang="en-IN" sz="1800">
                <a:solidFill>
                  <a:schemeClr val="dk1"/>
                </a:solidFill>
                <a:highlight>
                  <a:srgbClr val="FFFFFF"/>
                </a:highlight>
              </a:rPr>
            </a:br>
            <a:endParaRPr sz="1800">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highlight>
                  <a:srgbClr val="FFFFFF"/>
                </a:highlight>
              </a:rPr>
              <a:t>What is the average bonus given per department?</a:t>
            </a:r>
            <a:br>
              <a:rPr lang="en-IN" sz="1800">
                <a:solidFill>
                  <a:schemeClr val="dk1"/>
                </a:solidFill>
                <a:highlight>
                  <a:srgbClr val="FFFFFF"/>
                </a:highlight>
              </a:rPr>
            </a:br>
            <a:endParaRPr sz="1800">
              <a:solidFill>
                <a:schemeClr val="dk1"/>
              </a:solidFill>
              <a:highlight>
                <a:srgbClr val="FFFFFF"/>
              </a:highlight>
            </a:endParaRPr>
          </a:p>
          <a:p>
            <a:pPr indent="-342900" lvl="0" marL="457200" rtl="0" algn="l">
              <a:lnSpc>
                <a:spcPct val="115000"/>
              </a:lnSpc>
              <a:spcBef>
                <a:spcPts val="0"/>
              </a:spcBef>
              <a:spcAft>
                <a:spcPts val="0"/>
              </a:spcAft>
              <a:buClr>
                <a:schemeClr val="dk1"/>
              </a:buClr>
              <a:buSzPts val="1800"/>
              <a:buChar char="●"/>
            </a:pPr>
            <a:r>
              <a:rPr lang="en-IN" sz="1800">
                <a:solidFill>
                  <a:schemeClr val="dk1"/>
                </a:solidFill>
                <a:highlight>
                  <a:srgbClr val="FFFFFF"/>
                </a:highlight>
              </a:rPr>
              <a:t>Which department receives the highest total bonuses?</a:t>
            </a:r>
            <a:br>
              <a:rPr lang="en-IN" sz="1800">
                <a:solidFill>
                  <a:schemeClr val="dk1"/>
                </a:solidFill>
                <a:highlight>
                  <a:srgbClr val="FFFFFF"/>
                </a:highlight>
              </a:rPr>
            </a:br>
            <a:endParaRPr sz="18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lang="en-IN" sz="1800">
                <a:solidFill>
                  <a:schemeClr val="dk1"/>
                </a:solidFill>
                <a:highlight>
                  <a:srgbClr val="FFFFFF"/>
                </a:highlight>
              </a:rPr>
              <a:t>What is the average value of total_amount after considering leave deductions?</a:t>
            </a:r>
            <a:br>
              <a:rPr lang="en-IN" sz="1200">
                <a:solidFill>
                  <a:schemeClr val="dk1"/>
                </a:solidFill>
                <a:highlight>
                  <a:srgbClr val="FFFFFF"/>
                </a:highlight>
              </a:rPr>
            </a:br>
            <a:endParaRPr sz="1200">
              <a:solidFill>
                <a:schemeClr val="dk1"/>
              </a:solidFill>
              <a:highlight>
                <a:srgbClr val="FFFFFF"/>
              </a:highlight>
            </a:endParaRPr>
          </a:p>
          <a:p>
            <a:pPr indent="0" lvl="0" marL="0" rtl="0" algn="l">
              <a:lnSpc>
                <a:spcPct val="115000"/>
              </a:lnSpc>
              <a:spcBef>
                <a:spcPts val="1400"/>
              </a:spcBef>
              <a:spcAft>
                <a:spcPts val="0"/>
              </a:spcAft>
              <a:buNone/>
            </a:pPr>
            <a:r>
              <a:t/>
            </a:r>
            <a:endParaRPr b="1" sz="2000">
              <a:solidFill>
                <a:schemeClr val="dk1"/>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IN" sz="2000">
                <a:solidFill>
                  <a:schemeClr val="dk1"/>
                </a:solidFill>
                <a:highlight>
                  <a:srgbClr val="FFFFFF"/>
                </a:highlight>
              </a:rPr>
              <a:t>6. EMPLOYEE PERFORMANCE AND GROWTH</a:t>
            </a:r>
            <a:endParaRPr b="1" sz="2000">
              <a:solidFill>
                <a:schemeClr val="dk1"/>
              </a:solidFill>
              <a:highlight>
                <a:srgbClr val="FFFFFF"/>
              </a:highlight>
            </a:endParaRPr>
          </a:p>
          <a:p>
            <a:pPr indent="-342900" lvl="0" marL="457200" rtl="0" algn="l">
              <a:lnSpc>
                <a:spcPct val="115000"/>
              </a:lnSpc>
              <a:spcBef>
                <a:spcPts val="1200"/>
              </a:spcBef>
              <a:spcAft>
                <a:spcPts val="0"/>
              </a:spcAft>
              <a:buClr>
                <a:schemeClr val="dk1"/>
              </a:buClr>
              <a:buSzPts val="1800"/>
              <a:buChar char="●"/>
            </a:pPr>
            <a:r>
              <a:rPr lang="en-IN" sz="1800">
                <a:solidFill>
                  <a:schemeClr val="dk1"/>
                </a:solidFill>
                <a:highlight>
                  <a:srgbClr val="FFFFFF"/>
                </a:highlight>
              </a:rPr>
              <a:t>Which year had the highest number of employee promotions?</a:t>
            </a:r>
            <a:endParaRPr sz="1800">
              <a:solidFill>
                <a:schemeClr val="dk1"/>
              </a:solidFill>
              <a:highlight>
                <a:srgbClr val="FFFFFF"/>
              </a:highlight>
            </a:endParaRPr>
          </a:p>
          <a:p>
            <a:pPr indent="0" lvl="0" marL="0" rtl="0" algn="l">
              <a:spcBef>
                <a:spcPts val="120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360711fd39d_0_0"/>
          <p:cNvSpPr txBox="1"/>
          <p:nvPr/>
        </p:nvSpPr>
        <p:spPr>
          <a:xfrm>
            <a:off x="220375" y="794850"/>
            <a:ext cx="11048100" cy="6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IN" sz="3300">
                <a:solidFill>
                  <a:srgbClr val="FF0000"/>
                </a:solidFill>
                <a:highlight>
                  <a:srgbClr val="FFFFFF"/>
                </a:highlight>
              </a:rPr>
              <a:t>How many unique employees are currently in the system?</a:t>
            </a:r>
            <a:endParaRPr sz="3300">
              <a:solidFill>
                <a:srgbClr val="FF0000"/>
              </a:solidFill>
              <a:highlight>
                <a:srgbClr val="FFFFFF"/>
              </a:highlight>
            </a:endParaRPr>
          </a:p>
          <a:p>
            <a:pPr indent="0" lvl="0" marL="0" rtl="0" algn="l">
              <a:lnSpc>
                <a:spcPct val="115000"/>
              </a:lnSpc>
              <a:spcBef>
                <a:spcPts val="1200"/>
              </a:spcBef>
              <a:spcAft>
                <a:spcPts val="1200"/>
              </a:spcAft>
              <a:buNone/>
            </a:pPr>
            <a:br>
              <a:rPr lang="en-IN" sz="1200">
                <a:solidFill>
                  <a:schemeClr val="dk1"/>
                </a:solidFill>
                <a:highlight>
                  <a:srgbClr val="FFFFFF"/>
                </a:highlight>
              </a:rPr>
            </a:br>
            <a:endParaRPr sz="2800">
              <a:solidFill>
                <a:schemeClr val="dk1"/>
              </a:solidFill>
              <a:latin typeface="Calibri"/>
              <a:ea typeface="Calibri"/>
              <a:cs typeface="Calibri"/>
              <a:sym typeface="Calibri"/>
            </a:endParaRPr>
          </a:p>
        </p:txBody>
      </p:sp>
      <p:sp>
        <p:nvSpPr>
          <p:cNvPr id="151" name="Google Shape;151;g360711fd39d_0_0"/>
          <p:cNvSpPr txBox="1"/>
          <p:nvPr/>
        </p:nvSpPr>
        <p:spPr>
          <a:xfrm>
            <a:off x="1844275" y="4761450"/>
            <a:ext cx="3740700" cy="16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52" name="Google Shape;152;g360711fd39d_0_0"/>
          <p:cNvPicPr preferRelativeResize="0"/>
          <p:nvPr/>
        </p:nvPicPr>
        <p:blipFill>
          <a:blip r:embed="rId3">
            <a:alphaModFix/>
          </a:blip>
          <a:stretch>
            <a:fillRect/>
          </a:stretch>
        </p:blipFill>
        <p:spPr>
          <a:xfrm>
            <a:off x="617463" y="1601250"/>
            <a:ext cx="7172325" cy="4181475"/>
          </a:xfrm>
          <a:prstGeom prst="rect">
            <a:avLst/>
          </a:prstGeom>
          <a:noFill/>
          <a:ln>
            <a:noFill/>
          </a:ln>
        </p:spPr>
      </p:pic>
      <p:sp>
        <p:nvSpPr>
          <p:cNvPr id="153" name="Google Shape;153;g360711fd39d_0_0"/>
          <p:cNvSpPr txBox="1"/>
          <p:nvPr/>
        </p:nvSpPr>
        <p:spPr>
          <a:xfrm>
            <a:off x="4099025" y="203550"/>
            <a:ext cx="5140200" cy="59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IN" sz="2500" u="sng">
                <a:solidFill>
                  <a:schemeClr val="dk1"/>
                </a:solidFill>
                <a:highlight>
                  <a:srgbClr val="FFFFFF"/>
                </a:highlight>
              </a:rPr>
              <a:t>EMPLOYEE INSIGHTS</a:t>
            </a:r>
            <a:endParaRPr sz="3100" u="sng">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2021-02-16T05:19:01Z</dcterms:created>
  <dc:creator>Raghu Ram Aduri</dc:creator>
</cp:coreProperties>
</file>