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9" r:id="rId9"/>
    <p:sldId id="264" r:id="rId10"/>
    <p:sldId id="262" r:id="rId11"/>
    <p:sldId id="263" r:id="rId12"/>
    <p:sldId id="282" r:id="rId13"/>
    <p:sldId id="276" r:id="rId14"/>
    <p:sldId id="275" r:id="rId15"/>
    <p:sldId id="277" r:id="rId16"/>
    <p:sldId id="278" r:id="rId17"/>
    <p:sldId id="266" r:id="rId18"/>
    <p:sldId id="280" r:id="rId19"/>
    <p:sldId id="281" r:id="rId20"/>
    <p:sldId id="265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  <a:srgbClr val="FFFF21"/>
    <a:srgbClr val="9900CC"/>
    <a:srgbClr val="FF9900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59C667-7AB2-4827-A30E-4745527EC4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99AF3D-CFF3-40E0-BF69-B88DF44371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7A73-EB60-4AF1-9DA5-933C5367AE83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EAB73A-C305-4E74-89A5-0D8BA05F25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Computer Science and Engineering                                                                        PESCE, Mandya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945940-72AB-4EC5-8CBC-CD3462F81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A44F-D4C7-4288-A705-06E8184D24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91079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BB378-B23B-48FB-B5E6-12236939AF37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Computer Science and Engineering                                                                        PESCE, Mandya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7E55-D21B-4F11-AB10-C6142D6385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23693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Computer Science and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PESCE, Mandya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 and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PESCE, Mandya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3.204:8084/A_three_layer_approach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1" y="3148504"/>
            <a:ext cx="4419294" cy="1985164"/>
          </a:xfrm>
        </p:spPr>
        <p:txBody>
          <a:bodyPr>
            <a:normAutofit fontScale="90000"/>
          </a:bodyPr>
          <a:lstStyle/>
          <a:p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Mohd Saif Ansari   </a:t>
            </a: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[4PS15CS060]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Darshan M C          </a:t>
            </a: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[4PS15CS030]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Visvas</a:t>
            </a:r>
            <a:r>
              <a:rPr lang="en-I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TP                </a:t>
            </a: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[4PS16CS423]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Jagdeesh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Kumar     </a:t>
            </a: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[4PS15CS041]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EC7B99-E8C0-45C2-8446-C3C8FEA26533}"/>
              </a:ext>
            </a:extLst>
          </p:cNvPr>
          <p:cNvSpPr txBox="1"/>
          <p:nvPr/>
        </p:nvSpPr>
        <p:spPr>
          <a:xfrm flipH="1">
            <a:off x="0" y="98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ea typeface="DejaVu Sans"/>
                <a:cs typeface="Times New Roman" panose="02020603050405020304" pitchFamily="18" charset="0"/>
              </a:rPr>
              <a:t>  A Three-Layer Privacy Preserving Cloud Storage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anose="020609030405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6C374-273C-4F0E-AD01-3BFE44F86A9B}"/>
              </a:ext>
            </a:extLst>
          </p:cNvPr>
          <p:cNvSpPr txBox="1"/>
          <p:nvPr/>
        </p:nvSpPr>
        <p:spPr>
          <a:xfrm>
            <a:off x="6709870" y="3487980"/>
            <a:ext cx="24270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Under the guidance of:</a:t>
            </a:r>
            <a:endParaRPr lang="en-IN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Suraj B.S.</a:t>
            </a:r>
            <a:endParaRPr lang="en-IN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Asst. Professor</a:t>
            </a:r>
            <a:endParaRPr lang="en-IN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285428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xmlns="" id="{DDE2D736-84B9-4578-A14E-421A427F3947}"/>
              </a:ext>
            </a:extLst>
          </p:cNvPr>
          <p:cNvSpPr/>
          <p:nvPr/>
        </p:nvSpPr>
        <p:spPr>
          <a:xfrm>
            <a:off x="372612" y="889849"/>
            <a:ext cx="1068935" cy="9162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4C3B98F-4567-4AF8-906B-89D6983E7D35}"/>
              </a:ext>
            </a:extLst>
          </p:cNvPr>
          <p:cNvCxnSpPr>
            <a:cxnSpLocks/>
          </p:cNvCxnSpPr>
          <p:nvPr/>
        </p:nvCxnSpPr>
        <p:spPr>
          <a:xfrm>
            <a:off x="909723" y="1826613"/>
            <a:ext cx="0" cy="22905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75F0368-D3A1-4A17-95D4-7CA672FC6F34}"/>
              </a:ext>
            </a:extLst>
          </p:cNvPr>
          <p:cNvCxnSpPr>
            <a:cxnSpLocks/>
          </p:cNvCxnSpPr>
          <p:nvPr/>
        </p:nvCxnSpPr>
        <p:spPr>
          <a:xfrm>
            <a:off x="907080" y="3747687"/>
            <a:ext cx="534468" cy="4581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DF5F54A-5DE7-424E-9328-5A53BCC56560}"/>
              </a:ext>
            </a:extLst>
          </p:cNvPr>
          <p:cNvCxnSpPr/>
          <p:nvPr/>
        </p:nvCxnSpPr>
        <p:spPr>
          <a:xfrm flipH="1">
            <a:off x="375256" y="3747687"/>
            <a:ext cx="531824" cy="4581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B46F2954-461E-4A17-AF4D-0CFADFAD5CF6}"/>
              </a:ext>
            </a:extLst>
          </p:cNvPr>
          <p:cNvCxnSpPr/>
          <p:nvPr/>
        </p:nvCxnSpPr>
        <p:spPr>
          <a:xfrm>
            <a:off x="907080" y="2742843"/>
            <a:ext cx="534468" cy="4581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FD4A1F1F-DB67-404A-ACF3-9A511E1D3691}"/>
              </a:ext>
            </a:extLst>
          </p:cNvPr>
          <p:cNvCxnSpPr/>
          <p:nvPr/>
        </p:nvCxnSpPr>
        <p:spPr>
          <a:xfrm flipH="1">
            <a:off x="375256" y="2742843"/>
            <a:ext cx="531824" cy="4581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Smiley Face 47">
            <a:extLst>
              <a:ext uri="{FF2B5EF4-FFF2-40B4-BE49-F238E27FC236}">
                <a16:creationId xmlns:a16="http://schemas.microsoft.com/office/drawing/2014/main" xmlns="" id="{8C536113-5188-4C21-9CBC-148C59028CD5}"/>
              </a:ext>
            </a:extLst>
          </p:cNvPr>
          <p:cNvSpPr/>
          <p:nvPr/>
        </p:nvSpPr>
        <p:spPr>
          <a:xfrm>
            <a:off x="5687587" y="889849"/>
            <a:ext cx="1068935" cy="91623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7B61A4C-4A14-42A1-9197-6B9D9EF65612}"/>
              </a:ext>
            </a:extLst>
          </p:cNvPr>
          <p:cNvCxnSpPr>
            <a:cxnSpLocks/>
          </p:cNvCxnSpPr>
          <p:nvPr/>
        </p:nvCxnSpPr>
        <p:spPr>
          <a:xfrm>
            <a:off x="6222054" y="1825356"/>
            <a:ext cx="0" cy="2290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AB08A6F0-B9C8-4D27-9B00-E2EC21F64443}"/>
              </a:ext>
            </a:extLst>
          </p:cNvPr>
          <p:cNvCxnSpPr>
            <a:cxnSpLocks/>
          </p:cNvCxnSpPr>
          <p:nvPr/>
        </p:nvCxnSpPr>
        <p:spPr>
          <a:xfrm>
            <a:off x="6219411" y="3746430"/>
            <a:ext cx="534468" cy="458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1B3A6D5-025D-4046-860A-4C899AB06049}"/>
              </a:ext>
            </a:extLst>
          </p:cNvPr>
          <p:cNvCxnSpPr/>
          <p:nvPr/>
        </p:nvCxnSpPr>
        <p:spPr>
          <a:xfrm flipH="1">
            <a:off x="5687587" y="3746430"/>
            <a:ext cx="531824" cy="458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C61F30E1-9F8F-4A1C-A5D7-F746FDF9127E}"/>
              </a:ext>
            </a:extLst>
          </p:cNvPr>
          <p:cNvCxnSpPr/>
          <p:nvPr/>
        </p:nvCxnSpPr>
        <p:spPr>
          <a:xfrm>
            <a:off x="6219411" y="2741586"/>
            <a:ext cx="534468" cy="458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25E08A7D-C39B-4AD8-A31E-A86784ABA2E6}"/>
              </a:ext>
            </a:extLst>
          </p:cNvPr>
          <p:cNvCxnSpPr/>
          <p:nvPr/>
        </p:nvCxnSpPr>
        <p:spPr>
          <a:xfrm flipH="1">
            <a:off x="5687587" y="2741586"/>
            <a:ext cx="531824" cy="458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C0AF7AB-FF48-40A1-8384-8867B5D8FEEC}"/>
              </a:ext>
            </a:extLst>
          </p:cNvPr>
          <p:cNvSpPr txBox="1"/>
          <p:nvPr/>
        </p:nvSpPr>
        <p:spPr>
          <a:xfrm>
            <a:off x="202417" y="4461427"/>
            <a:ext cx="19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Owner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1F6B030-B3E6-4335-8BDD-7D2D600C7DC5}"/>
              </a:ext>
            </a:extLst>
          </p:cNvPr>
          <p:cNvSpPr txBox="1"/>
          <p:nvPr/>
        </p:nvSpPr>
        <p:spPr>
          <a:xfrm>
            <a:off x="5586586" y="4461427"/>
            <a:ext cx="12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User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xmlns="" id="{7E60B3FE-AE59-4BA5-810F-9F6EF45AF461}"/>
              </a:ext>
            </a:extLst>
          </p:cNvPr>
          <p:cNvSpPr/>
          <p:nvPr/>
        </p:nvSpPr>
        <p:spPr>
          <a:xfrm>
            <a:off x="2739540" y="24652"/>
            <a:ext cx="1527050" cy="2919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xmlns="" id="{28E1FBAD-9867-491D-BBD2-87426AD2E199}"/>
              </a:ext>
            </a:extLst>
          </p:cNvPr>
          <p:cNvSpPr/>
          <p:nvPr/>
        </p:nvSpPr>
        <p:spPr>
          <a:xfrm>
            <a:off x="2739540" y="559333"/>
            <a:ext cx="1527050" cy="21236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xmlns="" id="{41D8D42B-7761-43FA-BF89-72EE70188A99}"/>
              </a:ext>
            </a:extLst>
          </p:cNvPr>
          <p:cNvSpPr/>
          <p:nvPr/>
        </p:nvSpPr>
        <p:spPr>
          <a:xfrm>
            <a:off x="2433928" y="4646093"/>
            <a:ext cx="2137872" cy="4008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Reconstruct the file decrypt and Download 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936E6B64-11BF-485A-82A6-39541C7240FE}"/>
              </a:ext>
            </a:extLst>
          </p:cNvPr>
          <p:cNvSpPr/>
          <p:nvPr/>
        </p:nvSpPr>
        <p:spPr>
          <a:xfrm>
            <a:off x="2739540" y="999630"/>
            <a:ext cx="1527050" cy="29040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Choose File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AD341230-E60B-462A-85F7-9C9D9AE4AEE3}"/>
              </a:ext>
            </a:extLst>
          </p:cNvPr>
          <p:cNvSpPr/>
          <p:nvPr/>
        </p:nvSpPr>
        <p:spPr>
          <a:xfrm>
            <a:off x="2739540" y="1577578"/>
            <a:ext cx="1527050" cy="29040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Encrypt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xmlns="" id="{4E1BC326-30BB-4D43-A095-5BE3156A0F3B}"/>
              </a:ext>
            </a:extLst>
          </p:cNvPr>
          <p:cNvSpPr/>
          <p:nvPr/>
        </p:nvSpPr>
        <p:spPr>
          <a:xfrm>
            <a:off x="2357786" y="2225744"/>
            <a:ext cx="2290558" cy="4008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file using Hashing Technique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xmlns="" id="{C3E10AA0-45D1-40FF-BE45-FBCD3E9EF572}"/>
              </a:ext>
            </a:extLst>
          </p:cNvPr>
          <p:cNvSpPr/>
          <p:nvPr/>
        </p:nvSpPr>
        <p:spPr>
          <a:xfrm>
            <a:off x="2503974" y="2876011"/>
            <a:ext cx="1998181" cy="32925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into three layers</a:t>
            </a:r>
          </a:p>
        </p:txBody>
      </p:sp>
      <p:sp>
        <p:nvSpPr>
          <p:cNvPr id="71" name="Flowchart: Terminator 70">
            <a:extLst>
              <a:ext uri="{FF2B5EF4-FFF2-40B4-BE49-F238E27FC236}">
                <a16:creationId xmlns:a16="http://schemas.microsoft.com/office/drawing/2014/main" xmlns="" id="{8DDDF1BE-8227-4719-8828-3FBC2A8B5A41}"/>
              </a:ext>
            </a:extLst>
          </p:cNvPr>
          <p:cNvSpPr/>
          <p:nvPr/>
        </p:nvSpPr>
        <p:spPr>
          <a:xfrm>
            <a:off x="2656674" y="3550449"/>
            <a:ext cx="1692779" cy="27384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File Access Request</a:t>
            </a:r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xmlns="" id="{A2DB953F-2EB4-4C03-8711-0DED86D9675A}"/>
              </a:ext>
            </a:extLst>
          </p:cNvPr>
          <p:cNvSpPr/>
          <p:nvPr/>
        </p:nvSpPr>
        <p:spPr>
          <a:xfrm>
            <a:off x="2739538" y="4048961"/>
            <a:ext cx="1527050" cy="27384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Request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FAFBD8AF-A6F6-4B4C-9F4A-236FC2AD7635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3503065" y="316553"/>
            <a:ext cx="0" cy="24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1DB3058-B9D7-4311-927D-84321F11CCB5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503065" y="771696"/>
            <a:ext cx="0" cy="227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068007F1-8E52-46B3-A3AE-9E6359F7A5CE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3503065" y="1290032"/>
            <a:ext cx="0" cy="28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F5BFF9F6-AC91-4ABD-98D4-ECF9112EE5F5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3503065" y="1867980"/>
            <a:ext cx="0" cy="35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EF1DEB66-FC3D-456F-8FC6-2092D4AD5E9E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3503065" y="2626642"/>
            <a:ext cx="0" cy="24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19B2F569-BE30-42E3-88A5-B46A1490EDF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3503064" y="3205268"/>
            <a:ext cx="1" cy="345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513016F8-3B7B-49A8-AD55-3A6160052BE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3503063" y="3824293"/>
            <a:ext cx="1" cy="22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AC01C954-98AF-4682-9641-1B0407068C3F}"/>
              </a:ext>
            </a:extLst>
          </p:cNvPr>
          <p:cNvCxnSpPr>
            <a:stCxn id="72" idx="2"/>
            <a:endCxn id="66" idx="0"/>
          </p:cNvCxnSpPr>
          <p:nvPr/>
        </p:nvCxnSpPr>
        <p:spPr>
          <a:xfrm flipH="1">
            <a:off x="3502864" y="4322805"/>
            <a:ext cx="199" cy="32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CCD20114-6541-41BB-9046-38CF228D2415}"/>
              </a:ext>
            </a:extLst>
          </p:cNvPr>
          <p:cNvCxnSpPr>
            <a:stCxn id="6" idx="6"/>
            <a:endCxn id="65" idx="1"/>
          </p:cNvCxnSpPr>
          <p:nvPr/>
        </p:nvCxnSpPr>
        <p:spPr>
          <a:xfrm flipV="1">
            <a:off x="1441547" y="665515"/>
            <a:ext cx="1297993" cy="682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AA01A18A-A7A5-4F3A-BA95-BC2BC155F76F}"/>
              </a:ext>
            </a:extLst>
          </p:cNvPr>
          <p:cNvCxnSpPr>
            <a:endCxn id="72" idx="1"/>
          </p:cNvCxnSpPr>
          <p:nvPr/>
        </p:nvCxnSpPr>
        <p:spPr>
          <a:xfrm>
            <a:off x="907079" y="3223207"/>
            <a:ext cx="1832459" cy="962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1A950484-386D-482C-9D11-BA7A7700DB39}"/>
              </a:ext>
            </a:extLst>
          </p:cNvPr>
          <p:cNvCxnSpPr>
            <a:stCxn id="6" idx="7"/>
            <a:endCxn id="56" idx="1"/>
          </p:cNvCxnSpPr>
          <p:nvPr/>
        </p:nvCxnSpPr>
        <p:spPr>
          <a:xfrm flipV="1">
            <a:off x="1285005" y="170603"/>
            <a:ext cx="1454535" cy="85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6C295B5F-448F-4114-929C-F3E4E8A1AD3B}"/>
              </a:ext>
            </a:extLst>
          </p:cNvPr>
          <p:cNvCxnSpPr>
            <a:stCxn id="6" idx="5"/>
            <a:endCxn id="67" idx="1"/>
          </p:cNvCxnSpPr>
          <p:nvPr/>
        </p:nvCxnSpPr>
        <p:spPr>
          <a:xfrm flipV="1">
            <a:off x="1285005" y="1144831"/>
            <a:ext cx="1454535" cy="52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490A620D-F6BA-4414-9FDF-FA82D02C6E8F}"/>
              </a:ext>
            </a:extLst>
          </p:cNvPr>
          <p:cNvCxnSpPr>
            <a:stCxn id="48" idx="1"/>
            <a:endCxn id="56" idx="3"/>
          </p:cNvCxnSpPr>
          <p:nvPr/>
        </p:nvCxnSpPr>
        <p:spPr>
          <a:xfrm flipH="1" flipV="1">
            <a:off x="4266590" y="170603"/>
            <a:ext cx="1577539" cy="85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B6F51EB7-6CE0-4521-BF8A-75CDFA1E92F1}"/>
              </a:ext>
            </a:extLst>
          </p:cNvPr>
          <p:cNvCxnSpPr>
            <a:stCxn id="48" idx="2"/>
            <a:endCxn id="65" idx="3"/>
          </p:cNvCxnSpPr>
          <p:nvPr/>
        </p:nvCxnSpPr>
        <p:spPr>
          <a:xfrm flipH="1" flipV="1">
            <a:off x="4266590" y="665515"/>
            <a:ext cx="1420997" cy="682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DC0BF961-CBEE-4C9B-ABE8-C6138EA7108E}"/>
              </a:ext>
            </a:extLst>
          </p:cNvPr>
          <p:cNvCxnSpPr>
            <a:stCxn id="48" idx="3"/>
            <a:endCxn id="71" idx="3"/>
          </p:cNvCxnSpPr>
          <p:nvPr/>
        </p:nvCxnSpPr>
        <p:spPr>
          <a:xfrm flipH="1">
            <a:off x="4349453" y="1671900"/>
            <a:ext cx="1494676" cy="201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5F30C270-0488-4ACC-8672-CF562EAD2AD0}"/>
              </a:ext>
            </a:extLst>
          </p:cNvPr>
          <p:cNvCxnSpPr>
            <a:stCxn id="66" idx="3"/>
          </p:cNvCxnSpPr>
          <p:nvPr/>
        </p:nvCxnSpPr>
        <p:spPr>
          <a:xfrm flipV="1">
            <a:off x="4571800" y="3418461"/>
            <a:ext cx="1643096" cy="1428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40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48" grpId="0" animBg="1"/>
      <p:bldP spid="54" grpId="0"/>
      <p:bldP spid="55" grpId="0"/>
      <p:bldP spid="56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RSA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9C3C4D1-426A-4E8A-B158-9F0AD68C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261" y="1350110"/>
            <a:ext cx="5650084" cy="3206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33DD4A6-907C-4789-B8CF-7B0CC3C17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95" y="561975"/>
            <a:ext cx="620781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PESCE, Mandya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285750"/>
            <a:ext cx="1066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971550"/>
            <a:ext cx="1295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00" y="1657350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Encoding(AES)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266950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Transform and dividing data into blocks</a:t>
            </a:r>
            <a:endParaRPr lang="en-US" sz="1200" dirty="0"/>
          </a:p>
        </p:txBody>
      </p:sp>
      <p:sp>
        <p:nvSpPr>
          <p:cNvPr id="10" name="Parallelogram 9"/>
          <p:cNvSpPr/>
          <p:nvPr/>
        </p:nvSpPr>
        <p:spPr>
          <a:xfrm>
            <a:off x="762000" y="3105150"/>
            <a:ext cx="1447800" cy="4572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1% data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2667000" y="3638550"/>
            <a:ext cx="1447800" cy="4572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4% data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4800600" y="3028950"/>
            <a:ext cx="1447800" cy="4572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95%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409575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Storage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743200" y="4476750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Fog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095750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 rot="5400000">
            <a:off x="3238500" y="8572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3238500" y="15049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rot="5400000">
            <a:off x="3276600" y="21526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10" idx="0"/>
          </p:cNvCxnSpPr>
          <p:nvPr/>
        </p:nvCxnSpPr>
        <p:spPr>
          <a:xfrm rot="10800000" flipV="1">
            <a:off x="1485900" y="2533650"/>
            <a:ext cx="11049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2" idx="0"/>
          </p:cNvCxnSpPr>
          <p:nvPr/>
        </p:nvCxnSpPr>
        <p:spPr>
          <a:xfrm rot="5400000">
            <a:off x="2971800" y="321945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3" idx="0"/>
          </p:cNvCxnSpPr>
          <p:nvPr/>
        </p:nvCxnSpPr>
        <p:spPr>
          <a:xfrm>
            <a:off x="4191000" y="2533650"/>
            <a:ext cx="13335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4" idx="0"/>
          </p:cNvCxnSpPr>
          <p:nvPr/>
        </p:nvCxnSpPr>
        <p:spPr>
          <a:xfrm rot="5400000">
            <a:off x="1152525" y="3819525"/>
            <a:ext cx="5334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5" idx="0"/>
          </p:cNvCxnSpPr>
          <p:nvPr/>
        </p:nvCxnSpPr>
        <p:spPr>
          <a:xfrm rot="16200000" flipH="1">
            <a:off x="3152775" y="4276725"/>
            <a:ext cx="381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6" idx="0"/>
          </p:cNvCxnSpPr>
          <p:nvPr/>
        </p:nvCxnSpPr>
        <p:spPr>
          <a:xfrm rot="16200000" flipH="1">
            <a:off x="5172075" y="3781425"/>
            <a:ext cx="6096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36195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Usage Of Algorithms…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7" y="223532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AES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CD25EE2-B300-455E-A3DF-137F4A0B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78" y="736946"/>
            <a:ext cx="5955495" cy="3817626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285750" lvl="0" indent="-285750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Symmetric key symmetric block cipher</a:t>
            </a:r>
          </a:p>
          <a:p>
            <a:pPr marL="285750" lvl="0" indent="-285750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on 128-bit data, with 128/192/256-bit keys</a:t>
            </a:r>
          </a:p>
          <a:p>
            <a:pPr marL="285750" lvl="0" indent="-285750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and faster than DES and RSA</a:t>
            </a:r>
          </a:p>
          <a:p>
            <a:pPr marL="0" lv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AES?</a:t>
            </a:r>
          </a:p>
          <a:p>
            <a:pPr marL="0" lvl="0" indent="0">
              <a:buNone/>
            </a:pP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for Encrypting and Decrypting Large amount of data uploaded by data owner.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 government considers AES strong enough to protect secret information and even top secret info at the higher key lengths.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has built-in flexibility of key length, which allows a degree of ‘future-proofing’ against progress in the ability to perform exhaustive key searches.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able to Encrypt large amount of data when compared to RSA.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447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AES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6E9BCD-4E6A-4C41-A6D6-6F2EFDAB9DA1}"/>
              </a:ext>
            </a:extLst>
          </p:cNvPr>
          <p:cNvSpPr txBox="1"/>
          <p:nvPr/>
        </p:nvSpPr>
        <p:spPr>
          <a:xfrm>
            <a:off x="457199" y="35949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https://static.commonlounge.com/fp/original/y6UQ3zYSQRlWMrW537E7ooK1m1520492304_kc">
            <a:extLst>
              <a:ext uri="{FF2B5EF4-FFF2-40B4-BE49-F238E27FC236}">
                <a16:creationId xmlns:a16="http://schemas.microsoft.com/office/drawing/2014/main" xmlns="" id="{AD52A660-38DF-475D-AE50-F1F07A17D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66750"/>
            <a:ext cx="7010399" cy="399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218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2" y="281175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Triple DES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F81695D-6D88-4B0B-A612-28A906BA70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75" y="853819"/>
            <a:ext cx="5277303" cy="26341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7E4817-8ABB-4911-A246-7AC129D35F8E}"/>
              </a:ext>
            </a:extLst>
          </p:cNvPr>
          <p:cNvSpPr txBox="1"/>
          <p:nvPr/>
        </p:nvSpPr>
        <p:spPr>
          <a:xfrm>
            <a:off x="730387" y="3518238"/>
            <a:ext cx="56500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for authenticating the users by generating group signature key and other access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DES systems are significantly more secure than single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609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5" y="281175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Hash-Solomon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21620E1-B6DF-404D-A1F8-1C3E662D65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84121" y="889988"/>
            <a:ext cx="5954712" cy="2750697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AA0E77-DC99-49A1-9300-73BAB436678B}"/>
              </a:ext>
            </a:extLst>
          </p:cNvPr>
          <p:cNvSpPr txBox="1"/>
          <p:nvPr/>
        </p:nvSpPr>
        <p:spPr>
          <a:xfrm>
            <a:off x="384482" y="3651753"/>
            <a:ext cx="59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 divides the sentence into different fragments according to random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Hash-Solomon code improves the privacy protection and prevents the attacker from getting fragmentary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16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178B40-A25A-40ED-AA10-7521EB74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006525"/>
            <a:ext cx="6260905" cy="37030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</a:t>
            </a:r>
            <a:r>
              <a:rPr lang="en-IN" sz="1400" dirty="0"/>
              <a:t>errors/noise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Data source Or Storage </a:t>
            </a:r>
            <a:r>
              <a:rPr lang="en-IN" sz="1400" dirty="0" err="1"/>
              <a:t>Devic</a:t>
            </a:r>
            <a:r>
              <a:rPr lang="en-IN" sz="1400" dirty="0"/>
              <a:t>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                            Data output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Or Storage Device               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2A2041-9C90-4D25-B6B8-DE75F53F51DC}"/>
              </a:ext>
            </a:extLst>
          </p:cNvPr>
          <p:cNvSpPr/>
          <p:nvPr/>
        </p:nvSpPr>
        <p:spPr>
          <a:xfrm>
            <a:off x="1404255" y="1579169"/>
            <a:ext cx="1221640" cy="8398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Reed Solomon Encoder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CA9C7F2-410F-4304-8C2D-18A6360F7108}"/>
              </a:ext>
            </a:extLst>
          </p:cNvPr>
          <p:cNvSpPr/>
          <p:nvPr/>
        </p:nvSpPr>
        <p:spPr>
          <a:xfrm>
            <a:off x="4572000" y="1579169"/>
            <a:ext cx="1068935" cy="8398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Reed Solomon 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D8E63D4-C88C-4444-B35D-DF732CD03B8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25895" y="1999107"/>
            <a:ext cx="194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06EBFBB-2317-41B7-AA8E-0EECA9B8AE7E}"/>
              </a:ext>
            </a:extLst>
          </p:cNvPr>
          <p:cNvCxnSpPr>
            <a:endCxn id="6" idx="1"/>
          </p:cNvCxnSpPr>
          <p:nvPr/>
        </p:nvCxnSpPr>
        <p:spPr>
          <a:xfrm>
            <a:off x="601670" y="1999107"/>
            <a:ext cx="80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89D7BF4-8F3A-4BB6-B75B-76FB2F1C6C4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40935" y="1999107"/>
            <a:ext cx="91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6736A35-155E-4902-861D-0A6E084CA9D5}"/>
              </a:ext>
            </a:extLst>
          </p:cNvPr>
          <p:cNvSpPr txBox="1"/>
          <p:nvPr/>
        </p:nvSpPr>
        <p:spPr>
          <a:xfrm>
            <a:off x="372612" y="2678295"/>
            <a:ext cx="610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Reed-Solomon codes are block-based error correcting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Reed-Solomon codes are used to correct errors in many systems.</a:t>
            </a:r>
          </a:p>
          <a:p>
            <a:r>
              <a:rPr lang="en-US" dirty="0"/>
              <a:t>1)It is possible to adjust block length and symbol size.</a:t>
            </a:r>
            <a:endParaRPr lang="en-IN" dirty="0"/>
          </a:p>
          <a:p>
            <a:r>
              <a:rPr lang="en-US" dirty="0"/>
              <a:t>2)It provides wide range of code rate and efficient decoding       techniques are available.</a:t>
            </a:r>
            <a:endParaRPr lang="en-IN" dirty="0"/>
          </a:p>
          <a:p>
            <a:r>
              <a:rPr lang="en-US" dirty="0"/>
              <a:t>3)Highest efficient use of redundancy.</a:t>
            </a:r>
            <a:endParaRPr lang="en-I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746ECBBA-34BB-42E9-9AD9-FF209F1A34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6085" y="1483507"/>
            <a:ext cx="362673" cy="324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266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21BF-205D-44BD-B51E-6B59DA65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90594"/>
            <a:ext cx="5955495" cy="3511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GB 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GigaHz Processor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MB Hard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8.01vs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3.2vs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XP/7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81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21BF-205D-44BD-B51E-6B59DA6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Java/J2ee</a:t>
            </a:r>
          </a:p>
          <a:p>
            <a:r>
              <a:rPr lang="en-IN" dirty="0"/>
              <a:t>JDBC</a:t>
            </a:r>
          </a:p>
          <a:p>
            <a:r>
              <a:rPr lang="en-IN" dirty="0"/>
              <a:t>JSP and Servlets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64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B7A89-91D0-4C26-AF9E-EBC780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13485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Presentation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1BEB1-735F-4ABE-BE7D-EA457DEB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D6381C-6737-474F-82B0-B51E4C8F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36506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C8D63C82-3B06-45E6-AE41-2967FA733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10567149"/>
              </p:ext>
            </p:extLst>
          </p:nvPr>
        </p:nvGraphicFramePr>
        <p:xfrm>
          <a:off x="1212490" y="739290"/>
          <a:ext cx="4428445" cy="377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45">
                  <a:extLst>
                    <a:ext uri="{9D8B030D-6E8A-4147-A177-3AD203B41FA5}">
                      <a16:colId xmlns:a16="http://schemas.microsoft.com/office/drawing/2014/main" xmlns="" val="1654548399"/>
                    </a:ext>
                  </a:extLst>
                </a:gridCol>
              </a:tblGrid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009760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Terminologies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336102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0988563"/>
                  </a:ext>
                </a:extLst>
              </a:tr>
              <a:tr h="282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Necessity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290957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321342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213047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663038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1409205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0647018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and Technologies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505102"/>
                  </a:ext>
                </a:extLst>
              </a:tr>
              <a:tr h="34705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166970"/>
                  </a:ext>
                </a:extLst>
              </a:tr>
            </a:tbl>
          </a:graphicData>
        </a:graphic>
      </p:graphicFrame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xmlns="" id="{EF57E2FA-DD50-4E10-ADF3-15FCFF93ED6B}"/>
              </a:ext>
            </a:extLst>
          </p:cNvPr>
          <p:cNvSpPr/>
          <p:nvPr/>
        </p:nvSpPr>
        <p:spPr>
          <a:xfrm>
            <a:off x="907080" y="839787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xmlns="" id="{7D5AE331-9314-414F-A93D-D6A051450972}"/>
              </a:ext>
            </a:extLst>
          </p:cNvPr>
          <p:cNvSpPr/>
          <p:nvPr/>
        </p:nvSpPr>
        <p:spPr>
          <a:xfrm>
            <a:off x="907080" y="1125242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xmlns="" id="{C94C25A5-6405-477A-B074-1E1D3E44CB38}"/>
              </a:ext>
            </a:extLst>
          </p:cNvPr>
          <p:cNvSpPr/>
          <p:nvPr/>
        </p:nvSpPr>
        <p:spPr>
          <a:xfrm>
            <a:off x="907080" y="1457873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xmlns="" id="{EDC052E6-1B90-4118-BF00-EBC8934F1443}"/>
              </a:ext>
            </a:extLst>
          </p:cNvPr>
          <p:cNvSpPr/>
          <p:nvPr/>
        </p:nvSpPr>
        <p:spPr>
          <a:xfrm>
            <a:off x="907079" y="1820924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xmlns="" id="{15AA89D7-9F4C-4ED3-A4BE-B16E8B702B78}"/>
              </a:ext>
            </a:extLst>
          </p:cNvPr>
          <p:cNvSpPr/>
          <p:nvPr/>
        </p:nvSpPr>
        <p:spPr>
          <a:xfrm>
            <a:off x="907078" y="2210785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xmlns="" id="{0D8A0421-F145-40DB-9892-A41F68BC39F0}"/>
              </a:ext>
            </a:extLst>
          </p:cNvPr>
          <p:cNvSpPr/>
          <p:nvPr/>
        </p:nvSpPr>
        <p:spPr>
          <a:xfrm>
            <a:off x="907077" y="2543416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xmlns="" id="{9D1378A8-AA6C-49AD-897F-8BE592DE7731}"/>
              </a:ext>
            </a:extLst>
          </p:cNvPr>
          <p:cNvSpPr/>
          <p:nvPr/>
        </p:nvSpPr>
        <p:spPr>
          <a:xfrm>
            <a:off x="902670" y="2914874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xmlns="" id="{7097F954-0C2D-45D9-94BD-89311DEE8928}"/>
              </a:ext>
            </a:extLst>
          </p:cNvPr>
          <p:cNvSpPr/>
          <p:nvPr/>
        </p:nvSpPr>
        <p:spPr>
          <a:xfrm>
            <a:off x="907076" y="3292494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xmlns="" id="{5FEED37D-251C-4FF6-8177-0D669BF6FABC}"/>
              </a:ext>
            </a:extLst>
          </p:cNvPr>
          <p:cNvSpPr/>
          <p:nvPr/>
        </p:nvSpPr>
        <p:spPr>
          <a:xfrm>
            <a:off x="907076" y="3617322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xmlns="" id="{7BCA7719-C7D2-4671-9F66-AAF049C96A12}"/>
              </a:ext>
            </a:extLst>
          </p:cNvPr>
          <p:cNvSpPr/>
          <p:nvPr/>
        </p:nvSpPr>
        <p:spPr>
          <a:xfrm>
            <a:off x="907075" y="3936079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xmlns="" id="{F09EDCED-B18E-4CF5-85DA-491505F9D0F0}"/>
              </a:ext>
            </a:extLst>
          </p:cNvPr>
          <p:cNvSpPr/>
          <p:nvPr/>
        </p:nvSpPr>
        <p:spPr>
          <a:xfrm>
            <a:off x="902670" y="4309103"/>
            <a:ext cx="152705" cy="152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90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Used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8ABED856-4171-4E6A-8A81-FEB21D66F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795" y="1198563"/>
            <a:ext cx="5365647" cy="35115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B7750B8-91BD-4903-AA3F-056A0EF58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795" y="1174749"/>
            <a:ext cx="5479205" cy="3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6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25633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765DC905-D52B-48FA-9C64-25B2C59ED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70" y="1272487"/>
            <a:ext cx="5488422" cy="349255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83A24B-071B-402B-9D8D-2275A02CA67C}"/>
              </a:ext>
            </a:extLst>
          </p:cNvPr>
          <p:cNvSpPr txBox="1"/>
          <p:nvPr/>
        </p:nvSpPr>
        <p:spPr>
          <a:xfrm>
            <a:off x="907080" y="96059"/>
            <a:ext cx="53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http://192.168.43.204:8084/A_three_layer_approach/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15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2FED30-DFD7-42E1-B939-0EF499D9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78613D-5D88-49B5-8ED3-05104FE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B0BF4B-934E-4B67-BABB-D898D4B05985}"/>
              </a:ext>
            </a:extLst>
          </p:cNvPr>
          <p:cNvSpPr/>
          <p:nvPr/>
        </p:nvSpPr>
        <p:spPr>
          <a:xfrm>
            <a:off x="1823310" y="2110084"/>
            <a:ext cx="41964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xmlns="" val="37651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21BF-205D-44BD-B51E-6B59DA6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availability.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crucial goal no matter in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business.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framework protects the data privacy, the implementation details of work ﬂow and the theoretical safety and efficiency analysis of the storage scheme.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67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Terminologies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A6B1C2F-7C7F-4964-A895-FB1DF83A2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0262" y="1378041"/>
            <a:ext cx="2290090" cy="11937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03611B-685F-490C-8975-7E1A1565C850}"/>
              </a:ext>
            </a:extLst>
          </p:cNvPr>
          <p:cNvSpPr/>
          <p:nvPr/>
        </p:nvSpPr>
        <p:spPr>
          <a:xfrm>
            <a:off x="601670" y="1774840"/>
            <a:ext cx="2987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AC7D50-4631-4002-8106-BAF9F645E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5992" y="3007616"/>
            <a:ext cx="2338468" cy="11937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62646A-F471-497D-88C3-590ADEE243BB}"/>
              </a:ext>
            </a:extLst>
          </p:cNvPr>
          <p:cNvSpPr/>
          <p:nvPr/>
        </p:nvSpPr>
        <p:spPr>
          <a:xfrm>
            <a:off x="798986" y="3342861"/>
            <a:ext cx="25923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</a:t>
            </a:r>
          </a:p>
        </p:txBody>
      </p:sp>
    </p:spTree>
    <p:extLst>
      <p:ext uri="{BB962C8B-B14F-4D97-AF65-F5344CB8AC3E}">
        <p14:creationId xmlns:p14="http://schemas.microsoft.com/office/powerpoint/2010/main" xmlns="" val="33677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21BF-205D-44BD-B51E-6B59DA6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 Provider (CSP) will take place of user to manage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 not actually control the physical storage of their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results in the separation of ownership and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CSP can freely access and search the data stored in the cloud.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attackers can also attack the CSP server to obtain the user’s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41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527AB60-F460-4103-B18C-A7E3776CAB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 rot="20427600">
            <a:off x="175989" y="356024"/>
            <a:ext cx="2170180" cy="121920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41FB25-F2E0-4216-89FB-E156380A1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70932" y="2491657"/>
            <a:ext cx="4203785" cy="2273076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6CCAA1-7D08-4FE4-AB0C-7C3F05BD07B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506085" y="82728"/>
            <a:ext cx="4368632" cy="214353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A3E385B-9622-43B4-ABA1-0601AC700E6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10531" y="1794430"/>
            <a:ext cx="1514160" cy="300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204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467C9-87EB-45F4-862F-62A3DFE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21BF-205D-44BD-B51E-6B59DA6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we propose a TLS scheme based on fog computing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 our scheme, we split user’s data into three parts and separately save them in the cloud server, the fog server and the user’s local machine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Secure and effective access control</a:t>
            </a:r>
            <a:endParaRPr lang="en-IN" sz="20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Preserving </a:t>
            </a:r>
            <a:endParaRPr lang="en-IN" sz="20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2D4EAE-4514-4D86-B155-A5B8C0D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6EC9-AD2D-4AB2-8EF9-60CF538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0115" y="476473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5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261"/>
            <a:ext cx="5955495" cy="57264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3F26B-7117-4505-A898-3A7A79A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555" y="4767263"/>
            <a:ext cx="259598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309A1-8936-4318-8E93-8EC10A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660" y="4767263"/>
            <a:ext cx="2895600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2F13193-42B5-4D12-913B-55DDBBFC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35" y="771571"/>
            <a:ext cx="1913897" cy="1062331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35E0CA0-8171-406E-A136-A3D6D710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555" y="2290356"/>
            <a:ext cx="1527051" cy="10288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342C692-B362-402E-9CA9-F52EDA064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35" y="3836068"/>
            <a:ext cx="2116685" cy="7335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19F387B-9B85-4179-AB8D-00BB77AFE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9050" y="1221066"/>
            <a:ext cx="933357" cy="12873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43F326D2-B6C3-473B-BC1B-71D38952A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0454" y="720971"/>
            <a:ext cx="876001" cy="12924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DBD8F1C-EB7A-4E3B-8F3B-38F8220FA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9543" y="2853633"/>
            <a:ext cx="609685" cy="7240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7CFAB35-E0BA-40D9-BC92-04C5BC77C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3101" y="3138303"/>
            <a:ext cx="1066949" cy="4763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C9E10605-D20B-46C7-8D79-981CDDAD2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0480" y="4082174"/>
            <a:ext cx="390580" cy="3620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1EA8E1C8-520F-467B-BAC1-DAFADEA3F7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6674" y="4452851"/>
            <a:ext cx="914528" cy="3238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C604355-C69D-4B3D-AA0E-3F0C3281F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3296" y="2509565"/>
            <a:ext cx="704948" cy="6287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B7116476-B634-4C1D-8F3B-6A4FD31EE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6660" y="3552122"/>
            <a:ext cx="895475" cy="171474"/>
          </a:xfrm>
          <a:prstGeom prst="rect">
            <a:avLst/>
          </a:prstGeom>
        </p:spPr>
      </p:pic>
      <p:sp>
        <p:nvSpPr>
          <p:cNvPr id="51" name="Arrow: Up-Down 50">
            <a:extLst>
              <a:ext uri="{FF2B5EF4-FFF2-40B4-BE49-F238E27FC236}">
                <a16:creationId xmlns:a16="http://schemas.microsoft.com/office/drawing/2014/main" xmlns="" id="{9AF2C3C6-4741-4A93-920D-BEEADBDB48C0}"/>
              </a:ext>
            </a:extLst>
          </p:cNvPr>
          <p:cNvSpPr/>
          <p:nvPr/>
        </p:nvSpPr>
        <p:spPr>
          <a:xfrm>
            <a:off x="1047270" y="3319200"/>
            <a:ext cx="165220" cy="516868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Up-Down 51">
            <a:extLst>
              <a:ext uri="{FF2B5EF4-FFF2-40B4-BE49-F238E27FC236}">
                <a16:creationId xmlns:a16="http://schemas.microsoft.com/office/drawing/2014/main" xmlns="" id="{33D5FB23-E116-4EF1-920F-9A346536849C}"/>
              </a:ext>
            </a:extLst>
          </p:cNvPr>
          <p:cNvSpPr/>
          <p:nvPr/>
        </p:nvSpPr>
        <p:spPr>
          <a:xfrm>
            <a:off x="1059784" y="1887187"/>
            <a:ext cx="152706" cy="40316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xmlns="" id="{B528258F-218C-496B-A786-2BFDDAC30E0E}"/>
              </a:ext>
            </a:extLst>
          </p:cNvPr>
          <p:cNvSpPr/>
          <p:nvPr/>
        </p:nvSpPr>
        <p:spPr>
          <a:xfrm>
            <a:off x="2036152" y="1302737"/>
            <a:ext cx="1066949" cy="2000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xmlns="" id="{7648ED69-438F-4AEA-96ED-913DFABC5940}"/>
              </a:ext>
            </a:extLst>
          </p:cNvPr>
          <p:cNvSpPr/>
          <p:nvPr/>
        </p:nvSpPr>
        <p:spPr>
          <a:xfrm>
            <a:off x="2128720" y="2853633"/>
            <a:ext cx="916230" cy="2000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xmlns="" id="{AA2DE13A-B6AD-4C77-BAD5-135695B9BA28}"/>
              </a:ext>
            </a:extLst>
          </p:cNvPr>
          <p:cNvSpPr/>
          <p:nvPr/>
        </p:nvSpPr>
        <p:spPr>
          <a:xfrm>
            <a:off x="2336449" y="4243357"/>
            <a:ext cx="860430" cy="20007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6F30E05-6B51-4919-AC2F-97AD01C503EC}"/>
              </a:ext>
            </a:extLst>
          </p:cNvPr>
          <p:cNvCxnSpPr>
            <a:stCxn id="37" idx="3"/>
            <a:endCxn id="35" idx="1"/>
          </p:cNvCxnSpPr>
          <p:nvPr/>
        </p:nvCxnSpPr>
        <p:spPr>
          <a:xfrm>
            <a:off x="4106455" y="1367201"/>
            <a:ext cx="1992595" cy="49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F6FC770C-056D-42EE-95FE-693D06B37A0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4121202" y="3637859"/>
            <a:ext cx="835458" cy="97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EB2552D-CFB5-432F-8557-CB9E557D944F}"/>
              </a:ext>
            </a:extLst>
          </p:cNvPr>
          <p:cNvCxnSpPr>
            <a:stCxn id="47" idx="3"/>
            <a:endCxn id="39" idx="1"/>
          </p:cNvCxnSpPr>
          <p:nvPr/>
        </p:nvCxnSpPr>
        <p:spPr>
          <a:xfrm>
            <a:off x="4008244" y="2823934"/>
            <a:ext cx="1051299" cy="39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1A0BBB9-C16F-4473-8146-3D36DB5DED16}"/>
              </a:ext>
            </a:extLst>
          </p:cNvPr>
          <p:cNvCxnSpPr>
            <a:stCxn id="39" idx="3"/>
            <a:endCxn id="35" idx="2"/>
          </p:cNvCxnSpPr>
          <p:nvPr/>
        </p:nvCxnSpPr>
        <p:spPr>
          <a:xfrm flipV="1">
            <a:off x="5669228" y="2508455"/>
            <a:ext cx="896501" cy="70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E8B07-6C18-46C2-AEBB-4AFAD893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0237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IN" dirty="0"/>
              <a:t>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A1A0A6-BFB9-425F-9B85-5B948671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4024" y="4765881"/>
            <a:ext cx="2435045" cy="273844"/>
          </a:xfrm>
        </p:spPr>
        <p:txBody>
          <a:bodyPr/>
          <a:lstStyle/>
          <a:p>
            <a:r>
              <a:rPr lang="en-US" dirty="0"/>
              <a:t>Computer Science and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F81CE-8CF9-4AA8-874B-98C9B266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1873" y="4767263"/>
            <a:ext cx="1221643" cy="273844"/>
          </a:xfrm>
        </p:spPr>
        <p:txBody>
          <a:bodyPr/>
          <a:lstStyle/>
          <a:p>
            <a:r>
              <a:rPr lang="en-US" dirty="0"/>
              <a:t>PESCE, </a:t>
            </a:r>
            <a:r>
              <a:rPr lang="en-US" dirty="0" err="1"/>
              <a:t>Mandya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727E609-D763-4E7D-ABA8-25495490E822}"/>
              </a:ext>
            </a:extLst>
          </p:cNvPr>
          <p:cNvSpPr/>
          <p:nvPr/>
        </p:nvSpPr>
        <p:spPr>
          <a:xfrm>
            <a:off x="1306542" y="245593"/>
            <a:ext cx="1221640" cy="458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313876-C899-42AD-82D8-C05F1988C78E}"/>
              </a:ext>
            </a:extLst>
          </p:cNvPr>
          <p:cNvSpPr/>
          <p:nvPr/>
        </p:nvSpPr>
        <p:spPr>
          <a:xfrm>
            <a:off x="4571999" y="293927"/>
            <a:ext cx="1374345" cy="409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1557647D-2797-430C-A8D7-0B9F59C442BF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564100" y="-1401145"/>
            <a:ext cx="48334" cy="3341810"/>
          </a:xfrm>
          <a:prstGeom prst="bentConnector3">
            <a:avLst>
              <a:gd name="adj1" fmla="val 5729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xmlns="" id="{A897F0A5-4BBD-48D3-9021-20722FE1FBBE}"/>
              </a:ext>
            </a:extLst>
          </p:cNvPr>
          <p:cNvSpPr/>
          <p:nvPr/>
        </p:nvSpPr>
        <p:spPr>
          <a:xfrm>
            <a:off x="780929" y="1034736"/>
            <a:ext cx="2272861" cy="5726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Data Owner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41B4AF8-8A6E-4DC7-80B4-2061E77DFA0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917360" y="703708"/>
            <a:ext cx="2" cy="331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Data 17">
            <a:extLst>
              <a:ext uri="{FF2B5EF4-FFF2-40B4-BE49-F238E27FC236}">
                <a16:creationId xmlns:a16="http://schemas.microsoft.com/office/drawing/2014/main" xmlns="" id="{844433B8-3197-483D-A381-B46504D48B11}"/>
              </a:ext>
            </a:extLst>
          </p:cNvPr>
          <p:cNvSpPr/>
          <p:nvPr/>
        </p:nvSpPr>
        <p:spPr>
          <a:xfrm>
            <a:off x="910110" y="1947631"/>
            <a:ext cx="2014500" cy="4317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FF57CAA-D9BF-43AF-BE6D-D01A4EDB54AE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1917360" y="1607380"/>
            <a:ext cx="0" cy="340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xmlns="" id="{C7041888-E7D9-4F69-948C-27C71B6A9275}"/>
              </a:ext>
            </a:extLst>
          </p:cNvPr>
          <p:cNvSpPr/>
          <p:nvPr/>
        </p:nvSpPr>
        <p:spPr>
          <a:xfrm>
            <a:off x="4572008" y="1018583"/>
            <a:ext cx="1374336" cy="6119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User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F11C2C9-9CCE-4333-8303-07FEA441FEC7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H="1" flipV="1">
            <a:off x="5259172" y="703709"/>
            <a:ext cx="4" cy="314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xmlns="" id="{7BC1F3BD-6062-4161-97FB-CA3B1B576EA2}"/>
              </a:ext>
            </a:extLst>
          </p:cNvPr>
          <p:cNvSpPr/>
          <p:nvPr/>
        </p:nvSpPr>
        <p:spPr>
          <a:xfrm>
            <a:off x="4425730" y="1999377"/>
            <a:ext cx="1679755" cy="5695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Hashing Technique to reconstruct the data 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xmlns="" id="{92324BCF-069F-4321-B5B2-623E78B59989}"/>
              </a:ext>
            </a:extLst>
          </p:cNvPr>
          <p:cNvSpPr/>
          <p:nvPr/>
        </p:nvSpPr>
        <p:spPr>
          <a:xfrm>
            <a:off x="1020219" y="2726247"/>
            <a:ext cx="1794282" cy="4396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Encrypt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C6C5CFF-AF3B-441B-A2E3-7D9F289F640C}"/>
              </a:ext>
            </a:extLst>
          </p:cNvPr>
          <p:cNvSpPr/>
          <p:nvPr/>
        </p:nvSpPr>
        <p:spPr>
          <a:xfrm>
            <a:off x="4513615" y="3274138"/>
            <a:ext cx="1492992" cy="43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Decrypt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6B802A71-C756-4F0B-9B8C-A63FCB502BFC}"/>
              </a:ext>
            </a:extLst>
          </p:cNvPr>
          <p:cNvCxnSpPr>
            <a:cxnSpLocks/>
            <a:stCxn id="18" idx="4"/>
            <a:endCxn id="53" idx="0"/>
          </p:cNvCxnSpPr>
          <p:nvPr/>
        </p:nvCxnSpPr>
        <p:spPr>
          <a:xfrm>
            <a:off x="1917360" y="2379428"/>
            <a:ext cx="0" cy="346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DD8E8C6-8033-4A84-A342-68CFA660EC86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>
            <a:off x="5259176" y="1630550"/>
            <a:ext cx="6432" cy="36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FCEB46B-BE06-4B82-A545-F2CB633877DC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 flipH="1">
            <a:off x="5260111" y="2568969"/>
            <a:ext cx="5497" cy="70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xmlns="" id="{83C2A252-FE26-4DFB-BEF1-7C02025A8EC2}"/>
              </a:ext>
            </a:extLst>
          </p:cNvPr>
          <p:cNvSpPr/>
          <p:nvPr/>
        </p:nvSpPr>
        <p:spPr>
          <a:xfrm>
            <a:off x="690979" y="3498899"/>
            <a:ext cx="2435045" cy="3696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Hashing Technique to divide the data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D12F892E-8E5A-44C3-9DB9-5E884A217956}"/>
              </a:ext>
            </a:extLst>
          </p:cNvPr>
          <p:cNvCxnSpPr>
            <a:stCxn id="53" idx="2"/>
            <a:endCxn id="114" idx="0"/>
          </p:cNvCxnSpPr>
          <p:nvPr/>
        </p:nvCxnSpPr>
        <p:spPr>
          <a:xfrm flipH="1">
            <a:off x="1908502" y="3165912"/>
            <a:ext cx="8858" cy="33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04F99D50-706F-4A2D-9846-B922190B6C01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3053790" y="1321058"/>
            <a:ext cx="1518218" cy="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xmlns="" id="{0EDEA1E6-84EC-43C5-896F-67D85900E27F}"/>
              </a:ext>
            </a:extLst>
          </p:cNvPr>
          <p:cNvSpPr/>
          <p:nvPr/>
        </p:nvSpPr>
        <p:spPr>
          <a:xfrm>
            <a:off x="1174304" y="4170295"/>
            <a:ext cx="1468397" cy="3696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 three layer</a:t>
            </a:r>
          </a:p>
        </p:txBody>
      </p:sp>
      <p:sp>
        <p:nvSpPr>
          <p:cNvPr id="151" name="Flowchart: Terminator 150">
            <a:extLst>
              <a:ext uri="{FF2B5EF4-FFF2-40B4-BE49-F238E27FC236}">
                <a16:creationId xmlns:a16="http://schemas.microsoft.com/office/drawing/2014/main" xmlns="" id="{2349E6DA-C8F5-404D-8855-3425262E1163}"/>
              </a:ext>
            </a:extLst>
          </p:cNvPr>
          <p:cNvSpPr/>
          <p:nvPr/>
        </p:nvSpPr>
        <p:spPr>
          <a:xfrm>
            <a:off x="2984214" y="4813330"/>
            <a:ext cx="2137870" cy="2679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1B8998F7-E08E-411D-B0F6-C564A2DE8D5F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 rot="16200000" flipH="1">
            <a:off x="2844131" y="3604312"/>
            <a:ext cx="273390" cy="21446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CB4D30D-6041-488E-9CE1-347A45BA19C7}"/>
              </a:ext>
            </a:extLst>
          </p:cNvPr>
          <p:cNvCxnSpPr>
            <a:stCxn id="114" idx="2"/>
            <a:endCxn id="150" idx="0"/>
          </p:cNvCxnSpPr>
          <p:nvPr/>
        </p:nvCxnSpPr>
        <p:spPr>
          <a:xfrm>
            <a:off x="1908502" y="3868544"/>
            <a:ext cx="1" cy="301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xmlns="" id="{D4DDA32C-A3A7-49A3-8466-98F17CAFA0C5}"/>
              </a:ext>
            </a:extLst>
          </p:cNvPr>
          <p:cNvCxnSpPr/>
          <p:nvPr/>
        </p:nvCxnSpPr>
        <p:spPr>
          <a:xfrm rot="10800000" flipV="1">
            <a:off x="4053150" y="3713803"/>
            <a:ext cx="1068935" cy="1052078"/>
          </a:xfrm>
          <a:prstGeom prst="bentConnector3">
            <a:avLst>
              <a:gd name="adj1" fmla="val -116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BBE26E8-E805-4BDE-AEA0-D23F8367D2AA}"/>
              </a:ext>
            </a:extLst>
          </p:cNvPr>
          <p:cNvSpPr txBox="1"/>
          <p:nvPr/>
        </p:nvSpPr>
        <p:spPr>
          <a:xfrm>
            <a:off x="3197655" y="907255"/>
            <a:ext cx="9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E4E7DC9-769C-40AF-A3C3-3E051FF7F0C3}"/>
              </a:ext>
            </a:extLst>
          </p:cNvPr>
          <p:cNvSpPr txBox="1"/>
          <p:nvPr/>
        </p:nvSpPr>
        <p:spPr>
          <a:xfrm>
            <a:off x="2100212" y="1584963"/>
            <a:ext cx="108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AF1C1122-1865-4528-85B0-DD5999FA3B2B}"/>
              </a:ext>
            </a:extLst>
          </p:cNvPr>
          <p:cNvSpPr txBox="1"/>
          <p:nvPr/>
        </p:nvSpPr>
        <p:spPr>
          <a:xfrm>
            <a:off x="5434895" y="705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F9EAA8F4-5AC3-4390-A516-665A6D1CC72A}"/>
              </a:ext>
            </a:extLst>
          </p:cNvPr>
          <p:cNvSpPr txBox="1"/>
          <p:nvPr/>
        </p:nvSpPr>
        <p:spPr>
          <a:xfrm>
            <a:off x="5344065" y="1606554"/>
            <a:ext cx="6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13763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  <p:bldP spid="18" grpId="0" animBg="1"/>
      <p:bldP spid="24" grpId="0" animBg="1"/>
      <p:bldP spid="52" grpId="0" animBg="1"/>
      <p:bldP spid="53" grpId="0" animBg="1"/>
      <p:bldP spid="54" grpId="0" animBg="1"/>
      <p:bldP spid="114" grpId="0" animBg="1"/>
      <p:bldP spid="150" grpId="0" animBg="1"/>
      <p:bldP spid="151" grpId="0" animBg="1"/>
      <p:bldP spid="177" grpId="0"/>
      <p:bldP spid="178" grpId="0"/>
      <p:bldP spid="179" grpId="0"/>
      <p:bldP spid="1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754</Words>
  <Application>Microsoft Office PowerPoint</Application>
  <PresentationFormat>On-screen Show (16:9)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Mohd Saif Ansari   [4PS15CS060] Darshan M C          [4PS15CS030] Visvas TP                [4PS16CS423] Jagdeesh Kumar     [4PS15CS041] </vt:lpstr>
      <vt:lpstr>Presentation Flow</vt:lpstr>
      <vt:lpstr>Project Objective</vt:lpstr>
      <vt:lpstr>Terminologies Used</vt:lpstr>
      <vt:lpstr>Existing System</vt:lpstr>
      <vt:lpstr>Slide 6</vt:lpstr>
      <vt:lpstr>Proposed System</vt:lpstr>
      <vt:lpstr>System Architecture</vt:lpstr>
      <vt:lpstr>FLOW CHART</vt:lpstr>
      <vt:lpstr>USE CASE DIAGRAM</vt:lpstr>
      <vt:lpstr>RSA Algorithm</vt:lpstr>
      <vt:lpstr>Slide 12</vt:lpstr>
      <vt:lpstr>AES Algorithm</vt:lpstr>
      <vt:lpstr>AES Structure</vt:lpstr>
      <vt:lpstr>Triple DES Algorithm</vt:lpstr>
      <vt:lpstr>Hash-Solomon Algorithm</vt:lpstr>
      <vt:lpstr>Conti…</vt:lpstr>
      <vt:lpstr>Tools and Technologies</vt:lpstr>
      <vt:lpstr>Conti…</vt:lpstr>
      <vt:lpstr>Cloud Used</vt:lpstr>
      <vt:lpstr>Demo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Darshan</cp:lastModifiedBy>
  <cp:revision>202</cp:revision>
  <dcterms:created xsi:type="dcterms:W3CDTF">2013-08-21T19:17:07Z</dcterms:created>
  <dcterms:modified xsi:type="dcterms:W3CDTF">2019-05-20T17:06:35Z</dcterms:modified>
</cp:coreProperties>
</file>