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7"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83" r:id="rId26"/>
    <p:sldId id="279" r:id="rId27"/>
    <p:sldId id="280" r:id="rId28"/>
    <p:sldId id="281" r:id="rId29"/>
    <p:sldId id="282" r:id="rId30"/>
    <p:sldId id="284" r:id="rId31"/>
    <p:sldId id="285" r:id="rId32"/>
    <p:sldId id="286"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9368C14-43A4-441A-9A40-51F89085AA5B}" type="datetimeFigureOut">
              <a:rPr lang="en-US" smtClean="0"/>
              <a:t>18-Aug-19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A6EAF6-4931-4552-94E3-FE1871512777}" type="slidenum">
              <a:rPr lang="en-US" smtClean="0"/>
              <a:t>‹#›</a:t>
            </a:fld>
            <a:endParaRPr 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368C14-43A4-441A-9A40-51F89085AA5B}" type="datetimeFigureOut">
              <a:rPr lang="en-US" smtClean="0"/>
              <a:t>18-Aug-19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A6EAF6-4931-4552-94E3-FE1871512777}"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368C14-43A4-441A-9A40-51F89085AA5B}" type="datetimeFigureOut">
              <a:rPr lang="en-US" smtClean="0"/>
              <a:t>18-Aug-19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A6EAF6-4931-4552-94E3-FE1871512777}"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9368C14-43A4-441A-9A40-51F89085AA5B}" type="datetimeFigureOut">
              <a:rPr lang="en-US" smtClean="0"/>
              <a:t>18-Aug-19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A6EAF6-4931-4552-94E3-FE1871512777}"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368C14-43A4-441A-9A40-51F89085AA5B}" type="datetimeFigureOut">
              <a:rPr lang="en-US" smtClean="0"/>
              <a:t>18-Aug-19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A6EAF6-4931-4552-94E3-FE1871512777}"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9368C14-43A4-441A-9A40-51F89085AA5B}" type="datetimeFigureOut">
              <a:rPr lang="en-US" smtClean="0"/>
              <a:t>18-Aug-19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A6EAF6-4931-4552-94E3-FE1871512777}"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9368C14-43A4-441A-9A40-51F89085AA5B}" type="datetimeFigureOut">
              <a:rPr lang="en-US" smtClean="0"/>
              <a:t>18-Aug-19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A6EAF6-4931-4552-94E3-FE1871512777}"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9368C14-43A4-441A-9A40-51F89085AA5B}" type="datetimeFigureOut">
              <a:rPr lang="en-US" smtClean="0"/>
              <a:t>18-Aug-19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A6EAF6-4931-4552-94E3-FE1871512777}"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368C14-43A4-441A-9A40-51F89085AA5B}" type="datetimeFigureOut">
              <a:rPr lang="en-US" smtClean="0"/>
              <a:t>18-Aug-19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A6EAF6-4931-4552-94E3-FE1871512777}"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368C14-43A4-441A-9A40-51F89085AA5B}" type="datetimeFigureOut">
              <a:rPr lang="en-US" smtClean="0"/>
              <a:t>18-Aug-19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A6EAF6-4931-4552-94E3-FE1871512777}"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368C14-43A4-441A-9A40-51F89085AA5B}" type="datetimeFigureOut">
              <a:rPr lang="en-US" smtClean="0"/>
              <a:t>18-Aug-19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A6EAF6-4931-4552-94E3-FE1871512777}" type="slidenum">
              <a:rPr lang="en-US" smtClean="0"/>
              <a:t>‹#›</a:t>
            </a:fld>
            <a:endParaRPr 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59368C14-43A4-441A-9A40-51F89085AA5B}" type="datetimeFigureOut">
              <a:rPr lang="en-US" smtClean="0"/>
              <a:t>18-Aug-19</a:t>
            </a:fld>
            <a:endParaRPr lang="en-US"/>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DEA6EAF6-4931-4552-94E3-FE187151277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2" name="Title 1"/>
          <p:cNvSpPr>
            <a:spLocks noGrp="1"/>
          </p:cNvSpPr>
          <p:nvPr>
            <p:ph type="ctrTitle"/>
          </p:nvPr>
        </p:nvSpPr>
        <p:spPr>
          <a:xfrm>
            <a:off x="1066800" y="2057400"/>
            <a:ext cx="7175351" cy="2057399"/>
          </a:xfrm>
        </p:spPr>
        <p:txBody>
          <a:bodyPr/>
          <a:lstStyle/>
          <a:p>
            <a:pPr marL="182880" indent="0" algn="ctr">
              <a:buNone/>
            </a:pPr>
            <a:r>
              <a:rPr lang="en-US" dirty="0"/>
              <a:t>Clustering &amp; PCA </a:t>
            </a:r>
            <a:r>
              <a:rPr lang="en-US" dirty="0" smtClean="0"/>
              <a:t>          Assignment</a:t>
            </a:r>
            <a:endParaRPr lang="en-US" dirty="0"/>
          </a:p>
        </p:txBody>
      </p:sp>
    </p:spTree>
    <p:extLst>
      <p:ext uri="{BB962C8B-B14F-4D97-AF65-F5344CB8AC3E}">
        <p14:creationId xmlns:p14="http://schemas.microsoft.com/office/powerpoint/2010/main" val="3619978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28600"/>
            <a:ext cx="6512511" cy="1143000"/>
          </a:xfrm>
        </p:spPr>
        <p:txBody>
          <a:bodyPr/>
          <a:lstStyle/>
          <a:p>
            <a:pPr marL="0" indent="0" algn="ctr">
              <a:buNone/>
            </a:pPr>
            <a:r>
              <a:rPr lang="en-IN" dirty="0" smtClean="0"/>
              <a:t>Box plot of Principle Component 3</a:t>
            </a:r>
            <a:br>
              <a:rPr lang="en-IN" dirty="0" smtClean="0"/>
            </a:br>
            <a:endParaRPr lang="en-US"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981200" y="1905000"/>
            <a:ext cx="4750882" cy="3201129"/>
          </a:xfrm>
        </p:spPr>
      </p:pic>
      <p:sp>
        <p:nvSpPr>
          <p:cNvPr id="6" name="TextBox 5"/>
          <p:cNvSpPr txBox="1"/>
          <p:nvPr/>
        </p:nvSpPr>
        <p:spPr>
          <a:xfrm>
            <a:off x="1524000" y="5715000"/>
            <a:ext cx="6085320" cy="369332"/>
          </a:xfrm>
          <a:prstGeom prst="rect">
            <a:avLst/>
          </a:prstGeom>
          <a:noFill/>
        </p:spPr>
        <p:txBody>
          <a:bodyPr wrap="none" rtlCol="0">
            <a:spAutoFit/>
          </a:bodyPr>
          <a:lstStyle/>
          <a:p>
            <a:pPr marL="285750" indent="-285750">
              <a:buFont typeface="Wingdings" panose="05000000000000000000" pitchFamily="2" charset="2"/>
              <a:buChar char="Ø"/>
            </a:pPr>
            <a:r>
              <a:rPr lang="en-US" dirty="0" smtClean="0"/>
              <a:t>There are lots of outliers so we have to remove them.</a:t>
            </a:r>
            <a:endParaRPr lang="en-US" dirty="0"/>
          </a:p>
        </p:txBody>
      </p:sp>
    </p:spTree>
    <p:extLst>
      <p:ext uri="{BB962C8B-B14F-4D97-AF65-F5344CB8AC3E}">
        <p14:creationId xmlns:p14="http://schemas.microsoft.com/office/powerpoint/2010/main" val="894467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6512511" cy="1143000"/>
          </a:xfrm>
        </p:spPr>
        <p:txBody>
          <a:bodyPr/>
          <a:lstStyle/>
          <a:p>
            <a:pPr marL="0" indent="0" algn="ctr">
              <a:buNone/>
            </a:pPr>
            <a:r>
              <a:rPr lang="en-IN" dirty="0" smtClean="0"/>
              <a:t>Box plot of PC3 after outlier treatment</a:t>
            </a:r>
            <a:endParaRPr lang="en-US"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828800" y="2133600"/>
            <a:ext cx="4865208" cy="3201129"/>
          </a:xfrm>
        </p:spPr>
      </p:pic>
    </p:spTree>
    <p:extLst>
      <p:ext uri="{BB962C8B-B14F-4D97-AF65-F5344CB8AC3E}">
        <p14:creationId xmlns:p14="http://schemas.microsoft.com/office/powerpoint/2010/main" val="421815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81000"/>
            <a:ext cx="6512511" cy="1143000"/>
          </a:xfrm>
        </p:spPr>
        <p:txBody>
          <a:bodyPr/>
          <a:lstStyle/>
          <a:p>
            <a:pPr marL="0" indent="0" algn="ctr">
              <a:buNone/>
            </a:pPr>
            <a:r>
              <a:rPr lang="en-IN" dirty="0" smtClean="0"/>
              <a:t>Box plot of Principle Component 4</a:t>
            </a:r>
            <a:endParaRPr lang="en-US"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981200" y="1981200"/>
            <a:ext cx="4750882" cy="3201129"/>
          </a:xfrm>
        </p:spPr>
      </p:pic>
      <p:sp>
        <p:nvSpPr>
          <p:cNvPr id="5" name="TextBox 4"/>
          <p:cNvSpPr txBox="1"/>
          <p:nvPr/>
        </p:nvSpPr>
        <p:spPr>
          <a:xfrm>
            <a:off x="1828800" y="5943600"/>
            <a:ext cx="6085320" cy="369332"/>
          </a:xfrm>
          <a:prstGeom prst="rect">
            <a:avLst/>
          </a:prstGeom>
          <a:noFill/>
        </p:spPr>
        <p:txBody>
          <a:bodyPr wrap="none" rtlCol="0">
            <a:spAutoFit/>
          </a:bodyPr>
          <a:lstStyle/>
          <a:p>
            <a:pPr marL="285750" indent="-285750">
              <a:buFont typeface="Wingdings" panose="05000000000000000000" pitchFamily="2" charset="2"/>
              <a:buChar char="Ø"/>
            </a:pPr>
            <a:r>
              <a:rPr lang="en-US" dirty="0" smtClean="0"/>
              <a:t>There are lots of outliers so we have to remove them.</a:t>
            </a:r>
            <a:endParaRPr lang="en-US" dirty="0"/>
          </a:p>
        </p:txBody>
      </p:sp>
    </p:spTree>
    <p:extLst>
      <p:ext uri="{BB962C8B-B14F-4D97-AF65-F5344CB8AC3E}">
        <p14:creationId xmlns:p14="http://schemas.microsoft.com/office/powerpoint/2010/main" val="4291801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04800"/>
            <a:ext cx="6512511" cy="1143000"/>
          </a:xfrm>
        </p:spPr>
        <p:txBody>
          <a:bodyPr/>
          <a:lstStyle/>
          <a:p>
            <a:pPr marL="0" indent="0" algn="ctr">
              <a:buNone/>
            </a:pPr>
            <a:r>
              <a:rPr lang="en-IN" dirty="0" smtClean="0"/>
              <a:t>Box plot of PC4 after outlier treatment</a:t>
            </a:r>
            <a:endParaRPr lang="en-US"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981200" y="1981200"/>
            <a:ext cx="4865208" cy="3201129"/>
          </a:xfrm>
        </p:spPr>
      </p:pic>
    </p:spTree>
    <p:extLst>
      <p:ext uri="{BB962C8B-B14F-4D97-AF65-F5344CB8AC3E}">
        <p14:creationId xmlns:p14="http://schemas.microsoft.com/office/powerpoint/2010/main" val="987581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04800"/>
            <a:ext cx="6512511" cy="1143000"/>
          </a:xfrm>
        </p:spPr>
        <p:txBody>
          <a:bodyPr/>
          <a:lstStyle/>
          <a:p>
            <a:pPr marL="0" indent="0" algn="ctr">
              <a:buNone/>
            </a:pPr>
            <a:r>
              <a:rPr lang="en-IN" dirty="0" smtClean="0"/>
              <a:t>K-Means Clustering for K=4</a:t>
            </a:r>
            <a:br>
              <a:rPr lang="en-IN" dirty="0" smtClean="0"/>
            </a:br>
            <a:endParaRPr lang="en-US"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905000" y="2057400"/>
            <a:ext cx="4928723" cy="3378970"/>
          </a:xfrm>
        </p:spPr>
      </p:pic>
      <p:sp>
        <p:nvSpPr>
          <p:cNvPr id="5" name="TextBox 4"/>
          <p:cNvSpPr txBox="1"/>
          <p:nvPr/>
        </p:nvSpPr>
        <p:spPr>
          <a:xfrm>
            <a:off x="1143000" y="5791200"/>
            <a:ext cx="7162800" cy="923330"/>
          </a:xfrm>
          <a:prstGeom prst="rect">
            <a:avLst/>
          </a:prstGeom>
          <a:noFill/>
        </p:spPr>
        <p:txBody>
          <a:bodyPr wrap="square" rtlCol="0">
            <a:spAutoFit/>
          </a:bodyPr>
          <a:lstStyle/>
          <a:p>
            <a:pPr marL="285750" indent="-285750">
              <a:buFont typeface="Wingdings" panose="05000000000000000000" pitchFamily="2" charset="2"/>
              <a:buChar char="Ø"/>
            </a:pPr>
            <a:r>
              <a:rPr lang="en-IN" dirty="0" smtClean="0"/>
              <a:t>Here you could see the 4 distinct clusters formed in PC1 and PC2 scatter plot.</a:t>
            </a:r>
          </a:p>
          <a:p>
            <a:pPr marL="285750" indent="-285750">
              <a:buFont typeface="Wingdings" panose="05000000000000000000" pitchFamily="2" charset="2"/>
              <a:buChar char="Ø"/>
            </a:pPr>
            <a:r>
              <a:rPr lang="en-IN" dirty="0" smtClean="0"/>
              <a:t>But we don’t know weather it’s ideal number of cluster.</a:t>
            </a:r>
            <a:endParaRPr lang="en-US" dirty="0"/>
          </a:p>
        </p:txBody>
      </p:sp>
    </p:spTree>
    <p:extLst>
      <p:ext uri="{BB962C8B-B14F-4D97-AF65-F5344CB8AC3E}">
        <p14:creationId xmlns:p14="http://schemas.microsoft.com/office/powerpoint/2010/main" val="3855133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28600"/>
            <a:ext cx="6512511" cy="1143000"/>
          </a:xfrm>
        </p:spPr>
        <p:txBody>
          <a:bodyPr/>
          <a:lstStyle/>
          <a:p>
            <a:pPr marL="0" indent="0" algn="ctr">
              <a:buNone/>
            </a:pPr>
            <a:r>
              <a:rPr lang="en-IN" dirty="0" smtClean="0"/>
              <a:t>Silhouette Score</a:t>
            </a:r>
            <a:endParaRPr lang="en-US"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676400" y="1295400"/>
            <a:ext cx="5017643" cy="3378970"/>
          </a:xfrm>
        </p:spPr>
      </p:pic>
      <p:sp>
        <p:nvSpPr>
          <p:cNvPr id="5" name="TextBox 4"/>
          <p:cNvSpPr txBox="1"/>
          <p:nvPr/>
        </p:nvSpPr>
        <p:spPr>
          <a:xfrm>
            <a:off x="838200" y="5029200"/>
            <a:ext cx="8148857"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From silhouette score method, optimum number of cluster = </a:t>
            </a:r>
            <a:r>
              <a:rPr lang="en-US" dirty="0" smtClean="0"/>
              <a:t>2.</a:t>
            </a:r>
            <a:endParaRPr lang="en-US" dirty="0"/>
          </a:p>
        </p:txBody>
      </p:sp>
    </p:spTree>
    <p:extLst>
      <p:ext uri="{BB962C8B-B14F-4D97-AF65-F5344CB8AC3E}">
        <p14:creationId xmlns:p14="http://schemas.microsoft.com/office/powerpoint/2010/main" val="1300186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152400"/>
            <a:ext cx="6512511" cy="1143000"/>
          </a:xfrm>
        </p:spPr>
        <p:txBody>
          <a:bodyPr/>
          <a:lstStyle/>
          <a:p>
            <a:pPr marL="0" indent="0" algn="ctr">
              <a:buNone/>
            </a:pPr>
            <a:r>
              <a:rPr lang="en-IN" dirty="0" smtClean="0"/>
              <a:t>Elbow Curve</a:t>
            </a:r>
            <a:br>
              <a:rPr lang="en-IN" dirty="0" smtClean="0"/>
            </a:br>
            <a:endParaRPr lang="en-US"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057400" y="1447800"/>
            <a:ext cx="4979534" cy="3378970"/>
          </a:xfrm>
        </p:spPr>
      </p:pic>
      <p:sp>
        <p:nvSpPr>
          <p:cNvPr id="5" name="TextBox 4"/>
          <p:cNvSpPr txBox="1"/>
          <p:nvPr/>
        </p:nvSpPr>
        <p:spPr>
          <a:xfrm>
            <a:off x="1600200" y="5486400"/>
            <a:ext cx="6553397" cy="369332"/>
          </a:xfrm>
          <a:prstGeom prst="rect">
            <a:avLst/>
          </a:prstGeom>
          <a:noFill/>
        </p:spPr>
        <p:txBody>
          <a:bodyPr wrap="none" rtlCol="0">
            <a:spAutoFit/>
          </a:bodyPr>
          <a:lstStyle/>
          <a:p>
            <a:pPr marL="285750" indent="-285750">
              <a:buFont typeface="Wingdings" panose="05000000000000000000" pitchFamily="2" charset="2"/>
              <a:buChar char="Ø"/>
            </a:pPr>
            <a:r>
              <a:rPr lang="en-US" dirty="0"/>
              <a:t>From </a:t>
            </a:r>
            <a:r>
              <a:rPr lang="en-US" dirty="0" smtClean="0"/>
              <a:t>elbow </a:t>
            </a:r>
            <a:r>
              <a:rPr lang="en-US" dirty="0"/>
              <a:t>curve method optimum number of cluster = </a:t>
            </a:r>
            <a:r>
              <a:rPr lang="en-US" dirty="0" smtClean="0"/>
              <a:t>2.</a:t>
            </a:r>
            <a:endParaRPr lang="en-US" dirty="0"/>
          </a:p>
        </p:txBody>
      </p:sp>
    </p:spTree>
    <p:extLst>
      <p:ext uri="{BB962C8B-B14F-4D97-AF65-F5344CB8AC3E}">
        <p14:creationId xmlns:p14="http://schemas.microsoft.com/office/powerpoint/2010/main" val="862959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52400"/>
            <a:ext cx="6512511" cy="1143000"/>
          </a:xfrm>
        </p:spPr>
        <p:txBody>
          <a:bodyPr/>
          <a:lstStyle/>
          <a:p>
            <a:pPr marL="0" indent="0" algn="ctr">
              <a:buNone/>
            </a:pPr>
            <a:r>
              <a:rPr lang="en-IN" dirty="0" smtClean="0"/>
              <a:t>K-Means Clustering for K=2</a:t>
            </a:r>
            <a:endParaRPr lang="en-US"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905000" y="1752600"/>
            <a:ext cx="4928723" cy="3378970"/>
          </a:xfrm>
        </p:spPr>
      </p:pic>
      <p:sp>
        <p:nvSpPr>
          <p:cNvPr id="5" name="TextBox 4"/>
          <p:cNvSpPr txBox="1"/>
          <p:nvPr/>
        </p:nvSpPr>
        <p:spPr>
          <a:xfrm>
            <a:off x="1143000" y="5562600"/>
            <a:ext cx="7348487" cy="369332"/>
          </a:xfrm>
          <a:prstGeom prst="rect">
            <a:avLst/>
          </a:prstGeom>
          <a:noFill/>
        </p:spPr>
        <p:txBody>
          <a:bodyPr wrap="none" rtlCol="0">
            <a:spAutoFit/>
          </a:bodyPr>
          <a:lstStyle/>
          <a:p>
            <a:pPr marL="285750" indent="-285750">
              <a:buFont typeface="Wingdings" panose="05000000000000000000" pitchFamily="2" charset="2"/>
              <a:buChar char="Ø"/>
            </a:pPr>
            <a:r>
              <a:rPr lang="en-IN" dirty="0" smtClean="0"/>
              <a:t>Here you could see 2 distinct clusters formed in PC1 and PC2 plot.</a:t>
            </a:r>
            <a:endParaRPr lang="en-US" dirty="0"/>
          </a:p>
        </p:txBody>
      </p:sp>
    </p:spTree>
    <p:extLst>
      <p:ext uri="{BB962C8B-B14F-4D97-AF65-F5344CB8AC3E}">
        <p14:creationId xmlns:p14="http://schemas.microsoft.com/office/powerpoint/2010/main" val="7063218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28600"/>
            <a:ext cx="6512511" cy="1143000"/>
          </a:xfrm>
        </p:spPr>
        <p:txBody>
          <a:bodyPr/>
          <a:lstStyle/>
          <a:p>
            <a:pPr marL="0" indent="0" algn="ctr">
              <a:buNone/>
            </a:pPr>
            <a:r>
              <a:rPr lang="en-IN" dirty="0" smtClean="0"/>
              <a:t>K-Means Clustering for K=2</a:t>
            </a:r>
            <a:endParaRPr lang="en-US"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981200" y="1828800"/>
            <a:ext cx="5043049" cy="3378970"/>
          </a:xfrm>
        </p:spPr>
      </p:pic>
      <p:sp>
        <p:nvSpPr>
          <p:cNvPr id="5" name="TextBox 4"/>
          <p:cNvSpPr txBox="1"/>
          <p:nvPr/>
        </p:nvSpPr>
        <p:spPr>
          <a:xfrm>
            <a:off x="914400" y="5867400"/>
            <a:ext cx="7417415" cy="369332"/>
          </a:xfrm>
          <a:prstGeom prst="rect">
            <a:avLst/>
          </a:prstGeom>
          <a:noFill/>
        </p:spPr>
        <p:txBody>
          <a:bodyPr wrap="none" rtlCol="0">
            <a:spAutoFit/>
          </a:bodyPr>
          <a:lstStyle/>
          <a:p>
            <a:pPr marL="285750" indent="-285750">
              <a:buFont typeface="Wingdings" panose="05000000000000000000" pitchFamily="2" charset="2"/>
              <a:buChar char="Ø"/>
            </a:pPr>
            <a:r>
              <a:rPr lang="en-IN" dirty="0" smtClean="0"/>
              <a:t>Here you could see 2 distinct clusters formed in PC1 and PC3 plot. </a:t>
            </a:r>
            <a:endParaRPr lang="en-US" dirty="0"/>
          </a:p>
        </p:txBody>
      </p:sp>
    </p:spTree>
    <p:extLst>
      <p:ext uri="{BB962C8B-B14F-4D97-AF65-F5344CB8AC3E}">
        <p14:creationId xmlns:p14="http://schemas.microsoft.com/office/powerpoint/2010/main" val="1457266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1600200"/>
          </a:xfrm>
        </p:spPr>
        <p:txBody>
          <a:bodyPr/>
          <a:lstStyle/>
          <a:p>
            <a:pPr marL="0" indent="0" algn="ctr">
              <a:buNone/>
            </a:pPr>
            <a:r>
              <a:rPr lang="en-IN" dirty="0" smtClean="0"/>
              <a:t>Hierarchical Clustering</a:t>
            </a:r>
            <a:br>
              <a:rPr lang="en-IN" dirty="0" smtClean="0"/>
            </a:br>
            <a:r>
              <a:rPr lang="en-IN" dirty="0" smtClean="0"/>
              <a:t>Dendrogram (Single Linkage)</a:t>
            </a:r>
            <a:endParaRPr lang="en-US"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533400" y="1752600"/>
            <a:ext cx="7620000" cy="3724233"/>
          </a:xfrm>
        </p:spPr>
      </p:pic>
      <p:sp>
        <p:nvSpPr>
          <p:cNvPr id="5" name="TextBox 4"/>
          <p:cNvSpPr txBox="1"/>
          <p:nvPr/>
        </p:nvSpPr>
        <p:spPr>
          <a:xfrm>
            <a:off x="762000" y="5943600"/>
            <a:ext cx="7338099" cy="646331"/>
          </a:xfrm>
          <a:prstGeom prst="rect">
            <a:avLst/>
          </a:prstGeom>
          <a:noFill/>
        </p:spPr>
        <p:txBody>
          <a:bodyPr wrap="none" rtlCol="0">
            <a:spAutoFit/>
          </a:bodyPr>
          <a:lstStyle/>
          <a:p>
            <a:pPr marL="285750" indent="-285750">
              <a:buFont typeface="Wingdings" panose="05000000000000000000" pitchFamily="2" charset="2"/>
              <a:buChar char="Ø"/>
            </a:pPr>
            <a:r>
              <a:rPr lang="en-IN" dirty="0" smtClean="0"/>
              <a:t>Here you could see the dendrogram for single linkage.</a:t>
            </a:r>
          </a:p>
          <a:p>
            <a:pPr marL="285750" indent="-285750">
              <a:buFont typeface="Wingdings" panose="05000000000000000000" pitchFamily="2" charset="2"/>
              <a:buChar char="Ø"/>
            </a:pPr>
            <a:r>
              <a:rPr lang="en-IN" dirty="0" smtClean="0"/>
              <a:t>It’s very untidy, so we will see how complete linkage would look.  </a:t>
            </a:r>
            <a:endParaRPr lang="en-US" dirty="0"/>
          </a:p>
        </p:txBody>
      </p:sp>
    </p:spTree>
    <p:extLst>
      <p:ext uri="{BB962C8B-B14F-4D97-AF65-F5344CB8AC3E}">
        <p14:creationId xmlns:p14="http://schemas.microsoft.com/office/powerpoint/2010/main" val="2453345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28600"/>
            <a:ext cx="6512511" cy="1143000"/>
          </a:xfrm>
        </p:spPr>
        <p:txBody>
          <a:bodyPr/>
          <a:lstStyle/>
          <a:p>
            <a:pPr marL="0" indent="0" algn="ctr">
              <a:buNone/>
            </a:pPr>
            <a:r>
              <a:rPr lang="en-IN" dirty="0" smtClean="0"/>
              <a:t>Problem Statement</a:t>
            </a:r>
            <a:endParaRPr lang="en-US" dirty="0"/>
          </a:p>
        </p:txBody>
      </p:sp>
      <p:sp>
        <p:nvSpPr>
          <p:cNvPr id="3" name="Content Placeholder 2"/>
          <p:cNvSpPr>
            <a:spLocks noGrp="1"/>
          </p:cNvSpPr>
          <p:nvPr>
            <p:ph sz="quarter" idx="13"/>
          </p:nvPr>
        </p:nvSpPr>
        <p:spPr>
          <a:xfrm>
            <a:off x="1371600" y="1600200"/>
            <a:ext cx="6400800" cy="4312920"/>
          </a:xfrm>
        </p:spPr>
        <p:txBody>
          <a:bodyPr/>
          <a:lstStyle/>
          <a:p>
            <a:pPr marL="45720" indent="0">
              <a:buNone/>
            </a:pPr>
            <a:r>
              <a:rPr lang="en-US" dirty="0"/>
              <a:t>HELP International is an international humanitarian NGO that is committed to fighting poverty and providing the people of backward countries with basic amenities and relief during the time of disasters and natural </a:t>
            </a:r>
            <a:r>
              <a:rPr lang="en-US" dirty="0" smtClean="0"/>
              <a:t>calamities.</a:t>
            </a:r>
          </a:p>
          <a:p>
            <a:pPr marL="45720" indent="0">
              <a:buNone/>
            </a:pPr>
            <a:r>
              <a:rPr lang="en-US" dirty="0" smtClean="0"/>
              <a:t>Categorizing </a:t>
            </a:r>
            <a:r>
              <a:rPr lang="en-US" dirty="0"/>
              <a:t>the countries using some socio-economic and health factors that determine the overall development of the country. Then </a:t>
            </a:r>
            <a:r>
              <a:rPr lang="en-US" dirty="0" smtClean="0"/>
              <a:t>suggesting </a:t>
            </a:r>
            <a:r>
              <a:rPr lang="en-US" dirty="0"/>
              <a:t>the countries </a:t>
            </a:r>
            <a:r>
              <a:rPr lang="en-US" dirty="0" smtClean="0"/>
              <a:t>which </a:t>
            </a:r>
            <a:r>
              <a:rPr lang="en-US" dirty="0"/>
              <a:t>needs </a:t>
            </a:r>
            <a:r>
              <a:rPr lang="en-US" dirty="0" smtClean="0"/>
              <a:t>to be </a:t>
            </a:r>
            <a:r>
              <a:rPr lang="en-US" dirty="0"/>
              <a:t>focus on the most.</a:t>
            </a:r>
            <a:endParaRPr lang="en-US" dirty="0"/>
          </a:p>
        </p:txBody>
      </p:sp>
    </p:spTree>
    <p:extLst>
      <p:ext uri="{BB962C8B-B14F-4D97-AF65-F5344CB8AC3E}">
        <p14:creationId xmlns:p14="http://schemas.microsoft.com/office/powerpoint/2010/main" val="30784901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1676400"/>
          </a:xfrm>
        </p:spPr>
        <p:txBody>
          <a:bodyPr/>
          <a:lstStyle/>
          <a:p>
            <a:pPr marL="0" indent="0" algn="ctr">
              <a:buNone/>
            </a:pPr>
            <a:r>
              <a:rPr lang="en-IN" dirty="0" smtClean="0"/>
              <a:t>Hierarchical Clustering</a:t>
            </a:r>
            <a:br>
              <a:rPr lang="en-IN" dirty="0" smtClean="0"/>
            </a:br>
            <a:r>
              <a:rPr lang="en-IN" dirty="0" smtClean="0"/>
              <a:t>Dendrogram(Complete Linkage)</a:t>
            </a:r>
            <a:endParaRPr lang="en-US"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76200" y="1905000"/>
            <a:ext cx="9067800" cy="3200400"/>
          </a:xfrm>
        </p:spPr>
      </p:pic>
      <p:sp>
        <p:nvSpPr>
          <p:cNvPr id="5" name="TextBox 4"/>
          <p:cNvSpPr txBox="1"/>
          <p:nvPr/>
        </p:nvSpPr>
        <p:spPr>
          <a:xfrm>
            <a:off x="0" y="5638800"/>
            <a:ext cx="9220200" cy="923330"/>
          </a:xfrm>
          <a:prstGeom prst="rect">
            <a:avLst/>
          </a:prstGeom>
          <a:noFill/>
        </p:spPr>
        <p:txBody>
          <a:bodyPr wrap="square" rtlCol="0">
            <a:spAutoFit/>
          </a:bodyPr>
          <a:lstStyle/>
          <a:p>
            <a:pPr marL="285750" indent="-285750">
              <a:buFont typeface="Wingdings" panose="05000000000000000000" pitchFamily="2" charset="2"/>
              <a:buChar char="Ø"/>
            </a:pPr>
            <a:r>
              <a:rPr lang="en-IN" dirty="0" smtClean="0"/>
              <a:t>Here you could see the dendrogram fro complete linkage.</a:t>
            </a:r>
          </a:p>
          <a:p>
            <a:pPr marL="285750" indent="-285750">
              <a:buFont typeface="Wingdings" panose="05000000000000000000" pitchFamily="2" charset="2"/>
              <a:buChar char="Ø"/>
            </a:pPr>
            <a:r>
              <a:rPr lang="en-IN" dirty="0" smtClean="0"/>
              <a:t>Here the clusters are somewhat uniformly distributed, so we will proceed using this.</a:t>
            </a:r>
          </a:p>
          <a:p>
            <a:pPr marL="285750" indent="-285750">
              <a:buFont typeface="Wingdings" panose="05000000000000000000" pitchFamily="2" charset="2"/>
              <a:buChar char="Ø"/>
            </a:pPr>
            <a:r>
              <a:rPr lang="en-US" dirty="0"/>
              <a:t>From both the linkage graph its clear to have 3 </a:t>
            </a:r>
            <a:r>
              <a:rPr lang="en-US" dirty="0" smtClean="0"/>
              <a:t>clusters</a:t>
            </a:r>
            <a:r>
              <a:rPr lang="en-IN" dirty="0"/>
              <a:t>.</a:t>
            </a:r>
            <a:endParaRPr lang="en-US" dirty="0"/>
          </a:p>
        </p:txBody>
      </p:sp>
    </p:spTree>
    <p:extLst>
      <p:ext uri="{BB962C8B-B14F-4D97-AF65-F5344CB8AC3E}">
        <p14:creationId xmlns:p14="http://schemas.microsoft.com/office/powerpoint/2010/main" val="23123925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512511" cy="1143000"/>
          </a:xfrm>
        </p:spPr>
        <p:txBody>
          <a:bodyPr/>
          <a:lstStyle/>
          <a:p>
            <a:pPr marL="0" indent="0" algn="ctr">
              <a:buNone/>
            </a:pPr>
            <a:r>
              <a:rPr lang="en-IN" dirty="0" smtClean="0"/>
              <a:t>Hierarchical Clustering with no of clusters = 3</a:t>
            </a:r>
            <a:endParaRPr lang="en-US"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828800" y="1676400"/>
            <a:ext cx="4928723" cy="3378970"/>
          </a:xfrm>
        </p:spPr>
      </p:pic>
      <p:sp>
        <p:nvSpPr>
          <p:cNvPr id="5" name="TextBox 4"/>
          <p:cNvSpPr txBox="1"/>
          <p:nvPr/>
        </p:nvSpPr>
        <p:spPr>
          <a:xfrm>
            <a:off x="990600" y="5486400"/>
            <a:ext cx="7417415" cy="369332"/>
          </a:xfrm>
          <a:prstGeom prst="rect">
            <a:avLst/>
          </a:prstGeom>
          <a:noFill/>
        </p:spPr>
        <p:txBody>
          <a:bodyPr wrap="none" rtlCol="0">
            <a:spAutoFit/>
          </a:bodyPr>
          <a:lstStyle/>
          <a:p>
            <a:pPr marL="285750" indent="-285750">
              <a:buFont typeface="Wingdings" panose="05000000000000000000" pitchFamily="2" charset="2"/>
              <a:buChar char="Ø"/>
            </a:pPr>
            <a:r>
              <a:rPr lang="en-IN" dirty="0" smtClean="0"/>
              <a:t>Here you could see 3 distinct clusters formed in PC1 and PC2 plot. </a:t>
            </a:r>
            <a:endParaRPr lang="en-US" dirty="0"/>
          </a:p>
        </p:txBody>
      </p:sp>
    </p:spTree>
    <p:extLst>
      <p:ext uri="{BB962C8B-B14F-4D97-AF65-F5344CB8AC3E}">
        <p14:creationId xmlns:p14="http://schemas.microsoft.com/office/powerpoint/2010/main" val="24885836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152400"/>
            <a:ext cx="6512511" cy="1143000"/>
          </a:xfrm>
        </p:spPr>
        <p:txBody>
          <a:bodyPr/>
          <a:lstStyle/>
          <a:p>
            <a:pPr marL="0" indent="0" algn="ctr">
              <a:buNone/>
            </a:pPr>
            <a:r>
              <a:rPr lang="en-IN" dirty="0" smtClean="0"/>
              <a:t>Hierarchical Clustering</a:t>
            </a:r>
            <a:br>
              <a:rPr lang="en-IN" dirty="0" smtClean="0"/>
            </a:br>
            <a:r>
              <a:rPr lang="en-IN" dirty="0" smtClean="0"/>
              <a:t>with no of clusters = 3</a:t>
            </a:r>
            <a:endParaRPr lang="en-US"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676400" y="1905000"/>
            <a:ext cx="5043049" cy="3378970"/>
          </a:xfrm>
        </p:spPr>
      </p:pic>
      <p:sp>
        <p:nvSpPr>
          <p:cNvPr id="5" name="TextBox 4"/>
          <p:cNvSpPr txBox="1"/>
          <p:nvPr/>
        </p:nvSpPr>
        <p:spPr>
          <a:xfrm>
            <a:off x="685800" y="5638800"/>
            <a:ext cx="7348487" cy="369332"/>
          </a:xfrm>
          <a:prstGeom prst="rect">
            <a:avLst/>
          </a:prstGeom>
          <a:noFill/>
        </p:spPr>
        <p:txBody>
          <a:bodyPr wrap="none" rtlCol="0">
            <a:spAutoFit/>
          </a:bodyPr>
          <a:lstStyle/>
          <a:p>
            <a:pPr marL="285750" indent="-285750">
              <a:buFont typeface="Wingdings" panose="05000000000000000000" pitchFamily="2" charset="2"/>
              <a:buChar char="Ø"/>
            </a:pPr>
            <a:r>
              <a:rPr lang="en-IN" dirty="0" smtClean="0"/>
              <a:t>Here you could see 3 distinct clusters formed in PC1 and PC4 plot.</a:t>
            </a:r>
            <a:endParaRPr lang="en-US" dirty="0"/>
          </a:p>
        </p:txBody>
      </p:sp>
    </p:spTree>
    <p:extLst>
      <p:ext uri="{BB962C8B-B14F-4D97-AF65-F5344CB8AC3E}">
        <p14:creationId xmlns:p14="http://schemas.microsoft.com/office/powerpoint/2010/main" val="6698233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76200"/>
            <a:ext cx="6512511" cy="1143000"/>
          </a:xfrm>
        </p:spPr>
        <p:txBody>
          <a:bodyPr/>
          <a:lstStyle/>
          <a:p>
            <a:pPr marL="0" indent="0" algn="ctr">
              <a:buNone/>
            </a:pPr>
            <a:r>
              <a:rPr lang="en-IN" dirty="0" smtClean="0"/>
              <a:t>Hierarchical Clustering</a:t>
            </a:r>
            <a:br>
              <a:rPr lang="en-IN" dirty="0" smtClean="0"/>
            </a:br>
            <a:r>
              <a:rPr lang="en-IN" dirty="0" smtClean="0"/>
              <a:t>with no of clusters = 3</a:t>
            </a:r>
            <a:endParaRPr lang="en-US"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371600" y="1676400"/>
            <a:ext cx="6553200" cy="3886200"/>
          </a:xfrm>
        </p:spPr>
      </p:pic>
      <p:sp>
        <p:nvSpPr>
          <p:cNvPr id="5" name="TextBox 4"/>
          <p:cNvSpPr txBox="1"/>
          <p:nvPr/>
        </p:nvSpPr>
        <p:spPr>
          <a:xfrm>
            <a:off x="651346" y="6096000"/>
            <a:ext cx="7007046" cy="369332"/>
          </a:xfrm>
          <a:prstGeom prst="rect">
            <a:avLst/>
          </a:prstGeom>
          <a:noFill/>
        </p:spPr>
        <p:txBody>
          <a:bodyPr wrap="none" rtlCol="0">
            <a:spAutoFit/>
          </a:bodyPr>
          <a:lstStyle/>
          <a:p>
            <a:pPr marL="285750" indent="-285750">
              <a:buFont typeface="Wingdings" panose="05000000000000000000" pitchFamily="2" charset="2"/>
              <a:buChar char="Ø"/>
            </a:pPr>
            <a:r>
              <a:rPr lang="en-IN" dirty="0" smtClean="0"/>
              <a:t>Here you could see 3 distinct clusters in PC1,PC2 and PC3 plot.</a:t>
            </a:r>
            <a:endParaRPr lang="en-US" dirty="0"/>
          </a:p>
        </p:txBody>
      </p:sp>
    </p:spTree>
    <p:extLst>
      <p:ext uri="{BB962C8B-B14F-4D97-AF65-F5344CB8AC3E}">
        <p14:creationId xmlns:p14="http://schemas.microsoft.com/office/powerpoint/2010/main" val="38912661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152400"/>
            <a:ext cx="6512511" cy="1143000"/>
          </a:xfrm>
        </p:spPr>
        <p:txBody>
          <a:bodyPr/>
          <a:lstStyle/>
          <a:p>
            <a:pPr marL="0" indent="0" algn="ctr">
              <a:buNone/>
            </a:pPr>
            <a:r>
              <a:rPr lang="en-IN" dirty="0" smtClean="0"/>
              <a:t>Variation of PC1 in respective clusters</a:t>
            </a:r>
            <a:endParaRPr lang="en-US"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828800" y="2057400"/>
            <a:ext cx="4928723" cy="3391673"/>
          </a:xfrm>
        </p:spPr>
      </p:pic>
      <p:sp>
        <p:nvSpPr>
          <p:cNvPr id="5" name="TextBox 4"/>
          <p:cNvSpPr txBox="1"/>
          <p:nvPr/>
        </p:nvSpPr>
        <p:spPr>
          <a:xfrm>
            <a:off x="838200" y="5867400"/>
            <a:ext cx="7377341" cy="646331"/>
          </a:xfrm>
          <a:prstGeom prst="rect">
            <a:avLst/>
          </a:prstGeom>
          <a:noFill/>
        </p:spPr>
        <p:txBody>
          <a:bodyPr wrap="none" rtlCol="0">
            <a:spAutoFit/>
          </a:bodyPr>
          <a:lstStyle/>
          <a:p>
            <a:pPr marL="285750" indent="-285750">
              <a:buFont typeface="Wingdings" panose="05000000000000000000" pitchFamily="2" charset="2"/>
              <a:buChar char="Ø"/>
            </a:pPr>
            <a:r>
              <a:rPr lang="en-IN" dirty="0" smtClean="0"/>
              <a:t>Here you could see that PC1 has lowest average value in cluster 0.</a:t>
            </a:r>
          </a:p>
          <a:p>
            <a:pPr marL="285750" indent="-285750">
              <a:buFont typeface="Wingdings" panose="05000000000000000000" pitchFamily="2" charset="2"/>
              <a:buChar char="Ø"/>
            </a:pPr>
            <a:r>
              <a:rPr lang="en-IN" dirty="0" smtClean="0"/>
              <a:t>Cluster 2 has highest average value of PC1.</a:t>
            </a:r>
            <a:endParaRPr lang="en-US" dirty="0"/>
          </a:p>
        </p:txBody>
      </p:sp>
    </p:spTree>
    <p:extLst>
      <p:ext uri="{BB962C8B-B14F-4D97-AF65-F5344CB8AC3E}">
        <p14:creationId xmlns:p14="http://schemas.microsoft.com/office/powerpoint/2010/main" val="23314750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686800" cy="1143000"/>
          </a:xfrm>
        </p:spPr>
        <p:txBody>
          <a:bodyPr/>
          <a:lstStyle/>
          <a:p>
            <a:pPr marL="0" indent="0" algn="ctr">
              <a:buNone/>
            </a:pPr>
            <a:r>
              <a:rPr lang="en-IN" dirty="0" smtClean="0"/>
              <a:t>Table of average values of in each cluster</a:t>
            </a:r>
            <a:endParaRPr lang="en-US" dirty="0"/>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3764882433"/>
              </p:ext>
            </p:extLst>
          </p:nvPr>
        </p:nvGraphicFramePr>
        <p:xfrm>
          <a:off x="1371600" y="2057400"/>
          <a:ext cx="6532880" cy="2560320"/>
        </p:xfrm>
        <a:graphic>
          <a:graphicData uri="http://schemas.openxmlformats.org/drawingml/2006/table">
            <a:tbl>
              <a:tblPr>
                <a:tableStyleId>{69C7853C-536D-4A76-A0AE-DD22124D55A5}</a:tableStyleId>
              </a:tblPr>
              <a:tblGrid>
                <a:gridCol w="384493"/>
                <a:gridCol w="1764030"/>
                <a:gridCol w="1662430"/>
                <a:gridCol w="1441767"/>
                <a:gridCol w="1280160"/>
              </a:tblGrid>
              <a:tr h="0">
                <a:tc>
                  <a:txBody>
                    <a:bodyPr/>
                    <a:lstStyle/>
                    <a:p>
                      <a:pPr algn="r" fontAlgn="ctr"/>
                      <a:r>
                        <a:rPr lang="en-US" dirty="0">
                          <a:effectLst/>
                        </a:rPr>
                        <a:t/>
                      </a:r>
                      <a:br>
                        <a:rPr lang="en-US" dirty="0">
                          <a:effectLst/>
                        </a:rPr>
                      </a:br>
                      <a:endParaRPr lang="en-US" b="1" dirty="0">
                        <a:effectLst/>
                      </a:endParaRPr>
                    </a:p>
                  </a:txBody>
                  <a:tcPr anchor="ctr"/>
                </a:tc>
                <a:tc>
                  <a:txBody>
                    <a:bodyPr/>
                    <a:lstStyle/>
                    <a:p>
                      <a:pPr algn="ctr" fontAlgn="ctr"/>
                      <a:r>
                        <a:rPr lang="en-IN" dirty="0" smtClean="0">
                          <a:effectLst/>
                        </a:rPr>
                        <a:t>Cluster_labels</a:t>
                      </a:r>
                      <a:endParaRPr lang="en-US" b="1" dirty="0">
                        <a:effectLst/>
                      </a:endParaRPr>
                    </a:p>
                  </a:txBody>
                  <a:tcPr anchor="ctr"/>
                </a:tc>
                <a:tc>
                  <a:txBody>
                    <a:bodyPr/>
                    <a:lstStyle/>
                    <a:p>
                      <a:pPr algn="ctr" fontAlgn="ctr"/>
                      <a:r>
                        <a:rPr lang="en-IN" dirty="0" smtClean="0">
                          <a:effectLst/>
                        </a:rPr>
                        <a:t>gdpp</a:t>
                      </a:r>
                      <a:endParaRPr lang="en-US" b="1" dirty="0">
                        <a:effectLst/>
                      </a:endParaRPr>
                    </a:p>
                  </a:txBody>
                  <a:tcPr anchor="ctr"/>
                </a:tc>
                <a:tc>
                  <a:txBody>
                    <a:bodyPr/>
                    <a:lstStyle/>
                    <a:p>
                      <a:pPr algn="ctr" fontAlgn="ctr"/>
                      <a:r>
                        <a:rPr lang="en-IN" dirty="0" smtClean="0">
                          <a:effectLst/>
                        </a:rPr>
                        <a:t>Child_mort</a:t>
                      </a:r>
                      <a:endParaRPr lang="en-US" b="1" dirty="0">
                        <a:effectLst/>
                      </a:endParaRPr>
                    </a:p>
                  </a:txBody>
                  <a:tcPr anchor="ctr"/>
                </a:tc>
                <a:tc>
                  <a:txBody>
                    <a:bodyPr/>
                    <a:lstStyle/>
                    <a:p>
                      <a:pPr algn="ctr"/>
                      <a:r>
                        <a:rPr lang="en-IN" dirty="0" smtClean="0"/>
                        <a:t>income</a:t>
                      </a:r>
                      <a:endParaRPr lang="en-US" b="1" dirty="0"/>
                    </a:p>
                  </a:txBody>
                  <a:tcPr anchor="ctr"/>
                </a:tc>
              </a:tr>
              <a:tr h="0">
                <a:tc>
                  <a:txBody>
                    <a:bodyPr/>
                    <a:lstStyle/>
                    <a:p>
                      <a:pPr algn="r" fontAlgn="ctr"/>
                      <a:r>
                        <a:rPr lang="en-US">
                          <a:effectLst/>
                        </a:rPr>
                        <a:t>0</a:t>
                      </a:r>
                      <a:endParaRPr lang="en-US" b="1">
                        <a:effectLst/>
                      </a:endParaRPr>
                    </a:p>
                  </a:txBody>
                  <a:tcPr anchor="ctr"/>
                </a:tc>
                <a:tc>
                  <a:txBody>
                    <a:bodyPr/>
                    <a:lstStyle/>
                    <a:p>
                      <a:pPr algn="r" fontAlgn="ctr"/>
                      <a:r>
                        <a:rPr lang="en-US">
                          <a:effectLst/>
                        </a:rPr>
                        <a:t>0</a:t>
                      </a:r>
                    </a:p>
                  </a:txBody>
                  <a:tcPr anchor="ctr"/>
                </a:tc>
                <a:tc>
                  <a:txBody>
                    <a:bodyPr/>
                    <a:lstStyle/>
                    <a:p>
                      <a:pPr algn="r" fontAlgn="ctr"/>
                      <a:r>
                        <a:rPr lang="en-US">
                          <a:effectLst/>
                        </a:rPr>
                        <a:t>2456.800000</a:t>
                      </a:r>
                    </a:p>
                  </a:txBody>
                  <a:tcPr anchor="ctr"/>
                </a:tc>
                <a:tc>
                  <a:txBody>
                    <a:bodyPr/>
                    <a:lstStyle/>
                    <a:p>
                      <a:pPr algn="r" fontAlgn="ctr"/>
                      <a:r>
                        <a:rPr lang="en-US">
                          <a:effectLst/>
                        </a:rPr>
                        <a:t>76.820000</a:t>
                      </a:r>
                    </a:p>
                  </a:txBody>
                  <a:tcPr anchor="ctr"/>
                </a:tc>
                <a:tc>
                  <a:txBody>
                    <a:bodyPr/>
                    <a:lstStyle/>
                    <a:p>
                      <a:pPr algn="r" fontAlgn="ctr"/>
                      <a:r>
                        <a:rPr lang="en-US">
                          <a:effectLst/>
                        </a:rPr>
                        <a:t>5147.266667</a:t>
                      </a:r>
                    </a:p>
                  </a:txBody>
                  <a:tcPr anchor="ctr"/>
                </a:tc>
              </a:tr>
              <a:tr h="0">
                <a:tc>
                  <a:txBody>
                    <a:bodyPr/>
                    <a:lstStyle/>
                    <a:p>
                      <a:pPr algn="r" fontAlgn="ctr"/>
                      <a:r>
                        <a:rPr lang="en-US">
                          <a:effectLst/>
                        </a:rPr>
                        <a:t>1</a:t>
                      </a:r>
                      <a:endParaRPr lang="en-US" b="1">
                        <a:effectLst/>
                      </a:endParaRPr>
                    </a:p>
                  </a:txBody>
                  <a:tcPr anchor="ctr"/>
                </a:tc>
                <a:tc>
                  <a:txBody>
                    <a:bodyPr/>
                    <a:lstStyle/>
                    <a:p>
                      <a:pPr algn="r" fontAlgn="ctr"/>
                      <a:r>
                        <a:rPr lang="en-US">
                          <a:effectLst/>
                        </a:rPr>
                        <a:t>1</a:t>
                      </a:r>
                    </a:p>
                  </a:txBody>
                  <a:tcPr anchor="ctr"/>
                </a:tc>
                <a:tc>
                  <a:txBody>
                    <a:bodyPr/>
                    <a:lstStyle/>
                    <a:p>
                      <a:pPr algn="r" fontAlgn="ctr"/>
                      <a:r>
                        <a:rPr lang="en-US">
                          <a:effectLst/>
                        </a:rPr>
                        <a:t>5897.457143</a:t>
                      </a:r>
                    </a:p>
                  </a:txBody>
                  <a:tcPr anchor="ctr"/>
                </a:tc>
                <a:tc>
                  <a:txBody>
                    <a:bodyPr/>
                    <a:lstStyle/>
                    <a:p>
                      <a:pPr algn="r" fontAlgn="ctr"/>
                      <a:r>
                        <a:rPr lang="en-US" dirty="0">
                          <a:effectLst/>
                        </a:rPr>
                        <a:t>23.088571</a:t>
                      </a:r>
                    </a:p>
                  </a:txBody>
                  <a:tcPr anchor="ctr"/>
                </a:tc>
                <a:tc>
                  <a:txBody>
                    <a:bodyPr/>
                    <a:lstStyle/>
                    <a:p>
                      <a:pPr algn="r" fontAlgn="ctr"/>
                      <a:r>
                        <a:rPr lang="en-US">
                          <a:effectLst/>
                        </a:rPr>
                        <a:t>11348.571429</a:t>
                      </a:r>
                    </a:p>
                  </a:txBody>
                  <a:tcPr anchor="ctr"/>
                </a:tc>
              </a:tr>
              <a:tr h="0">
                <a:tc>
                  <a:txBody>
                    <a:bodyPr/>
                    <a:lstStyle/>
                    <a:p>
                      <a:pPr algn="r" fontAlgn="ctr"/>
                      <a:r>
                        <a:rPr lang="en-US">
                          <a:effectLst/>
                        </a:rPr>
                        <a:t>2</a:t>
                      </a:r>
                      <a:endParaRPr lang="en-US" b="1">
                        <a:effectLst/>
                      </a:endParaRPr>
                    </a:p>
                  </a:txBody>
                  <a:tcPr anchor="ctr"/>
                </a:tc>
                <a:tc>
                  <a:txBody>
                    <a:bodyPr/>
                    <a:lstStyle/>
                    <a:p>
                      <a:pPr algn="r" fontAlgn="ctr"/>
                      <a:r>
                        <a:rPr lang="en-US">
                          <a:effectLst/>
                        </a:rPr>
                        <a:t>2</a:t>
                      </a:r>
                    </a:p>
                  </a:txBody>
                  <a:tcPr anchor="ctr"/>
                </a:tc>
                <a:tc>
                  <a:txBody>
                    <a:bodyPr/>
                    <a:lstStyle/>
                    <a:p>
                      <a:pPr algn="r" fontAlgn="ctr"/>
                      <a:r>
                        <a:rPr lang="en-US">
                          <a:effectLst/>
                        </a:rPr>
                        <a:t>26241.666667</a:t>
                      </a:r>
                    </a:p>
                  </a:txBody>
                  <a:tcPr anchor="ctr"/>
                </a:tc>
                <a:tc>
                  <a:txBody>
                    <a:bodyPr/>
                    <a:lstStyle/>
                    <a:p>
                      <a:pPr algn="r" fontAlgn="ctr"/>
                      <a:r>
                        <a:rPr lang="en-US">
                          <a:effectLst/>
                        </a:rPr>
                        <a:t>6.291667</a:t>
                      </a:r>
                    </a:p>
                  </a:txBody>
                  <a:tcPr anchor="ctr"/>
                </a:tc>
                <a:tc>
                  <a:txBody>
                    <a:bodyPr/>
                    <a:lstStyle/>
                    <a:p>
                      <a:pPr algn="r" fontAlgn="ctr"/>
                      <a:r>
                        <a:rPr lang="en-US" dirty="0">
                          <a:effectLst/>
                        </a:rPr>
                        <a:t>35733.333333</a:t>
                      </a:r>
                    </a:p>
                  </a:txBody>
                  <a:tcPr anchor="ctr"/>
                </a:tc>
              </a:tr>
            </a:tbl>
          </a:graphicData>
        </a:graphic>
      </p:graphicFrame>
      <p:sp>
        <p:nvSpPr>
          <p:cNvPr id="5" name="TextBox 4"/>
          <p:cNvSpPr txBox="1"/>
          <p:nvPr/>
        </p:nvSpPr>
        <p:spPr>
          <a:xfrm>
            <a:off x="1" y="5105400"/>
            <a:ext cx="9144000" cy="1754326"/>
          </a:xfrm>
          <a:prstGeom prst="rect">
            <a:avLst/>
          </a:prstGeom>
          <a:noFill/>
        </p:spPr>
        <p:txBody>
          <a:bodyPr wrap="square" rtlCol="0">
            <a:spAutoFit/>
          </a:bodyPr>
          <a:lstStyle/>
          <a:p>
            <a:pPr marL="285750" indent="-285750">
              <a:buFont typeface="Wingdings" panose="05000000000000000000" pitchFamily="2" charset="2"/>
              <a:buChar char="Ø"/>
            </a:pPr>
            <a:r>
              <a:rPr lang="en-US" dirty="0"/>
              <a:t>Here you </a:t>
            </a:r>
            <a:r>
              <a:rPr lang="en-US" dirty="0" smtClean="0"/>
              <a:t>could </a:t>
            </a:r>
            <a:r>
              <a:rPr lang="en-US" dirty="0"/>
              <a:t>see that the cluster '0' contains the countries having low gdpp, low income and very high child_mort.</a:t>
            </a:r>
          </a:p>
          <a:p>
            <a:pPr marL="285750" indent="-285750">
              <a:buFont typeface="Wingdings" panose="05000000000000000000" pitchFamily="2" charset="2"/>
              <a:buChar char="Ø"/>
            </a:pPr>
            <a:r>
              <a:rPr lang="en-US" dirty="0"/>
              <a:t>Cluster labels = 0 are the countries which are underdeveloped.</a:t>
            </a:r>
          </a:p>
          <a:p>
            <a:pPr marL="285750" indent="-285750">
              <a:buFont typeface="Wingdings" panose="05000000000000000000" pitchFamily="2" charset="2"/>
              <a:buChar char="Ø"/>
            </a:pPr>
            <a:r>
              <a:rPr lang="en-US" dirty="0"/>
              <a:t>Cluster labels = 1 are the countries which are developing.</a:t>
            </a:r>
          </a:p>
          <a:p>
            <a:pPr marL="285750" indent="-285750">
              <a:buFont typeface="Wingdings" panose="05000000000000000000" pitchFamily="2" charset="2"/>
              <a:buChar char="Ø"/>
            </a:pPr>
            <a:r>
              <a:rPr lang="en-US" dirty="0"/>
              <a:t>Cluster </a:t>
            </a:r>
            <a:r>
              <a:rPr lang="en-US" dirty="0" smtClean="0"/>
              <a:t>labels </a:t>
            </a:r>
            <a:r>
              <a:rPr lang="en-US" dirty="0"/>
              <a:t>= 2 are the countries which are developed.</a:t>
            </a:r>
          </a:p>
          <a:p>
            <a:endParaRPr lang="en-US" dirty="0"/>
          </a:p>
        </p:txBody>
      </p:sp>
    </p:spTree>
    <p:extLst>
      <p:ext uri="{BB962C8B-B14F-4D97-AF65-F5344CB8AC3E}">
        <p14:creationId xmlns:p14="http://schemas.microsoft.com/office/powerpoint/2010/main" val="3849363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52400"/>
            <a:ext cx="6512511" cy="1143000"/>
          </a:xfrm>
        </p:spPr>
        <p:txBody>
          <a:bodyPr/>
          <a:lstStyle/>
          <a:p>
            <a:pPr marL="0" indent="0" algn="ctr">
              <a:buNone/>
            </a:pPr>
            <a:r>
              <a:rPr lang="en-IN" dirty="0" smtClean="0"/>
              <a:t>Scatter Plot of child_mort vs gdpp</a:t>
            </a:r>
            <a:endParaRPr lang="en-US"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981200" y="1828800"/>
            <a:ext cx="5106563" cy="3378970"/>
          </a:xfrm>
        </p:spPr>
      </p:pic>
      <p:sp>
        <p:nvSpPr>
          <p:cNvPr id="5" name="TextBox 4"/>
          <p:cNvSpPr txBox="1"/>
          <p:nvPr/>
        </p:nvSpPr>
        <p:spPr>
          <a:xfrm>
            <a:off x="152401" y="5638800"/>
            <a:ext cx="8991600" cy="1200329"/>
          </a:xfrm>
          <a:prstGeom prst="rect">
            <a:avLst/>
          </a:prstGeom>
          <a:noFill/>
        </p:spPr>
        <p:txBody>
          <a:bodyPr wrap="square" rtlCol="0">
            <a:spAutoFit/>
          </a:bodyPr>
          <a:lstStyle/>
          <a:p>
            <a:pPr marL="285750" indent="-285750">
              <a:buFont typeface="Wingdings" panose="05000000000000000000" pitchFamily="2" charset="2"/>
              <a:buChar char="Ø"/>
            </a:pPr>
            <a:r>
              <a:rPr lang="en-US" dirty="0"/>
              <a:t>Here you could see that the countries having high child_mort are also have very low gdpp.</a:t>
            </a:r>
          </a:p>
          <a:p>
            <a:pPr marL="285750" indent="-285750">
              <a:buFont typeface="Wingdings" panose="05000000000000000000" pitchFamily="2" charset="2"/>
              <a:buChar char="Ø"/>
            </a:pPr>
            <a:r>
              <a:rPr lang="en-US" dirty="0"/>
              <a:t>Countries having high gdpp has a very low child_mort.</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3893711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76200"/>
            <a:ext cx="6512511" cy="1143000"/>
          </a:xfrm>
        </p:spPr>
        <p:txBody>
          <a:bodyPr/>
          <a:lstStyle/>
          <a:p>
            <a:pPr marL="0" indent="0" algn="ctr">
              <a:buNone/>
            </a:pPr>
            <a:r>
              <a:rPr lang="en-IN" dirty="0" smtClean="0"/>
              <a:t>Scatter Plot of </a:t>
            </a:r>
            <a:br>
              <a:rPr lang="en-IN" dirty="0" smtClean="0"/>
            </a:br>
            <a:r>
              <a:rPr lang="en-IN" dirty="0" smtClean="0"/>
              <a:t>income vs gdpp </a:t>
            </a:r>
            <a:endParaRPr lang="en-US"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600200" y="1828800"/>
            <a:ext cx="5246295" cy="3378970"/>
          </a:xfrm>
        </p:spPr>
      </p:pic>
      <p:sp>
        <p:nvSpPr>
          <p:cNvPr id="5" name="TextBox 4"/>
          <p:cNvSpPr txBox="1"/>
          <p:nvPr/>
        </p:nvSpPr>
        <p:spPr>
          <a:xfrm>
            <a:off x="76201" y="5791200"/>
            <a:ext cx="8915400" cy="923330"/>
          </a:xfrm>
          <a:prstGeom prst="rect">
            <a:avLst/>
          </a:prstGeom>
          <a:noFill/>
        </p:spPr>
        <p:txBody>
          <a:bodyPr wrap="square" rtlCol="0">
            <a:spAutoFit/>
          </a:bodyPr>
          <a:lstStyle/>
          <a:p>
            <a:pPr marL="285750" indent="-285750">
              <a:buFont typeface="Wingdings" panose="05000000000000000000" pitchFamily="2" charset="2"/>
              <a:buChar char="Ø"/>
            </a:pPr>
            <a:r>
              <a:rPr lang="en-US" dirty="0"/>
              <a:t>Here you could see that the countries gdpp is directly proportional to the average income of the people of that country.</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33349449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76200"/>
            <a:ext cx="6512511" cy="1143000"/>
          </a:xfrm>
        </p:spPr>
        <p:txBody>
          <a:bodyPr/>
          <a:lstStyle/>
          <a:p>
            <a:pPr marL="0" indent="0" algn="ctr">
              <a:buNone/>
            </a:pPr>
            <a:r>
              <a:rPr lang="en-IN" dirty="0" smtClean="0"/>
              <a:t>Scatter Plot of</a:t>
            </a:r>
            <a:br>
              <a:rPr lang="en-IN" dirty="0" smtClean="0"/>
            </a:br>
            <a:r>
              <a:rPr lang="en-IN" dirty="0" smtClean="0"/>
              <a:t>income vs child_mort</a:t>
            </a:r>
            <a:br>
              <a:rPr lang="en-IN" dirty="0" smtClean="0"/>
            </a:br>
            <a:endParaRPr lang="en-US"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752600" y="1676400"/>
            <a:ext cx="5144672" cy="3391673"/>
          </a:xfrm>
        </p:spPr>
      </p:pic>
      <p:sp>
        <p:nvSpPr>
          <p:cNvPr id="5" name="TextBox 4"/>
          <p:cNvSpPr txBox="1"/>
          <p:nvPr/>
        </p:nvSpPr>
        <p:spPr>
          <a:xfrm>
            <a:off x="0" y="5257800"/>
            <a:ext cx="9144000" cy="923330"/>
          </a:xfrm>
          <a:prstGeom prst="rect">
            <a:avLst/>
          </a:prstGeom>
          <a:noFill/>
        </p:spPr>
        <p:txBody>
          <a:bodyPr wrap="square" rtlCol="0">
            <a:spAutoFit/>
          </a:bodyPr>
          <a:lstStyle/>
          <a:p>
            <a:pPr marL="285750" indent="-285750">
              <a:buFont typeface="Wingdings" panose="05000000000000000000" pitchFamily="2" charset="2"/>
              <a:buChar char="Ø"/>
            </a:pPr>
            <a:r>
              <a:rPr lang="en-US" dirty="0"/>
              <a:t>Here you could see that countries having high child mortality is also the country where people's average income is low.</a:t>
            </a:r>
          </a:p>
          <a:p>
            <a:pPr marL="285750" indent="-285750">
              <a:buFont typeface="Wingdings" panose="05000000000000000000" pitchFamily="2" charset="2"/>
              <a:buChar char="Ø"/>
            </a:pPr>
            <a:r>
              <a:rPr lang="en-US" dirty="0"/>
              <a:t>Country where people's </a:t>
            </a:r>
            <a:r>
              <a:rPr lang="en-US" dirty="0" smtClean="0"/>
              <a:t>average </a:t>
            </a:r>
            <a:r>
              <a:rPr lang="en-US" dirty="0"/>
              <a:t>income is </a:t>
            </a:r>
            <a:r>
              <a:rPr lang="en-US" dirty="0" smtClean="0"/>
              <a:t>high </a:t>
            </a:r>
            <a:r>
              <a:rPr lang="en-US" dirty="0"/>
              <a:t>the child mortality is also low</a:t>
            </a:r>
            <a:r>
              <a:rPr lang="en-US" dirty="0" smtClean="0"/>
              <a:t>.</a:t>
            </a:r>
            <a:endParaRPr lang="en-US" dirty="0"/>
          </a:p>
        </p:txBody>
      </p:sp>
    </p:spTree>
    <p:extLst>
      <p:ext uri="{BB962C8B-B14F-4D97-AF65-F5344CB8AC3E}">
        <p14:creationId xmlns:p14="http://schemas.microsoft.com/office/powerpoint/2010/main" val="26828311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52400"/>
            <a:ext cx="6512511" cy="1143000"/>
          </a:xfrm>
        </p:spPr>
        <p:txBody>
          <a:bodyPr/>
          <a:lstStyle/>
          <a:p>
            <a:pPr marL="0" indent="0" algn="ctr">
              <a:buNone/>
            </a:pPr>
            <a:r>
              <a:rPr lang="en-IN" dirty="0" smtClean="0"/>
              <a:t>Box plot of gdpp for different clusters</a:t>
            </a:r>
            <a:endParaRPr lang="en-US"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676400" y="1600200"/>
            <a:ext cx="5144672" cy="3391673"/>
          </a:xfrm>
        </p:spPr>
      </p:pic>
      <p:sp>
        <p:nvSpPr>
          <p:cNvPr id="5" name="TextBox 4"/>
          <p:cNvSpPr txBox="1"/>
          <p:nvPr/>
        </p:nvSpPr>
        <p:spPr>
          <a:xfrm>
            <a:off x="1" y="5410200"/>
            <a:ext cx="9067800" cy="1200329"/>
          </a:xfrm>
          <a:prstGeom prst="rect">
            <a:avLst/>
          </a:prstGeom>
          <a:noFill/>
        </p:spPr>
        <p:txBody>
          <a:bodyPr wrap="square" rtlCol="0">
            <a:spAutoFit/>
          </a:bodyPr>
          <a:lstStyle/>
          <a:p>
            <a:pPr marL="285750" indent="-285750">
              <a:buFont typeface="Wingdings" panose="05000000000000000000" pitchFamily="2" charset="2"/>
              <a:buChar char="Ø"/>
            </a:pPr>
            <a:r>
              <a:rPr lang="en-US" dirty="0"/>
              <a:t>Here you could easily see that for underdeveloped countries the </a:t>
            </a:r>
            <a:r>
              <a:rPr lang="en-US" dirty="0" smtClean="0"/>
              <a:t>average gdpp is lowest.</a:t>
            </a:r>
          </a:p>
          <a:p>
            <a:pPr marL="285750" indent="-285750">
              <a:buFont typeface="Wingdings" panose="05000000000000000000" pitchFamily="2" charset="2"/>
              <a:buChar char="Ø"/>
            </a:pPr>
            <a:r>
              <a:rPr lang="en-IN" dirty="0" smtClean="0"/>
              <a:t>Developed countries has average gdpp </a:t>
            </a:r>
            <a:r>
              <a:rPr lang="en-IN" dirty="0" err="1" smtClean="0"/>
              <a:t>heighest</a:t>
            </a:r>
            <a:r>
              <a:rPr lang="en-IN" dirty="0" smtClean="0"/>
              <a:t>.</a:t>
            </a:r>
            <a:endParaRPr lang="en-US" dirty="0"/>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568493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0"/>
            <a:ext cx="3388311" cy="1143000"/>
          </a:xfrm>
        </p:spPr>
        <p:txBody>
          <a:bodyPr/>
          <a:lstStyle/>
          <a:p>
            <a:pPr marL="0" indent="0">
              <a:buNone/>
            </a:pPr>
            <a:r>
              <a:rPr lang="en-IN" dirty="0" smtClean="0"/>
              <a:t>Scree Plot</a:t>
            </a:r>
            <a:endParaRPr lang="en-US"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676400" y="838200"/>
            <a:ext cx="5208957" cy="3475037"/>
          </a:xfrm>
        </p:spPr>
      </p:pic>
      <p:sp>
        <p:nvSpPr>
          <p:cNvPr id="5" name="TextBox 4"/>
          <p:cNvSpPr txBox="1"/>
          <p:nvPr/>
        </p:nvSpPr>
        <p:spPr>
          <a:xfrm>
            <a:off x="533401" y="5029200"/>
            <a:ext cx="8458200" cy="1477328"/>
          </a:xfrm>
          <a:prstGeom prst="rect">
            <a:avLst/>
          </a:prstGeom>
          <a:noFill/>
        </p:spPr>
        <p:txBody>
          <a:bodyPr wrap="square" rtlCol="0">
            <a:spAutoFit/>
          </a:bodyPr>
          <a:lstStyle/>
          <a:p>
            <a:pPr marL="285750" indent="-285750">
              <a:buFont typeface="Wingdings" panose="05000000000000000000" pitchFamily="2" charset="2"/>
              <a:buChar char="Ø"/>
            </a:pPr>
            <a:r>
              <a:rPr lang="en-US" dirty="0"/>
              <a:t>As you can see 4 principle components sufficiently explained 93% of the variance.</a:t>
            </a:r>
          </a:p>
          <a:p>
            <a:pPr marL="285750" indent="-285750">
              <a:buFont typeface="Wingdings" panose="05000000000000000000" pitchFamily="2" charset="2"/>
              <a:buChar char="Ø"/>
            </a:pPr>
            <a:r>
              <a:rPr lang="en-US" dirty="0" smtClean="0"/>
              <a:t>Equivalently </a:t>
            </a:r>
            <a:r>
              <a:rPr lang="en-US" dirty="0"/>
              <a:t>this means that 4 themes are sufficient in explaining the </a:t>
            </a:r>
            <a:r>
              <a:rPr lang="en-US" dirty="0" smtClean="0"/>
              <a:t>dataset</a:t>
            </a:r>
            <a:r>
              <a:rPr lang="en-US" dirty="0"/>
              <a:t>.</a:t>
            </a:r>
          </a:p>
          <a:p>
            <a:endParaRPr lang="en-US" dirty="0"/>
          </a:p>
        </p:txBody>
      </p:sp>
    </p:spTree>
    <p:extLst>
      <p:ext uri="{BB962C8B-B14F-4D97-AF65-F5344CB8AC3E}">
        <p14:creationId xmlns:p14="http://schemas.microsoft.com/office/powerpoint/2010/main" val="26048549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76200"/>
            <a:ext cx="6512511" cy="1143000"/>
          </a:xfrm>
        </p:spPr>
        <p:txBody>
          <a:bodyPr/>
          <a:lstStyle/>
          <a:p>
            <a:pPr marL="0" indent="0" algn="ctr">
              <a:buNone/>
            </a:pPr>
            <a:r>
              <a:rPr lang="en-IN" dirty="0" smtClean="0"/>
              <a:t>Box Plot of income for different clusters</a:t>
            </a:r>
            <a:endParaRPr lang="en-US"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752600" y="1676400"/>
            <a:ext cx="5144672" cy="3391673"/>
          </a:xfrm>
        </p:spPr>
      </p:pic>
      <p:sp>
        <p:nvSpPr>
          <p:cNvPr id="5" name="TextBox 4"/>
          <p:cNvSpPr txBox="1"/>
          <p:nvPr/>
        </p:nvSpPr>
        <p:spPr>
          <a:xfrm>
            <a:off x="76200" y="5562600"/>
            <a:ext cx="9067800" cy="1200329"/>
          </a:xfrm>
          <a:prstGeom prst="rect">
            <a:avLst/>
          </a:prstGeom>
          <a:noFill/>
        </p:spPr>
        <p:txBody>
          <a:bodyPr wrap="square" rtlCol="0">
            <a:spAutoFit/>
          </a:bodyPr>
          <a:lstStyle/>
          <a:p>
            <a:pPr marL="285750" indent="-285750">
              <a:buFont typeface="Wingdings" panose="05000000000000000000" pitchFamily="2" charset="2"/>
              <a:buChar char="Ø"/>
            </a:pPr>
            <a:r>
              <a:rPr lang="en-US" dirty="0"/>
              <a:t>Here you could see that the income follow somewhat </a:t>
            </a:r>
            <a:r>
              <a:rPr lang="en-US" dirty="0" smtClean="0"/>
              <a:t>similar </a:t>
            </a:r>
            <a:r>
              <a:rPr lang="en-US" dirty="0"/>
              <a:t>pattern to that of gdpp graph</a:t>
            </a:r>
            <a:r>
              <a:rPr lang="en-US" dirty="0" smtClean="0"/>
              <a:t>.</a:t>
            </a:r>
          </a:p>
          <a:p>
            <a:pPr marL="285750" indent="-285750">
              <a:buFont typeface="Wingdings" panose="05000000000000000000" pitchFamily="2" charset="2"/>
              <a:buChar char="Ø"/>
            </a:pPr>
            <a:r>
              <a:rPr lang="en-IN" dirty="0" smtClean="0"/>
              <a:t>Underdeveloped countries ha0s the lowest income and developed has the </a:t>
            </a:r>
            <a:r>
              <a:rPr lang="en-IN" dirty="0" err="1" smtClean="0"/>
              <a:t>heighest</a:t>
            </a:r>
            <a:r>
              <a:rPr lang="en-IN" dirty="0" smtClean="0"/>
              <a:t>.</a:t>
            </a:r>
            <a:endParaRPr lang="en-US" dirty="0"/>
          </a:p>
          <a:p>
            <a:endParaRPr lang="en-US" dirty="0"/>
          </a:p>
        </p:txBody>
      </p:sp>
    </p:spTree>
    <p:extLst>
      <p:ext uri="{BB962C8B-B14F-4D97-AF65-F5344CB8AC3E}">
        <p14:creationId xmlns:p14="http://schemas.microsoft.com/office/powerpoint/2010/main" val="15407709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
            <a:ext cx="6512511" cy="1143000"/>
          </a:xfrm>
        </p:spPr>
        <p:txBody>
          <a:bodyPr/>
          <a:lstStyle/>
          <a:p>
            <a:pPr marL="0" indent="0" algn="ctr">
              <a:buNone/>
            </a:pPr>
            <a:r>
              <a:rPr lang="en-IN" dirty="0" smtClean="0"/>
              <a:t>Box Plot of child_mort for different clusters</a:t>
            </a:r>
            <a:endParaRPr lang="en-US"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752600" y="1676400"/>
            <a:ext cx="4992237" cy="3391673"/>
          </a:xfrm>
        </p:spPr>
      </p:pic>
      <p:sp>
        <p:nvSpPr>
          <p:cNvPr id="5" name="TextBox 4"/>
          <p:cNvSpPr txBox="1"/>
          <p:nvPr/>
        </p:nvSpPr>
        <p:spPr>
          <a:xfrm>
            <a:off x="1" y="5253335"/>
            <a:ext cx="9220200" cy="1200329"/>
          </a:xfrm>
          <a:prstGeom prst="rect">
            <a:avLst/>
          </a:prstGeom>
          <a:noFill/>
        </p:spPr>
        <p:txBody>
          <a:bodyPr wrap="square" rtlCol="0">
            <a:spAutoFit/>
          </a:bodyPr>
          <a:lstStyle/>
          <a:p>
            <a:pPr marL="285750" indent="-285750">
              <a:buFont typeface="Wingdings" panose="05000000000000000000" pitchFamily="2" charset="2"/>
              <a:buChar char="Ø"/>
            </a:pPr>
            <a:r>
              <a:rPr lang="en-US" dirty="0"/>
              <a:t>Here you could see that the child </a:t>
            </a:r>
            <a:r>
              <a:rPr lang="en-US" dirty="0" smtClean="0"/>
              <a:t>mortality </a:t>
            </a:r>
            <a:r>
              <a:rPr lang="en-US" dirty="0"/>
              <a:t>is </a:t>
            </a:r>
            <a:r>
              <a:rPr lang="en-US" dirty="0" smtClean="0"/>
              <a:t>highest </a:t>
            </a:r>
            <a:r>
              <a:rPr lang="en-US" dirty="0"/>
              <a:t>in the underdeveloped countries</a:t>
            </a:r>
            <a:r>
              <a:rPr lang="en-US" dirty="0" smtClean="0"/>
              <a:t>.</a:t>
            </a:r>
          </a:p>
          <a:p>
            <a:pPr marL="285750" indent="-285750">
              <a:buFont typeface="Wingdings" panose="05000000000000000000" pitchFamily="2" charset="2"/>
              <a:buChar char="Ø"/>
            </a:pPr>
            <a:r>
              <a:rPr lang="en-IN" dirty="0" smtClean="0"/>
              <a:t>Child mortality is lowest for the developed countries.</a:t>
            </a:r>
            <a:endParaRPr lang="en-US" dirty="0"/>
          </a:p>
          <a:p>
            <a:endParaRPr lang="en-US" dirty="0"/>
          </a:p>
        </p:txBody>
      </p:sp>
    </p:spTree>
    <p:extLst>
      <p:ext uri="{BB962C8B-B14F-4D97-AF65-F5344CB8AC3E}">
        <p14:creationId xmlns:p14="http://schemas.microsoft.com/office/powerpoint/2010/main" val="23884280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04800"/>
            <a:ext cx="6512511" cy="1143000"/>
          </a:xfrm>
        </p:spPr>
        <p:txBody>
          <a:bodyPr/>
          <a:lstStyle/>
          <a:p>
            <a:pPr marL="0" indent="0" algn="ctr">
              <a:buNone/>
            </a:pPr>
            <a:r>
              <a:rPr lang="en-IN" dirty="0" smtClean="0"/>
              <a:t>Result</a:t>
            </a:r>
            <a:endParaRPr lang="en-US" dirty="0"/>
          </a:p>
        </p:txBody>
      </p:sp>
      <p:sp>
        <p:nvSpPr>
          <p:cNvPr id="3" name="Content Placeholder 2"/>
          <p:cNvSpPr>
            <a:spLocks noGrp="1"/>
          </p:cNvSpPr>
          <p:nvPr>
            <p:ph sz="quarter" idx="13"/>
          </p:nvPr>
        </p:nvSpPr>
        <p:spPr>
          <a:xfrm>
            <a:off x="1219200" y="1447800"/>
            <a:ext cx="6400800" cy="4160520"/>
          </a:xfrm>
        </p:spPr>
        <p:txBody>
          <a:bodyPr>
            <a:normAutofit/>
          </a:bodyPr>
          <a:lstStyle/>
          <a:p>
            <a:pPr marL="45720" indent="0">
              <a:buNone/>
            </a:pPr>
            <a:r>
              <a:rPr lang="en-IN" dirty="0" smtClean="0"/>
              <a:t>Taking into account all the variables, the countries that needed most attention are:</a:t>
            </a:r>
          </a:p>
          <a:p>
            <a:pPr>
              <a:buFont typeface="Wingdings" panose="05000000000000000000" pitchFamily="2" charset="2"/>
              <a:buChar char="Ø"/>
            </a:pPr>
            <a:r>
              <a:rPr lang="en-US" dirty="0"/>
              <a:t>L</a:t>
            </a:r>
            <a:r>
              <a:rPr lang="en-US" dirty="0" smtClean="0"/>
              <a:t>iberia</a:t>
            </a:r>
            <a:endParaRPr lang="en-US" dirty="0"/>
          </a:p>
          <a:p>
            <a:pPr>
              <a:buFont typeface="Wingdings" panose="05000000000000000000" pitchFamily="2" charset="2"/>
              <a:buChar char="Ø"/>
            </a:pPr>
            <a:r>
              <a:rPr lang="en-US" dirty="0"/>
              <a:t>Mozambique</a:t>
            </a:r>
          </a:p>
          <a:p>
            <a:pPr>
              <a:buFont typeface="Wingdings" panose="05000000000000000000" pitchFamily="2" charset="2"/>
              <a:buChar char="Ø"/>
            </a:pPr>
            <a:r>
              <a:rPr lang="en-US" dirty="0"/>
              <a:t>Malawi</a:t>
            </a:r>
          </a:p>
          <a:p>
            <a:pPr>
              <a:buFont typeface="Wingdings" panose="05000000000000000000" pitchFamily="2" charset="2"/>
              <a:buChar char="Ø"/>
            </a:pPr>
            <a:r>
              <a:rPr lang="en-US" dirty="0"/>
              <a:t>Afghanistan</a:t>
            </a:r>
          </a:p>
          <a:p>
            <a:pPr>
              <a:buFont typeface="Wingdings" panose="05000000000000000000" pitchFamily="2" charset="2"/>
              <a:buChar char="Ø"/>
            </a:pPr>
            <a:r>
              <a:rPr lang="en-US" dirty="0"/>
              <a:t>Burkina Faso</a:t>
            </a:r>
          </a:p>
          <a:p>
            <a:pPr>
              <a:buFont typeface="Wingdings" panose="05000000000000000000" pitchFamily="2" charset="2"/>
              <a:buChar char="Ø"/>
            </a:pPr>
            <a:r>
              <a:rPr lang="en-US" dirty="0"/>
              <a:t>Guinea</a:t>
            </a:r>
          </a:p>
          <a:p>
            <a:pPr>
              <a:buFont typeface="Wingdings" panose="05000000000000000000" pitchFamily="2" charset="2"/>
              <a:buChar char="Ø"/>
            </a:pPr>
            <a:r>
              <a:rPr lang="en-US" dirty="0"/>
              <a:t>Uganda</a:t>
            </a:r>
          </a:p>
          <a:p>
            <a:pPr marL="45720" indent="0">
              <a:buNone/>
            </a:pPr>
            <a:endParaRPr lang="en-US" dirty="0"/>
          </a:p>
        </p:txBody>
      </p:sp>
    </p:spTree>
    <p:extLst>
      <p:ext uri="{BB962C8B-B14F-4D97-AF65-F5344CB8AC3E}">
        <p14:creationId xmlns:p14="http://schemas.microsoft.com/office/powerpoint/2010/main" val="3671941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915399" cy="2362200"/>
          </a:xfrm>
        </p:spPr>
        <p:txBody>
          <a:bodyPr/>
          <a:lstStyle/>
          <a:p>
            <a:pPr marL="0" indent="0" algn="ctr">
              <a:buNone/>
            </a:pPr>
            <a:r>
              <a:rPr lang="en-IN" dirty="0" smtClean="0"/>
              <a:t>Explanation of original variable with the Principle Components</a:t>
            </a:r>
            <a:br>
              <a:rPr lang="en-IN" dirty="0" smtClean="0"/>
            </a:br>
            <a:endParaRPr lang="en-US" dirty="0"/>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792584246"/>
              </p:ext>
            </p:extLst>
          </p:nvPr>
        </p:nvGraphicFramePr>
        <p:xfrm>
          <a:off x="2362199" y="2057400"/>
          <a:ext cx="4648202" cy="4114804"/>
        </p:xfrm>
        <a:graphic>
          <a:graphicData uri="http://schemas.openxmlformats.org/drawingml/2006/table">
            <a:tbl>
              <a:tblPr>
                <a:tableStyleId>{69C7853C-536D-4A76-A0AE-DD22124D55A5}</a:tableStyleId>
              </a:tblPr>
              <a:tblGrid>
                <a:gridCol w="673969"/>
                <a:gridCol w="855343"/>
                <a:gridCol w="786226"/>
                <a:gridCol w="786226"/>
                <a:gridCol w="760212"/>
                <a:gridCol w="786226"/>
              </a:tblGrid>
              <a:tr h="572935">
                <a:tc>
                  <a:txBody>
                    <a:bodyPr/>
                    <a:lstStyle/>
                    <a:p>
                      <a:pPr algn="r" fontAlgn="ctr"/>
                      <a:r>
                        <a:rPr lang="en-US" sz="1050" dirty="0">
                          <a:effectLst/>
                        </a:rPr>
                        <a:t/>
                      </a:r>
                      <a:br>
                        <a:rPr lang="en-US" sz="1050" dirty="0">
                          <a:effectLst/>
                        </a:rPr>
                      </a:br>
                      <a:endParaRPr lang="en-US" sz="1050" b="1" dirty="0">
                        <a:effectLst/>
                      </a:endParaRPr>
                    </a:p>
                  </a:txBody>
                  <a:tcPr marL="35825" marR="35825" marT="17913" marB="17913" anchor="ctr"/>
                </a:tc>
                <a:tc>
                  <a:txBody>
                    <a:bodyPr/>
                    <a:lstStyle/>
                    <a:p>
                      <a:pPr algn="r" fontAlgn="ctr"/>
                      <a:r>
                        <a:rPr lang="en-US" sz="1050" dirty="0" smtClean="0">
                          <a:effectLst/>
                        </a:rPr>
                        <a:t>Feature</a:t>
                      </a:r>
                      <a:endParaRPr lang="en-US" sz="1050" b="1" dirty="0">
                        <a:effectLst/>
                      </a:endParaRPr>
                    </a:p>
                  </a:txBody>
                  <a:tcPr marL="35825" marR="35825" marT="17913" marB="17913" anchor="ctr"/>
                </a:tc>
                <a:tc>
                  <a:txBody>
                    <a:bodyPr/>
                    <a:lstStyle/>
                    <a:p>
                      <a:pPr algn="r" fontAlgn="ctr"/>
                      <a:r>
                        <a:rPr lang="en-US" sz="1050" dirty="0" smtClean="0">
                          <a:effectLst/>
                        </a:rPr>
                        <a:t>PC1</a:t>
                      </a:r>
                      <a:endParaRPr lang="en-US" sz="1050" b="1" dirty="0">
                        <a:effectLst/>
                      </a:endParaRPr>
                    </a:p>
                  </a:txBody>
                  <a:tcPr marL="35825" marR="35825" marT="17913" marB="17913" anchor="ctr"/>
                </a:tc>
                <a:tc>
                  <a:txBody>
                    <a:bodyPr/>
                    <a:lstStyle/>
                    <a:p>
                      <a:pPr algn="r" fontAlgn="ctr"/>
                      <a:r>
                        <a:rPr lang="en-US" sz="1050" dirty="0" smtClean="0">
                          <a:effectLst/>
                        </a:rPr>
                        <a:t>PC2</a:t>
                      </a:r>
                      <a:endParaRPr lang="en-US" sz="1050" b="1" dirty="0">
                        <a:effectLst/>
                      </a:endParaRPr>
                    </a:p>
                  </a:txBody>
                  <a:tcPr marL="35825" marR="35825" marT="17913" marB="17913" anchor="ctr"/>
                </a:tc>
                <a:tc>
                  <a:txBody>
                    <a:bodyPr/>
                    <a:lstStyle/>
                    <a:p>
                      <a:pPr algn="r" fontAlgn="ctr"/>
                      <a:r>
                        <a:rPr lang="en-US" sz="1050" dirty="0" smtClean="0">
                          <a:effectLst/>
                        </a:rPr>
                        <a:t>PC3</a:t>
                      </a:r>
                      <a:endParaRPr lang="en-US" sz="1050" b="1" dirty="0">
                        <a:effectLst/>
                      </a:endParaRPr>
                    </a:p>
                  </a:txBody>
                  <a:tcPr marL="35825" marR="35825" marT="17913" marB="17913" anchor="ctr"/>
                </a:tc>
                <a:tc>
                  <a:txBody>
                    <a:bodyPr/>
                    <a:lstStyle/>
                    <a:p>
                      <a:pPr algn="r"/>
                      <a:r>
                        <a:rPr lang="en-IN" sz="1050" dirty="0" smtClean="0"/>
                        <a:t>PC4</a:t>
                      </a:r>
                      <a:endParaRPr lang="en-US" sz="1050" dirty="0"/>
                    </a:p>
                  </a:txBody>
                  <a:tcPr marL="35825" marR="35825" marT="17913" marB="17913" anchor="ctr"/>
                </a:tc>
              </a:tr>
              <a:tr h="393541">
                <a:tc>
                  <a:txBody>
                    <a:bodyPr/>
                    <a:lstStyle/>
                    <a:p>
                      <a:pPr algn="r" fontAlgn="ctr"/>
                      <a:r>
                        <a:rPr lang="en-US" sz="1050">
                          <a:effectLst/>
                        </a:rPr>
                        <a:t>0</a:t>
                      </a:r>
                      <a:endParaRPr lang="en-US" sz="1050" b="1">
                        <a:effectLst/>
                      </a:endParaRPr>
                    </a:p>
                  </a:txBody>
                  <a:tcPr marL="35825" marR="35825" marT="17913" marB="17913" anchor="ctr"/>
                </a:tc>
                <a:tc>
                  <a:txBody>
                    <a:bodyPr/>
                    <a:lstStyle/>
                    <a:p>
                      <a:pPr algn="r" fontAlgn="ctr"/>
                      <a:r>
                        <a:rPr lang="en-US" sz="1050" dirty="0">
                          <a:effectLst/>
                        </a:rPr>
                        <a:t>child_mort</a:t>
                      </a:r>
                    </a:p>
                  </a:txBody>
                  <a:tcPr marL="35825" marR="35825" marT="17913" marB="17913" anchor="ctr"/>
                </a:tc>
                <a:tc>
                  <a:txBody>
                    <a:bodyPr/>
                    <a:lstStyle/>
                    <a:p>
                      <a:pPr algn="r" fontAlgn="ctr"/>
                      <a:r>
                        <a:rPr lang="en-US" sz="1050">
                          <a:effectLst/>
                        </a:rPr>
                        <a:t>-0.316392</a:t>
                      </a:r>
                    </a:p>
                  </a:txBody>
                  <a:tcPr marL="35825" marR="35825" marT="17913" marB="17913" anchor="ctr"/>
                </a:tc>
                <a:tc>
                  <a:txBody>
                    <a:bodyPr/>
                    <a:lstStyle/>
                    <a:p>
                      <a:pPr algn="r" fontAlgn="ctr"/>
                      <a:r>
                        <a:rPr lang="en-US" sz="1050">
                          <a:effectLst/>
                        </a:rPr>
                        <a:t>0.476267</a:t>
                      </a:r>
                    </a:p>
                  </a:txBody>
                  <a:tcPr marL="35825" marR="35825" marT="17913" marB="17913" anchor="ctr"/>
                </a:tc>
                <a:tc>
                  <a:txBody>
                    <a:bodyPr/>
                    <a:lstStyle/>
                    <a:p>
                      <a:pPr algn="r" fontAlgn="ctr"/>
                      <a:r>
                        <a:rPr lang="en-US" sz="1050">
                          <a:effectLst/>
                        </a:rPr>
                        <a:t>-0.150012</a:t>
                      </a:r>
                    </a:p>
                  </a:txBody>
                  <a:tcPr marL="35825" marR="35825" marT="17913" marB="17913" anchor="ctr"/>
                </a:tc>
                <a:tc>
                  <a:txBody>
                    <a:bodyPr/>
                    <a:lstStyle/>
                    <a:p>
                      <a:pPr algn="r" fontAlgn="ctr"/>
                      <a:r>
                        <a:rPr lang="en-US" sz="1050">
                          <a:effectLst/>
                        </a:rPr>
                        <a:t>-0.148052</a:t>
                      </a:r>
                    </a:p>
                  </a:txBody>
                  <a:tcPr marL="35825" marR="35825" marT="17913" marB="17913" anchor="ctr"/>
                </a:tc>
              </a:tr>
              <a:tr h="393541">
                <a:tc>
                  <a:txBody>
                    <a:bodyPr/>
                    <a:lstStyle/>
                    <a:p>
                      <a:pPr algn="r" fontAlgn="ctr"/>
                      <a:r>
                        <a:rPr lang="en-US" sz="1050">
                          <a:effectLst/>
                        </a:rPr>
                        <a:t>1</a:t>
                      </a:r>
                      <a:endParaRPr lang="en-US" sz="1050" b="1">
                        <a:effectLst/>
                      </a:endParaRPr>
                    </a:p>
                  </a:txBody>
                  <a:tcPr marL="35825" marR="35825" marT="17913" marB="17913" anchor="ctr"/>
                </a:tc>
                <a:tc>
                  <a:txBody>
                    <a:bodyPr/>
                    <a:lstStyle/>
                    <a:p>
                      <a:pPr algn="r" fontAlgn="ctr"/>
                      <a:r>
                        <a:rPr lang="en-US" sz="1050">
                          <a:effectLst/>
                        </a:rPr>
                        <a:t>exports</a:t>
                      </a:r>
                    </a:p>
                  </a:txBody>
                  <a:tcPr marL="35825" marR="35825" marT="17913" marB="17913" anchor="ctr"/>
                </a:tc>
                <a:tc>
                  <a:txBody>
                    <a:bodyPr/>
                    <a:lstStyle/>
                    <a:p>
                      <a:pPr algn="r" fontAlgn="ctr"/>
                      <a:r>
                        <a:rPr lang="en-US" sz="1050">
                          <a:effectLst/>
                        </a:rPr>
                        <a:t>0.342887</a:t>
                      </a:r>
                    </a:p>
                  </a:txBody>
                  <a:tcPr marL="35825" marR="35825" marT="17913" marB="17913" anchor="ctr"/>
                </a:tc>
                <a:tc>
                  <a:txBody>
                    <a:bodyPr/>
                    <a:lstStyle/>
                    <a:p>
                      <a:pPr algn="r" fontAlgn="ctr"/>
                      <a:r>
                        <a:rPr lang="en-US" sz="1050">
                          <a:effectLst/>
                        </a:rPr>
                        <a:t>0.397311</a:t>
                      </a:r>
                    </a:p>
                  </a:txBody>
                  <a:tcPr marL="35825" marR="35825" marT="17913" marB="17913" anchor="ctr"/>
                </a:tc>
                <a:tc>
                  <a:txBody>
                    <a:bodyPr/>
                    <a:lstStyle/>
                    <a:p>
                      <a:pPr algn="r" fontAlgn="ctr"/>
                      <a:r>
                        <a:rPr lang="en-US" sz="1050">
                          <a:effectLst/>
                        </a:rPr>
                        <a:t>-0.030574</a:t>
                      </a:r>
                    </a:p>
                  </a:txBody>
                  <a:tcPr marL="35825" marR="35825" marT="17913" marB="17913" anchor="ctr"/>
                </a:tc>
                <a:tc>
                  <a:txBody>
                    <a:bodyPr/>
                    <a:lstStyle/>
                    <a:p>
                      <a:pPr algn="r" fontAlgn="ctr"/>
                      <a:r>
                        <a:rPr lang="en-US" sz="1050">
                          <a:effectLst/>
                        </a:rPr>
                        <a:t>0.449425</a:t>
                      </a:r>
                    </a:p>
                  </a:txBody>
                  <a:tcPr marL="35825" marR="35825" marT="17913" marB="17913" anchor="ctr"/>
                </a:tc>
              </a:tr>
              <a:tr h="393541">
                <a:tc>
                  <a:txBody>
                    <a:bodyPr/>
                    <a:lstStyle/>
                    <a:p>
                      <a:pPr algn="r" fontAlgn="ctr"/>
                      <a:r>
                        <a:rPr lang="en-US" sz="1050">
                          <a:effectLst/>
                        </a:rPr>
                        <a:t>2</a:t>
                      </a:r>
                      <a:endParaRPr lang="en-US" sz="1050" b="1">
                        <a:effectLst/>
                      </a:endParaRPr>
                    </a:p>
                  </a:txBody>
                  <a:tcPr marL="35825" marR="35825" marT="17913" marB="17913" anchor="ctr"/>
                </a:tc>
                <a:tc>
                  <a:txBody>
                    <a:bodyPr/>
                    <a:lstStyle/>
                    <a:p>
                      <a:pPr algn="r" fontAlgn="ctr"/>
                      <a:r>
                        <a:rPr lang="en-US" sz="1050">
                          <a:effectLst/>
                        </a:rPr>
                        <a:t>health</a:t>
                      </a:r>
                    </a:p>
                  </a:txBody>
                  <a:tcPr marL="35825" marR="35825" marT="17913" marB="17913" anchor="ctr"/>
                </a:tc>
                <a:tc>
                  <a:txBody>
                    <a:bodyPr/>
                    <a:lstStyle/>
                    <a:p>
                      <a:pPr algn="r" fontAlgn="ctr"/>
                      <a:r>
                        <a:rPr lang="en-US" sz="1050">
                          <a:effectLst/>
                        </a:rPr>
                        <a:t>0.358535</a:t>
                      </a:r>
                    </a:p>
                  </a:txBody>
                  <a:tcPr marL="35825" marR="35825" marT="17913" marB="17913" anchor="ctr"/>
                </a:tc>
                <a:tc>
                  <a:txBody>
                    <a:bodyPr/>
                    <a:lstStyle/>
                    <a:p>
                      <a:pPr algn="r" fontAlgn="ctr"/>
                      <a:r>
                        <a:rPr lang="en-US" sz="1050">
                          <a:effectLst/>
                        </a:rPr>
                        <a:t>0.155053</a:t>
                      </a:r>
                    </a:p>
                  </a:txBody>
                  <a:tcPr marL="35825" marR="35825" marT="17913" marB="17913" anchor="ctr"/>
                </a:tc>
                <a:tc>
                  <a:txBody>
                    <a:bodyPr/>
                    <a:lstStyle/>
                    <a:p>
                      <a:pPr algn="r" fontAlgn="ctr"/>
                      <a:r>
                        <a:rPr lang="en-US" sz="1050">
                          <a:effectLst/>
                        </a:rPr>
                        <a:t>-0.075703</a:t>
                      </a:r>
                    </a:p>
                  </a:txBody>
                  <a:tcPr marL="35825" marR="35825" marT="17913" marB="17913" anchor="ctr"/>
                </a:tc>
                <a:tc>
                  <a:txBody>
                    <a:bodyPr/>
                    <a:lstStyle/>
                    <a:p>
                      <a:pPr algn="r" fontAlgn="ctr"/>
                      <a:r>
                        <a:rPr lang="en-US" sz="1050">
                          <a:effectLst/>
                        </a:rPr>
                        <a:t>-0.599712</a:t>
                      </a:r>
                    </a:p>
                  </a:txBody>
                  <a:tcPr marL="35825" marR="35825" marT="17913" marB="17913" anchor="ctr"/>
                </a:tc>
              </a:tr>
              <a:tr h="393541">
                <a:tc>
                  <a:txBody>
                    <a:bodyPr/>
                    <a:lstStyle/>
                    <a:p>
                      <a:pPr algn="r" fontAlgn="ctr"/>
                      <a:r>
                        <a:rPr lang="en-US" sz="1050">
                          <a:effectLst/>
                        </a:rPr>
                        <a:t>3</a:t>
                      </a:r>
                      <a:endParaRPr lang="en-US" sz="1050" b="1">
                        <a:effectLst/>
                      </a:endParaRPr>
                    </a:p>
                  </a:txBody>
                  <a:tcPr marL="35825" marR="35825" marT="17913" marB="17913" anchor="ctr"/>
                </a:tc>
                <a:tc>
                  <a:txBody>
                    <a:bodyPr/>
                    <a:lstStyle/>
                    <a:p>
                      <a:pPr algn="r" fontAlgn="ctr"/>
                      <a:r>
                        <a:rPr lang="en-US" sz="1050">
                          <a:effectLst/>
                        </a:rPr>
                        <a:t>imports</a:t>
                      </a:r>
                    </a:p>
                  </a:txBody>
                  <a:tcPr marL="35825" marR="35825" marT="17913" marB="17913" anchor="ctr"/>
                </a:tc>
                <a:tc>
                  <a:txBody>
                    <a:bodyPr/>
                    <a:lstStyle/>
                    <a:p>
                      <a:pPr algn="r" fontAlgn="ctr"/>
                      <a:r>
                        <a:rPr lang="en-US" sz="1050">
                          <a:effectLst/>
                        </a:rPr>
                        <a:t>0.344865</a:t>
                      </a:r>
                    </a:p>
                  </a:txBody>
                  <a:tcPr marL="35825" marR="35825" marT="17913" marB="17913" anchor="ctr"/>
                </a:tc>
                <a:tc>
                  <a:txBody>
                    <a:bodyPr/>
                    <a:lstStyle/>
                    <a:p>
                      <a:pPr algn="r" fontAlgn="ctr"/>
                      <a:r>
                        <a:rPr lang="en-US" sz="1050">
                          <a:effectLst/>
                        </a:rPr>
                        <a:t>0.370781</a:t>
                      </a:r>
                    </a:p>
                  </a:txBody>
                  <a:tcPr marL="35825" marR="35825" marT="17913" marB="17913" anchor="ctr"/>
                </a:tc>
                <a:tc>
                  <a:txBody>
                    <a:bodyPr/>
                    <a:lstStyle/>
                    <a:p>
                      <a:pPr algn="r" fontAlgn="ctr"/>
                      <a:r>
                        <a:rPr lang="en-US" sz="1050">
                          <a:effectLst/>
                        </a:rPr>
                        <a:t>-0.072174</a:t>
                      </a:r>
                    </a:p>
                  </a:txBody>
                  <a:tcPr marL="35825" marR="35825" marT="17913" marB="17913" anchor="ctr"/>
                </a:tc>
                <a:tc>
                  <a:txBody>
                    <a:bodyPr/>
                    <a:lstStyle/>
                    <a:p>
                      <a:pPr algn="r" fontAlgn="ctr"/>
                      <a:r>
                        <a:rPr lang="en-US" sz="1050" dirty="0">
                          <a:effectLst/>
                        </a:rPr>
                        <a:t>0.461798</a:t>
                      </a:r>
                    </a:p>
                  </a:txBody>
                  <a:tcPr marL="35825" marR="35825" marT="17913" marB="17913" anchor="ctr"/>
                </a:tc>
              </a:tr>
              <a:tr h="393541">
                <a:tc>
                  <a:txBody>
                    <a:bodyPr/>
                    <a:lstStyle/>
                    <a:p>
                      <a:pPr algn="r" fontAlgn="ctr"/>
                      <a:r>
                        <a:rPr lang="en-US" sz="1050">
                          <a:effectLst/>
                        </a:rPr>
                        <a:t>4</a:t>
                      </a:r>
                      <a:endParaRPr lang="en-US" sz="1050" b="1">
                        <a:effectLst/>
                      </a:endParaRPr>
                    </a:p>
                  </a:txBody>
                  <a:tcPr marL="35825" marR="35825" marT="17913" marB="17913" anchor="ctr"/>
                </a:tc>
                <a:tc>
                  <a:txBody>
                    <a:bodyPr/>
                    <a:lstStyle/>
                    <a:p>
                      <a:pPr algn="r" fontAlgn="ctr"/>
                      <a:r>
                        <a:rPr lang="en-US" sz="1050">
                          <a:effectLst/>
                        </a:rPr>
                        <a:t>income</a:t>
                      </a:r>
                    </a:p>
                  </a:txBody>
                  <a:tcPr marL="35825" marR="35825" marT="17913" marB="17913" anchor="ctr"/>
                </a:tc>
                <a:tc>
                  <a:txBody>
                    <a:bodyPr/>
                    <a:lstStyle/>
                    <a:p>
                      <a:pPr algn="r" fontAlgn="ctr"/>
                      <a:r>
                        <a:rPr lang="en-US" sz="1050">
                          <a:effectLst/>
                        </a:rPr>
                        <a:t>0.380041</a:t>
                      </a:r>
                    </a:p>
                  </a:txBody>
                  <a:tcPr marL="35825" marR="35825" marT="17913" marB="17913" anchor="ctr"/>
                </a:tc>
                <a:tc>
                  <a:txBody>
                    <a:bodyPr/>
                    <a:lstStyle/>
                    <a:p>
                      <a:pPr algn="r" fontAlgn="ctr"/>
                      <a:r>
                        <a:rPr lang="en-US" sz="1050">
                          <a:effectLst/>
                        </a:rPr>
                        <a:t>0.128384</a:t>
                      </a:r>
                    </a:p>
                  </a:txBody>
                  <a:tcPr marL="35825" marR="35825" marT="17913" marB="17913" anchor="ctr"/>
                </a:tc>
                <a:tc>
                  <a:txBody>
                    <a:bodyPr/>
                    <a:lstStyle/>
                    <a:p>
                      <a:pPr algn="r" fontAlgn="ctr"/>
                      <a:r>
                        <a:rPr lang="en-US" sz="1050">
                          <a:effectLst/>
                        </a:rPr>
                        <a:t>0.145764</a:t>
                      </a:r>
                    </a:p>
                  </a:txBody>
                  <a:tcPr marL="35825" marR="35825" marT="17913" marB="17913" anchor="ctr"/>
                </a:tc>
                <a:tc>
                  <a:txBody>
                    <a:bodyPr/>
                    <a:lstStyle/>
                    <a:p>
                      <a:pPr algn="r" fontAlgn="ctr"/>
                      <a:r>
                        <a:rPr lang="en-US" sz="1050" dirty="0">
                          <a:effectLst/>
                        </a:rPr>
                        <a:t>-0.154806</a:t>
                      </a:r>
                    </a:p>
                  </a:txBody>
                  <a:tcPr marL="35825" marR="35825" marT="17913" marB="17913" anchor="ctr"/>
                </a:tc>
              </a:tr>
              <a:tr h="393541">
                <a:tc>
                  <a:txBody>
                    <a:bodyPr/>
                    <a:lstStyle/>
                    <a:p>
                      <a:pPr algn="r" fontAlgn="ctr"/>
                      <a:r>
                        <a:rPr lang="en-US" sz="1050">
                          <a:effectLst/>
                        </a:rPr>
                        <a:t>5</a:t>
                      </a:r>
                      <a:endParaRPr lang="en-US" sz="1050" b="1">
                        <a:effectLst/>
                      </a:endParaRPr>
                    </a:p>
                  </a:txBody>
                  <a:tcPr marL="35825" marR="35825" marT="17913" marB="17913" anchor="ctr"/>
                </a:tc>
                <a:tc>
                  <a:txBody>
                    <a:bodyPr/>
                    <a:lstStyle/>
                    <a:p>
                      <a:pPr algn="r" fontAlgn="ctr"/>
                      <a:r>
                        <a:rPr lang="en-US" sz="1050">
                          <a:effectLst/>
                        </a:rPr>
                        <a:t>inflation</a:t>
                      </a:r>
                    </a:p>
                  </a:txBody>
                  <a:tcPr marL="35825" marR="35825" marT="17913" marB="17913" anchor="ctr"/>
                </a:tc>
                <a:tc>
                  <a:txBody>
                    <a:bodyPr/>
                    <a:lstStyle/>
                    <a:p>
                      <a:pPr algn="r" fontAlgn="ctr"/>
                      <a:r>
                        <a:rPr lang="en-US" sz="1050">
                          <a:effectLst/>
                        </a:rPr>
                        <a:t>-0.143085</a:t>
                      </a:r>
                    </a:p>
                  </a:txBody>
                  <a:tcPr marL="35825" marR="35825" marT="17913" marB="17913" anchor="ctr"/>
                </a:tc>
                <a:tc>
                  <a:txBody>
                    <a:bodyPr/>
                    <a:lstStyle/>
                    <a:p>
                      <a:pPr algn="r" fontAlgn="ctr"/>
                      <a:r>
                        <a:rPr lang="en-US" sz="1050">
                          <a:effectLst/>
                        </a:rPr>
                        <a:t>0.221261</a:t>
                      </a:r>
                    </a:p>
                  </a:txBody>
                  <a:tcPr marL="35825" marR="35825" marT="17913" marB="17913" anchor="ctr"/>
                </a:tc>
                <a:tc>
                  <a:txBody>
                    <a:bodyPr/>
                    <a:lstStyle/>
                    <a:p>
                      <a:pPr algn="r" fontAlgn="ctr"/>
                      <a:r>
                        <a:rPr lang="en-US" sz="1050">
                          <a:effectLst/>
                        </a:rPr>
                        <a:t>0.948419</a:t>
                      </a:r>
                    </a:p>
                  </a:txBody>
                  <a:tcPr marL="35825" marR="35825" marT="17913" marB="17913" anchor="ctr"/>
                </a:tc>
                <a:tc>
                  <a:txBody>
                    <a:bodyPr/>
                    <a:lstStyle/>
                    <a:p>
                      <a:pPr algn="r" fontAlgn="ctr"/>
                      <a:r>
                        <a:rPr lang="en-US" sz="1050" dirty="0">
                          <a:effectLst/>
                        </a:rPr>
                        <a:t>-0.007628</a:t>
                      </a:r>
                    </a:p>
                  </a:txBody>
                  <a:tcPr marL="35825" marR="35825" marT="17913" marB="17913" anchor="ctr"/>
                </a:tc>
              </a:tr>
              <a:tr h="393541">
                <a:tc>
                  <a:txBody>
                    <a:bodyPr/>
                    <a:lstStyle/>
                    <a:p>
                      <a:pPr algn="r" fontAlgn="ctr"/>
                      <a:r>
                        <a:rPr lang="en-US" sz="1050">
                          <a:effectLst/>
                        </a:rPr>
                        <a:t>6</a:t>
                      </a:r>
                      <a:endParaRPr lang="en-US" sz="1050" b="1">
                        <a:effectLst/>
                      </a:endParaRPr>
                    </a:p>
                  </a:txBody>
                  <a:tcPr marL="35825" marR="35825" marT="17913" marB="17913" anchor="ctr"/>
                </a:tc>
                <a:tc>
                  <a:txBody>
                    <a:bodyPr/>
                    <a:lstStyle/>
                    <a:p>
                      <a:pPr algn="r" fontAlgn="ctr"/>
                      <a:r>
                        <a:rPr lang="en-US" sz="1050">
                          <a:effectLst/>
                        </a:rPr>
                        <a:t>life_expec</a:t>
                      </a:r>
                    </a:p>
                  </a:txBody>
                  <a:tcPr marL="35825" marR="35825" marT="17913" marB="17913" anchor="ctr"/>
                </a:tc>
                <a:tc>
                  <a:txBody>
                    <a:bodyPr/>
                    <a:lstStyle/>
                    <a:p>
                      <a:pPr algn="r" fontAlgn="ctr"/>
                      <a:r>
                        <a:rPr lang="en-US" sz="1050">
                          <a:effectLst/>
                        </a:rPr>
                        <a:t>0.343857</a:t>
                      </a:r>
                    </a:p>
                  </a:txBody>
                  <a:tcPr marL="35825" marR="35825" marT="17913" marB="17913" anchor="ctr"/>
                </a:tc>
                <a:tc>
                  <a:txBody>
                    <a:bodyPr/>
                    <a:lstStyle/>
                    <a:p>
                      <a:pPr algn="r" fontAlgn="ctr"/>
                      <a:r>
                        <a:rPr lang="en-US" sz="1050">
                          <a:effectLst/>
                        </a:rPr>
                        <a:t>-0.369820</a:t>
                      </a:r>
                    </a:p>
                  </a:txBody>
                  <a:tcPr marL="35825" marR="35825" marT="17913" marB="17913" anchor="ctr"/>
                </a:tc>
                <a:tc>
                  <a:txBody>
                    <a:bodyPr/>
                    <a:lstStyle/>
                    <a:p>
                      <a:pPr algn="r" fontAlgn="ctr"/>
                      <a:r>
                        <a:rPr lang="en-US" sz="1050">
                          <a:effectLst/>
                        </a:rPr>
                        <a:t>0.196752</a:t>
                      </a:r>
                    </a:p>
                  </a:txBody>
                  <a:tcPr marL="35825" marR="35825" marT="17913" marB="17913" anchor="ctr"/>
                </a:tc>
                <a:tc>
                  <a:txBody>
                    <a:bodyPr/>
                    <a:lstStyle/>
                    <a:p>
                      <a:pPr algn="r" fontAlgn="ctr"/>
                      <a:r>
                        <a:rPr lang="en-US" sz="1050">
                          <a:effectLst/>
                        </a:rPr>
                        <a:t>-0.018395</a:t>
                      </a:r>
                    </a:p>
                  </a:txBody>
                  <a:tcPr marL="35825" marR="35825" marT="17913" marB="17913" anchor="ctr"/>
                </a:tc>
              </a:tr>
              <a:tr h="393541">
                <a:tc>
                  <a:txBody>
                    <a:bodyPr/>
                    <a:lstStyle/>
                    <a:p>
                      <a:pPr algn="r" fontAlgn="ctr"/>
                      <a:r>
                        <a:rPr lang="en-US" sz="1050">
                          <a:effectLst/>
                        </a:rPr>
                        <a:t>7</a:t>
                      </a:r>
                      <a:endParaRPr lang="en-US" sz="1050" b="1">
                        <a:effectLst/>
                      </a:endParaRPr>
                    </a:p>
                  </a:txBody>
                  <a:tcPr marL="35825" marR="35825" marT="17913" marB="17913" anchor="ctr"/>
                </a:tc>
                <a:tc>
                  <a:txBody>
                    <a:bodyPr/>
                    <a:lstStyle/>
                    <a:p>
                      <a:pPr algn="r" fontAlgn="ctr"/>
                      <a:r>
                        <a:rPr lang="en-US" sz="1050">
                          <a:effectLst/>
                        </a:rPr>
                        <a:t>total_fer</a:t>
                      </a:r>
                    </a:p>
                  </a:txBody>
                  <a:tcPr marL="35825" marR="35825" marT="17913" marB="17913" anchor="ctr"/>
                </a:tc>
                <a:tc>
                  <a:txBody>
                    <a:bodyPr/>
                    <a:lstStyle/>
                    <a:p>
                      <a:pPr algn="r" fontAlgn="ctr"/>
                      <a:r>
                        <a:rPr lang="en-US" sz="1050">
                          <a:effectLst/>
                        </a:rPr>
                        <a:t>-0.302842</a:t>
                      </a:r>
                    </a:p>
                  </a:txBody>
                  <a:tcPr marL="35825" marR="35825" marT="17913" marB="17913" anchor="ctr"/>
                </a:tc>
                <a:tc>
                  <a:txBody>
                    <a:bodyPr/>
                    <a:lstStyle/>
                    <a:p>
                      <a:pPr algn="r" fontAlgn="ctr"/>
                      <a:r>
                        <a:rPr lang="en-US" sz="1050">
                          <a:effectLst/>
                        </a:rPr>
                        <a:t>0.459715</a:t>
                      </a:r>
                    </a:p>
                  </a:txBody>
                  <a:tcPr marL="35825" marR="35825" marT="17913" marB="17913" anchor="ctr"/>
                </a:tc>
                <a:tc>
                  <a:txBody>
                    <a:bodyPr/>
                    <a:lstStyle/>
                    <a:p>
                      <a:pPr algn="r" fontAlgn="ctr"/>
                      <a:r>
                        <a:rPr lang="en-US" sz="1050">
                          <a:effectLst/>
                        </a:rPr>
                        <a:t>-0.077834</a:t>
                      </a:r>
                    </a:p>
                  </a:txBody>
                  <a:tcPr marL="35825" marR="35825" marT="17913" marB="17913" anchor="ctr"/>
                </a:tc>
                <a:tc>
                  <a:txBody>
                    <a:bodyPr/>
                    <a:lstStyle/>
                    <a:p>
                      <a:pPr algn="r" fontAlgn="ctr"/>
                      <a:r>
                        <a:rPr lang="en-US" sz="1050">
                          <a:effectLst/>
                        </a:rPr>
                        <a:t>-0.213928</a:t>
                      </a:r>
                    </a:p>
                  </a:txBody>
                  <a:tcPr marL="35825" marR="35825" marT="17913" marB="17913" anchor="ctr"/>
                </a:tc>
              </a:tr>
              <a:tr h="393541">
                <a:tc>
                  <a:txBody>
                    <a:bodyPr/>
                    <a:lstStyle/>
                    <a:p>
                      <a:pPr algn="r" fontAlgn="ctr"/>
                      <a:r>
                        <a:rPr lang="en-US" sz="1050">
                          <a:effectLst/>
                        </a:rPr>
                        <a:t>8</a:t>
                      </a:r>
                      <a:endParaRPr lang="en-US" sz="1050" b="1">
                        <a:effectLst/>
                      </a:endParaRPr>
                    </a:p>
                  </a:txBody>
                  <a:tcPr marL="35825" marR="35825" marT="17913" marB="17913" anchor="ctr"/>
                </a:tc>
                <a:tc>
                  <a:txBody>
                    <a:bodyPr/>
                    <a:lstStyle/>
                    <a:p>
                      <a:pPr algn="r" fontAlgn="ctr"/>
                      <a:r>
                        <a:rPr lang="en-US" sz="1050" dirty="0">
                          <a:effectLst/>
                        </a:rPr>
                        <a:t>gdpp</a:t>
                      </a:r>
                    </a:p>
                  </a:txBody>
                  <a:tcPr marL="35825" marR="35825" marT="17913" marB="17913" anchor="ctr"/>
                </a:tc>
                <a:tc>
                  <a:txBody>
                    <a:bodyPr/>
                    <a:lstStyle/>
                    <a:p>
                      <a:pPr algn="r" fontAlgn="ctr"/>
                      <a:r>
                        <a:rPr lang="en-US" sz="1050">
                          <a:effectLst/>
                        </a:rPr>
                        <a:t>0.399988</a:t>
                      </a:r>
                    </a:p>
                  </a:txBody>
                  <a:tcPr marL="35825" marR="35825" marT="17913" marB="17913" anchor="ctr"/>
                </a:tc>
                <a:tc>
                  <a:txBody>
                    <a:bodyPr/>
                    <a:lstStyle/>
                    <a:p>
                      <a:pPr algn="r" fontAlgn="ctr"/>
                      <a:r>
                        <a:rPr lang="en-US" sz="1050">
                          <a:effectLst/>
                        </a:rPr>
                        <a:t>0.200624</a:t>
                      </a:r>
                    </a:p>
                  </a:txBody>
                  <a:tcPr marL="35825" marR="35825" marT="17913" marB="17913" anchor="ctr"/>
                </a:tc>
                <a:tc>
                  <a:txBody>
                    <a:bodyPr/>
                    <a:lstStyle/>
                    <a:p>
                      <a:pPr algn="r" fontAlgn="ctr"/>
                      <a:r>
                        <a:rPr lang="en-US" sz="1050">
                          <a:effectLst/>
                        </a:rPr>
                        <a:t>0.010339</a:t>
                      </a:r>
                    </a:p>
                  </a:txBody>
                  <a:tcPr marL="35825" marR="35825" marT="17913" marB="17913" anchor="ctr"/>
                </a:tc>
                <a:tc>
                  <a:txBody>
                    <a:bodyPr/>
                    <a:lstStyle/>
                    <a:p>
                      <a:pPr algn="r" fontAlgn="ctr"/>
                      <a:r>
                        <a:rPr lang="en-US" sz="1050" dirty="0">
                          <a:effectLst/>
                        </a:rPr>
                        <a:t>-0.364772</a:t>
                      </a:r>
                    </a:p>
                  </a:txBody>
                  <a:tcPr marL="35825" marR="35825" marT="17913" marB="17913" anchor="ctr"/>
                </a:tc>
              </a:tr>
            </a:tbl>
          </a:graphicData>
        </a:graphic>
      </p:graphicFrame>
    </p:spTree>
    <p:extLst>
      <p:ext uri="{BB962C8B-B14F-4D97-AF65-F5344CB8AC3E}">
        <p14:creationId xmlns:p14="http://schemas.microsoft.com/office/powerpoint/2010/main" val="256789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3289" y="76200"/>
            <a:ext cx="6512511" cy="5438968"/>
          </a:xfrm>
        </p:spPr>
        <p:txBody>
          <a:bodyPr/>
          <a:lstStyle/>
          <a:p>
            <a:pPr marL="0" indent="0" algn="ctr">
              <a:buNone/>
            </a:pPr>
            <a:r>
              <a:rPr lang="en-IN" dirty="0" smtClean="0"/>
              <a:t>Plot of PC1 and PC2 to visualise the features</a:t>
            </a:r>
            <a:br>
              <a:rPr lang="en-IN" dirty="0" smtClean="0"/>
            </a:br>
            <a:endParaRPr lang="en-US"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981200" y="1752600"/>
            <a:ext cx="5562600" cy="4754562"/>
          </a:xfrm>
        </p:spPr>
      </p:pic>
    </p:spTree>
    <p:extLst>
      <p:ext uri="{BB962C8B-B14F-4D97-AF65-F5344CB8AC3E}">
        <p14:creationId xmlns:p14="http://schemas.microsoft.com/office/powerpoint/2010/main" val="1505363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3289" y="228600"/>
            <a:ext cx="6512511" cy="1600200"/>
          </a:xfrm>
        </p:spPr>
        <p:txBody>
          <a:bodyPr/>
          <a:lstStyle/>
          <a:p>
            <a:pPr marL="0" indent="0" algn="ctr">
              <a:buNone/>
            </a:pPr>
            <a:r>
              <a:rPr lang="en-IN" dirty="0" smtClean="0"/>
              <a:t>Plot of PC3 and PC4 to visualise the features</a:t>
            </a:r>
            <a:br>
              <a:rPr lang="en-IN" dirty="0" smtClean="0"/>
            </a:br>
            <a:endParaRPr lang="en-US"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600200" y="1828800"/>
            <a:ext cx="5943600" cy="4618037"/>
          </a:xfrm>
        </p:spPr>
      </p:pic>
    </p:spTree>
    <p:extLst>
      <p:ext uri="{BB962C8B-B14F-4D97-AF65-F5344CB8AC3E}">
        <p14:creationId xmlns:p14="http://schemas.microsoft.com/office/powerpoint/2010/main" val="1058360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6512511" cy="1143000"/>
          </a:xfrm>
        </p:spPr>
        <p:txBody>
          <a:bodyPr/>
          <a:lstStyle/>
          <a:p>
            <a:pPr marL="0" indent="0" algn="ctr">
              <a:buNone/>
            </a:pPr>
            <a:r>
              <a:rPr lang="en-IN" dirty="0" smtClean="0"/>
              <a:t>Boxplot of Principle Component 1</a:t>
            </a:r>
            <a:br>
              <a:rPr lang="en-IN" dirty="0" smtClean="0"/>
            </a:br>
            <a:endParaRPr lang="en-US"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752600" y="1828800"/>
            <a:ext cx="4877911" cy="3201129"/>
          </a:xfrm>
        </p:spPr>
      </p:pic>
      <p:sp>
        <p:nvSpPr>
          <p:cNvPr id="5" name="TextBox 4"/>
          <p:cNvSpPr txBox="1"/>
          <p:nvPr/>
        </p:nvSpPr>
        <p:spPr>
          <a:xfrm>
            <a:off x="1591056" y="5535168"/>
            <a:ext cx="6294169"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a:t>There are lots of outliers so we </a:t>
            </a:r>
            <a:r>
              <a:rPr lang="en-US" dirty="0" smtClean="0"/>
              <a:t>have to remove them.</a:t>
            </a:r>
            <a:endParaRPr lang="en-US" dirty="0"/>
          </a:p>
          <a:p>
            <a:endParaRPr lang="en-US" dirty="0"/>
          </a:p>
        </p:txBody>
      </p:sp>
    </p:spTree>
    <p:extLst>
      <p:ext uri="{BB962C8B-B14F-4D97-AF65-F5344CB8AC3E}">
        <p14:creationId xmlns:p14="http://schemas.microsoft.com/office/powerpoint/2010/main" val="3363779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52400"/>
            <a:ext cx="6512511" cy="1143000"/>
          </a:xfrm>
        </p:spPr>
        <p:txBody>
          <a:bodyPr/>
          <a:lstStyle/>
          <a:p>
            <a:pPr marL="0" indent="0" algn="ctr">
              <a:buNone/>
            </a:pPr>
            <a:r>
              <a:rPr lang="en-IN" dirty="0" smtClean="0"/>
              <a:t>Box plot of PC1 after outlier treatment</a:t>
            </a:r>
            <a:endParaRPr lang="en-US"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828800" y="2438400"/>
            <a:ext cx="4750882" cy="3201129"/>
          </a:xfrm>
        </p:spPr>
      </p:pic>
    </p:spTree>
    <p:extLst>
      <p:ext uri="{BB962C8B-B14F-4D97-AF65-F5344CB8AC3E}">
        <p14:creationId xmlns:p14="http://schemas.microsoft.com/office/powerpoint/2010/main" val="2824187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52400"/>
            <a:ext cx="6512511" cy="1143000"/>
          </a:xfrm>
        </p:spPr>
        <p:txBody>
          <a:bodyPr/>
          <a:lstStyle/>
          <a:p>
            <a:pPr marL="0" indent="0" algn="ctr">
              <a:buNone/>
            </a:pPr>
            <a:r>
              <a:rPr lang="en-IN" dirty="0" smtClean="0"/>
              <a:t>Box plot of Principle Component 2</a:t>
            </a:r>
            <a:br>
              <a:rPr lang="en-IN" dirty="0" smtClean="0"/>
            </a:br>
            <a:endParaRPr lang="en-US"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905000" y="2057400"/>
            <a:ext cx="4750882" cy="3201129"/>
          </a:xfrm>
        </p:spPr>
      </p:pic>
      <p:sp>
        <p:nvSpPr>
          <p:cNvPr id="5" name="TextBox 4"/>
          <p:cNvSpPr txBox="1"/>
          <p:nvPr/>
        </p:nvSpPr>
        <p:spPr>
          <a:xfrm>
            <a:off x="609600" y="5715000"/>
            <a:ext cx="8077200" cy="923330"/>
          </a:xfrm>
          <a:prstGeom prst="rect">
            <a:avLst/>
          </a:prstGeom>
          <a:noFill/>
        </p:spPr>
        <p:txBody>
          <a:bodyPr wrap="square" rtlCol="0">
            <a:spAutoFit/>
          </a:bodyPr>
          <a:lstStyle/>
          <a:p>
            <a:pPr marL="285750" indent="-285750">
              <a:buFont typeface="Wingdings" panose="05000000000000000000" pitchFamily="2" charset="2"/>
              <a:buChar char="Ø"/>
            </a:pPr>
            <a:r>
              <a:rPr lang="en-US" dirty="0"/>
              <a:t>There isn't much </a:t>
            </a:r>
            <a:r>
              <a:rPr lang="en-US" dirty="0" smtClean="0"/>
              <a:t>values outside, so </a:t>
            </a:r>
            <a:r>
              <a:rPr lang="en-US" dirty="0"/>
              <a:t>we don't remove the outliers of this </a:t>
            </a:r>
            <a:r>
              <a:rPr lang="en-US" dirty="0" smtClean="0"/>
              <a:t>components.</a:t>
            </a:r>
            <a:endParaRPr lang="en-US" dirty="0"/>
          </a:p>
          <a:p>
            <a:endParaRPr lang="en-US" dirty="0"/>
          </a:p>
        </p:txBody>
      </p:sp>
    </p:spTree>
    <p:extLst>
      <p:ext uri="{BB962C8B-B14F-4D97-AF65-F5344CB8AC3E}">
        <p14:creationId xmlns:p14="http://schemas.microsoft.com/office/powerpoint/2010/main" val="101043056"/>
      </p:ext>
    </p:extLst>
  </p:cSld>
  <p:clrMapOvr>
    <a:masterClrMapping/>
  </p:clrMapOvr>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187</TotalTime>
  <Words>838</Words>
  <Application>Microsoft Office PowerPoint</Application>
  <PresentationFormat>On-screen Show (4:3)</PresentationFormat>
  <Paragraphs>159</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Slipstream</vt:lpstr>
      <vt:lpstr>Clustering &amp; PCA           Assignment</vt:lpstr>
      <vt:lpstr>Problem Statement</vt:lpstr>
      <vt:lpstr>Scree Plot</vt:lpstr>
      <vt:lpstr>Explanation of original variable with the Principle Components </vt:lpstr>
      <vt:lpstr>Plot of PC1 and PC2 to visualise the features </vt:lpstr>
      <vt:lpstr>Plot of PC3 and PC4 to visualise the features </vt:lpstr>
      <vt:lpstr>Boxplot of Principle Component 1 </vt:lpstr>
      <vt:lpstr>Box plot of PC1 after outlier treatment</vt:lpstr>
      <vt:lpstr>Box plot of Principle Component 2 </vt:lpstr>
      <vt:lpstr>Box plot of Principle Component 3 </vt:lpstr>
      <vt:lpstr>Box plot of PC3 after outlier treatment</vt:lpstr>
      <vt:lpstr>Box plot of Principle Component 4</vt:lpstr>
      <vt:lpstr>Box plot of PC4 after outlier treatment</vt:lpstr>
      <vt:lpstr>K-Means Clustering for K=4 </vt:lpstr>
      <vt:lpstr>Silhouette Score</vt:lpstr>
      <vt:lpstr>Elbow Curve </vt:lpstr>
      <vt:lpstr>K-Means Clustering for K=2</vt:lpstr>
      <vt:lpstr>K-Means Clustering for K=2</vt:lpstr>
      <vt:lpstr>Hierarchical Clustering Dendrogram (Single Linkage)</vt:lpstr>
      <vt:lpstr>Hierarchical Clustering Dendrogram(Complete Linkage)</vt:lpstr>
      <vt:lpstr>Hierarchical Clustering with no of clusters = 3</vt:lpstr>
      <vt:lpstr>Hierarchical Clustering with no of clusters = 3</vt:lpstr>
      <vt:lpstr>Hierarchical Clustering with no of clusters = 3</vt:lpstr>
      <vt:lpstr>Variation of PC1 in respective clusters</vt:lpstr>
      <vt:lpstr>Table of average values of in each cluster</vt:lpstr>
      <vt:lpstr>Scatter Plot of child_mort vs gdpp</vt:lpstr>
      <vt:lpstr>Scatter Plot of  income vs gdpp </vt:lpstr>
      <vt:lpstr>Scatter Plot of income vs child_mort </vt:lpstr>
      <vt:lpstr>Box plot of gdpp for different clusters</vt:lpstr>
      <vt:lpstr>Box Plot of income for different clusters</vt:lpstr>
      <vt:lpstr>Box Plot of child_mort for different clusters</vt:lpstr>
      <vt:lpstr>Result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SYED SAIFULLAH TARIQUE</dc:creator>
  <cp:lastModifiedBy>SYED SAIFULLAH TARIQUE</cp:lastModifiedBy>
  <cp:revision>16</cp:revision>
  <dcterms:created xsi:type="dcterms:W3CDTF">2019-08-18T15:23:30Z</dcterms:created>
  <dcterms:modified xsi:type="dcterms:W3CDTF">2019-08-18T18:31:21Z</dcterms:modified>
</cp:coreProperties>
</file>