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6" r:id="rId3"/>
    <p:sldId id="259" r:id="rId4"/>
    <p:sldId id="260" r:id="rId5"/>
    <p:sldId id="258" r:id="rId6"/>
    <p:sldId id="277" r:id="rId7"/>
    <p:sldId id="278" r:id="rId8"/>
    <p:sldId id="279" r:id="rId9"/>
    <p:sldId id="280" r:id="rId10"/>
    <p:sldId id="261" r:id="rId11"/>
    <p:sldId id="283" r:id="rId12"/>
    <p:sldId id="282" r:id="rId13"/>
    <p:sldId id="266" r:id="rId14"/>
    <p:sldId id="267" r:id="rId15"/>
    <p:sldId id="284" r:id="rId16"/>
    <p:sldId id="268" r:id="rId17"/>
    <p:sldId id="270" r:id="rId18"/>
    <p:sldId id="281"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8" autoAdjust="0"/>
    <p:restoredTop sz="94660"/>
  </p:normalViewPr>
  <p:slideViewPr>
    <p:cSldViewPr snapToGrid="0">
      <p:cViewPr varScale="1">
        <p:scale>
          <a:sx n="83" d="100"/>
          <a:sy n="83" d="100"/>
        </p:scale>
        <p:origin x="43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11/26/2024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11/26/2024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8D91-44F6-CF62-2638-E4118F40C35B}"/>
              </a:ext>
            </a:extLst>
          </p:cNvPr>
          <p:cNvSpPr>
            <a:spLocks noGrp="1"/>
          </p:cNvSpPr>
          <p:nvPr>
            <p:ph type="ctrTitle"/>
          </p:nvPr>
        </p:nvSpPr>
        <p:spPr>
          <a:xfrm>
            <a:off x="-2" y="1234924"/>
            <a:ext cx="12192000" cy="1954590"/>
          </a:xfrm>
        </p:spPr>
        <p:txBody>
          <a:bodyPr>
            <a:normAutofit/>
          </a:bodyPr>
          <a:lstStyle/>
          <a:p>
            <a:pPr algn="ctr"/>
            <a:r>
              <a:rPr lang="en-US" sz="6000" b="1" dirty="0">
                <a:latin typeface="Agency FB" panose="020B0503020202020204" pitchFamily="34" charset="0"/>
              </a:rPr>
              <a:t>Traffic </a:t>
            </a:r>
            <a:r>
              <a:rPr lang="en-US" sz="6000" b="1" dirty="0">
                <a:highlight>
                  <a:srgbClr val="800000"/>
                </a:highlight>
                <a:latin typeface="Agency FB" panose="020B0503020202020204" pitchFamily="34" charset="0"/>
              </a:rPr>
              <a:t>Stop Sign</a:t>
            </a:r>
            <a:r>
              <a:rPr lang="en-US" sz="6000" b="1" dirty="0">
                <a:latin typeface="Agency FB" panose="020B0503020202020204" pitchFamily="34" charset="0"/>
              </a:rPr>
              <a:t> Detection System Using Support Vector Machine</a:t>
            </a:r>
          </a:p>
        </p:txBody>
      </p:sp>
      <p:graphicFrame>
        <p:nvGraphicFramePr>
          <p:cNvPr id="4" name="Content Placeholder 3">
            <a:extLst>
              <a:ext uri="{FF2B5EF4-FFF2-40B4-BE49-F238E27FC236}">
                <a16:creationId xmlns:a16="http://schemas.microsoft.com/office/drawing/2014/main" id="{1B2E3680-A6C9-38A4-DD03-945B9D5D1D4D}"/>
              </a:ext>
            </a:extLst>
          </p:cNvPr>
          <p:cNvGraphicFramePr>
            <a:graphicFrameLocks/>
          </p:cNvGraphicFramePr>
          <p:nvPr>
            <p:extLst>
              <p:ext uri="{D42A27DB-BD31-4B8C-83A1-F6EECF244321}">
                <p14:modId xmlns:p14="http://schemas.microsoft.com/office/powerpoint/2010/main" val="392580733"/>
              </p:ext>
            </p:extLst>
          </p:nvPr>
        </p:nvGraphicFramePr>
        <p:xfrm>
          <a:off x="2835726" y="3890665"/>
          <a:ext cx="6520543" cy="1950720"/>
        </p:xfrm>
        <a:graphic>
          <a:graphicData uri="http://schemas.openxmlformats.org/drawingml/2006/table">
            <a:tbl>
              <a:tblPr firstRow="1" bandRow="1">
                <a:tableStyleId>{5C22544A-7EE6-4342-B048-85BDC9FD1C3A}</a:tableStyleId>
              </a:tblPr>
              <a:tblGrid>
                <a:gridCol w="3248614">
                  <a:extLst>
                    <a:ext uri="{9D8B030D-6E8A-4147-A177-3AD203B41FA5}">
                      <a16:colId xmlns:a16="http://schemas.microsoft.com/office/drawing/2014/main" val="4032892755"/>
                    </a:ext>
                  </a:extLst>
                </a:gridCol>
                <a:gridCol w="3271929">
                  <a:extLst>
                    <a:ext uri="{9D8B030D-6E8A-4147-A177-3AD203B41FA5}">
                      <a16:colId xmlns:a16="http://schemas.microsoft.com/office/drawing/2014/main" val="2531526687"/>
                    </a:ext>
                  </a:extLst>
                </a:gridCol>
              </a:tblGrid>
              <a:tr h="0">
                <a:tc>
                  <a:txBody>
                    <a:bodyPr/>
                    <a:lstStyle/>
                    <a:p>
                      <a:pPr algn="ctr"/>
                      <a:r>
                        <a:rPr lang="en-US" sz="1800" dirty="0">
                          <a:latin typeface="Garamond" panose="02020404030301010803" pitchFamily="18" charset="0"/>
                        </a:rPr>
                        <a:t>NAME</a:t>
                      </a:r>
                    </a:p>
                  </a:txBody>
                  <a:tcPr/>
                </a:tc>
                <a:tc>
                  <a:txBody>
                    <a:bodyPr/>
                    <a:lstStyle/>
                    <a:p>
                      <a:pPr algn="ctr"/>
                      <a:r>
                        <a:rPr lang="en-US" sz="1800" dirty="0">
                          <a:latin typeface="Garamond" panose="02020404030301010803" pitchFamily="18" charset="0"/>
                        </a:rPr>
                        <a:t>ID</a:t>
                      </a:r>
                    </a:p>
                  </a:txBody>
                  <a:tcPr/>
                </a:tc>
                <a:extLst>
                  <a:ext uri="{0D108BD9-81ED-4DB2-BD59-A6C34878D82A}">
                    <a16:rowId xmlns:a16="http://schemas.microsoft.com/office/drawing/2014/main" val="2723421886"/>
                  </a:ext>
                </a:extLst>
              </a:tr>
              <a:tr h="216127">
                <a:tc>
                  <a:txBody>
                    <a:bodyPr/>
                    <a:lstStyle/>
                    <a:p>
                      <a:pPr algn="ctr"/>
                      <a:r>
                        <a:rPr lang="en-US" sz="2000" b="1" dirty="0">
                          <a:latin typeface="Agency FB" panose="020B0503020202020204" pitchFamily="34" charset="0"/>
                        </a:rPr>
                        <a:t>Md. </a:t>
                      </a:r>
                      <a:r>
                        <a:rPr lang="en-US" sz="2000" b="1" dirty="0" err="1">
                          <a:latin typeface="Agency FB" panose="020B0503020202020204" pitchFamily="34" charset="0"/>
                        </a:rPr>
                        <a:t>Saifuzzaman</a:t>
                      </a:r>
                      <a:r>
                        <a:rPr lang="en-US" sz="2000" b="1" dirty="0">
                          <a:latin typeface="Agency FB" panose="020B0503020202020204" pitchFamily="34" charset="0"/>
                        </a:rPr>
                        <a:t> Naim</a:t>
                      </a:r>
                    </a:p>
                  </a:txBody>
                  <a:tcPr/>
                </a:tc>
                <a:tc>
                  <a:txBody>
                    <a:bodyPr/>
                    <a:lstStyle/>
                    <a:p>
                      <a:pPr algn="ctr"/>
                      <a:r>
                        <a:rPr lang="en-US" sz="2000" b="1" dirty="0">
                          <a:latin typeface="Agency FB" panose="020B0503020202020204" pitchFamily="34" charset="0"/>
                        </a:rPr>
                        <a:t>191 2202 642</a:t>
                      </a:r>
                    </a:p>
                  </a:txBody>
                  <a:tcPr/>
                </a:tc>
                <a:extLst>
                  <a:ext uri="{0D108BD9-81ED-4DB2-BD59-A6C34878D82A}">
                    <a16:rowId xmlns:a16="http://schemas.microsoft.com/office/drawing/2014/main" val="2827052755"/>
                  </a:ext>
                </a:extLst>
              </a:tr>
              <a:tr h="21612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err="1">
                          <a:latin typeface="Agency FB" panose="020B0503020202020204" pitchFamily="34" charset="0"/>
                        </a:rPr>
                        <a:t>Fardin</a:t>
                      </a:r>
                      <a:r>
                        <a:rPr lang="en-US" sz="2000" b="1" dirty="0">
                          <a:latin typeface="Agency FB" panose="020B0503020202020204" pitchFamily="34" charset="0"/>
                        </a:rPr>
                        <a:t> Alam</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a:latin typeface="Agency FB" panose="020B0503020202020204" pitchFamily="34" charset="0"/>
                        </a:rPr>
                        <a:t>203 1795 </a:t>
                      </a:r>
                      <a:r>
                        <a:rPr lang="en-US" sz="2000" b="1" dirty="0">
                          <a:latin typeface="Agency FB" panose="020B0503020202020204" pitchFamily="34" charset="0"/>
                        </a:rPr>
                        <a:t>642</a:t>
                      </a:r>
                    </a:p>
                  </a:txBody>
                  <a:tcPr/>
                </a:tc>
                <a:extLst>
                  <a:ext uri="{0D108BD9-81ED-4DB2-BD59-A6C34878D82A}">
                    <a16:rowId xmlns:a16="http://schemas.microsoft.com/office/drawing/2014/main" val="92868575"/>
                  </a:ext>
                </a:extLst>
              </a:tr>
              <a:tr h="216127">
                <a:tc>
                  <a:txBody>
                    <a:bodyPr/>
                    <a:lstStyle/>
                    <a:p>
                      <a:pPr algn="ctr"/>
                      <a:r>
                        <a:rPr lang="en-US" sz="2000" b="1" dirty="0">
                          <a:latin typeface="Agency FB" panose="020B0503020202020204" pitchFamily="34" charset="0"/>
                        </a:rPr>
                        <a:t>Tanvir Islam</a:t>
                      </a:r>
                    </a:p>
                  </a:txBody>
                  <a:tcPr/>
                </a:tc>
                <a:tc>
                  <a:txBody>
                    <a:bodyPr/>
                    <a:lstStyle/>
                    <a:p>
                      <a:pPr algn="ctr"/>
                      <a:r>
                        <a:rPr lang="en-US" sz="2000" b="1" dirty="0">
                          <a:latin typeface="Agency FB" panose="020B0503020202020204" pitchFamily="34" charset="0"/>
                        </a:rPr>
                        <a:t> 202 2176 642</a:t>
                      </a:r>
                    </a:p>
                  </a:txBody>
                  <a:tcPr/>
                </a:tc>
                <a:extLst>
                  <a:ext uri="{0D108BD9-81ED-4DB2-BD59-A6C34878D82A}">
                    <a16:rowId xmlns:a16="http://schemas.microsoft.com/office/drawing/2014/main" val="2227840420"/>
                  </a:ext>
                </a:extLst>
              </a:tr>
              <a:tr h="216127">
                <a:tc>
                  <a:txBody>
                    <a:bodyPr/>
                    <a:lstStyle/>
                    <a:p>
                      <a:pPr algn="ctr"/>
                      <a:r>
                        <a:rPr lang="en-US" sz="2000" b="1" dirty="0">
                          <a:latin typeface="Agency FB" panose="020B0503020202020204" pitchFamily="34" charset="0"/>
                        </a:rPr>
                        <a:t>Md. Mehedi Hassan</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a:latin typeface="Agency FB" panose="020B0503020202020204" pitchFamily="34" charset="0"/>
                        </a:rPr>
                        <a:t>213 1801 642</a:t>
                      </a:r>
                    </a:p>
                  </a:txBody>
                  <a:tcPr/>
                </a:tc>
                <a:extLst>
                  <a:ext uri="{0D108BD9-81ED-4DB2-BD59-A6C34878D82A}">
                    <a16:rowId xmlns:a16="http://schemas.microsoft.com/office/drawing/2014/main" val="3986874840"/>
                  </a:ext>
                </a:extLst>
              </a:tr>
            </a:tbl>
          </a:graphicData>
        </a:graphic>
      </p:graphicFrame>
      <p:sp>
        <p:nvSpPr>
          <p:cNvPr id="7" name="TextBox 6">
            <a:extLst>
              <a:ext uri="{FF2B5EF4-FFF2-40B4-BE49-F238E27FC236}">
                <a16:creationId xmlns:a16="http://schemas.microsoft.com/office/drawing/2014/main" id="{46504987-E4B7-C714-897B-110BB5FF9578}"/>
              </a:ext>
            </a:extLst>
          </p:cNvPr>
          <p:cNvSpPr txBox="1"/>
          <p:nvPr/>
        </p:nvSpPr>
        <p:spPr>
          <a:xfrm>
            <a:off x="5206277" y="3429000"/>
            <a:ext cx="1779442" cy="461665"/>
          </a:xfrm>
          <a:prstGeom prst="rect">
            <a:avLst/>
          </a:prstGeom>
          <a:noFill/>
        </p:spPr>
        <p:txBody>
          <a:bodyPr wrap="square" rtlCol="0">
            <a:spAutoFit/>
          </a:bodyPr>
          <a:lstStyle/>
          <a:p>
            <a:pPr algn="ctr"/>
            <a:r>
              <a:rPr lang="en-US" sz="2400" b="1" dirty="0">
                <a:highlight>
                  <a:srgbClr val="FF0000"/>
                </a:highlight>
                <a:latin typeface="Garamond" panose="02020404030301010803" pitchFamily="18" charset="0"/>
              </a:rPr>
              <a:t>Team </a:t>
            </a:r>
            <a:r>
              <a:rPr lang="ja-JP" altLang="en-US" sz="2400" b="1" dirty="0">
                <a:highlight>
                  <a:srgbClr val="FF0000"/>
                </a:highlight>
                <a:latin typeface="Garamond" panose="02020404030301010803" pitchFamily="18" charset="0"/>
              </a:rPr>
              <a:t>一</a:t>
            </a:r>
            <a:r>
              <a:rPr lang="en-US" altLang="ja-JP" sz="2400" b="1" dirty="0">
                <a:highlight>
                  <a:srgbClr val="FF0000"/>
                </a:highlight>
                <a:latin typeface="Garamond" panose="02020404030301010803" pitchFamily="18" charset="0"/>
              </a:rPr>
              <a:t> 08</a:t>
            </a:r>
            <a:endParaRPr lang="en-GB" sz="2400" b="1" dirty="0">
              <a:highlight>
                <a:srgbClr val="FF0000"/>
              </a:highlight>
              <a:latin typeface="Garamond" panose="02020404030301010803" pitchFamily="18" charset="0"/>
            </a:endParaRPr>
          </a:p>
        </p:txBody>
      </p:sp>
    </p:spTree>
    <p:extLst>
      <p:ext uri="{BB962C8B-B14F-4D97-AF65-F5344CB8AC3E}">
        <p14:creationId xmlns:p14="http://schemas.microsoft.com/office/powerpoint/2010/main" val="3825286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E6093-A96E-2BD1-C597-EEE89BCD77A3}"/>
              </a:ext>
            </a:extLst>
          </p:cNvPr>
          <p:cNvSpPr>
            <a:spLocks noGrp="1"/>
          </p:cNvSpPr>
          <p:nvPr>
            <p:ph type="title"/>
          </p:nvPr>
        </p:nvSpPr>
        <p:spPr/>
        <p:txBody>
          <a:bodyPr>
            <a:normAutofit/>
          </a:bodyPr>
          <a:lstStyle/>
          <a:p>
            <a:pPr algn="ctr"/>
            <a:r>
              <a:rPr lang="en-US" sz="4000" b="1" dirty="0"/>
              <a:t>traffic Stop Sign Detection System</a:t>
            </a:r>
          </a:p>
        </p:txBody>
      </p:sp>
      <p:sp>
        <p:nvSpPr>
          <p:cNvPr id="3" name="Content Placeholder 2">
            <a:extLst>
              <a:ext uri="{FF2B5EF4-FFF2-40B4-BE49-F238E27FC236}">
                <a16:creationId xmlns:a16="http://schemas.microsoft.com/office/drawing/2014/main" id="{9FEE12A4-40DB-210A-62B3-D72195FC8A06}"/>
              </a:ext>
            </a:extLst>
          </p:cNvPr>
          <p:cNvSpPr>
            <a:spLocks noGrp="1"/>
          </p:cNvSpPr>
          <p:nvPr>
            <p:ph idx="1"/>
          </p:nvPr>
        </p:nvSpPr>
        <p:spPr>
          <a:xfrm>
            <a:off x="685801" y="1716951"/>
            <a:ext cx="10131425" cy="4812186"/>
          </a:xfrm>
        </p:spPr>
        <p:txBody>
          <a:bodyPr>
            <a:normAutofit/>
          </a:bodyPr>
          <a:lstStyle/>
          <a:p>
            <a:r>
              <a:rPr lang="en-US" sz="3200" dirty="0"/>
              <a:t>We have Collected and preprocessed 50 street images containing stop signs as our dataset</a:t>
            </a:r>
          </a:p>
          <a:p>
            <a:r>
              <a:rPr lang="en-US" sz="3200" dirty="0"/>
              <a:t>We have Implemented and compared SVM, Rainforest and KNN models for classification. </a:t>
            </a:r>
          </a:p>
          <a:p>
            <a:r>
              <a:rPr lang="en-US" sz="3200" dirty="0"/>
              <a:t>We have Evaluated the models and determine the most effective one based on accuracy and other performance metrics.</a:t>
            </a:r>
          </a:p>
        </p:txBody>
      </p:sp>
    </p:spTree>
    <p:extLst>
      <p:ext uri="{BB962C8B-B14F-4D97-AF65-F5344CB8AC3E}">
        <p14:creationId xmlns:p14="http://schemas.microsoft.com/office/powerpoint/2010/main" val="2345631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1056CE1-6065-2DD9-F0A9-B74AB5016B6D}"/>
              </a:ext>
            </a:extLst>
          </p:cNvPr>
          <p:cNvGraphicFramePr>
            <a:graphicFrameLocks noGrp="1"/>
          </p:cNvGraphicFramePr>
          <p:nvPr>
            <p:extLst>
              <p:ext uri="{D42A27DB-BD31-4B8C-83A1-F6EECF244321}">
                <p14:modId xmlns:p14="http://schemas.microsoft.com/office/powerpoint/2010/main" val="4110980075"/>
              </p:ext>
            </p:extLst>
          </p:nvPr>
        </p:nvGraphicFramePr>
        <p:xfrm>
          <a:off x="1957238" y="74762"/>
          <a:ext cx="8049404" cy="6550799"/>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57563124"/>
                    </a:ext>
                  </a:extLst>
                </a:gridCol>
                <a:gridCol w="2709333">
                  <a:extLst>
                    <a:ext uri="{9D8B030D-6E8A-4147-A177-3AD203B41FA5}">
                      <a16:colId xmlns:a16="http://schemas.microsoft.com/office/drawing/2014/main" val="2042852917"/>
                    </a:ext>
                  </a:extLst>
                </a:gridCol>
                <a:gridCol w="2630738">
                  <a:extLst>
                    <a:ext uri="{9D8B030D-6E8A-4147-A177-3AD203B41FA5}">
                      <a16:colId xmlns:a16="http://schemas.microsoft.com/office/drawing/2014/main" val="410658036"/>
                    </a:ext>
                  </a:extLst>
                </a:gridCol>
              </a:tblGrid>
              <a:tr h="424319">
                <a:tc>
                  <a:txBody>
                    <a:bodyPr/>
                    <a:lstStyle/>
                    <a:p>
                      <a:pPr algn="ctr"/>
                      <a:r>
                        <a:rPr lang="en-US" dirty="0"/>
                        <a:t>Model</a:t>
                      </a:r>
                    </a:p>
                  </a:txBody>
                  <a:tcPr/>
                </a:tc>
                <a:tc>
                  <a:txBody>
                    <a:bodyPr/>
                    <a:lstStyle/>
                    <a:p>
                      <a:pPr algn="ctr"/>
                      <a:r>
                        <a:rPr lang="en-US" dirty="0"/>
                        <a:t>Advantage</a:t>
                      </a:r>
                    </a:p>
                  </a:txBody>
                  <a:tcPr/>
                </a:tc>
                <a:tc>
                  <a:txBody>
                    <a:bodyPr/>
                    <a:lstStyle/>
                    <a:p>
                      <a:pPr algn="ctr"/>
                      <a:r>
                        <a:rPr lang="en-US" dirty="0"/>
                        <a:t>Disadvantage</a:t>
                      </a:r>
                    </a:p>
                  </a:txBody>
                  <a:tcPr/>
                </a:tc>
                <a:extLst>
                  <a:ext uri="{0D108BD9-81ED-4DB2-BD59-A6C34878D82A}">
                    <a16:rowId xmlns:a16="http://schemas.microsoft.com/office/drawing/2014/main" val="860711087"/>
                  </a:ext>
                </a:extLst>
              </a:tr>
              <a:tr h="1686669">
                <a:tc>
                  <a:txBody>
                    <a:bodyPr/>
                    <a:lstStyle/>
                    <a:p>
                      <a:pPr algn="ctr"/>
                      <a:r>
                        <a:rPr lang="en-US" dirty="0"/>
                        <a:t>KNN</a:t>
                      </a:r>
                    </a:p>
                  </a:txBody>
                  <a:tcPr/>
                </a:tc>
                <a:tc>
                  <a:txBody>
                    <a:bodyPr/>
                    <a:lstStyle/>
                    <a:p>
                      <a:r>
                        <a:rPr lang="en-US" dirty="0"/>
                        <a:t>Simple and easy to implement.</a:t>
                      </a:r>
                    </a:p>
                    <a:p>
                      <a:r>
                        <a:rPr lang="en-US" dirty="0"/>
                        <a:t>No training phase required.</a:t>
                      </a:r>
                    </a:p>
                  </a:txBody>
                  <a:tcPr/>
                </a:tc>
                <a:tc>
                  <a:txBody>
                    <a:bodyPr/>
                    <a:lstStyle/>
                    <a:p>
                      <a:r>
                        <a:rPr lang="en-US" dirty="0"/>
                        <a:t>Sensitive to irrelevant features and noisy </a:t>
                      </a:r>
                      <a:r>
                        <a:rPr lang="en-US" dirty="0" err="1"/>
                        <a:t>data.Computationally</a:t>
                      </a:r>
                      <a:r>
                        <a:rPr lang="en-US" dirty="0"/>
                        <a:t> expensive for large datasets (requires storing all training samples).</a:t>
                      </a:r>
                    </a:p>
                  </a:txBody>
                  <a:tcPr/>
                </a:tc>
                <a:extLst>
                  <a:ext uri="{0D108BD9-81ED-4DB2-BD59-A6C34878D82A}">
                    <a16:rowId xmlns:a16="http://schemas.microsoft.com/office/drawing/2014/main" val="593111247"/>
                  </a:ext>
                </a:extLst>
              </a:tr>
              <a:tr h="1686669">
                <a:tc>
                  <a:txBody>
                    <a:bodyPr/>
                    <a:lstStyle/>
                    <a:p>
                      <a:pPr algn="ctr"/>
                      <a:r>
                        <a:rPr lang="en-US" dirty="0"/>
                        <a:t>SVM</a:t>
                      </a:r>
                    </a:p>
                  </a:txBody>
                  <a:tcPr/>
                </a:tc>
                <a:tc>
                  <a:txBody>
                    <a:bodyPr/>
                    <a:lstStyle/>
                    <a:p>
                      <a:r>
                        <a:rPr lang="en-US" dirty="0"/>
                        <a:t>Effective for high-dimensional datasets (e.g., image features).Works well with smaller datasets due to its reliance on support vectors.</a:t>
                      </a:r>
                    </a:p>
                  </a:txBody>
                  <a:tcPr/>
                </a:tc>
                <a:tc>
                  <a:txBody>
                    <a:bodyPr/>
                    <a:lstStyle/>
                    <a:p>
                      <a:r>
                        <a:rPr lang="en-US" dirty="0"/>
                        <a:t>Computationally expensive for large datasets.</a:t>
                      </a:r>
                    </a:p>
                    <a:p>
                      <a:r>
                        <a:rPr lang="en-US" dirty="0"/>
                        <a:t>Sensitive to noise and outliers</a:t>
                      </a:r>
                    </a:p>
                  </a:txBody>
                  <a:tcPr/>
                </a:tc>
                <a:extLst>
                  <a:ext uri="{0D108BD9-81ED-4DB2-BD59-A6C34878D82A}">
                    <a16:rowId xmlns:a16="http://schemas.microsoft.com/office/drawing/2014/main" val="1403437780"/>
                  </a:ext>
                </a:extLst>
              </a:tr>
              <a:tr h="1420353">
                <a:tc>
                  <a:txBody>
                    <a:bodyPr/>
                    <a:lstStyle/>
                    <a:p>
                      <a:pPr algn="ctr"/>
                      <a:r>
                        <a:rPr lang="en-US" dirty="0"/>
                        <a:t>Rainforest</a:t>
                      </a:r>
                    </a:p>
                  </a:txBody>
                  <a:tcPr/>
                </a:tc>
                <a:tc>
                  <a:txBody>
                    <a:bodyPr/>
                    <a:lstStyle/>
                    <a:p>
                      <a:r>
                        <a:rPr lang="en-US" dirty="0"/>
                        <a:t>Robust to overfitting compared to a single decision </a:t>
                      </a:r>
                      <a:r>
                        <a:rPr lang="en-US" dirty="0" err="1"/>
                        <a:t>tree.Performs</a:t>
                      </a:r>
                      <a:r>
                        <a:rPr lang="en-US" dirty="0"/>
                        <a:t> feature selection during training.</a:t>
                      </a:r>
                    </a:p>
                  </a:txBody>
                  <a:tcPr/>
                </a:tc>
                <a:tc>
                  <a:txBody>
                    <a:bodyPr/>
                    <a:lstStyle/>
                    <a:p>
                      <a:r>
                        <a:rPr lang="en-US" dirty="0"/>
                        <a:t>Computationally expensive for large </a:t>
                      </a:r>
                      <a:r>
                        <a:rPr lang="en-US" dirty="0" err="1"/>
                        <a:t>datasets.Can</a:t>
                      </a:r>
                      <a:r>
                        <a:rPr lang="en-US" dirty="0"/>
                        <a:t> overfit with small datasets and deep trees.</a:t>
                      </a:r>
                    </a:p>
                  </a:txBody>
                  <a:tcPr/>
                </a:tc>
                <a:extLst>
                  <a:ext uri="{0D108BD9-81ED-4DB2-BD59-A6C34878D82A}">
                    <a16:rowId xmlns:a16="http://schemas.microsoft.com/office/drawing/2014/main" val="2364270977"/>
                  </a:ext>
                </a:extLst>
              </a:tr>
              <a:tr h="1154036">
                <a:tc>
                  <a:txBody>
                    <a:bodyPr/>
                    <a:lstStyle/>
                    <a:p>
                      <a:pPr algn="ctr"/>
                      <a:r>
                        <a:rPr lang="en-US" dirty="0"/>
                        <a:t>Template Matching</a:t>
                      </a:r>
                    </a:p>
                  </a:txBody>
                  <a:tcPr/>
                </a:tc>
                <a:tc>
                  <a:txBody>
                    <a:bodyPr/>
                    <a:lstStyle/>
                    <a:p>
                      <a:r>
                        <a:rPr lang="en-US" dirty="0"/>
                        <a:t>Simple and works well for object detection in controlled environments</a:t>
                      </a:r>
                    </a:p>
                  </a:txBody>
                  <a:tcPr/>
                </a:tc>
                <a:tc>
                  <a:txBody>
                    <a:bodyPr/>
                    <a:lstStyle/>
                    <a:p>
                      <a:r>
                        <a:rPr lang="en-US" dirty="0"/>
                        <a:t>Computationally expensive for large template and search areas.</a:t>
                      </a:r>
                    </a:p>
                  </a:txBody>
                  <a:tcPr/>
                </a:tc>
                <a:extLst>
                  <a:ext uri="{0D108BD9-81ED-4DB2-BD59-A6C34878D82A}">
                    <a16:rowId xmlns:a16="http://schemas.microsoft.com/office/drawing/2014/main" val="1990040809"/>
                  </a:ext>
                </a:extLst>
              </a:tr>
            </a:tbl>
          </a:graphicData>
        </a:graphic>
      </p:graphicFrame>
    </p:spTree>
    <p:extLst>
      <p:ext uri="{BB962C8B-B14F-4D97-AF65-F5344CB8AC3E}">
        <p14:creationId xmlns:p14="http://schemas.microsoft.com/office/powerpoint/2010/main" val="234511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7B836E0-6C45-A331-0074-62DF9E9D753E}"/>
              </a:ext>
            </a:extLst>
          </p:cNvPr>
          <p:cNvGraphicFramePr>
            <a:graphicFrameLocks noGrp="1"/>
          </p:cNvGraphicFramePr>
          <p:nvPr>
            <p:extLst>
              <p:ext uri="{D42A27DB-BD31-4B8C-83A1-F6EECF244321}">
                <p14:modId xmlns:p14="http://schemas.microsoft.com/office/powerpoint/2010/main" val="1728760501"/>
              </p:ext>
            </p:extLst>
          </p:nvPr>
        </p:nvGraphicFramePr>
        <p:xfrm>
          <a:off x="2950235" y="0"/>
          <a:ext cx="5210354" cy="6737665"/>
        </p:xfrm>
        <a:graphic>
          <a:graphicData uri="http://schemas.openxmlformats.org/drawingml/2006/table">
            <a:tbl>
              <a:tblPr firstRow="1" bandRow="1">
                <a:tableStyleId>{5C22544A-7EE6-4342-B048-85BDC9FD1C3A}</a:tableStyleId>
              </a:tblPr>
              <a:tblGrid>
                <a:gridCol w="2018411">
                  <a:extLst>
                    <a:ext uri="{9D8B030D-6E8A-4147-A177-3AD203B41FA5}">
                      <a16:colId xmlns:a16="http://schemas.microsoft.com/office/drawing/2014/main" val="3849200387"/>
                    </a:ext>
                  </a:extLst>
                </a:gridCol>
                <a:gridCol w="3191943">
                  <a:extLst>
                    <a:ext uri="{9D8B030D-6E8A-4147-A177-3AD203B41FA5}">
                      <a16:colId xmlns:a16="http://schemas.microsoft.com/office/drawing/2014/main" val="2140444663"/>
                    </a:ext>
                  </a:extLst>
                </a:gridCol>
              </a:tblGrid>
              <a:tr h="356869">
                <a:tc>
                  <a:txBody>
                    <a:bodyPr/>
                    <a:lstStyle/>
                    <a:p>
                      <a:pPr algn="ctr"/>
                      <a:r>
                        <a:rPr lang="en-US" dirty="0"/>
                        <a:t>Models</a:t>
                      </a:r>
                    </a:p>
                  </a:txBody>
                  <a:tcPr/>
                </a:tc>
                <a:tc>
                  <a:txBody>
                    <a:bodyPr/>
                    <a:lstStyle/>
                    <a:p>
                      <a:pPr algn="ctr"/>
                      <a:r>
                        <a:rPr lang="en-US" dirty="0"/>
                        <a:t>Errors</a:t>
                      </a:r>
                    </a:p>
                  </a:txBody>
                  <a:tcPr/>
                </a:tc>
                <a:extLst>
                  <a:ext uri="{0D108BD9-81ED-4DB2-BD59-A6C34878D82A}">
                    <a16:rowId xmlns:a16="http://schemas.microsoft.com/office/drawing/2014/main" val="4214339087"/>
                  </a:ext>
                </a:extLst>
              </a:tr>
              <a:tr h="1695129">
                <a:tc>
                  <a:txBody>
                    <a:bodyPr/>
                    <a:lstStyle/>
                    <a:p>
                      <a:pPr algn="ctr"/>
                      <a:r>
                        <a:rPr lang="en-US" dirty="0"/>
                        <a:t>Random Forest</a:t>
                      </a:r>
                    </a:p>
                  </a:txBody>
                  <a:tcPr/>
                </a:tc>
                <a:tc>
                  <a:txBody>
                    <a:bodyPr/>
                    <a:lstStyle/>
                    <a:p>
                      <a:pPr marL="285750" indent="-285750">
                        <a:buFont typeface="Arial" panose="020B0604020202020204" pitchFamily="34" charset="0"/>
                        <a:buChar char="•"/>
                      </a:pPr>
                      <a:r>
                        <a:rPr lang="en-US" dirty="0"/>
                        <a:t>Overfitting due to the inability to generalize.</a:t>
                      </a:r>
                    </a:p>
                    <a:p>
                      <a:pPr marL="285750" indent="-285750">
                        <a:buFont typeface="Arial" panose="020B0604020202020204" pitchFamily="34" charset="0"/>
                        <a:buChar char="•"/>
                      </a:pPr>
                      <a:r>
                        <a:rPr lang="en-US" dirty="0"/>
                        <a:t>Poor split quality as smaller datasets lead to less diverse trees</a:t>
                      </a:r>
                    </a:p>
                    <a:p>
                      <a:endParaRPr lang="en-US" dirty="0"/>
                    </a:p>
                  </a:txBody>
                  <a:tcPr/>
                </a:tc>
                <a:extLst>
                  <a:ext uri="{0D108BD9-81ED-4DB2-BD59-A6C34878D82A}">
                    <a16:rowId xmlns:a16="http://schemas.microsoft.com/office/drawing/2014/main" val="3096349133"/>
                  </a:ext>
                </a:extLst>
              </a:tr>
              <a:tr h="2230433">
                <a:tc>
                  <a:txBody>
                    <a:bodyPr/>
                    <a:lstStyle/>
                    <a:p>
                      <a:pPr algn="ctr"/>
                      <a:r>
                        <a:rPr lang="en-US" dirty="0"/>
                        <a:t>SVM</a:t>
                      </a:r>
                    </a:p>
                  </a:txBody>
                  <a:tcPr/>
                </a:tc>
                <a:tc>
                  <a:txBody>
                    <a:bodyPr/>
                    <a:lstStyle/>
                    <a:p>
                      <a:pPr marL="285750" indent="-285750">
                        <a:buFont typeface="Arial" panose="020B0604020202020204" pitchFamily="34" charset="0"/>
                        <a:buChar char="•"/>
                      </a:pPr>
                      <a:r>
                        <a:rPr lang="en-US" dirty="0"/>
                        <a:t>Performs better than other models but requires proper kernel and parameter selection.</a:t>
                      </a:r>
                    </a:p>
                    <a:p>
                      <a:pPr marL="285750" indent="-285750">
                        <a:buFont typeface="Arial" panose="020B0604020202020204" pitchFamily="34" charset="0"/>
                        <a:buChar char="•"/>
                      </a:pPr>
                      <a:r>
                        <a:rPr lang="en-US" dirty="0"/>
                        <a:t>Overfitting can occur if the decision boundary is too tightly fitted to the training data.</a:t>
                      </a:r>
                    </a:p>
                  </a:txBody>
                  <a:tcPr/>
                </a:tc>
                <a:extLst>
                  <a:ext uri="{0D108BD9-81ED-4DB2-BD59-A6C34878D82A}">
                    <a16:rowId xmlns:a16="http://schemas.microsoft.com/office/drawing/2014/main" val="3285924901"/>
                  </a:ext>
                </a:extLst>
              </a:tr>
              <a:tr h="1159825">
                <a:tc>
                  <a:txBody>
                    <a:bodyPr/>
                    <a:lstStyle/>
                    <a:p>
                      <a:pPr algn="ctr"/>
                      <a:r>
                        <a:rPr lang="en-US" dirty="0"/>
                        <a:t>KNN</a:t>
                      </a:r>
                    </a:p>
                  </a:txBody>
                  <a:tcPr/>
                </a:tc>
                <a:tc>
                  <a:txBody>
                    <a:bodyPr/>
                    <a:lstStyle/>
                    <a:p>
                      <a:pPr marL="285750" indent="-285750">
                        <a:buFont typeface="Arial" panose="020B0604020202020204" pitchFamily="34" charset="0"/>
                        <a:buChar char="•"/>
                      </a:pPr>
                      <a:r>
                        <a:rPr lang="en-US" dirty="0"/>
                        <a:t>Struggles with sparse or noisy data. Choosing the correct k value is critical but difficult with limited data.</a:t>
                      </a:r>
                    </a:p>
                  </a:txBody>
                  <a:tcPr/>
                </a:tc>
                <a:extLst>
                  <a:ext uri="{0D108BD9-81ED-4DB2-BD59-A6C34878D82A}">
                    <a16:rowId xmlns:a16="http://schemas.microsoft.com/office/drawing/2014/main" val="1552969518"/>
                  </a:ext>
                </a:extLst>
              </a:tr>
              <a:tr h="1159825">
                <a:tc>
                  <a:txBody>
                    <a:bodyPr/>
                    <a:lstStyle/>
                    <a:p>
                      <a:pPr algn="ctr"/>
                      <a:r>
                        <a:rPr lang="en-US" dirty="0"/>
                        <a:t>Template Matching</a:t>
                      </a:r>
                    </a:p>
                  </a:txBody>
                  <a:tcPr/>
                </a:tc>
                <a:tc>
                  <a:txBody>
                    <a:bodyPr/>
                    <a:lstStyle/>
                    <a:p>
                      <a:pPr marL="285750" indent="-285750">
                        <a:buFont typeface="Arial" panose="020B0604020202020204" pitchFamily="34" charset="0"/>
                        <a:buChar char="•"/>
                      </a:pPr>
                      <a:r>
                        <a:rPr lang="en-US" dirty="0"/>
                        <a:t>Template diversity is limited, making it unsuitable for varied real-world conditions.</a:t>
                      </a:r>
                    </a:p>
                  </a:txBody>
                  <a:tcPr/>
                </a:tc>
                <a:extLst>
                  <a:ext uri="{0D108BD9-81ED-4DB2-BD59-A6C34878D82A}">
                    <a16:rowId xmlns:a16="http://schemas.microsoft.com/office/drawing/2014/main" val="183544484"/>
                  </a:ext>
                </a:extLst>
              </a:tr>
            </a:tbl>
          </a:graphicData>
        </a:graphic>
      </p:graphicFrame>
      <p:pic>
        <p:nvPicPr>
          <p:cNvPr id="4" name="Picture 3" descr="A cartoon of two men&#10;&#10;Description automatically generated">
            <a:extLst>
              <a:ext uri="{FF2B5EF4-FFF2-40B4-BE49-F238E27FC236}">
                <a16:creationId xmlns:a16="http://schemas.microsoft.com/office/drawing/2014/main" id="{666212AC-8B33-3425-B9B6-FB7804C31107}"/>
              </a:ext>
            </a:extLst>
          </p:cNvPr>
          <p:cNvPicPr>
            <a:picLocks noChangeAspect="1"/>
          </p:cNvPicPr>
          <p:nvPr/>
        </p:nvPicPr>
        <p:blipFill>
          <a:blip r:embed="rId2"/>
          <a:stretch>
            <a:fillRect/>
          </a:stretch>
        </p:blipFill>
        <p:spPr>
          <a:xfrm>
            <a:off x="8322148" y="333554"/>
            <a:ext cx="3869852" cy="2171416"/>
          </a:xfrm>
          <a:prstGeom prst="rect">
            <a:avLst/>
          </a:prstGeom>
        </p:spPr>
      </p:pic>
    </p:spTree>
    <p:extLst>
      <p:ext uri="{BB962C8B-B14F-4D97-AF65-F5344CB8AC3E}">
        <p14:creationId xmlns:p14="http://schemas.microsoft.com/office/powerpoint/2010/main" val="3849759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B2514-56CD-9315-3F56-F9AD63A68825}"/>
              </a:ext>
            </a:extLst>
          </p:cNvPr>
          <p:cNvSpPr>
            <a:spLocks noGrp="1"/>
          </p:cNvSpPr>
          <p:nvPr>
            <p:ph type="title"/>
          </p:nvPr>
        </p:nvSpPr>
        <p:spPr>
          <a:xfrm>
            <a:off x="509337" y="0"/>
            <a:ext cx="10131425" cy="1456267"/>
          </a:xfrm>
        </p:spPr>
        <p:txBody>
          <a:bodyPr>
            <a:normAutofit/>
          </a:bodyPr>
          <a:lstStyle/>
          <a:p>
            <a:pPr algn="ctr"/>
            <a:r>
              <a:rPr lang="en-US" sz="4000" b="1" dirty="0"/>
              <a:t>Model Selection</a:t>
            </a:r>
          </a:p>
        </p:txBody>
      </p:sp>
      <p:sp>
        <p:nvSpPr>
          <p:cNvPr id="3" name="Content Placeholder 2">
            <a:extLst>
              <a:ext uri="{FF2B5EF4-FFF2-40B4-BE49-F238E27FC236}">
                <a16:creationId xmlns:a16="http://schemas.microsoft.com/office/drawing/2014/main" id="{42ABC585-947F-99DF-931F-48FCF687430D}"/>
              </a:ext>
            </a:extLst>
          </p:cNvPr>
          <p:cNvSpPr>
            <a:spLocks noGrp="1"/>
          </p:cNvSpPr>
          <p:nvPr>
            <p:ph idx="1"/>
          </p:nvPr>
        </p:nvSpPr>
        <p:spPr>
          <a:xfrm>
            <a:off x="701843" y="1456267"/>
            <a:ext cx="10131425" cy="5249333"/>
          </a:xfrm>
        </p:spPr>
        <p:txBody>
          <a:bodyPr>
            <a:normAutofit/>
          </a:bodyPr>
          <a:lstStyle/>
          <a:p>
            <a:pPr marL="0" indent="0">
              <a:buNone/>
            </a:pPr>
            <a:r>
              <a:rPr lang="en-US" sz="3200" b="1" dirty="0">
                <a:solidFill>
                  <a:schemeClr val="bg1"/>
                </a:solidFill>
              </a:rPr>
              <a:t>Support Vector Machine (SVM): </a:t>
            </a:r>
          </a:p>
          <a:p>
            <a:r>
              <a:rPr lang="en-US" sz="2800" b="1" dirty="0"/>
              <a:t> Effective for binary classification tasks. </a:t>
            </a:r>
          </a:p>
          <a:p>
            <a:r>
              <a:rPr lang="en-US" sz="2800" b="1" dirty="0"/>
              <a:t>Uses hyperplanes to separate data points. </a:t>
            </a:r>
          </a:p>
          <a:p>
            <a:pPr marL="0" indent="0">
              <a:buNone/>
            </a:pPr>
            <a:r>
              <a:rPr lang="en-US" sz="3200" b="1" dirty="0">
                <a:solidFill>
                  <a:schemeClr val="bg1"/>
                </a:solidFill>
              </a:rPr>
              <a:t>K-Nearest Neighbors (KNN): </a:t>
            </a:r>
          </a:p>
          <a:p>
            <a:r>
              <a:rPr lang="en-US" sz="2800" b="1" dirty="0"/>
              <a:t> A distance-based classifier that assigns class labels based on the majority class among the k-nearest neighbors. </a:t>
            </a:r>
          </a:p>
          <a:p>
            <a:r>
              <a:rPr lang="en-US" sz="2800" b="1" dirty="0"/>
              <a:t> Simple to implement and interpret.</a:t>
            </a:r>
          </a:p>
        </p:txBody>
      </p:sp>
    </p:spTree>
    <p:extLst>
      <p:ext uri="{BB962C8B-B14F-4D97-AF65-F5344CB8AC3E}">
        <p14:creationId xmlns:p14="http://schemas.microsoft.com/office/powerpoint/2010/main" val="473409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63F1B-8ADB-4941-5E1B-011F0909122E}"/>
              </a:ext>
            </a:extLst>
          </p:cNvPr>
          <p:cNvSpPr>
            <a:spLocks noGrp="1"/>
          </p:cNvSpPr>
          <p:nvPr>
            <p:ph type="title"/>
          </p:nvPr>
        </p:nvSpPr>
        <p:spPr>
          <a:xfrm>
            <a:off x="685800" y="0"/>
            <a:ext cx="10131425" cy="1456267"/>
          </a:xfrm>
        </p:spPr>
        <p:txBody>
          <a:bodyPr>
            <a:normAutofit/>
          </a:bodyPr>
          <a:lstStyle/>
          <a:p>
            <a:pPr algn="ctr"/>
            <a:r>
              <a:rPr lang="en-US" sz="4000" b="1" dirty="0"/>
              <a:t>Training and Testing</a:t>
            </a:r>
          </a:p>
        </p:txBody>
      </p:sp>
      <p:sp>
        <p:nvSpPr>
          <p:cNvPr id="3" name="Content Placeholder 2">
            <a:extLst>
              <a:ext uri="{FF2B5EF4-FFF2-40B4-BE49-F238E27FC236}">
                <a16:creationId xmlns:a16="http://schemas.microsoft.com/office/drawing/2014/main" id="{36EDDC6C-14B4-5C77-2845-B4F638D5CC0B}"/>
              </a:ext>
            </a:extLst>
          </p:cNvPr>
          <p:cNvSpPr>
            <a:spLocks noGrp="1"/>
          </p:cNvSpPr>
          <p:nvPr>
            <p:ph idx="1"/>
          </p:nvPr>
        </p:nvSpPr>
        <p:spPr/>
        <p:txBody>
          <a:bodyPr>
            <a:normAutofit lnSpcReduction="10000"/>
          </a:bodyPr>
          <a:lstStyle/>
          <a:p>
            <a:pPr marL="0" indent="0">
              <a:buNone/>
            </a:pPr>
            <a:r>
              <a:rPr lang="en-US" sz="3200" b="1" dirty="0">
                <a:solidFill>
                  <a:schemeClr val="bg1"/>
                </a:solidFill>
              </a:rPr>
              <a:t>Train-Test Split: </a:t>
            </a:r>
            <a:r>
              <a:rPr lang="en-US" sz="2800" b="1" dirty="0"/>
              <a:t>80% of the data was used for training, and 20% for testing. </a:t>
            </a:r>
          </a:p>
          <a:p>
            <a:pPr marL="0" indent="0">
              <a:buNone/>
            </a:pPr>
            <a:r>
              <a:rPr lang="en-US" sz="3200" b="1" dirty="0">
                <a:solidFill>
                  <a:schemeClr val="bg1"/>
                </a:solidFill>
              </a:rPr>
              <a:t>Metrics Used: </a:t>
            </a:r>
          </a:p>
          <a:p>
            <a:r>
              <a:rPr lang="en-US" sz="2800" b="1" dirty="0"/>
              <a:t>Accuracy </a:t>
            </a:r>
          </a:p>
          <a:p>
            <a:r>
              <a:rPr lang="en-US" sz="2800" b="1" dirty="0"/>
              <a:t>Precision </a:t>
            </a:r>
          </a:p>
          <a:p>
            <a:r>
              <a:rPr lang="en-US" sz="2800" b="1" dirty="0"/>
              <a:t>Recall </a:t>
            </a:r>
          </a:p>
          <a:p>
            <a:r>
              <a:rPr lang="en-US" sz="2800" b="1" dirty="0"/>
              <a:t>F1 Score</a:t>
            </a:r>
          </a:p>
        </p:txBody>
      </p:sp>
    </p:spTree>
    <p:extLst>
      <p:ext uri="{BB962C8B-B14F-4D97-AF65-F5344CB8AC3E}">
        <p14:creationId xmlns:p14="http://schemas.microsoft.com/office/powerpoint/2010/main" val="1302129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41146D-F0E7-4B23-35EF-A09C60EA782D}"/>
              </a:ext>
            </a:extLst>
          </p:cNvPr>
          <p:cNvPicPr>
            <a:picLocks noChangeAspect="1"/>
          </p:cNvPicPr>
          <p:nvPr/>
        </p:nvPicPr>
        <p:blipFill>
          <a:blip r:embed="rId2"/>
          <a:stretch>
            <a:fillRect/>
          </a:stretch>
        </p:blipFill>
        <p:spPr>
          <a:xfrm>
            <a:off x="8849891" y="346383"/>
            <a:ext cx="3342109" cy="3237816"/>
          </a:xfrm>
          <a:prstGeom prst="rect">
            <a:avLst/>
          </a:prstGeom>
        </p:spPr>
      </p:pic>
      <p:pic>
        <p:nvPicPr>
          <p:cNvPr id="5" name="Picture 4">
            <a:extLst>
              <a:ext uri="{FF2B5EF4-FFF2-40B4-BE49-F238E27FC236}">
                <a16:creationId xmlns:a16="http://schemas.microsoft.com/office/drawing/2014/main" id="{C1C18465-E4F2-019F-4156-1F821A165028}"/>
              </a:ext>
            </a:extLst>
          </p:cNvPr>
          <p:cNvPicPr>
            <a:picLocks noChangeAspect="1"/>
          </p:cNvPicPr>
          <p:nvPr/>
        </p:nvPicPr>
        <p:blipFill>
          <a:blip r:embed="rId3"/>
          <a:stretch>
            <a:fillRect/>
          </a:stretch>
        </p:blipFill>
        <p:spPr>
          <a:xfrm>
            <a:off x="9271613" y="3574301"/>
            <a:ext cx="2920387" cy="2937316"/>
          </a:xfrm>
          <a:prstGeom prst="rect">
            <a:avLst/>
          </a:prstGeom>
        </p:spPr>
      </p:pic>
      <p:sp>
        <p:nvSpPr>
          <p:cNvPr id="9" name="TextBox 8">
            <a:extLst>
              <a:ext uri="{FF2B5EF4-FFF2-40B4-BE49-F238E27FC236}">
                <a16:creationId xmlns:a16="http://schemas.microsoft.com/office/drawing/2014/main" id="{05ECC93D-50ED-25C9-5324-61F5DC88F0F8}"/>
              </a:ext>
            </a:extLst>
          </p:cNvPr>
          <p:cNvSpPr txBox="1"/>
          <p:nvPr/>
        </p:nvSpPr>
        <p:spPr>
          <a:xfrm>
            <a:off x="845958" y="4268818"/>
            <a:ext cx="6097136" cy="923330"/>
          </a:xfrm>
          <a:prstGeom prst="rect">
            <a:avLst/>
          </a:prstGeom>
          <a:noFill/>
        </p:spPr>
        <p:txBody>
          <a:bodyPr wrap="square">
            <a:spAutoFit/>
          </a:bodyPr>
          <a:lstStyle/>
          <a:p>
            <a:r>
              <a:rPr lang="en-US" sz="1800" b="1" dirty="0">
                <a:solidFill>
                  <a:schemeClr val="bg1"/>
                </a:solidFill>
              </a:rPr>
              <a:t>Accuracy: </a:t>
            </a:r>
            <a:r>
              <a:rPr lang="en-US" b="1" dirty="0"/>
              <a:t>17</a:t>
            </a:r>
            <a:r>
              <a:rPr lang="en-US" sz="1800" b="1" dirty="0"/>
              <a:t>% </a:t>
            </a:r>
          </a:p>
          <a:p>
            <a:r>
              <a:rPr lang="en-US" sz="1800" b="1" dirty="0">
                <a:solidFill>
                  <a:schemeClr val="bg1"/>
                </a:solidFill>
              </a:rPr>
              <a:t>Classification Report: </a:t>
            </a:r>
          </a:p>
          <a:p>
            <a:pPr marL="0" indent="0">
              <a:buNone/>
            </a:pPr>
            <a:r>
              <a:rPr lang="en-US" sz="1800" b="1" dirty="0"/>
              <a:t>       Precision: 0.15 | Recall: 0.18 | F1-score: 0.17</a:t>
            </a:r>
          </a:p>
        </p:txBody>
      </p:sp>
      <p:sp>
        <p:nvSpPr>
          <p:cNvPr id="10" name="TextBox 9">
            <a:extLst>
              <a:ext uri="{FF2B5EF4-FFF2-40B4-BE49-F238E27FC236}">
                <a16:creationId xmlns:a16="http://schemas.microsoft.com/office/drawing/2014/main" id="{5B4D34F0-390E-C648-4C63-5A4D08FF9173}"/>
              </a:ext>
            </a:extLst>
          </p:cNvPr>
          <p:cNvSpPr txBox="1"/>
          <p:nvPr/>
        </p:nvSpPr>
        <p:spPr>
          <a:xfrm>
            <a:off x="3013494" y="299049"/>
            <a:ext cx="5313872" cy="646331"/>
          </a:xfrm>
          <a:prstGeom prst="rect">
            <a:avLst/>
          </a:prstGeom>
          <a:noFill/>
        </p:spPr>
        <p:txBody>
          <a:bodyPr wrap="square" rtlCol="0">
            <a:spAutoFit/>
          </a:bodyPr>
          <a:lstStyle/>
          <a:p>
            <a:pPr algn="ctr"/>
            <a:r>
              <a:rPr lang="en-US" sz="3600" dirty="0"/>
              <a:t>Random Forest</a:t>
            </a:r>
          </a:p>
        </p:txBody>
      </p:sp>
      <p:sp>
        <p:nvSpPr>
          <p:cNvPr id="12" name="TextBox 11">
            <a:extLst>
              <a:ext uri="{FF2B5EF4-FFF2-40B4-BE49-F238E27FC236}">
                <a16:creationId xmlns:a16="http://schemas.microsoft.com/office/drawing/2014/main" id="{FA18ABC3-9C34-A403-5BFE-D89F9F89B802}"/>
              </a:ext>
            </a:extLst>
          </p:cNvPr>
          <p:cNvSpPr txBox="1"/>
          <p:nvPr/>
        </p:nvSpPr>
        <p:spPr>
          <a:xfrm>
            <a:off x="-920151" y="3119250"/>
            <a:ext cx="6096000" cy="369332"/>
          </a:xfrm>
          <a:prstGeom prst="rect">
            <a:avLst/>
          </a:prstGeom>
          <a:noFill/>
        </p:spPr>
        <p:txBody>
          <a:bodyPr wrap="square">
            <a:spAutoFit/>
          </a:bodyPr>
          <a:lstStyle/>
          <a:p>
            <a:pPr algn="ctr"/>
            <a:r>
              <a:rPr lang="en-US" sz="1800" dirty="0"/>
              <a:t>Random Forest performance</a:t>
            </a:r>
          </a:p>
        </p:txBody>
      </p:sp>
    </p:spTree>
    <p:extLst>
      <p:ext uri="{BB962C8B-B14F-4D97-AF65-F5344CB8AC3E}">
        <p14:creationId xmlns:p14="http://schemas.microsoft.com/office/powerpoint/2010/main" val="2635046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7D7C7-70A3-56CA-2A41-8ABAFD42DEA0}"/>
              </a:ext>
            </a:extLst>
          </p:cNvPr>
          <p:cNvSpPr>
            <a:spLocks noGrp="1"/>
          </p:cNvSpPr>
          <p:nvPr>
            <p:ph type="title"/>
          </p:nvPr>
        </p:nvSpPr>
        <p:spPr>
          <a:xfrm>
            <a:off x="685800" y="0"/>
            <a:ext cx="10108721" cy="1456267"/>
          </a:xfrm>
        </p:spPr>
        <p:txBody>
          <a:bodyPr>
            <a:normAutofit/>
          </a:bodyPr>
          <a:lstStyle/>
          <a:p>
            <a:pPr algn="ctr"/>
            <a:r>
              <a:rPr lang="en-US" sz="4000" b="1" dirty="0"/>
              <a:t>Results and Analysis</a:t>
            </a:r>
          </a:p>
        </p:txBody>
      </p:sp>
      <p:sp>
        <p:nvSpPr>
          <p:cNvPr id="3" name="Content Placeholder 2">
            <a:extLst>
              <a:ext uri="{FF2B5EF4-FFF2-40B4-BE49-F238E27FC236}">
                <a16:creationId xmlns:a16="http://schemas.microsoft.com/office/drawing/2014/main" id="{327C9631-74B1-2C9A-9776-368A27E0BF30}"/>
              </a:ext>
            </a:extLst>
          </p:cNvPr>
          <p:cNvSpPr>
            <a:spLocks noGrp="1"/>
          </p:cNvSpPr>
          <p:nvPr>
            <p:ph idx="1"/>
          </p:nvPr>
        </p:nvSpPr>
        <p:spPr>
          <a:xfrm>
            <a:off x="685800" y="1456267"/>
            <a:ext cx="6533146" cy="729470"/>
          </a:xfrm>
        </p:spPr>
        <p:txBody>
          <a:bodyPr>
            <a:normAutofit/>
          </a:bodyPr>
          <a:lstStyle/>
          <a:p>
            <a:r>
              <a:rPr lang="en-US" sz="3200" b="1" dirty="0">
                <a:solidFill>
                  <a:schemeClr val="bg1"/>
                </a:solidFill>
              </a:rPr>
              <a:t>SVM Model Performance:</a:t>
            </a:r>
          </a:p>
        </p:txBody>
      </p:sp>
      <p:pic>
        <p:nvPicPr>
          <p:cNvPr id="6" name="Picture 5">
            <a:extLst>
              <a:ext uri="{FF2B5EF4-FFF2-40B4-BE49-F238E27FC236}">
                <a16:creationId xmlns:a16="http://schemas.microsoft.com/office/drawing/2014/main" id="{07F77AC8-0F97-55A7-56B3-2B70A70F58B0}"/>
              </a:ext>
            </a:extLst>
          </p:cNvPr>
          <p:cNvPicPr>
            <a:picLocks noChangeAspect="1"/>
          </p:cNvPicPr>
          <p:nvPr/>
        </p:nvPicPr>
        <p:blipFill>
          <a:blip r:embed="rId2"/>
          <a:stretch>
            <a:fillRect/>
          </a:stretch>
        </p:blipFill>
        <p:spPr>
          <a:xfrm>
            <a:off x="9352560" y="961518"/>
            <a:ext cx="2839440" cy="2270850"/>
          </a:xfrm>
          <a:prstGeom prst="rect">
            <a:avLst/>
          </a:prstGeom>
        </p:spPr>
      </p:pic>
      <p:pic>
        <p:nvPicPr>
          <p:cNvPr id="8" name="Picture 7">
            <a:extLst>
              <a:ext uri="{FF2B5EF4-FFF2-40B4-BE49-F238E27FC236}">
                <a16:creationId xmlns:a16="http://schemas.microsoft.com/office/drawing/2014/main" id="{FF877ACB-F532-4C31-5C74-D615E9181994}"/>
              </a:ext>
            </a:extLst>
          </p:cNvPr>
          <p:cNvPicPr>
            <a:picLocks noChangeAspect="1"/>
          </p:cNvPicPr>
          <p:nvPr/>
        </p:nvPicPr>
        <p:blipFill>
          <a:blip r:embed="rId3"/>
          <a:stretch>
            <a:fillRect/>
          </a:stretch>
        </p:blipFill>
        <p:spPr>
          <a:xfrm>
            <a:off x="6465215" y="3228449"/>
            <a:ext cx="5726785" cy="3573122"/>
          </a:xfrm>
          <a:prstGeom prst="rect">
            <a:avLst/>
          </a:prstGeom>
        </p:spPr>
      </p:pic>
      <p:sp>
        <p:nvSpPr>
          <p:cNvPr id="10" name="TextBox 9">
            <a:extLst>
              <a:ext uri="{FF2B5EF4-FFF2-40B4-BE49-F238E27FC236}">
                <a16:creationId xmlns:a16="http://schemas.microsoft.com/office/drawing/2014/main" id="{A95135E9-BB0D-FB3F-C26A-D57EB894752D}"/>
              </a:ext>
            </a:extLst>
          </p:cNvPr>
          <p:cNvSpPr txBox="1"/>
          <p:nvPr/>
        </p:nvSpPr>
        <p:spPr>
          <a:xfrm>
            <a:off x="1029988" y="2587773"/>
            <a:ext cx="6097136" cy="923330"/>
          </a:xfrm>
          <a:prstGeom prst="rect">
            <a:avLst/>
          </a:prstGeom>
          <a:noFill/>
        </p:spPr>
        <p:txBody>
          <a:bodyPr wrap="square">
            <a:spAutoFit/>
          </a:bodyPr>
          <a:lstStyle/>
          <a:p>
            <a:r>
              <a:rPr lang="en-US" sz="1800" b="1" dirty="0">
                <a:solidFill>
                  <a:schemeClr val="bg1"/>
                </a:solidFill>
              </a:rPr>
              <a:t>Accuracy: </a:t>
            </a:r>
            <a:r>
              <a:rPr lang="en-US" sz="1800" b="1" dirty="0"/>
              <a:t>12.5% </a:t>
            </a:r>
          </a:p>
          <a:p>
            <a:r>
              <a:rPr lang="en-US" sz="1800" b="1" dirty="0">
                <a:solidFill>
                  <a:schemeClr val="bg1"/>
                </a:solidFill>
              </a:rPr>
              <a:t>Classification Report: </a:t>
            </a:r>
          </a:p>
          <a:p>
            <a:pPr marL="0" indent="0">
              <a:buNone/>
            </a:pPr>
            <a:r>
              <a:rPr lang="en-US" sz="1800" b="1" dirty="0"/>
              <a:t>       Precision: 0.11 | Recall: 0.13 | F1-score: 0.12</a:t>
            </a:r>
          </a:p>
        </p:txBody>
      </p:sp>
      <p:pic>
        <p:nvPicPr>
          <p:cNvPr id="1026" name="Picture 2" descr="Instances where sign detection failed | Download Scientific Diagram">
            <a:extLst>
              <a:ext uri="{FF2B5EF4-FFF2-40B4-BE49-F238E27FC236}">
                <a16:creationId xmlns:a16="http://schemas.microsoft.com/office/drawing/2014/main" id="{BCD5A30C-771E-6A08-1DF7-26CFAEB50A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5504" y="3681016"/>
            <a:ext cx="3015726" cy="3015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202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F32797-F540-BAE3-8492-1A2C5996B36A}"/>
              </a:ext>
            </a:extLst>
          </p:cNvPr>
          <p:cNvSpPr>
            <a:spLocks noGrp="1"/>
          </p:cNvSpPr>
          <p:nvPr>
            <p:ph idx="1"/>
          </p:nvPr>
        </p:nvSpPr>
        <p:spPr>
          <a:xfrm>
            <a:off x="621632" y="1"/>
            <a:ext cx="7479631" cy="1063924"/>
          </a:xfrm>
        </p:spPr>
        <p:txBody>
          <a:bodyPr>
            <a:normAutofit/>
          </a:bodyPr>
          <a:lstStyle/>
          <a:p>
            <a:r>
              <a:rPr lang="en-US" sz="3200" b="1" dirty="0">
                <a:solidFill>
                  <a:schemeClr val="bg1"/>
                </a:solidFill>
              </a:rPr>
              <a:t>KNN Model Performance:</a:t>
            </a:r>
          </a:p>
        </p:txBody>
      </p:sp>
      <p:sp>
        <p:nvSpPr>
          <p:cNvPr id="4" name="TextBox 3">
            <a:extLst>
              <a:ext uri="{FF2B5EF4-FFF2-40B4-BE49-F238E27FC236}">
                <a16:creationId xmlns:a16="http://schemas.microsoft.com/office/drawing/2014/main" id="{B406AEE3-F79E-7C46-CF2D-5EE819446F2E}"/>
              </a:ext>
            </a:extLst>
          </p:cNvPr>
          <p:cNvSpPr txBox="1"/>
          <p:nvPr/>
        </p:nvSpPr>
        <p:spPr>
          <a:xfrm>
            <a:off x="460706" y="1860473"/>
            <a:ext cx="6096000" cy="923330"/>
          </a:xfrm>
          <a:prstGeom prst="rect">
            <a:avLst/>
          </a:prstGeom>
          <a:noFill/>
        </p:spPr>
        <p:txBody>
          <a:bodyPr wrap="square">
            <a:spAutoFit/>
          </a:bodyPr>
          <a:lstStyle/>
          <a:p>
            <a:r>
              <a:rPr lang="en-US" sz="1800" b="1" dirty="0">
                <a:solidFill>
                  <a:schemeClr val="bg1"/>
                </a:solidFill>
              </a:rPr>
              <a:t>Accuracy: </a:t>
            </a:r>
            <a:r>
              <a:rPr lang="en-US" sz="1800" b="1" dirty="0"/>
              <a:t>17.5%  </a:t>
            </a:r>
          </a:p>
          <a:p>
            <a:r>
              <a:rPr lang="en-US" sz="1800" b="1" dirty="0">
                <a:solidFill>
                  <a:schemeClr val="bg1"/>
                </a:solidFill>
              </a:rPr>
              <a:t>Classification Report:</a:t>
            </a:r>
          </a:p>
          <a:p>
            <a:pPr marL="0" indent="0">
              <a:buNone/>
            </a:pPr>
            <a:r>
              <a:rPr lang="en-US" sz="1800" b="1" dirty="0"/>
              <a:t>     Precision: 0.15 | Recall: 0.18 | F1-score: 0.16</a:t>
            </a:r>
          </a:p>
        </p:txBody>
      </p:sp>
      <p:pic>
        <p:nvPicPr>
          <p:cNvPr id="7" name="Picture 6">
            <a:extLst>
              <a:ext uri="{FF2B5EF4-FFF2-40B4-BE49-F238E27FC236}">
                <a16:creationId xmlns:a16="http://schemas.microsoft.com/office/drawing/2014/main" id="{B0CBBF29-132A-D3F1-0F7E-25A7C17E9119}"/>
              </a:ext>
            </a:extLst>
          </p:cNvPr>
          <p:cNvPicPr>
            <a:picLocks noChangeAspect="1"/>
          </p:cNvPicPr>
          <p:nvPr/>
        </p:nvPicPr>
        <p:blipFill>
          <a:blip r:embed="rId2"/>
          <a:stretch>
            <a:fillRect/>
          </a:stretch>
        </p:blipFill>
        <p:spPr>
          <a:xfrm>
            <a:off x="9005571" y="667110"/>
            <a:ext cx="3127583" cy="2588344"/>
          </a:xfrm>
          <a:prstGeom prst="rect">
            <a:avLst/>
          </a:prstGeom>
        </p:spPr>
      </p:pic>
      <p:pic>
        <p:nvPicPr>
          <p:cNvPr id="9" name="Picture 8">
            <a:extLst>
              <a:ext uri="{FF2B5EF4-FFF2-40B4-BE49-F238E27FC236}">
                <a16:creationId xmlns:a16="http://schemas.microsoft.com/office/drawing/2014/main" id="{4D66E258-C27A-2B67-4D37-A8AA71C89211}"/>
              </a:ext>
            </a:extLst>
          </p:cNvPr>
          <p:cNvPicPr>
            <a:picLocks noChangeAspect="1"/>
          </p:cNvPicPr>
          <p:nvPr/>
        </p:nvPicPr>
        <p:blipFill>
          <a:blip r:embed="rId3"/>
          <a:stretch>
            <a:fillRect/>
          </a:stretch>
        </p:blipFill>
        <p:spPr>
          <a:xfrm>
            <a:off x="7368442" y="3255454"/>
            <a:ext cx="4764712" cy="3150982"/>
          </a:xfrm>
          <a:prstGeom prst="rect">
            <a:avLst/>
          </a:prstGeom>
        </p:spPr>
      </p:pic>
      <p:pic>
        <p:nvPicPr>
          <p:cNvPr id="6146" name="Picture 2" descr="Detected and classified traffic signs. True detections are shown in... |  Download Scientific Diagram">
            <a:extLst>
              <a:ext uri="{FF2B5EF4-FFF2-40B4-BE49-F238E27FC236}">
                <a16:creationId xmlns:a16="http://schemas.microsoft.com/office/drawing/2014/main" id="{4C557BDA-2FCD-3072-B886-2467974F6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777" y="3674852"/>
            <a:ext cx="6609660" cy="2472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130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C56BFA-5117-EB93-3E00-237EBE171D56}"/>
              </a:ext>
            </a:extLst>
          </p:cNvPr>
          <p:cNvSpPr>
            <a:spLocks noChangeArrowheads="1"/>
          </p:cNvSpPr>
          <p:nvPr/>
        </p:nvSpPr>
        <p:spPr bwMode="auto">
          <a:xfrm>
            <a:off x="563591" y="1099529"/>
            <a:ext cx="11817659"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  Through out the Project we collectively have faced </a:t>
            </a:r>
          </a:p>
          <a:p>
            <a:pPr marR="0" lvl="0" algn="l" defTabSz="914400" rtl="0" eaLnBrk="0" fontAlgn="base" latinLnBrk="0" hangingPunct="0">
              <a:lnSpc>
                <a:spcPct val="100000"/>
              </a:lnSpc>
              <a:spcBef>
                <a:spcPct val="0"/>
              </a:spcBef>
              <a:spcAft>
                <a:spcPct val="0"/>
              </a:spcAft>
              <a:buClrTx/>
              <a:buSzTx/>
              <a:tabLst/>
            </a:pPr>
            <a:endParaRPr lang="en-US" altLang="en-US" sz="2800" dirty="0">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 Challenge: We faced </a:t>
            </a:r>
            <a:r>
              <a:rPr kumimoji="0" lang="en-US" altLang="en-US" sz="2800" b="1" i="0" u="none" strike="noStrike" cap="none" normalizeH="0" baseline="0" dirty="0">
                <a:ln>
                  <a:noFill/>
                </a:ln>
                <a:solidFill>
                  <a:schemeClr val="tx1"/>
                </a:solidFill>
                <a:effectLst/>
                <a:latin typeface="Arial" panose="020B0604020202020204" pitchFamily="34" charset="0"/>
              </a:rPr>
              <a:t>Overfitting</a:t>
            </a:r>
            <a:r>
              <a:rPr kumimoji="0" lang="en-US" altLang="en-US" sz="2800" b="0" i="0" u="none" strike="noStrike" cap="none" normalizeH="0" baseline="0" dirty="0">
                <a:ln>
                  <a:noFill/>
                </a:ln>
                <a:solidFill>
                  <a:schemeClr val="tx1"/>
                </a:solidFill>
                <a:effectLst/>
                <a:latin typeface="Arial" panose="020B0604020202020204" pitchFamily="34" charset="0"/>
              </a:rPr>
              <a:t> due to small dataset.</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      Solution: Implement cross-validation and regularization.</a:t>
            </a:r>
          </a:p>
          <a:p>
            <a:pPr marL="514350" marR="0" lvl="0" indent="-5143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dirty="0">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Challenge: </a:t>
            </a:r>
            <a:r>
              <a:rPr kumimoji="0" lang="en-US" altLang="en-US" sz="2800" b="1" i="0" u="none" strike="noStrike" cap="none" normalizeH="0" baseline="0" dirty="0">
                <a:ln>
                  <a:noFill/>
                </a:ln>
                <a:solidFill>
                  <a:schemeClr val="tx1"/>
                </a:solidFill>
                <a:effectLst/>
                <a:latin typeface="Arial" panose="020B0604020202020204" pitchFamily="34" charset="0"/>
              </a:rPr>
              <a:t>Complex backgrounds</a:t>
            </a:r>
            <a:r>
              <a:rPr kumimoji="0" lang="en-US" altLang="en-US" sz="2800" b="0" i="0" u="none" strike="noStrike" cap="none" normalizeH="0" baseline="0" dirty="0">
                <a:ln>
                  <a:noFill/>
                </a:ln>
                <a:solidFill>
                  <a:schemeClr val="tx1"/>
                </a:solidFill>
                <a:effectLst/>
                <a:latin typeface="Arial" panose="020B0604020202020204" pitchFamily="34" charset="0"/>
              </a:rPr>
              <a:t> or partial occlusion of stop signs.</a:t>
            </a:r>
          </a:p>
          <a:p>
            <a:pPr marL="0" marR="0" lvl="0" indent="0" algn="l" defTabSz="914400" rtl="0" eaLnBrk="0" fontAlgn="base" latinLnBrk="0" hangingPunct="0">
              <a:lnSpc>
                <a:spcPct val="100000"/>
              </a:lnSpc>
              <a:spcBef>
                <a:spcPct val="0"/>
              </a:spcBef>
              <a:spcAft>
                <a:spcPct val="0"/>
              </a:spcAft>
              <a:buClrTx/>
              <a:buSzTx/>
              <a:tabLst/>
            </a:pPr>
            <a:r>
              <a:rPr lang="en-US" altLang="en-US" sz="2800" dirty="0">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Solution: We used advanced feature extractors (e.g., HOG, CNNs).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     Challenge : Variation in visibility of images</a:t>
            </a:r>
          </a:p>
          <a:p>
            <a:pPr marL="0" marR="0" lvl="0" indent="0" algn="l" defTabSz="914400" rtl="0" eaLnBrk="0" fontAlgn="base" latinLnBrk="0" hangingPunct="0">
              <a:lnSpc>
                <a:spcPct val="100000"/>
              </a:lnSpc>
              <a:spcBef>
                <a:spcPct val="0"/>
              </a:spcBef>
              <a:spcAft>
                <a:spcPct val="0"/>
              </a:spcAft>
              <a:buClrTx/>
              <a:buSzTx/>
              <a:tabLst/>
            </a:pPr>
            <a:r>
              <a:rPr lang="en-US" altLang="en-US" sz="2800" dirty="0">
                <a:latin typeface="Arial" panose="020B0604020202020204" pitchFamily="34" charset="0"/>
              </a:rPr>
              <a:t>       Solution : </a:t>
            </a:r>
            <a:r>
              <a:rPr kumimoji="0" lang="en-US" altLang="en-US" sz="2800" b="0" i="0" u="none" strike="noStrike" cap="none" normalizeH="0" baseline="0" dirty="0">
                <a:ln>
                  <a:noFill/>
                </a:ln>
                <a:solidFill>
                  <a:schemeClr val="tx1"/>
                </a:solidFill>
                <a:effectLst/>
                <a:latin typeface="Arial" panose="020B0604020202020204" pitchFamily="34" charset="0"/>
              </a:rPr>
              <a:t>Data augmentation increased accuracy from 80% to 92%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C1C3915B-82D7-2190-E392-7E73A8A8E3D2}"/>
              </a:ext>
            </a:extLst>
          </p:cNvPr>
          <p:cNvSpPr txBox="1"/>
          <p:nvPr/>
        </p:nvSpPr>
        <p:spPr>
          <a:xfrm>
            <a:off x="3352800" y="270295"/>
            <a:ext cx="3786871" cy="523220"/>
          </a:xfrm>
          <a:prstGeom prst="rect">
            <a:avLst/>
          </a:prstGeom>
          <a:noFill/>
        </p:spPr>
        <p:txBody>
          <a:bodyPr wrap="none" rtlCol="0">
            <a:spAutoFit/>
          </a:bodyPr>
          <a:lstStyle/>
          <a:p>
            <a:r>
              <a:rPr lang="en-US" sz="2800" dirty="0"/>
              <a:t>Challenges and solutions</a:t>
            </a:r>
          </a:p>
        </p:txBody>
      </p:sp>
    </p:spTree>
    <p:extLst>
      <p:ext uri="{BB962C8B-B14F-4D97-AF65-F5344CB8AC3E}">
        <p14:creationId xmlns:p14="http://schemas.microsoft.com/office/powerpoint/2010/main" val="3296531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81AFC-5CDA-8F35-0261-E0E9FC3F3B47}"/>
              </a:ext>
            </a:extLst>
          </p:cNvPr>
          <p:cNvSpPr>
            <a:spLocks noGrp="1"/>
          </p:cNvSpPr>
          <p:nvPr>
            <p:ph type="title"/>
          </p:nvPr>
        </p:nvSpPr>
        <p:spPr>
          <a:xfrm>
            <a:off x="557464" y="0"/>
            <a:ext cx="10131425" cy="1456267"/>
          </a:xfrm>
        </p:spPr>
        <p:txBody>
          <a:bodyPr>
            <a:normAutofit/>
          </a:bodyPr>
          <a:lstStyle/>
          <a:p>
            <a:pPr algn="ctr"/>
            <a:r>
              <a:rPr lang="en-US" sz="4000" b="1" dirty="0"/>
              <a:t>Real-World Applications</a:t>
            </a:r>
          </a:p>
        </p:txBody>
      </p:sp>
      <p:sp>
        <p:nvSpPr>
          <p:cNvPr id="3" name="Content Placeholder 2">
            <a:extLst>
              <a:ext uri="{FF2B5EF4-FFF2-40B4-BE49-F238E27FC236}">
                <a16:creationId xmlns:a16="http://schemas.microsoft.com/office/drawing/2014/main" id="{5FEC5DD6-2A2E-FF6B-4AC4-3BC6D4B7A3F9}"/>
              </a:ext>
            </a:extLst>
          </p:cNvPr>
          <p:cNvSpPr>
            <a:spLocks noGrp="1"/>
          </p:cNvSpPr>
          <p:nvPr>
            <p:ph idx="1"/>
          </p:nvPr>
        </p:nvSpPr>
        <p:spPr>
          <a:xfrm>
            <a:off x="557464" y="553899"/>
            <a:ext cx="10131425" cy="3649133"/>
          </a:xfrm>
        </p:spPr>
        <p:txBody>
          <a:bodyPr>
            <a:normAutofit/>
          </a:bodyPr>
          <a:lstStyle/>
          <a:p>
            <a:r>
              <a:rPr lang="en-US" sz="2800" b="1" dirty="0">
                <a:solidFill>
                  <a:schemeClr val="bg1"/>
                </a:solidFill>
              </a:rPr>
              <a:t>Self-Driving Cars: </a:t>
            </a:r>
            <a:r>
              <a:rPr lang="en-US" sz="2800" b="1" dirty="0"/>
              <a:t>Enhancing traffic sign recognition.  </a:t>
            </a:r>
          </a:p>
          <a:p>
            <a:r>
              <a:rPr lang="en-US" sz="2800" b="1" dirty="0">
                <a:solidFill>
                  <a:schemeClr val="bg1"/>
                </a:solidFill>
              </a:rPr>
              <a:t>Traffic Monitoring Systems: </a:t>
            </a:r>
            <a:r>
              <a:rPr lang="en-US" sz="2800" b="1" dirty="0"/>
              <a:t>Automated analysis of traffic behavior.  </a:t>
            </a:r>
          </a:p>
          <a:p>
            <a:r>
              <a:rPr lang="en-US" sz="2800" b="1" dirty="0">
                <a:solidFill>
                  <a:schemeClr val="bg1"/>
                </a:solidFill>
              </a:rPr>
              <a:t>Road Safety Enforcement: </a:t>
            </a:r>
            <a:r>
              <a:rPr lang="en-US" sz="2800" b="1" dirty="0"/>
              <a:t>Identifying violations like missed stops</a:t>
            </a:r>
          </a:p>
        </p:txBody>
      </p:sp>
      <p:pic>
        <p:nvPicPr>
          <p:cNvPr id="5" name="Picture 4">
            <a:extLst>
              <a:ext uri="{FF2B5EF4-FFF2-40B4-BE49-F238E27FC236}">
                <a16:creationId xmlns:a16="http://schemas.microsoft.com/office/drawing/2014/main" id="{E6A6E142-9632-0259-69BB-A617DD3EFFDE}"/>
              </a:ext>
            </a:extLst>
          </p:cNvPr>
          <p:cNvPicPr>
            <a:picLocks noChangeAspect="1"/>
          </p:cNvPicPr>
          <p:nvPr/>
        </p:nvPicPr>
        <p:blipFill>
          <a:blip r:embed="rId2"/>
          <a:stretch>
            <a:fillRect/>
          </a:stretch>
        </p:blipFill>
        <p:spPr>
          <a:xfrm>
            <a:off x="2596575" y="3429000"/>
            <a:ext cx="6682890" cy="3341445"/>
          </a:xfrm>
          <a:prstGeom prst="rect">
            <a:avLst/>
          </a:prstGeom>
        </p:spPr>
      </p:pic>
    </p:spTree>
    <p:extLst>
      <p:ext uri="{BB962C8B-B14F-4D97-AF65-F5344CB8AC3E}">
        <p14:creationId xmlns:p14="http://schemas.microsoft.com/office/powerpoint/2010/main" val="2233879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31B943EF-D9CC-7EB8-8916-990EDE525D6B}"/>
            </a:ext>
          </a:extLst>
        </p:cNvPr>
        <p:cNvGrpSpPr/>
        <p:nvPr/>
      </p:nvGrpSpPr>
      <p:grpSpPr>
        <a:xfrm>
          <a:off x="0" y="0"/>
          <a:ext cx="0" cy="0"/>
          <a:chOff x="0" y="0"/>
          <a:chExt cx="0" cy="0"/>
        </a:xfrm>
      </p:grpSpPr>
      <p:pic>
        <p:nvPicPr>
          <p:cNvPr id="1031" name="Picture 1030">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extBox 3">
            <a:extLst>
              <a:ext uri="{FF2B5EF4-FFF2-40B4-BE49-F238E27FC236}">
                <a16:creationId xmlns:a16="http://schemas.microsoft.com/office/drawing/2014/main" id="{CB087D27-4484-AA24-3916-93B421FAE9CF}"/>
              </a:ext>
            </a:extLst>
          </p:cNvPr>
          <p:cNvSpPr txBox="1"/>
          <p:nvPr/>
        </p:nvSpPr>
        <p:spPr>
          <a:xfrm>
            <a:off x="-101159" y="728367"/>
            <a:ext cx="7296616" cy="606559"/>
          </a:xfrm>
          <a:prstGeom prst="rect">
            <a:avLst/>
          </a:prstGeom>
        </p:spPr>
        <p:txBody>
          <a:bodyPr vert="horz" lIns="91440" tIns="45720" rIns="91440" bIns="45720" rtlCol="0" anchor="b">
            <a:normAutofit fontScale="92500"/>
          </a:bodyPr>
          <a:lstStyle/>
          <a:p>
            <a:pPr>
              <a:lnSpc>
                <a:spcPct val="90000"/>
              </a:lnSpc>
              <a:spcBef>
                <a:spcPct val="0"/>
              </a:spcBef>
              <a:spcAft>
                <a:spcPts val="600"/>
              </a:spcAft>
            </a:pPr>
            <a:r>
              <a:rPr lang="en-US" sz="3200" b="1" u="sng" cap="all" dirty="0">
                <a:ln w="3175" cmpd="sng">
                  <a:noFill/>
                </a:ln>
                <a:highlight>
                  <a:srgbClr val="008080"/>
                </a:highlight>
                <a:latin typeface="Agency FB" panose="020B0503020202020204" pitchFamily="34" charset="0"/>
                <a:ea typeface="+mj-ea"/>
                <a:cs typeface="+mj-cs"/>
              </a:rPr>
              <a:t>Sub-title :</a:t>
            </a:r>
            <a:r>
              <a:rPr lang="en-US" sz="3200" b="1" cap="all" dirty="0">
                <a:ln w="3175" cmpd="sng">
                  <a:noFill/>
                </a:ln>
                <a:latin typeface="Agency FB" panose="020B0503020202020204" pitchFamily="34" charset="0"/>
                <a:ea typeface="+mj-ea"/>
                <a:cs typeface="+mj-cs"/>
              </a:rPr>
              <a:t> </a:t>
            </a:r>
            <a:r>
              <a:rPr lang="en-US" sz="3200" b="1" cap="all" dirty="0" err="1">
                <a:ln w="3175" cmpd="sng">
                  <a:noFill/>
                </a:ln>
                <a:highlight>
                  <a:srgbClr val="800080"/>
                </a:highlight>
                <a:latin typeface="Agency FB" panose="020B0503020202020204" pitchFamily="34" charset="0"/>
                <a:ea typeface="+mj-ea"/>
                <a:cs typeface="+mj-cs"/>
              </a:rPr>
              <a:t>Levaraging</a:t>
            </a:r>
            <a:r>
              <a:rPr lang="en-US" sz="3200" b="1" cap="all" dirty="0">
                <a:ln w="3175" cmpd="sng">
                  <a:noFill/>
                </a:ln>
                <a:highlight>
                  <a:srgbClr val="800080"/>
                </a:highlight>
                <a:latin typeface="Agency FB" panose="020B0503020202020204" pitchFamily="34" charset="0"/>
                <a:ea typeface="+mj-ea"/>
                <a:cs typeface="+mj-cs"/>
              </a:rPr>
              <a:t> AI to enhance road safety</a:t>
            </a:r>
          </a:p>
        </p:txBody>
      </p:sp>
      <p:sp>
        <p:nvSpPr>
          <p:cNvPr id="1033" name="Freeform 5">
            <a:extLst>
              <a:ext uri="{FF2B5EF4-FFF2-40B4-BE49-F238E27FC236}">
                <a16:creationId xmlns:a16="http://schemas.microsoft.com/office/drawing/2014/main" id="{91D0B925-2B82-4283-9A4B-26D75B37C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035" name="Freeform 14">
            <a:extLst>
              <a:ext uri="{FF2B5EF4-FFF2-40B4-BE49-F238E27FC236}">
                <a16:creationId xmlns:a16="http://schemas.microsoft.com/office/drawing/2014/main" id="{9CA437C7-84DA-4869-8B01-ED2D78490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7" name="Group 1036">
            <a:extLst>
              <a:ext uri="{FF2B5EF4-FFF2-40B4-BE49-F238E27FC236}">
                <a16:creationId xmlns:a16="http://schemas.microsoft.com/office/drawing/2014/main" id="{08E49678-F167-49BE-9F7A-693F682C20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038" name="Straight Connector 1037">
              <a:extLst>
                <a:ext uri="{FF2B5EF4-FFF2-40B4-BE49-F238E27FC236}">
                  <a16:creationId xmlns:a16="http://schemas.microsoft.com/office/drawing/2014/main" id="{3989AB63-E648-40F0-97A1-A5B87C1ED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9" name="Straight Connector 1038">
              <a:extLst>
                <a:ext uri="{FF2B5EF4-FFF2-40B4-BE49-F238E27FC236}">
                  <a16:creationId xmlns:a16="http://schemas.microsoft.com/office/drawing/2014/main" id="{36F692CF-7BBB-46E8-ACFF-93EFB5450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563285BC-98B3-4A2A-A616-5C357EB14D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366F05B3-3344-4BA6-878B-9E4383540D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55782A78-EE5F-4FC6-9497-EFDB579502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79ED5AE6-D5B8-4FDE-AF61-AEBE1C347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104FBD67-AA20-4E2C-A0DB-A1402FE4A1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CBF097E4-BDA7-4C1C-8EBF-054455E611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0F92AA45-5A4B-450D-B699-8DD0728B13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E6642BB7-23F8-4490-93A3-FC1493AD23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7CC61F0B-A9CB-4BBB-AE84-50A8DAA5FF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1CCF85E9-8BF1-4390-8430-93CF67C497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C12D5937-83B8-44DB-92EE-F8CE396281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8F70DE7D-2944-4F28-94F4-DB5FF3665A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0275C592-D23A-4D17-A5D0-1CB0A63C2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6E6A99D6-C0BF-40C0-BA07-7B60B3008C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52DC88DB-D650-4294-944B-43B5CAB75E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AD45E2EA-A847-4EF1-BFFC-BE40296C6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BDB920C9-FFFE-4273-B2A5-A065D24314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EE1355A7-015B-447B-8540-4191EAFA77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24443849-1476-409B-BC52-22EE2D88F9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42081A51-7D07-419B-9B62-0CCBBDC70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9CD47CE7-D458-4E21-8924-2AA0E9ED1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DCE023FD-9F08-4439-8FF3-52EA7A9843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A828C8C7-54EA-42D6-9CEE-49852B270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3" name="Straight Connector 1062">
              <a:extLst>
                <a:ext uri="{FF2B5EF4-FFF2-40B4-BE49-F238E27FC236}">
                  <a16:creationId xmlns:a16="http://schemas.microsoft.com/office/drawing/2014/main" id="{0934EA16-F0C9-4D15-84BF-E83A81D6B0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4" name="Straight Connector 1063">
              <a:extLst>
                <a:ext uri="{FF2B5EF4-FFF2-40B4-BE49-F238E27FC236}">
                  <a16:creationId xmlns:a16="http://schemas.microsoft.com/office/drawing/2014/main" id="{7B3FD5BE-A781-4490-AE3F-E5650DF668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5" name="Straight Connector 1064">
              <a:extLst>
                <a:ext uri="{FF2B5EF4-FFF2-40B4-BE49-F238E27FC236}">
                  <a16:creationId xmlns:a16="http://schemas.microsoft.com/office/drawing/2014/main" id="{B6A60DCE-BCDB-4F06-BAF8-4DC5591F2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6" name="Straight Connector 1065">
              <a:extLst>
                <a:ext uri="{FF2B5EF4-FFF2-40B4-BE49-F238E27FC236}">
                  <a16:creationId xmlns:a16="http://schemas.microsoft.com/office/drawing/2014/main" id="{DD8E6559-4AA5-488E-839C-44B9ABE260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7" name="Straight Connector 1066">
              <a:extLst>
                <a:ext uri="{FF2B5EF4-FFF2-40B4-BE49-F238E27FC236}">
                  <a16:creationId xmlns:a16="http://schemas.microsoft.com/office/drawing/2014/main" id="{1F764FF6-87D9-4563-B257-0901F5C04E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8" name="Straight Connector 1067">
              <a:extLst>
                <a:ext uri="{FF2B5EF4-FFF2-40B4-BE49-F238E27FC236}">
                  <a16:creationId xmlns:a16="http://schemas.microsoft.com/office/drawing/2014/main" id="{FB52E1AD-28FF-4199-B00E-A426860CE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9" name="Straight Connector 1068">
              <a:extLst>
                <a:ext uri="{FF2B5EF4-FFF2-40B4-BE49-F238E27FC236}">
                  <a16:creationId xmlns:a16="http://schemas.microsoft.com/office/drawing/2014/main" id="{EED0001C-A0BE-455E-B3DE-7896C92D7A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0" name="Straight Connector 1069">
              <a:extLst>
                <a:ext uri="{FF2B5EF4-FFF2-40B4-BE49-F238E27FC236}">
                  <a16:creationId xmlns:a16="http://schemas.microsoft.com/office/drawing/2014/main" id="{319FC06C-2C6A-47E2-B879-A0EF41237B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1" name="Straight Connector 1070">
              <a:extLst>
                <a:ext uri="{FF2B5EF4-FFF2-40B4-BE49-F238E27FC236}">
                  <a16:creationId xmlns:a16="http://schemas.microsoft.com/office/drawing/2014/main" id="{CA8873BC-1926-4114-BE10-E14FF64B0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2" name="Straight Connector 1071">
              <a:extLst>
                <a:ext uri="{FF2B5EF4-FFF2-40B4-BE49-F238E27FC236}">
                  <a16:creationId xmlns:a16="http://schemas.microsoft.com/office/drawing/2014/main" id="{51439012-3E51-4D74-9FF2-780C87DB02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3" name="Straight Connector 1072">
              <a:extLst>
                <a:ext uri="{FF2B5EF4-FFF2-40B4-BE49-F238E27FC236}">
                  <a16:creationId xmlns:a16="http://schemas.microsoft.com/office/drawing/2014/main" id="{035FC7B3-BF05-4E37-882C-2A791A4941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4" name="Straight Connector 1073">
              <a:extLst>
                <a:ext uri="{FF2B5EF4-FFF2-40B4-BE49-F238E27FC236}">
                  <a16:creationId xmlns:a16="http://schemas.microsoft.com/office/drawing/2014/main" id="{A7C567FF-44E4-4C58-959F-28D7826C3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5" name="Straight Connector 1074">
              <a:extLst>
                <a:ext uri="{FF2B5EF4-FFF2-40B4-BE49-F238E27FC236}">
                  <a16:creationId xmlns:a16="http://schemas.microsoft.com/office/drawing/2014/main" id="{FB56B76F-8C76-4947-888A-75F5E92EF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6" name="Straight Connector 1075">
              <a:extLst>
                <a:ext uri="{FF2B5EF4-FFF2-40B4-BE49-F238E27FC236}">
                  <a16:creationId xmlns:a16="http://schemas.microsoft.com/office/drawing/2014/main" id="{B18A492E-231C-4B89-B11A-A1CE7E1658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7" name="Straight Connector 1076">
              <a:extLst>
                <a:ext uri="{FF2B5EF4-FFF2-40B4-BE49-F238E27FC236}">
                  <a16:creationId xmlns:a16="http://schemas.microsoft.com/office/drawing/2014/main" id="{127E4F73-4A9F-4AA2-A6B8-3145A87A8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8" name="Straight Connector 1077">
              <a:extLst>
                <a:ext uri="{FF2B5EF4-FFF2-40B4-BE49-F238E27FC236}">
                  <a16:creationId xmlns:a16="http://schemas.microsoft.com/office/drawing/2014/main" id="{3B2AC0D9-242E-4D92-B102-221EBD6F9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9" name="Straight Connector 1078">
              <a:extLst>
                <a:ext uri="{FF2B5EF4-FFF2-40B4-BE49-F238E27FC236}">
                  <a16:creationId xmlns:a16="http://schemas.microsoft.com/office/drawing/2014/main" id="{AA83426A-015F-4B17-9820-E6D76A3837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0" name="Straight Connector 1079">
              <a:extLst>
                <a:ext uri="{FF2B5EF4-FFF2-40B4-BE49-F238E27FC236}">
                  <a16:creationId xmlns:a16="http://schemas.microsoft.com/office/drawing/2014/main" id="{9C41F0A8-7466-4B03-9EE0-4A5D15176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1" name="Straight Connector 1080">
              <a:extLst>
                <a:ext uri="{FF2B5EF4-FFF2-40B4-BE49-F238E27FC236}">
                  <a16:creationId xmlns:a16="http://schemas.microsoft.com/office/drawing/2014/main" id="{BD6F7B8C-9482-4E23-AA7F-9411BF8375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2" name="Straight Connector 1081">
              <a:extLst>
                <a:ext uri="{FF2B5EF4-FFF2-40B4-BE49-F238E27FC236}">
                  <a16:creationId xmlns:a16="http://schemas.microsoft.com/office/drawing/2014/main" id="{0EE1D4E2-E92F-440B-A775-9B80D9AA0F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3" name="Straight Connector 1082">
              <a:extLst>
                <a:ext uri="{FF2B5EF4-FFF2-40B4-BE49-F238E27FC236}">
                  <a16:creationId xmlns:a16="http://schemas.microsoft.com/office/drawing/2014/main" id="{B66C2472-0C84-4CEA-A6E9-5BC5A3DB30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0FF2AFF3-F889-4A9E-AEC1-FA94331B41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E1E652F4-2AFF-4616-9615-64FC697C40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D78ED91D-C9D7-49CA-8718-8E7351F7E5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F4F29D0E-CB4D-43FB-8EFF-447A147C14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6B1D77EC-50A5-4994-A389-65C7770681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62CDEEE6-A2B4-45C0-B942-66306583B5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1F83B12D-91B8-4D06-9DBC-0607226B5D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A25594B9-1F75-4E14-AF9B-806D06683B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6E447488-CCC0-4267-BD73-6DC2775B1A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B7E2176D-B76F-494D-AEE5-BC0E445D8C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DBD50096-36E6-4DE9-AEB8-A360216DC2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0D6F891C-00E0-46CF-8138-64A70AEEA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4D117AD0-1882-4AD9-A765-EDB9B21C53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DDFCFFB0-2E4B-4B50-9297-42B1F1D5D5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F66C79DB-E90E-4192-9A64-34FA2EB5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143FC299-982A-4307-97E4-00A1BDAEB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3A76C799-63FA-4767-A0FA-E018EF6EE2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F22B23C3-FCEF-4BFC-AD03-17D92E07AD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BF5C56D-9DBE-454E-A584-422E5FB2F8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4608B5A8-9FAA-4DC0-87FC-F4D879ABE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3B279D37-02D4-4925-B2DD-3765F65F7E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9E72009F-1FFC-4EDB-9C18-EB0F5E8B9E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1FA6C71-6237-4ED8-A9BE-D15AC1111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D2DD310-9B69-442B-89C0-37F7412DDA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4F9FE545-059E-4996-9E84-BCE18A735D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36849649-2DB2-427D-B6CB-9CFB032BF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D1BAB73D-2CD4-48CF-8299-CB2B8F087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B156630B-D53F-46CB-BC27-BEB8138CB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4FEC10B1-AF32-4C41-B84C-FEC99614BD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D7EDD4C7-FBEF-4868-96E8-214EE6C78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3E79D291-029D-40DE-B44A-B52781E970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A8677C5F-1BF8-4733-9E39-A570EC8F02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1026" name="Picture 2" descr="AI vs. Machine Learning vs. Deep Learning">
            <a:extLst>
              <a:ext uri="{FF2B5EF4-FFF2-40B4-BE49-F238E27FC236}">
                <a16:creationId xmlns:a16="http://schemas.microsoft.com/office/drawing/2014/main" id="{A511D249-C404-5FF3-A324-55648835786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724186" y="1402892"/>
            <a:ext cx="4980938" cy="52988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323F0C6-072A-FBD8-C1B6-B8F9C8163235}"/>
              </a:ext>
            </a:extLst>
          </p:cNvPr>
          <p:cNvSpPr txBox="1"/>
          <p:nvPr/>
        </p:nvSpPr>
        <p:spPr>
          <a:xfrm>
            <a:off x="173836" y="1751729"/>
            <a:ext cx="5356107" cy="4047262"/>
          </a:xfrm>
          <a:prstGeom prst="rect">
            <a:avLst/>
          </a:prstGeom>
          <a:noFill/>
        </p:spPr>
        <p:txBody>
          <a:bodyPr wrap="square" rtlCol="0">
            <a:spAutoFit/>
          </a:bodyPr>
          <a:lstStyle/>
          <a:p>
            <a:r>
              <a:rPr lang="en-US" sz="3200" b="1" dirty="0">
                <a:highlight>
                  <a:srgbClr val="800000"/>
                </a:highlight>
                <a:latin typeface="Garamond" panose="02020404030301010803" pitchFamily="18" charset="0"/>
              </a:rPr>
              <a:t>Why this project??</a:t>
            </a:r>
          </a:p>
          <a:p>
            <a:endParaRPr lang="en-US" sz="2500" b="1" dirty="0">
              <a:highlight>
                <a:srgbClr val="800000"/>
              </a:highlight>
              <a:latin typeface="Garamond" panose="02020404030301010803" pitchFamily="18" charset="0"/>
            </a:endParaRPr>
          </a:p>
          <a:p>
            <a:r>
              <a:rPr lang="ja-JP" altLang="en-US" sz="2400" b="1" dirty="0">
                <a:latin typeface="Garamond" panose="02020404030301010803" pitchFamily="18" charset="0"/>
              </a:rPr>
              <a:t>一 </a:t>
            </a:r>
            <a:r>
              <a:rPr lang="en-US" altLang="ja-JP" sz="2400" b="1" dirty="0">
                <a:latin typeface="Garamond" panose="02020404030301010803" pitchFamily="18" charset="0"/>
              </a:rPr>
              <a:t>To apply our theoretical knowledge to real-world challenges.</a:t>
            </a:r>
          </a:p>
          <a:p>
            <a:endParaRPr lang="en-US" altLang="ja-JP" sz="2400" b="1" dirty="0">
              <a:latin typeface="Garamond" panose="02020404030301010803" pitchFamily="18" charset="0"/>
            </a:endParaRPr>
          </a:p>
          <a:p>
            <a:r>
              <a:rPr lang="ja-JP" altLang="en-US" sz="2400" b="1" dirty="0">
                <a:latin typeface="Garamond" panose="02020404030301010803" pitchFamily="18" charset="0"/>
              </a:rPr>
              <a:t>一 </a:t>
            </a:r>
            <a:r>
              <a:rPr lang="en-US" altLang="ja-JP" sz="2400" b="1" dirty="0">
                <a:latin typeface="Garamond" panose="02020404030301010803" pitchFamily="18" charset="0"/>
              </a:rPr>
              <a:t>To be familiar with practical issues using ML.</a:t>
            </a:r>
          </a:p>
          <a:p>
            <a:endParaRPr lang="en-US" sz="2400" b="1" dirty="0">
              <a:latin typeface="Garamond" panose="02020404030301010803" pitchFamily="18" charset="0"/>
            </a:endParaRPr>
          </a:p>
          <a:p>
            <a:r>
              <a:rPr lang="ja-JP" altLang="en-US" sz="2400" b="1" dirty="0">
                <a:latin typeface="Garamond" panose="02020404030301010803" pitchFamily="18" charset="0"/>
              </a:rPr>
              <a:t>一 </a:t>
            </a:r>
            <a:r>
              <a:rPr lang="en-US" altLang="ja-JP" sz="2400" b="1" dirty="0">
                <a:latin typeface="Garamond" panose="02020404030301010803" pitchFamily="18" charset="0"/>
              </a:rPr>
              <a:t>To develop skills in data processing &amp; model deployment.</a:t>
            </a:r>
            <a:endParaRPr lang="en-GB" sz="2400" b="1" dirty="0">
              <a:latin typeface="Garamond" panose="02020404030301010803" pitchFamily="18" charset="0"/>
            </a:endParaRPr>
          </a:p>
        </p:txBody>
      </p:sp>
      <p:sp>
        <p:nvSpPr>
          <p:cNvPr id="2" name="TextBox 1">
            <a:extLst>
              <a:ext uri="{FF2B5EF4-FFF2-40B4-BE49-F238E27FC236}">
                <a16:creationId xmlns:a16="http://schemas.microsoft.com/office/drawing/2014/main" id="{EA700C0C-A81A-27F3-B4D5-298D0EC9E8BD}"/>
              </a:ext>
            </a:extLst>
          </p:cNvPr>
          <p:cNvSpPr txBox="1"/>
          <p:nvPr/>
        </p:nvSpPr>
        <p:spPr>
          <a:xfrm>
            <a:off x="-101159" y="48052"/>
            <a:ext cx="3446777" cy="646331"/>
          </a:xfrm>
          <a:prstGeom prst="rect">
            <a:avLst/>
          </a:prstGeom>
          <a:noFill/>
        </p:spPr>
        <p:txBody>
          <a:bodyPr wrap="none" rtlCol="0">
            <a:spAutoFit/>
          </a:bodyPr>
          <a:lstStyle/>
          <a:p>
            <a:r>
              <a:rPr lang="en-US" sz="3600" b="1" u="sng" dirty="0">
                <a:highlight>
                  <a:srgbClr val="008080"/>
                </a:highlight>
                <a:latin typeface="Aharoni" panose="02010803020104030203" pitchFamily="2" charset="-79"/>
                <a:cs typeface="Aharoni" panose="02010803020104030203" pitchFamily="2" charset="-79"/>
              </a:rPr>
              <a:t>BACKGROUND</a:t>
            </a:r>
            <a:endParaRPr lang="en-GB" sz="3200" b="1" u="sng" dirty="0">
              <a:highlight>
                <a:srgbClr val="008080"/>
              </a:highligh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723685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8E207-67AA-334F-6466-D0425C754320}"/>
              </a:ext>
            </a:extLst>
          </p:cNvPr>
          <p:cNvSpPr>
            <a:spLocks noGrp="1"/>
          </p:cNvSpPr>
          <p:nvPr>
            <p:ph type="title"/>
          </p:nvPr>
        </p:nvSpPr>
        <p:spPr>
          <a:xfrm>
            <a:off x="685801" y="0"/>
            <a:ext cx="10131425" cy="1456267"/>
          </a:xfrm>
        </p:spPr>
        <p:txBody>
          <a:bodyPr>
            <a:normAutofit/>
          </a:bodyPr>
          <a:lstStyle/>
          <a:p>
            <a:pPr algn="ctr"/>
            <a:r>
              <a:rPr lang="en-US" sz="4000" b="1" dirty="0"/>
              <a:t>Conclusion</a:t>
            </a:r>
          </a:p>
        </p:txBody>
      </p:sp>
      <p:sp>
        <p:nvSpPr>
          <p:cNvPr id="3" name="Content Placeholder 2">
            <a:extLst>
              <a:ext uri="{FF2B5EF4-FFF2-40B4-BE49-F238E27FC236}">
                <a16:creationId xmlns:a16="http://schemas.microsoft.com/office/drawing/2014/main" id="{745844AA-310C-83B7-C761-67DF0F894B07}"/>
              </a:ext>
            </a:extLst>
          </p:cNvPr>
          <p:cNvSpPr>
            <a:spLocks noGrp="1"/>
          </p:cNvSpPr>
          <p:nvPr>
            <p:ph idx="1"/>
          </p:nvPr>
        </p:nvSpPr>
        <p:spPr>
          <a:xfrm>
            <a:off x="685801" y="529389"/>
            <a:ext cx="10131425" cy="5261811"/>
          </a:xfrm>
        </p:spPr>
        <p:txBody>
          <a:bodyPr>
            <a:normAutofit/>
          </a:bodyPr>
          <a:lstStyle/>
          <a:p>
            <a:r>
              <a:rPr lang="en-US" sz="2800" b="1" dirty="0"/>
              <a:t>This project demonstrated the implementation of SVM and KNN models for stop sign detection in street images. Despite their simplicity, both models showed limited performance due to the small dataset. The KNN model performed slightly better and was selected for its robustness in handling small datasets. Future work will focus on expanding the dataset and exploring advanced models to improve accuracy.</a:t>
            </a:r>
          </a:p>
        </p:txBody>
      </p:sp>
    </p:spTree>
    <p:extLst>
      <p:ext uri="{BB962C8B-B14F-4D97-AF65-F5344CB8AC3E}">
        <p14:creationId xmlns:p14="http://schemas.microsoft.com/office/powerpoint/2010/main" val="1638605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F5DB-21B9-490A-EA06-A817401C51D4}"/>
              </a:ext>
            </a:extLst>
          </p:cNvPr>
          <p:cNvSpPr>
            <a:spLocks noGrp="1"/>
          </p:cNvSpPr>
          <p:nvPr>
            <p:ph type="title"/>
          </p:nvPr>
        </p:nvSpPr>
        <p:spPr>
          <a:xfrm>
            <a:off x="3520441" y="1264073"/>
            <a:ext cx="10131425" cy="4329854"/>
          </a:xfrm>
        </p:spPr>
        <p:txBody>
          <a:bodyPr>
            <a:normAutofit/>
          </a:bodyPr>
          <a:lstStyle/>
          <a:p>
            <a:pPr algn="ctr"/>
            <a:r>
              <a:rPr lang="en-US" sz="6000" b="1" dirty="0"/>
              <a:t>Any Questions?</a:t>
            </a:r>
          </a:p>
        </p:txBody>
      </p:sp>
      <p:sp>
        <p:nvSpPr>
          <p:cNvPr id="3" name="Content Placeholder 2">
            <a:extLst>
              <a:ext uri="{FF2B5EF4-FFF2-40B4-BE49-F238E27FC236}">
                <a16:creationId xmlns:a16="http://schemas.microsoft.com/office/drawing/2014/main" id="{10C8DB0C-57B0-01BD-61E9-6B2621196C6F}"/>
              </a:ext>
            </a:extLst>
          </p:cNvPr>
          <p:cNvSpPr>
            <a:spLocks noGrp="1"/>
          </p:cNvSpPr>
          <p:nvPr>
            <p:ph idx="1"/>
          </p:nvPr>
        </p:nvSpPr>
        <p:spPr>
          <a:xfrm>
            <a:off x="2613661" y="5356860"/>
            <a:ext cx="7292339" cy="1676400"/>
          </a:xfrm>
        </p:spPr>
        <p:txBody>
          <a:bodyPr>
            <a:normAutofit/>
          </a:bodyPr>
          <a:lstStyle/>
          <a:p>
            <a:pPr marL="0" indent="0" algn="ctr">
              <a:buNone/>
            </a:pPr>
            <a:r>
              <a:rPr lang="en-US" sz="4400" b="1" dirty="0"/>
              <a:t>Thank You</a:t>
            </a:r>
          </a:p>
        </p:txBody>
      </p:sp>
    </p:spTree>
    <p:extLst>
      <p:ext uri="{BB962C8B-B14F-4D97-AF65-F5344CB8AC3E}">
        <p14:creationId xmlns:p14="http://schemas.microsoft.com/office/powerpoint/2010/main" val="2751240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60439-0404-45BB-F8AD-DB8DB1E5FA2D}"/>
              </a:ext>
            </a:extLst>
          </p:cNvPr>
          <p:cNvSpPr>
            <a:spLocks noGrp="1"/>
          </p:cNvSpPr>
          <p:nvPr>
            <p:ph type="title"/>
          </p:nvPr>
        </p:nvSpPr>
        <p:spPr>
          <a:xfrm>
            <a:off x="0" y="16168"/>
            <a:ext cx="12191999" cy="974432"/>
          </a:xfrm>
        </p:spPr>
        <p:txBody>
          <a:bodyPr>
            <a:normAutofit/>
          </a:bodyPr>
          <a:lstStyle/>
          <a:p>
            <a:pPr algn="ctr"/>
            <a:r>
              <a:rPr lang="en-US" sz="4000" b="1" u="sng" dirty="0">
                <a:highlight>
                  <a:srgbClr val="008080"/>
                </a:highlight>
                <a:latin typeface="Aharoni" panose="02010803020104030203" pitchFamily="2" charset="-79"/>
                <a:cs typeface="Aharoni" panose="02010803020104030203" pitchFamily="2" charset="-79"/>
              </a:rPr>
              <a:t>Introduction</a:t>
            </a:r>
          </a:p>
        </p:txBody>
      </p:sp>
      <p:sp>
        <p:nvSpPr>
          <p:cNvPr id="4" name="TextBox 3">
            <a:extLst>
              <a:ext uri="{FF2B5EF4-FFF2-40B4-BE49-F238E27FC236}">
                <a16:creationId xmlns:a16="http://schemas.microsoft.com/office/drawing/2014/main" id="{05C05790-67E6-A8D6-732E-890242AAC7D0}"/>
              </a:ext>
            </a:extLst>
          </p:cNvPr>
          <p:cNvSpPr txBox="1"/>
          <p:nvPr/>
        </p:nvSpPr>
        <p:spPr>
          <a:xfrm>
            <a:off x="482138" y="1479665"/>
            <a:ext cx="11506933" cy="4401205"/>
          </a:xfrm>
          <a:prstGeom prst="rect">
            <a:avLst/>
          </a:prstGeom>
          <a:noFill/>
        </p:spPr>
        <p:txBody>
          <a:bodyPr wrap="none" rtlCol="0">
            <a:spAutoFit/>
          </a:bodyPr>
          <a:lstStyle/>
          <a:p>
            <a:r>
              <a:rPr lang="en-US" sz="2800" b="1" u="sng" dirty="0">
                <a:highlight>
                  <a:srgbClr val="000080"/>
                </a:highlight>
                <a:latin typeface="Agency FB" panose="020B0503020202020204" pitchFamily="34" charset="0"/>
              </a:rPr>
              <a:t>Objective :</a:t>
            </a:r>
          </a:p>
          <a:p>
            <a:r>
              <a:rPr lang="ja-JP" altLang="en-US" sz="2800" b="1" dirty="0">
                <a:latin typeface="Garamond" panose="02020404030301010803" pitchFamily="18" charset="0"/>
              </a:rPr>
              <a:t>一 </a:t>
            </a:r>
            <a:r>
              <a:rPr lang="en-US" altLang="ja-JP" sz="2800" b="1" dirty="0">
                <a:latin typeface="Garamond" panose="02020404030301010803" pitchFamily="18" charset="0"/>
              </a:rPr>
              <a:t>To d</a:t>
            </a:r>
            <a:r>
              <a:rPr lang="en-US" sz="2800" b="1" dirty="0">
                <a:latin typeface="Garamond" panose="02020404030301010803" pitchFamily="18" charset="0"/>
              </a:rPr>
              <a:t>etect traffic stop signs in real-time using ML models.</a:t>
            </a:r>
          </a:p>
          <a:p>
            <a:endParaRPr lang="en-US" sz="2800" b="1" dirty="0">
              <a:latin typeface="Garamond" panose="02020404030301010803" pitchFamily="18" charset="0"/>
            </a:endParaRPr>
          </a:p>
          <a:p>
            <a:r>
              <a:rPr lang="en-US" sz="2800" b="1" u="sng" dirty="0">
                <a:highlight>
                  <a:srgbClr val="000080"/>
                </a:highlight>
                <a:latin typeface="Agency FB" panose="020B0503020202020204" pitchFamily="34" charset="0"/>
              </a:rPr>
              <a:t>Importance :</a:t>
            </a:r>
          </a:p>
          <a:p>
            <a:r>
              <a:rPr lang="ja-JP" altLang="en-US" sz="2800" b="1" dirty="0">
                <a:latin typeface="Garamond" panose="02020404030301010803" pitchFamily="18" charset="0"/>
              </a:rPr>
              <a:t>一</a:t>
            </a:r>
            <a:r>
              <a:rPr lang="en-US" altLang="ja-JP" sz="2800" b="1" dirty="0">
                <a:latin typeface="Garamond" panose="02020404030301010803" pitchFamily="18" charset="0"/>
              </a:rPr>
              <a:t> Enhance road safety.</a:t>
            </a:r>
          </a:p>
          <a:p>
            <a:r>
              <a:rPr lang="ja-JP" altLang="en-US" sz="2800" b="1" dirty="0">
                <a:latin typeface="Garamond" panose="02020404030301010803" pitchFamily="18" charset="0"/>
              </a:rPr>
              <a:t>一</a:t>
            </a:r>
            <a:r>
              <a:rPr lang="en-US" altLang="ja-JP" sz="2800" b="1" dirty="0">
                <a:latin typeface="Garamond" panose="02020404030301010803" pitchFamily="18" charset="0"/>
              </a:rPr>
              <a:t> Assists autonomous vehicles to recognize traffic signs.</a:t>
            </a:r>
          </a:p>
          <a:p>
            <a:endParaRPr lang="en-US" sz="2800" b="1" u="sng" dirty="0">
              <a:latin typeface="Garamond" panose="02020404030301010803" pitchFamily="18" charset="0"/>
            </a:endParaRPr>
          </a:p>
          <a:p>
            <a:r>
              <a:rPr lang="en-GB" sz="2800" b="1" u="sng" dirty="0">
                <a:highlight>
                  <a:srgbClr val="000080"/>
                </a:highlight>
                <a:latin typeface="Agency FB" panose="020B0503020202020204" pitchFamily="34" charset="0"/>
              </a:rPr>
              <a:t>Key Challenge :</a:t>
            </a:r>
          </a:p>
          <a:p>
            <a:r>
              <a:rPr lang="ja-JP" altLang="en-US" sz="2800" b="1" dirty="0">
                <a:latin typeface="Garamond" panose="02020404030301010803" pitchFamily="18" charset="0"/>
              </a:rPr>
              <a:t>一</a:t>
            </a:r>
            <a:r>
              <a:rPr lang="en-GB" altLang="ja-JP" sz="2800" b="1" dirty="0">
                <a:latin typeface="Garamond" panose="02020404030301010803" pitchFamily="18" charset="0"/>
              </a:rPr>
              <a:t> Variability in lighting, weather, angles &amp; BG complexities of stop signs.</a:t>
            </a:r>
          </a:p>
          <a:p>
            <a:r>
              <a:rPr lang="ja-JP" altLang="en-US" sz="2800" b="1" dirty="0">
                <a:latin typeface="Garamond" panose="02020404030301010803" pitchFamily="18" charset="0"/>
              </a:rPr>
              <a:t>一 </a:t>
            </a:r>
            <a:r>
              <a:rPr lang="en-US" altLang="ja-JP" sz="2800" b="1" dirty="0">
                <a:latin typeface="Garamond" panose="02020404030301010803" pitchFamily="18" charset="0"/>
              </a:rPr>
              <a:t>ML models are not much suitable when it </a:t>
            </a:r>
            <a:endParaRPr lang="en-GB" sz="2800" b="1" dirty="0">
              <a:latin typeface="Garamond" panose="02020404030301010803" pitchFamily="18" charset="0"/>
            </a:endParaRPr>
          </a:p>
        </p:txBody>
      </p:sp>
    </p:spTree>
    <p:extLst>
      <p:ext uri="{BB962C8B-B14F-4D97-AF65-F5344CB8AC3E}">
        <p14:creationId xmlns:p14="http://schemas.microsoft.com/office/powerpoint/2010/main" val="1954079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39BDC7-2736-E307-3D39-770E9EF338E8}"/>
              </a:ext>
            </a:extLst>
          </p:cNvPr>
          <p:cNvSpPr txBox="1"/>
          <p:nvPr/>
        </p:nvSpPr>
        <p:spPr>
          <a:xfrm>
            <a:off x="0" y="1296786"/>
            <a:ext cx="12192000" cy="646331"/>
          </a:xfrm>
          <a:prstGeom prst="rect">
            <a:avLst/>
          </a:prstGeom>
          <a:noFill/>
        </p:spPr>
        <p:txBody>
          <a:bodyPr wrap="square" rtlCol="0">
            <a:spAutoFit/>
          </a:bodyPr>
          <a:lstStyle/>
          <a:p>
            <a:pPr algn="ctr"/>
            <a:r>
              <a:rPr lang="en-US" sz="3600" b="1" u="sng" dirty="0">
                <a:highlight>
                  <a:srgbClr val="008080"/>
                </a:highlight>
                <a:latin typeface="Aharoni" panose="02010803020104030203" pitchFamily="2" charset="-79"/>
                <a:cs typeface="Aharoni" panose="02010803020104030203" pitchFamily="2" charset="-79"/>
              </a:rPr>
              <a:t>Model overview</a:t>
            </a:r>
            <a:endParaRPr lang="en-GB" sz="3600" b="1" u="sng" dirty="0">
              <a:highlight>
                <a:srgbClr val="008080"/>
              </a:highlight>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C04E15D2-2B43-9717-EB0C-A1158A5547B4}"/>
              </a:ext>
            </a:extLst>
          </p:cNvPr>
          <p:cNvSpPr txBox="1"/>
          <p:nvPr/>
        </p:nvSpPr>
        <p:spPr>
          <a:xfrm>
            <a:off x="2438399" y="2366356"/>
            <a:ext cx="9633857" cy="2677656"/>
          </a:xfrm>
          <a:prstGeom prst="rect">
            <a:avLst/>
          </a:prstGeom>
          <a:noFill/>
        </p:spPr>
        <p:txBody>
          <a:bodyPr wrap="square" rtlCol="0">
            <a:spAutoFit/>
          </a:bodyPr>
          <a:lstStyle/>
          <a:p>
            <a:r>
              <a:rPr lang="en-US" sz="2800" b="1" u="sng" dirty="0">
                <a:highlight>
                  <a:srgbClr val="000080"/>
                </a:highlight>
                <a:latin typeface="Agency FB" panose="020B0503020202020204" pitchFamily="34" charset="0"/>
              </a:rPr>
              <a:t>Suitable ML models :</a:t>
            </a:r>
          </a:p>
          <a:p>
            <a:endParaRPr lang="en-US" sz="2800" b="1" dirty="0">
              <a:latin typeface="Agency FB" panose="020B0503020202020204" pitchFamily="34" charset="0"/>
            </a:endParaRPr>
          </a:p>
          <a:p>
            <a:pPr marL="514350" indent="-514350">
              <a:buFontTx/>
              <a:buAutoNum type="arabicPeriod"/>
            </a:pPr>
            <a:r>
              <a:rPr lang="en-US" sz="2800" b="1" dirty="0">
                <a:latin typeface="Agency FB" panose="020B0503020202020204" pitchFamily="34" charset="0"/>
              </a:rPr>
              <a:t>Random Forest.                           </a:t>
            </a:r>
            <a:r>
              <a:rPr lang="en-GB" sz="2800" dirty="0">
                <a:latin typeface="Arial" panose="020B0604020202020204" pitchFamily="34" charset="0"/>
              </a:rPr>
              <a:t>❌</a:t>
            </a:r>
            <a:endParaRPr lang="en-US" sz="2800" b="1" dirty="0">
              <a:latin typeface="Agency FB" panose="020B0503020202020204" pitchFamily="34" charset="0"/>
            </a:endParaRPr>
          </a:p>
          <a:p>
            <a:pPr marL="514350" indent="-514350">
              <a:buFontTx/>
              <a:buAutoNum type="arabicPeriod"/>
            </a:pPr>
            <a:r>
              <a:rPr lang="en-US" sz="2800" b="1" dirty="0">
                <a:latin typeface="Agency FB" panose="020B0503020202020204" pitchFamily="34" charset="0"/>
              </a:rPr>
              <a:t>Template Matching.                     </a:t>
            </a:r>
            <a:r>
              <a:rPr lang="en-GB" sz="2800" dirty="0">
                <a:latin typeface="Arial" panose="020B0604020202020204" pitchFamily="34" charset="0"/>
              </a:rPr>
              <a:t>❌</a:t>
            </a:r>
            <a:endParaRPr lang="en-US" sz="2800" b="1" dirty="0">
              <a:latin typeface="Agency FB" panose="020B0503020202020204" pitchFamily="34" charset="0"/>
            </a:endParaRPr>
          </a:p>
          <a:p>
            <a:pPr marL="514350" indent="-514350">
              <a:buFontTx/>
              <a:buAutoNum type="arabicPeriod"/>
            </a:pPr>
            <a:r>
              <a:rPr lang="en-US" sz="2800" b="1" dirty="0">
                <a:latin typeface="Agency FB" panose="020B0503020202020204" pitchFamily="34" charset="0"/>
              </a:rPr>
              <a:t>K-Nearest Neighbor.                   </a:t>
            </a:r>
            <a:r>
              <a:rPr lang="en-GB" sz="2800" dirty="0">
                <a:latin typeface="Arial" panose="020B0604020202020204" pitchFamily="34" charset="0"/>
              </a:rPr>
              <a:t>❌</a:t>
            </a:r>
            <a:endParaRPr lang="en-US" sz="2800" b="1" dirty="0">
              <a:latin typeface="Agency FB" panose="020B0503020202020204" pitchFamily="34" charset="0"/>
            </a:endParaRPr>
          </a:p>
          <a:p>
            <a:pPr marL="514350" indent="-514350">
              <a:buAutoNum type="arabicPeriod"/>
            </a:pPr>
            <a:r>
              <a:rPr lang="en-US" sz="2800" b="1" dirty="0">
                <a:latin typeface="Agency FB" panose="020B0503020202020204" pitchFamily="34" charset="0"/>
              </a:rPr>
              <a:t>Support Vector Machine (SVM). </a:t>
            </a:r>
            <a:r>
              <a:rPr lang="en-GB" sz="2800" i="0" u="sng" dirty="0">
                <a:solidFill>
                  <a:srgbClr val="BFBFBF"/>
                </a:solidFill>
                <a:effectLst/>
                <a:latin typeface="Google Sans"/>
              </a:rPr>
              <a:t>✅</a:t>
            </a:r>
            <a:endParaRPr lang="en-US" sz="2800" b="1" u="sng" dirty="0">
              <a:latin typeface="Agency FB" panose="020B0503020202020204" pitchFamily="34" charset="0"/>
            </a:endParaRPr>
          </a:p>
        </p:txBody>
      </p:sp>
      <p:pic>
        <p:nvPicPr>
          <p:cNvPr id="3" name="Picture 2" descr="A person in a red coat&#10;&#10;Description automatically generated">
            <a:extLst>
              <a:ext uri="{FF2B5EF4-FFF2-40B4-BE49-F238E27FC236}">
                <a16:creationId xmlns:a16="http://schemas.microsoft.com/office/drawing/2014/main" id="{688E8385-2C1B-22DF-3533-F252F68E2147}"/>
              </a:ext>
            </a:extLst>
          </p:cNvPr>
          <p:cNvPicPr>
            <a:picLocks noChangeAspect="1"/>
          </p:cNvPicPr>
          <p:nvPr/>
        </p:nvPicPr>
        <p:blipFill>
          <a:blip r:embed="rId2"/>
          <a:stretch>
            <a:fillRect/>
          </a:stretch>
        </p:blipFill>
        <p:spPr>
          <a:xfrm>
            <a:off x="8499894" y="2366356"/>
            <a:ext cx="3572362" cy="3572362"/>
          </a:xfrm>
          <a:prstGeom prst="rect">
            <a:avLst/>
          </a:prstGeom>
        </p:spPr>
      </p:pic>
    </p:spTree>
    <p:extLst>
      <p:ext uri="{BB962C8B-B14F-4D97-AF65-F5344CB8AC3E}">
        <p14:creationId xmlns:p14="http://schemas.microsoft.com/office/powerpoint/2010/main" val="3583814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25B212-9793-720F-10A4-21E9A4456394}"/>
              </a:ext>
            </a:extLst>
          </p:cNvPr>
          <p:cNvSpPr txBox="1"/>
          <p:nvPr/>
        </p:nvSpPr>
        <p:spPr>
          <a:xfrm>
            <a:off x="0" y="299258"/>
            <a:ext cx="12192000" cy="584775"/>
          </a:xfrm>
          <a:prstGeom prst="rect">
            <a:avLst/>
          </a:prstGeom>
          <a:noFill/>
        </p:spPr>
        <p:txBody>
          <a:bodyPr wrap="square" rtlCol="0">
            <a:spAutoFit/>
          </a:bodyPr>
          <a:lstStyle/>
          <a:p>
            <a:pPr algn="ctr"/>
            <a:r>
              <a:rPr lang="en-US" sz="3200" b="1" u="sng" dirty="0">
                <a:highlight>
                  <a:srgbClr val="008080"/>
                </a:highlight>
                <a:latin typeface="Aharoni" panose="02010803020104030203" pitchFamily="2" charset="-79"/>
                <a:cs typeface="Aharoni" panose="02010803020104030203" pitchFamily="2" charset="-79"/>
              </a:rPr>
              <a:t>Dataset Overview</a:t>
            </a:r>
            <a:endParaRPr lang="en-GB" sz="3200" b="1" u="sng" dirty="0">
              <a:highlight>
                <a:srgbClr val="008080"/>
              </a:highlight>
              <a:latin typeface="Aharoni" panose="02010803020104030203" pitchFamily="2" charset="-79"/>
              <a:cs typeface="Aharoni" panose="02010803020104030203" pitchFamily="2" charset="-79"/>
            </a:endParaRPr>
          </a:p>
        </p:txBody>
      </p:sp>
      <p:sp>
        <p:nvSpPr>
          <p:cNvPr id="8" name="TextBox 7">
            <a:extLst>
              <a:ext uri="{FF2B5EF4-FFF2-40B4-BE49-F238E27FC236}">
                <a16:creationId xmlns:a16="http://schemas.microsoft.com/office/drawing/2014/main" id="{4C8208D6-74EC-F3F7-1A91-8E04AF59E80F}"/>
              </a:ext>
            </a:extLst>
          </p:cNvPr>
          <p:cNvSpPr txBox="1"/>
          <p:nvPr/>
        </p:nvSpPr>
        <p:spPr>
          <a:xfrm>
            <a:off x="1786262" y="1312025"/>
            <a:ext cx="7568290" cy="4401205"/>
          </a:xfrm>
          <a:prstGeom prst="rect">
            <a:avLst/>
          </a:prstGeom>
          <a:noFill/>
        </p:spPr>
        <p:txBody>
          <a:bodyPr wrap="none" rtlCol="0">
            <a:spAutoFit/>
          </a:bodyPr>
          <a:lstStyle/>
          <a:p>
            <a:r>
              <a:rPr lang="en-US" sz="2800" b="1" u="sng" dirty="0">
                <a:highlight>
                  <a:srgbClr val="000080"/>
                </a:highlight>
                <a:latin typeface="Agency FB" panose="020B0503020202020204" pitchFamily="34" charset="0"/>
              </a:rPr>
              <a:t>Data collection :</a:t>
            </a:r>
          </a:p>
          <a:p>
            <a:r>
              <a:rPr lang="ja-JP" altLang="en-US" sz="2800" b="1" dirty="0">
                <a:latin typeface="Garamond" panose="02020404030301010803" pitchFamily="18" charset="0"/>
              </a:rPr>
              <a:t>一 </a:t>
            </a:r>
            <a:r>
              <a:rPr lang="en-US" altLang="ja-JP" sz="2800" b="1" dirty="0">
                <a:latin typeface="Garamond" panose="02020404030301010803" pitchFamily="18" charset="0"/>
                <a:ea typeface="Gadugi" panose="020B0502040204020203" pitchFamily="34" charset="0"/>
              </a:rPr>
              <a:t>50 images of stop signs in various conditions.</a:t>
            </a:r>
          </a:p>
          <a:p>
            <a:r>
              <a:rPr lang="ja-JP" altLang="en-US" sz="2800" b="1" dirty="0">
                <a:latin typeface="Garamond" panose="02020404030301010803" pitchFamily="18" charset="0"/>
              </a:rPr>
              <a:t>一</a:t>
            </a:r>
            <a:r>
              <a:rPr lang="en-US" altLang="ja-JP" sz="2800" b="1" dirty="0">
                <a:latin typeface="Garamond" panose="02020404030301010803" pitchFamily="18" charset="0"/>
                <a:ea typeface="Gadugi" panose="020B0502040204020203" pitchFamily="34" charset="0"/>
              </a:rPr>
              <a:t> 50 images of empty street without any signs.</a:t>
            </a:r>
          </a:p>
          <a:p>
            <a:r>
              <a:rPr lang="ja-JP" altLang="en-US" sz="2800" b="1" dirty="0">
                <a:latin typeface="Garamond" panose="02020404030301010803" pitchFamily="18" charset="0"/>
              </a:rPr>
              <a:t>一</a:t>
            </a:r>
            <a:r>
              <a:rPr lang="en-US" altLang="ja-JP" sz="2800" b="1" dirty="0">
                <a:latin typeface="Garamond" panose="02020404030301010803" pitchFamily="18" charset="0"/>
                <a:ea typeface="Gadugi" panose="020B0502040204020203" pitchFamily="34" charset="0"/>
              </a:rPr>
              <a:t> Source : Internet.</a:t>
            </a:r>
            <a:endParaRPr lang="en-US" sz="2800" b="1" u="sng" dirty="0">
              <a:highlight>
                <a:srgbClr val="000080"/>
              </a:highlight>
              <a:latin typeface="Garamond" panose="02020404030301010803" pitchFamily="18" charset="0"/>
              <a:ea typeface="Gadugi" panose="020B0502040204020203" pitchFamily="34" charset="0"/>
            </a:endParaRPr>
          </a:p>
          <a:p>
            <a:endParaRPr lang="en-US" sz="2800" b="1" u="sng" dirty="0">
              <a:highlight>
                <a:srgbClr val="000080"/>
              </a:highlight>
              <a:latin typeface="Agency FB" panose="020B0503020202020204" pitchFamily="34" charset="0"/>
            </a:endParaRPr>
          </a:p>
          <a:p>
            <a:r>
              <a:rPr lang="en-US" sz="2800" b="1" u="sng" dirty="0">
                <a:highlight>
                  <a:srgbClr val="000080"/>
                </a:highlight>
                <a:latin typeface="Agency FB" panose="020B0503020202020204" pitchFamily="34" charset="0"/>
              </a:rPr>
              <a:t>Data Preprocessing :</a:t>
            </a:r>
          </a:p>
          <a:p>
            <a:r>
              <a:rPr lang="ja-JP" altLang="en-US" sz="2800" b="1" dirty="0">
                <a:latin typeface="Garamond" panose="02020404030301010803" pitchFamily="18" charset="0"/>
              </a:rPr>
              <a:t>一 </a:t>
            </a:r>
            <a:r>
              <a:rPr lang="en-US" altLang="ja-JP" sz="2800" b="1" dirty="0">
                <a:latin typeface="Garamond" panose="02020404030301010803" pitchFamily="18" charset="0"/>
              </a:rPr>
              <a:t>Image resizing.</a:t>
            </a:r>
          </a:p>
          <a:p>
            <a:r>
              <a:rPr lang="ja-JP" altLang="en-US" sz="2800" b="1" dirty="0">
                <a:latin typeface="Garamond" panose="02020404030301010803" pitchFamily="18" charset="0"/>
              </a:rPr>
              <a:t>一</a:t>
            </a:r>
            <a:r>
              <a:rPr lang="en-US" altLang="ja-JP" sz="2800" b="1" dirty="0">
                <a:latin typeface="Garamond" panose="02020404030301010803" pitchFamily="18" charset="0"/>
              </a:rPr>
              <a:t> Grayscale conversion.</a:t>
            </a:r>
          </a:p>
          <a:p>
            <a:r>
              <a:rPr lang="ja-JP" altLang="en-US" sz="2800" b="1" dirty="0">
                <a:latin typeface="Garamond" panose="02020404030301010803" pitchFamily="18" charset="0"/>
              </a:rPr>
              <a:t>一</a:t>
            </a:r>
            <a:r>
              <a:rPr lang="en-US" altLang="ja-JP" sz="2800" b="1" dirty="0">
                <a:latin typeface="Garamond" panose="02020404030301010803" pitchFamily="18" charset="0"/>
              </a:rPr>
              <a:t> HOG conversion.</a:t>
            </a:r>
            <a:endParaRPr lang="en-US" sz="2800" b="1" dirty="0">
              <a:latin typeface="Garamond" panose="02020404030301010803" pitchFamily="18" charset="0"/>
            </a:endParaRPr>
          </a:p>
          <a:p>
            <a:endParaRPr lang="en-GB" sz="2800" b="1" u="sng" dirty="0">
              <a:highlight>
                <a:srgbClr val="000080"/>
              </a:highlight>
              <a:latin typeface="Agency FB" panose="020B0503020202020204" pitchFamily="34" charset="0"/>
            </a:endParaRPr>
          </a:p>
        </p:txBody>
      </p:sp>
    </p:spTree>
    <p:extLst>
      <p:ext uri="{BB962C8B-B14F-4D97-AF65-F5344CB8AC3E}">
        <p14:creationId xmlns:p14="http://schemas.microsoft.com/office/powerpoint/2010/main" val="4028002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36934A-A955-6F92-AD5F-34BDC220B4F8}"/>
              </a:ext>
            </a:extLst>
          </p:cNvPr>
          <p:cNvSpPr>
            <a:spLocks noChangeArrowheads="1"/>
          </p:cNvSpPr>
          <p:nvPr/>
        </p:nvSpPr>
        <p:spPr bwMode="auto">
          <a:xfrm>
            <a:off x="0" y="2027228"/>
            <a:ext cx="6969600"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 technique in image processing where a </a:t>
            </a:r>
          </a:p>
          <a:p>
            <a:pPr marL="0" marR="0" lvl="0" indent="0" algn="l" defTabSz="914400" rtl="0" eaLnBrk="0" fontAlgn="base" latinLnBrk="0" hangingPunct="0">
              <a:lnSpc>
                <a:spcPct val="100000"/>
              </a:lnSpc>
              <a:spcBef>
                <a:spcPct val="0"/>
              </a:spcBef>
              <a:spcAft>
                <a:spcPct val="0"/>
              </a:spcAft>
              <a:buClrTx/>
              <a:buSzTx/>
              <a:tabLst/>
            </a:pPr>
            <a:r>
              <a:rPr lang="en-US" altLang="en-US" sz="2800" dirty="0">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template image is slid over </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a larger image to find a match.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Uses correlation or similarity </a:t>
            </a:r>
          </a:p>
          <a:p>
            <a:pPr marL="0" marR="0" lvl="0" indent="0" algn="l" defTabSz="914400" rtl="0" eaLnBrk="0" fontAlgn="base" latinLnBrk="0" hangingPunct="0">
              <a:lnSpc>
                <a:spcPct val="100000"/>
              </a:lnSpc>
              <a:spcBef>
                <a:spcPct val="0"/>
              </a:spcBef>
              <a:spcAft>
                <a:spcPct val="0"/>
              </a:spcAft>
              <a:buClrTx/>
              <a:buSzTx/>
              <a:tabLst/>
            </a:pPr>
            <a:r>
              <a:rPr lang="en-US" altLang="en-US" sz="2800" dirty="0">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metrics to determine matches. </a:t>
            </a:r>
          </a:p>
        </p:txBody>
      </p:sp>
      <p:pic>
        <p:nvPicPr>
          <p:cNvPr id="1027" name="Picture 3" descr="Classification by template matching block diagram | Download Scientific  Diagram">
            <a:extLst>
              <a:ext uri="{FF2B5EF4-FFF2-40B4-BE49-F238E27FC236}">
                <a16:creationId xmlns:a16="http://schemas.microsoft.com/office/drawing/2014/main" id="{E447C0BA-2405-7998-7824-9AAB17ABF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944274"/>
            <a:ext cx="5485689" cy="28912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29B8A82-8D13-01A7-A924-9A1ABECFBAB2}"/>
              </a:ext>
            </a:extLst>
          </p:cNvPr>
          <p:cNvSpPr txBox="1"/>
          <p:nvPr/>
        </p:nvSpPr>
        <p:spPr>
          <a:xfrm>
            <a:off x="3631484" y="0"/>
            <a:ext cx="4929031" cy="646331"/>
          </a:xfrm>
          <a:prstGeom prst="rect">
            <a:avLst/>
          </a:prstGeom>
          <a:noFill/>
        </p:spPr>
        <p:txBody>
          <a:bodyPr wrap="square" rtlCol="0">
            <a:spAutoFit/>
          </a:bodyPr>
          <a:lstStyle/>
          <a:p>
            <a:r>
              <a:rPr lang="en-US" sz="3600" b="1" dirty="0"/>
              <a:t>Template Matching</a:t>
            </a:r>
          </a:p>
        </p:txBody>
      </p:sp>
    </p:spTree>
    <p:extLst>
      <p:ext uri="{BB962C8B-B14F-4D97-AF65-F5344CB8AC3E}">
        <p14:creationId xmlns:p14="http://schemas.microsoft.com/office/powerpoint/2010/main" val="3441021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7DFDA-6840-6D6F-E637-18E63063D6F7}"/>
              </a:ext>
            </a:extLst>
          </p:cNvPr>
          <p:cNvSpPr>
            <a:spLocks noGrp="1"/>
          </p:cNvSpPr>
          <p:nvPr>
            <p:ph type="title"/>
          </p:nvPr>
        </p:nvSpPr>
        <p:spPr>
          <a:xfrm>
            <a:off x="674299" y="106703"/>
            <a:ext cx="10131425" cy="1456267"/>
          </a:xfrm>
        </p:spPr>
        <p:txBody>
          <a:bodyPr/>
          <a:lstStyle/>
          <a:p>
            <a:pPr algn="ctr"/>
            <a:r>
              <a:rPr lang="en-US" b="1" dirty="0"/>
              <a:t>SVM</a:t>
            </a:r>
          </a:p>
        </p:txBody>
      </p:sp>
      <p:sp>
        <p:nvSpPr>
          <p:cNvPr id="3" name="Rectangle 1">
            <a:extLst>
              <a:ext uri="{FF2B5EF4-FFF2-40B4-BE49-F238E27FC236}">
                <a16:creationId xmlns:a16="http://schemas.microsoft.com/office/drawing/2014/main" id="{FF0F4C61-0301-15FF-DE78-313B27EB1528}"/>
              </a:ext>
            </a:extLst>
          </p:cNvPr>
          <p:cNvSpPr>
            <a:spLocks noChangeArrowheads="1"/>
          </p:cNvSpPr>
          <p:nvPr/>
        </p:nvSpPr>
        <p:spPr bwMode="auto">
          <a:xfrm>
            <a:off x="57509" y="1513208"/>
            <a:ext cx="941148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SVM creates a hyperplane or decision boundary</a:t>
            </a:r>
          </a:p>
          <a:p>
            <a:pPr marL="0" marR="0" lvl="0" indent="0" algn="l" defTabSz="914400" rtl="0" eaLnBrk="0" fontAlgn="base" latinLnBrk="0" hangingPunct="0">
              <a:lnSpc>
                <a:spcPct val="100000"/>
              </a:lnSpc>
              <a:spcBef>
                <a:spcPct val="0"/>
              </a:spcBef>
              <a:spcAft>
                <a:spcPct val="0"/>
              </a:spcAft>
              <a:buClrTx/>
              <a:buSzTx/>
              <a:tabLst/>
            </a:pPr>
            <a:r>
              <a:rPr lang="en-US" altLang="en-US" sz="2800" dirty="0">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 that maximally separates data points of different classes.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It uses a kernel trick to handle non-linear separations. </a:t>
            </a:r>
          </a:p>
        </p:txBody>
      </p:sp>
      <p:pic>
        <p:nvPicPr>
          <p:cNvPr id="2053" name="Picture 5" descr="Architecture Diagram of SVM | Download Scientific Diagram">
            <a:extLst>
              <a:ext uri="{FF2B5EF4-FFF2-40B4-BE49-F238E27FC236}">
                <a16:creationId xmlns:a16="http://schemas.microsoft.com/office/drawing/2014/main" id="{D741CA82-8D96-6EF5-05ED-57FADA097C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1003" y="3771851"/>
            <a:ext cx="6038901" cy="2650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097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F5C9-443D-D14C-D040-E1912CEC18DC}"/>
              </a:ext>
            </a:extLst>
          </p:cNvPr>
          <p:cNvSpPr>
            <a:spLocks noGrp="1"/>
          </p:cNvSpPr>
          <p:nvPr>
            <p:ph type="title"/>
          </p:nvPr>
        </p:nvSpPr>
        <p:spPr>
          <a:xfrm>
            <a:off x="685801" y="172528"/>
            <a:ext cx="10131425" cy="1456267"/>
          </a:xfrm>
        </p:spPr>
        <p:txBody>
          <a:bodyPr/>
          <a:lstStyle/>
          <a:p>
            <a:pPr algn="ctr"/>
            <a:r>
              <a:rPr lang="en-US" b="1" dirty="0"/>
              <a:t>Random Forest</a:t>
            </a:r>
          </a:p>
        </p:txBody>
      </p:sp>
      <p:pic>
        <p:nvPicPr>
          <p:cNvPr id="3074" name="Picture 2" descr="Schematic diagram of the random forest algorithm | Download Scientific  Diagram">
            <a:extLst>
              <a:ext uri="{FF2B5EF4-FFF2-40B4-BE49-F238E27FC236}">
                <a16:creationId xmlns:a16="http://schemas.microsoft.com/office/drawing/2014/main" id="{026602FE-4775-C1B9-D72F-C5767CABA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336" y="2116431"/>
            <a:ext cx="4950125" cy="436775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a:extLst>
              <a:ext uri="{FF2B5EF4-FFF2-40B4-BE49-F238E27FC236}">
                <a16:creationId xmlns:a16="http://schemas.microsoft.com/office/drawing/2014/main" id="{97C4899A-641A-357C-1657-FE9351DEA0B0}"/>
              </a:ext>
            </a:extLst>
          </p:cNvPr>
          <p:cNvSpPr>
            <a:spLocks noChangeArrowheads="1"/>
          </p:cNvSpPr>
          <p:nvPr/>
        </p:nvSpPr>
        <p:spPr bwMode="auto">
          <a:xfrm>
            <a:off x="168216" y="1685545"/>
            <a:ext cx="5602816"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 Random Forest is an ensemble</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  learning method that uses </a:t>
            </a:r>
          </a:p>
          <a:p>
            <a:pPr marL="0" marR="0" lvl="0" indent="0" algn="l" defTabSz="914400" rtl="0" eaLnBrk="0" fontAlgn="base" latinLnBrk="0" hangingPunct="0">
              <a:lnSpc>
                <a:spcPct val="100000"/>
              </a:lnSpc>
              <a:spcBef>
                <a:spcPct val="0"/>
              </a:spcBef>
              <a:spcAft>
                <a:spcPct val="0"/>
              </a:spcAft>
              <a:buClrTx/>
              <a:buSzTx/>
              <a:tabLst/>
            </a:pPr>
            <a:r>
              <a:rPr lang="en-US" altLang="en-US" sz="2800" dirty="0">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multiple decision trees.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 Each tree votes for a class,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 and the majority vote determines </a:t>
            </a:r>
          </a:p>
          <a:p>
            <a:pPr marL="0" marR="0" lvl="0" indent="0" algn="l" defTabSz="914400" rtl="0" eaLnBrk="0" fontAlgn="base" latinLnBrk="0" hangingPunct="0">
              <a:lnSpc>
                <a:spcPct val="100000"/>
              </a:lnSpc>
              <a:spcBef>
                <a:spcPct val="0"/>
              </a:spcBef>
              <a:spcAft>
                <a:spcPct val="0"/>
              </a:spcAft>
              <a:buClrTx/>
              <a:buSzTx/>
              <a:tabLst/>
            </a:pPr>
            <a:r>
              <a:rPr lang="en-US" altLang="en-US" sz="2800" dirty="0">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the final prediction. </a:t>
            </a:r>
          </a:p>
        </p:txBody>
      </p:sp>
    </p:spTree>
    <p:extLst>
      <p:ext uri="{BB962C8B-B14F-4D97-AF65-F5344CB8AC3E}">
        <p14:creationId xmlns:p14="http://schemas.microsoft.com/office/powerpoint/2010/main" val="2569391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FD9E9-3101-5DDD-4F40-75C55E10C900}"/>
              </a:ext>
            </a:extLst>
          </p:cNvPr>
          <p:cNvSpPr>
            <a:spLocks noGrp="1"/>
          </p:cNvSpPr>
          <p:nvPr>
            <p:ph type="title"/>
          </p:nvPr>
        </p:nvSpPr>
        <p:spPr>
          <a:xfrm>
            <a:off x="599537" y="83554"/>
            <a:ext cx="10131425" cy="1456267"/>
          </a:xfrm>
        </p:spPr>
        <p:txBody>
          <a:bodyPr/>
          <a:lstStyle/>
          <a:p>
            <a:pPr algn="ctr"/>
            <a:r>
              <a:rPr lang="en-US" b="1" dirty="0"/>
              <a:t>KNN</a:t>
            </a:r>
          </a:p>
        </p:txBody>
      </p:sp>
      <p:sp>
        <p:nvSpPr>
          <p:cNvPr id="3" name="Rectangle 1">
            <a:extLst>
              <a:ext uri="{FF2B5EF4-FFF2-40B4-BE49-F238E27FC236}">
                <a16:creationId xmlns:a16="http://schemas.microsoft.com/office/drawing/2014/main" id="{CBBA8E79-0DEC-20E5-86B3-8B8527E391C3}"/>
              </a:ext>
            </a:extLst>
          </p:cNvPr>
          <p:cNvSpPr>
            <a:spLocks noChangeArrowheads="1"/>
          </p:cNvSpPr>
          <p:nvPr/>
        </p:nvSpPr>
        <p:spPr bwMode="auto">
          <a:xfrm>
            <a:off x="172529" y="1831451"/>
            <a:ext cx="787908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A lazy learning algorithm that assigns a label 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a query point based on the majority vote of its 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latin typeface="Arial" panose="020B0604020202020204" pitchFamily="34" charset="0"/>
              </a:rPr>
              <a:t>Nearest neighbors</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4099" name="Picture 3" descr="K-Nearest Neighbor(KNN) Algorithm - GeeksforGeeks">
            <a:extLst>
              <a:ext uri="{FF2B5EF4-FFF2-40B4-BE49-F238E27FC236}">
                <a16:creationId xmlns:a16="http://schemas.microsoft.com/office/drawing/2014/main" id="{F29D68F3-D7CB-A32C-6270-9A1206884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8648" y="3429000"/>
            <a:ext cx="6972839" cy="274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0066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Celestial</Template>
  <TotalTime>1876</TotalTime>
  <Words>936</Words>
  <Application>Microsoft Office PowerPoint</Application>
  <PresentationFormat>Widescreen</PresentationFormat>
  <Paragraphs>151</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Agency FB</vt:lpstr>
      <vt:lpstr>Aharoni</vt:lpstr>
      <vt:lpstr>Arial</vt:lpstr>
      <vt:lpstr>Calibri</vt:lpstr>
      <vt:lpstr>Calibri Light</vt:lpstr>
      <vt:lpstr>Garamond</vt:lpstr>
      <vt:lpstr>Google Sans</vt:lpstr>
      <vt:lpstr>Celestial</vt:lpstr>
      <vt:lpstr>Traffic Stop Sign Detection System Using Support Vector Machine</vt:lpstr>
      <vt:lpstr>PowerPoint Presentation</vt:lpstr>
      <vt:lpstr>Introduction</vt:lpstr>
      <vt:lpstr>PowerPoint Presentation</vt:lpstr>
      <vt:lpstr>PowerPoint Presentation</vt:lpstr>
      <vt:lpstr>PowerPoint Presentation</vt:lpstr>
      <vt:lpstr>SVM</vt:lpstr>
      <vt:lpstr>Random Forest</vt:lpstr>
      <vt:lpstr>KNN</vt:lpstr>
      <vt:lpstr>traffic Stop Sign Detection System</vt:lpstr>
      <vt:lpstr>PowerPoint Presentation</vt:lpstr>
      <vt:lpstr>PowerPoint Presentation</vt:lpstr>
      <vt:lpstr>Model Selection</vt:lpstr>
      <vt:lpstr>Training and Testing</vt:lpstr>
      <vt:lpstr>PowerPoint Presentation</vt:lpstr>
      <vt:lpstr>Results and Analysis</vt:lpstr>
      <vt:lpstr>PowerPoint Presentation</vt:lpstr>
      <vt:lpstr>PowerPoint Presentation</vt:lpstr>
      <vt:lpstr>Real-World Applications</vt:lpstr>
      <vt:lpstr>Conclusion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Tanvir islam</dc:creator>
  <cp:lastModifiedBy>fardin alam</cp:lastModifiedBy>
  <cp:revision>9</cp:revision>
  <dcterms:created xsi:type="dcterms:W3CDTF">2024-11-24T11:23:04Z</dcterms:created>
  <dcterms:modified xsi:type="dcterms:W3CDTF">2024-11-26T06:55:58Z</dcterms:modified>
</cp:coreProperties>
</file>