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3" r:id="rId4"/>
    <p:sldId id="264" r:id="rId5"/>
    <p:sldId id="259" r:id="rId6"/>
    <p:sldId id="260" r:id="rId7"/>
    <p:sldId id="261" r:id="rId8"/>
    <p:sldId id="262" r:id="rId9"/>
    <p:sldId id="265" r:id="rId10"/>
  </p:sldIdLst>
  <p:sldSz cx="9144000" cy="5143500" type="screen16x9"/>
  <p:notesSz cx="6858000" cy="9144000"/>
  <p:embeddedFontLst>
    <p:embeddedFont>
      <p:font typeface="IBM Plex Sans" panose="020B0503050203000203" pitchFamily="34" charset="0"/>
      <p:regular r:id="rId12"/>
      <p:bold r:id="rId13"/>
      <p:italic r:id="rId14"/>
      <p:boldItalic r:id="rId15"/>
    </p:embeddedFont>
    <p:embeddedFont>
      <p:font typeface="Merriweather"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C54C528C-AE31-8DD7-0820-3CFB5B0FAA90}"/>
            </a:ext>
          </a:extLst>
        </p:cNvPr>
        <p:cNvGrpSpPr/>
        <p:nvPr/>
      </p:nvGrpSpPr>
      <p:grpSpPr>
        <a:xfrm>
          <a:off x="0" y="0"/>
          <a:ext cx="0" cy="0"/>
          <a:chOff x="0" y="0"/>
          <a:chExt cx="0" cy="0"/>
        </a:xfrm>
      </p:grpSpPr>
      <p:sp>
        <p:nvSpPr>
          <p:cNvPr id="77" name="Google Shape;77;p4:notes">
            <a:extLst>
              <a:ext uri="{FF2B5EF4-FFF2-40B4-BE49-F238E27FC236}">
                <a16:creationId xmlns:a16="http://schemas.microsoft.com/office/drawing/2014/main" id="{E0E04F0E-FD79-2348-F796-6767C7B079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a:extLst>
              <a:ext uri="{FF2B5EF4-FFF2-40B4-BE49-F238E27FC236}">
                <a16:creationId xmlns:a16="http://schemas.microsoft.com/office/drawing/2014/main" id="{2FE44881-5903-4057-F39A-36097C90C5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69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967478D6-3A8F-00A0-6858-9E7279883774}"/>
            </a:ext>
          </a:extLst>
        </p:cNvPr>
        <p:cNvGrpSpPr/>
        <p:nvPr/>
      </p:nvGrpSpPr>
      <p:grpSpPr>
        <a:xfrm>
          <a:off x="0" y="0"/>
          <a:ext cx="0" cy="0"/>
          <a:chOff x="0" y="0"/>
          <a:chExt cx="0" cy="0"/>
        </a:xfrm>
      </p:grpSpPr>
      <p:sp>
        <p:nvSpPr>
          <p:cNvPr id="77" name="Google Shape;77;p4:notes">
            <a:extLst>
              <a:ext uri="{FF2B5EF4-FFF2-40B4-BE49-F238E27FC236}">
                <a16:creationId xmlns:a16="http://schemas.microsoft.com/office/drawing/2014/main" id="{D7CD9CB8-1F08-7102-B47A-4904DDF8AF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a:extLst>
              <a:ext uri="{FF2B5EF4-FFF2-40B4-BE49-F238E27FC236}">
                <a16:creationId xmlns:a16="http://schemas.microsoft.com/office/drawing/2014/main" id="{31F02498-9D99-B129-4509-89100E80ED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021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6F69F17D-68D2-FE48-CE4F-2CA3B7EFB593}"/>
            </a:ext>
          </a:extLst>
        </p:cNvPr>
        <p:cNvGrpSpPr/>
        <p:nvPr/>
      </p:nvGrpSpPr>
      <p:grpSpPr>
        <a:xfrm>
          <a:off x="0" y="0"/>
          <a:ext cx="0" cy="0"/>
          <a:chOff x="0" y="0"/>
          <a:chExt cx="0" cy="0"/>
        </a:xfrm>
      </p:grpSpPr>
      <p:sp>
        <p:nvSpPr>
          <p:cNvPr id="125" name="Google Shape;125;g36ba1536f02_0_19:notes">
            <a:extLst>
              <a:ext uri="{FF2B5EF4-FFF2-40B4-BE49-F238E27FC236}">
                <a16:creationId xmlns:a16="http://schemas.microsoft.com/office/drawing/2014/main" id="{A39A72C0-58C2-1518-D812-9681230B84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a:extLst>
              <a:ext uri="{FF2B5EF4-FFF2-40B4-BE49-F238E27FC236}">
                <a16:creationId xmlns:a16="http://schemas.microsoft.com/office/drawing/2014/main" id="{E2A6D969-2543-5993-0BF9-F225438FC0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19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github.com/SAIJASHAN/DREAMERS-KLH-B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2" y="658457"/>
            <a:ext cx="8339438" cy="4039567"/>
          </a:xfrm>
          <a:prstGeom prst="rect">
            <a:avLst/>
          </a:prstGeom>
          <a:noFill/>
          <a:ln>
            <a:noFill/>
          </a:ln>
        </p:spPr>
        <p:txBody>
          <a:bodyPr spcFirstLastPara="1" wrap="square" lIns="0" tIns="0" rIns="0" bIns="0" anchor="t" anchorCtr="0">
            <a:spAutoFit/>
          </a:bodyPr>
          <a:lstStyle/>
          <a:p>
            <a:pPr marL="0" marR="0" lvl="0" indent="0" algn="just" rtl="0">
              <a:lnSpc>
                <a:spcPct val="25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1500" b="1" i="0" u="none" strike="noStrike" cap="none" dirty="0">
              <a:solidFill>
                <a:srgbClr val="000000"/>
              </a:solidFill>
              <a:latin typeface="Arial"/>
              <a:ea typeface="Arial"/>
              <a:cs typeface="Arial"/>
              <a:sym typeface="Arial"/>
            </a:endParaRPr>
          </a:p>
          <a:p>
            <a:pPr lvl="0" algn="just">
              <a:lnSpc>
                <a:spcPct val="250000"/>
              </a:lnSpc>
              <a:buSzPts val="1500"/>
            </a:pPr>
            <a:r>
              <a:rPr lang="en-GB" sz="1500" b="1" i="0" u="none" strike="noStrike" cap="none" dirty="0">
                <a:solidFill>
                  <a:schemeClr val="tx1"/>
                </a:solidFill>
                <a:latin typeface="Arial"/>
                <a:ea typeface="Arial"/>
                <a:cs typeface="Arial"/>
                <a:sym typeface="Arial"/>
              </a:rPr>
              <a:t>Problem Statement: </a:t>
            </a:r>
            <a:r>
              <a:rPr lang="en-GB" sz="1500" dirty="0">
                <a:solidFill>
                  <a:schemeClr val="tx1"/>
                </a:solidFill>
              </a:rPr>
              <a:t>Smart Doc Checker is an AI tool that scans multiple documents, detects contradictions or conflicts, and provides clear reports to avoid confusion and errors.​</a:t>
            </a:r>
            <a:endParaRPr sz="1500" b="1" i="0" u="none" strike="noStrike" cap="none" dirty="0">
              <a:solidFill>
                <a:schemeClr val="tx1"/>
              </a:solidFill>
              <a:latin typeface="Arial"/>
              <a:ea typeface="Arial"/>
              <a:cs typeface="Arial"/>
              <a:sym typeface="Arial"/>
            </a:endParaRPr>
          </a:p>
          <a:p>
            <a:pPr lvl="0" algn="just">
              <a:lnSpc>
                <a:spcPct val="250000"/>
              </a:lnSpc>
              <a:buSzPts val="1500"/>
            </a:pPr>
            <a:r>
              <a:rPr lang="en-GB" sz="1500" b="1" i="0" u="none" strike="noStrike" cap="none" dirty="0">
                <a:solidFill>
                  <a:schemeClr val="tx1"/>
                </a:solidFill>
                <a:latin typeface="Arial"/>
                <a:ea typeface="Arial"/>
                <a:cs typeface="Arial"/>
                <a:sym typeface="Arial"/>
              </a:rPr>
              <a:t>Team Name:  </a:t>
            </a:r>
            <a:r>
              <a:rPr lang="en-GB" sz="1500" dirty="0">
                <a:solidFill>
                  <a:schemeClr val="tx1"/>
                </a:solidFill>
              </a:rPr>
              <a:t>DREAMERS​</a:t>
            </a:r>
            <a:r>
              <a:rPr lang="en-GB" sz="1500" b="1" i="0" u="none" strike="noStrike" cap="none" dirty="0">
                <a:solidFill>
                  <a:schemeClr val="tx1"/>
                </a:solidFill>
                <a:latin typeface="Arial"/>
                <a:ea typeface="Arial"/>
                <a:cs typeface="Arial"/>
                <a:sym typeface="Arial"/>
              </a:rPr>
              <a:t>  </a:t>
            </a:r>
            <a:endParaRPr sz="1500" b="1" i="0" u="none" strike="noStrike" cap="none" dirty="0">
              <a:solidFill>
                <a:schemeClr val="tx1"/>
              </a:solidFill>
              <a:latin typeface="Arial"/>
              <a:ea typeface="Arial"/>
              <a:cs typeface="Arial"/>
              <a:sym typeface="Arial"/>
            </a:endParaRPr>
          </a:p>
          <a:p>
            <a:pPr lvl="0" algn="just">
              <a:lnSpc>
                <a:spcPct val="250000"/>
              </a:lnSpc>
              <a:buSzPts val="1500"/>
            </a:pPr>
            <a:r>
              <a:rPr lang="en-GB" sz="1500" b="1" i="0" u="none" strike="noStrike" cap="none" dirty="0">
                <a:solidFill>
                  <a:schemeClr val="tx1"/>
                </a:solidFill>
                <a:latin typeface="Arial"/>
                <a:ea typeface="Arial"/>
                <a:cs typeface="Arial"/>
                <a:sym typeface="Arial"/>
              </a:rPr>
              <a:t>T</a:t>
            </a:r>
            <a:r>
              <a:rPr lang="en-GB" sz="1500" b="1" dirty="0">
                <a:solidFill>
                  <a:schemeClr val="tx1"/>
                </a:solidFill>
              </a:rPr>
              <a:t>e</a:t>
            </a:r>
            <a:r>
              <a:rPr lang="en-GB" sz="1500" b="1" i="0" u="none" strike="noStrike" cap="none" dirty="0">
                <a:solidFill>
                  <a:schemeClr val="tx1"/>
                </a:solidFill>
                <a:latin typeface="Arial"/>
                <a:ea typeface="Arial"/>
                <a:cs typeface="Arial"/>
                <a:sym typeface="Arial"/>
              </a:rPr>
              <a:t>am Leader Name: </a:t>
            </a:r>
            <a:r>
              <a:rPr lang="en-GB" sz="1500" dirty="0">
                <a:solidFill>
                  <a:schemeClr val="tx1"/>
                </a:solidFill>
              </a:rPr>
              <a:t>T. SAI JASHAN​ </a:t>
            </a:r>
            <a:endParaRPr sz="1500" i="0" u="none" strike="noStrike" cap="none" dirty="0">
              <a:solidFill>
                <a:schemeClr val="tx1"/>
              </a:solidFill>
              <a:latin typeface="Arial"/>
              <a:ea typeface="Arial"/>
              <a:cs typeface="Arial"/>
              <a:sym typeface="Arial"/>
            </a:endParaRPr>
          </a:p>
          <a:p>
            <a:pPr lvl="0" algn="just">
              <a:lnSpc>
                <a:spcPct val="250000"/>
              </a:lnSpc>
              <a:buSzPts val="1500"/>
            </a:pPr>
            <a:r>
              <a:rPr lang="en-GB" sz="1500" b="1" i="0" u="none" strike="noStrike" cap="none" dirty="0">
                <a:solidFill>
                  <a:schemeClr val="tx1"/>
                </a:solidFill>
                <a:latin typeface="Arial"/>
                <a:ea typeface="Arial"/>
                <a:cs typeface="Arial"/>
                <a:sym typeface="Arial"/>
              </a:rPr>
              <a:t>Institute Name: </a:t>
            </a:r>
            <a:r>
              <a:rPr lang="en-GB" sz="1500" dirty="0">
                <a:solidFill>
                  <a:schemeClr val="tx1"/>
                </a:solidFill>
              </a:rPr>
              <a:t>KLH Hyderabad​</a:t>
            </a:r>
            <a:endParaRPr sz="1500" b="1" i="0" u="none" strike="noStrike" cap="none" dirty="0">
              <a:solidFill>
                <a:schemeClr val="tx1"/>
              </a:solidFill>
              <a:latin typeface="Arial"/>
              <a:ea typeface="Arial"/>
              <a:cs typeface="Arial"/>
              <a:sym typeface="Arial"/>
            </a:endParaRPr>
          </a:p>
          <a:p>
            <a:pPr lvl="0" algn="just">
              <a:lnSpc>
                <a:spcPct val="250000"/>
              </a:lnSpc>
              <a:buSzPts val="1500"/>
            </a:pPr>
            <a:r>
              <a:rPr lang="en-GB" sz="1500" b="1" i="0" u="none" strike="noStrike" cap="none" dirty="0">
                <a:solidFill>
                  <a:schemeClr val="tx1"/>
                </a:solidFill>
                <a:latin typeface="Arial"/>
                <a:ea typeface="Arial"/>
                <a:cs typeface="Arial"/>
                <a:sym typeface="Arial"/>
              </a:rPr>
              <a:t>Team Leader Email ID</a:t>
            </a:r>
            <a:r>
              <a:rPr lang="en-GB" sz="1500" b="1" dirty="0">
                <a:solidFill>
                  <a:schemeClr val="tx1"/>
                </a:solidFill>
              </a:rPr>
              <a:t>:</a:t>
            </a:r>
            <a:r>
              <a:rPr lang="en-GB" sz="1500" dirty="0">
                <a:solidFill>
                  <a:schemeClr val="tx1"/>
                </a:solidFill>
              </a:rPr>
              <a:t> 2420080045@klh.edu.in​</a:t>
            </a:r>
            <a:endParaRPr sz="1500" b="0" i="0" u="none" strike="noStrike" cap="none" dirty="0">
              <a:solidFill>
                <a:schemeClr val="tx1"/>
              </a:solidFill>
              <a:latin typeface="Arial"/>
              <a:ea typeface="Arial"/>
              <a:cs typeface="Arial"/>
              <a:sym typeface="Arial"/>
            </a:endParaRPr>
          </a:p>
        </p:txBody>
      </p:sp>
      <p:sp>
        <p:nvSpPr>
          <p:cNvPr id="56" name="Google Shape;56;p1"/>
          <p:cNvSpPr txBox="1"/>
          <p:nvPr/>
        </p:nvSpPr>
        <p:spPr>
          <a:xfrm>
            <a:off x="2335200" y="1206950"/>
            <a:ext cx="6808800" cy="2925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7" name="Google Shape;57;p1"/>
          <p:cNvSpPr txBox="1"/>
          <p:nvPr/>
        </p:nvSpPr>
        <p:spPr>
          <a:xfrm>
            <a:off x="-224658" y="2636875"/>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2280950" y="2077038"/>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79516" y="1065558"/>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75" name="Google Shape;75;p2"/>
          <p:cNvSpPr txBox="1"/>
          <p:nvPr/>
        </p:nvSpPr>
        <p:spPr>
          <a:xfrm>
            <a:off x="628650" y="1180621"/>
            <a:ext cx="7802970" cy="3970318"/>
          </a:xfrm>
          <a:prstGeom prst="rect">
            <a:avLst/>
          </a:prstGeom>
          <a:noFill/>
          <a:ln>
            <a:noFill/>
          </a:ln>
        </p:spPr>
        <p:txBody>
          <a:bodyPr spcFirstLastPara="1" wrap="square" lIns="0" tIns="0" rIns="0" bIns="0" anchor="t" anchorCtr="0">
            <a:spAutoFit/>
          </a:bodyPr>
          <a:lstStyle/>
          <a:p>
            <a:pPr algn="just" fontAlgn="base">
              <a:lnSpc>
                <a:spcPct val="150000"/>
              </a:lnSpc>
            </a:pPr>
            <a:r>
              <a:rPr lang="en-GB" sz="1600" b="1" dirty="0"/>
              <a:t>Problem Statement </a:t>
            </a:r>
            <a:endParaRPr lang="en-US" sz="1600" dirty="0"/>
          </a:p>
          <a:p>
            <a:pPr marL="285750" indent="-285750" algn="just" fontAlgn="base">
              <a:lnSpc>
                <a:spcPct val="150000"/>
              </a:lnSpc>
              <a:buFont typeface="Arial" panose="020B0604020202020204" pitchFamily="34" charset="0"/>
              <a:buChar char="•"/>
            </a:pPr>
            <a:r>
              <a:rPr lang="en-GB" dirty="0">
                <a:sym typeface="Wingdings" panose="05000000000000000000" pitchFamily="2" charset="2"/>
              </a:rPr>
              <a:t> </a:t>
            </a:r>
            <a:r>
              <a:rPr lang="en-GB" dirty="0"/>
              <a:t>Organizations maintain multiple documents (rules, policies, contracts).</a:t>
            </a:r>
            <a:r>
              <a:rPr lang="en-US" dirty="0"/>
              <a:t>​</a:t>
            </a:r>
          </a:p>
          <a:p>
            <a:pPr marL="285750" indent="-285750" algn="just" fontAlgn="base">
              <a:lnSpc>
                <a:spcPct val="150000"/>
              </a:lnSpc>
              <a:buFont typeface="Arial" panose="020B0604020202020204" pitchFamily="34" charset="0"/>
              <a:buChar char="•"/>
            </a:pPr>
            <a:r>
              <a:rPr lang="en-GB" dirty="0"/>
              <a:t>These often conflict (e.g., 10 PM vs midnight deadlines, 75% vs 65% attendance).</a:t>
            </a:r>
            <a:r>
              <a:rPr lang="en-US" dirty="0"/>
              <a:t>​</a:t>
            </a:r>
          </a:p>
          <a:p>
            <a:pPr marL="285750" indent="-285750" algn="just" fontAlgn="base">
              <a:lnSpc>
                <a:spcPct val="150000"/>
              </a:lnSpc>
              <a:buFont typeface="Arial" panose="020B0604020202020204" pitchFamily="34" charset="0"/>
              <a:buChar char="•"/>
            </a:pPr>
            <a:r>
              <a:rPr lang="en-GB" dirty="0"/>
              <a:t>Manual checking is time-consuming, boring, and error-prone, leading to confusion and mistakes.</a:t>
            </a:r>
            <a:endParaRPr lang="en-US" dirty="0"/>
          </a:p>
          <a:p>
            <a:pPr algn="just" fontAlgn="base">
              <a:lnSpc>
                <a:spcPct val="150000"/>
              </a:lnSpc>
            </a:pPr>
            <a:r>
              <a:rPr lang="en-GB" sz="1600" b="1" dirty="0"/>
              <a:t>Solution</a:t>
            </a:r>
            <a:r>
              <a:rPr lang="en-GB" sz="1600" dirty="0"/>
              <a:t>​</a:t>
            </a:r>
          </a:p>
          <a:p>
            <a:pPr algn="just" fontAlgn="base">
              <a:lnSpc>
                <a:spcPct val="150000"/>
              </a:lnSpc>
            </a:pPr>
            <a:r>
              <a:rPr lang="en-GB" dirty="0"/>
              <a:t> Smart Doc Checker – an AI-powered tool that:</a:t>
            </a:r>
            <a:r>
              <a:rPr lang="en-US" dirty="0"/>
              <a:t>​</a:t>
            </a:r>
          </a:p>
          <a:p>
            <a:pPr marL="285750" indent="-285750" algn="just" fontAlgn="base">
              <a:lnSpc>
                <a:spcPct val="150000"/>
              </a:lnSpc>
              <a:buFont typeface="Arial" panose="020B0604020202020204" pitchFamily="34" charset="0"/>
              <a:buChar char="•"/>
            </a:pPr>
            <a:r>
              <a:rPr lang="en-GB" dirty="0"/>
              <a:t> Let's users upload multiple documents.</a:t>
            </a:r>
            <a:r>
              <a:rPr lang="en-US" dirty="0"/>
              <a:t>​</a:t>
            </a:r>
          </a:p>
          <a:p>
            <a:pPr marL="285750" indent="-285750" algn="just" fontAlgn="base">
              <a:lnSpc>
                <a:spcPct val="150000"/>
              </a:lnSpc>
              <a:buFont typeface="Arial" panose="020B0604020202020204" pitchFamily="34" charset="0"/>
              <a:buChar char="•"/>
            </a:pPr>
            <a:r>
              <a:rPr lang="en-GB" dirty="0"/>
              <a:t>Scans and highlights contradictions automatically.</a:t>
            </a:r>
            <a:r>
              <a:rPr lang="en-US" dirty="0"/>
              <a:t>​</a:t>
            </a:r>
          </a:p>
          <a:p>
            <a:pPr marL="285750" indent="-285750" algn="just" fontAlgn="base">
              <a:lnSpc>
                <a:spcPct val="150000"/>
              </a:lnSpc>
              <a:buFont typeface="Arial" panose="020B0604020202020204" pitchFamily="34" charset="0"/>
              <a:buChar char="•"/>
            </a:pPr>
            <a:r>
              <a:rPr lang="en-GB" dirty="0"/>
              <a:t>Generates a clear report with issues and suggestions.</a:t>
            </a:r>
            <a:r>
              <a:rPr lang="en-US" dirty="0"/>
              <a:t>​</a:t>
            </a:r>
          </a:p>
          <a:p>
            <a:pPr marL="285750" indent="-285750" algn="just" fontAlgn="base">
              <a:lnSpc>
                <a:spcPct val="150000"/>
              </a:lnSpc>
              <a:buFont typeface="Arial" panose="020B0604020202020204" pitchFamily="34" charset="0"/>
              <a:buChar char="•"/>
            </a:pPr>
            <a:r>
              <a:rPr lang="en-GB" dirty="0"/>
              <a:t> Saves time, reduces errors, and ensures consistency.</a:t>
            </a:r>
            <a:r>
              <a:rPr lang="en-US" dirty="0"/>
              <a:t>​</a:t>
            </a:r>
          </a:p>
          <a:p>
            <a:pPr algn="just" fontAlgn="base">
              <a:lnSpc>
                <a:spcPct val="150000"/>
              </a:lnSpc>
            </a:pPr>
            <a:r>
              <a:rPr lang="en-GB"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B9EC7EE4-AE49-03BE-AD0A-F225657974F6}"/>
            </a:ext>
          </a:extLst>
        </p:cNvPr>
        <p:cNvGrpSpPr/>
        <p:nvPr/>
      </p:nvGrpSpPr>
      <p:grpSpPr>
        <a:xfrm>
          <a:off x="0" y="0"/>
          <a:ext cx="0" cy="0"/>
          <a:chOff x="0" y="0"/>
          <a:chExt cx="0" cy="0"/>
        </a:xfrm>
      </p:grpSpPr>
      <p:sp>
        <p:nvSpPr>
          <p:cNvPr id="80" name="Google Shape;80;p4">
            <a:extLst>
              <a:ext uri="{FF2B5EF4-FFF2-40B4-BE49-F238E27FC236}">
                <a16:creationId xmlns:a16="http://schemas.microsoft.com/office/drawing/2014/main" id="{DFEFB3D3-930A-E76B-EBE6-F8620258C6DA}"/>
              </a:ext>
            </a:extLst>
          </p:cNvPr>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a:extLst>
              <a:ext uri="{FF2B5EF4-FFF2-40B4-BE49-F238E27FC236}">
                <a16:creationId xmlns:a16="http://schemas.microsoft.com/office/drawing/2014/main" id="{CA75FAF1-2BA3-0D3B-0EAA-30AC43CAC336}"/>
              </a:ext>
            </a:extLst>
          </p:cNvPr>
          <p:cNvPicPr preferRelativeResize="0"/>
          <p:nvPr/>
        </p:nvPicPr>
        <p:blipFill rotWithShape="1">
          <a:blip r:embed="rId3">
            <a:alphaModFix/>
          </a:blip>
          <a:srcRect/>
          <a:stretch/>
        </p:blipFill>
        <p:spPr>
          <a:xfrm>
            <a:off x="194874" y="43542"/>
            <a:ext cx="1026150" cy="1026150"/>
          </a:xfrm>
          <a:prstGeom prst="rect">
            <a:avLst/>
          </a:prstGeom>
          <a:noFill/>
          <a:ln>
            <a:noFill/>
          </a:ln>
        </p:spPr>
      </p:pic>
      <p:sp>
        <p:nvSpPr>
          <p:cNvPr id="82" name="Google Shape;82;p4">
            <a:extLst>
              <a:ext uri="{FF2B5EF4-FFF2-40B4-BE49-F238E27FC236}">
                <a16:creationId xmlns:a16="http://schemas.microsoft.com/office/drawing/2014/main" id="{FC064596-A43F-CE87-7B96-9261688A6E58}"/>
              </a:ext>
            </a:extLst>
          </p:cNvPr>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a:extLst>
              <a:ext uri="{FF2B5EF4-FFF2-40B4-BE49-F238E27FC236}">
                <a16:creationId xmlns:a16="http://schemas.microsoft.com/office/drawing/2014/main" id="{50E67B66-354A-9FF2-7015-DC03BD8AFDF0}"/>
              </a:ext>
            </a:extLst>
          </p:cNvPr>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a:extLst>
              <a:ext uri="{FF2B5EF4-FFF2-40B4-BE49-F238E27FC236}">
                <a16:creationId xmlns:a16="http://schemas.microsoft.com/office/drawing/2014/main" id="{39402AD8-D86D-C44F-C1E8-56A55351A922}"/>
              </a:ext>
            </a:extLst>
          </p:cNvPr>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5" name="Google Shape;85;p4">
            <a:extLst>
              <a:ext uri="{FF2B5EF4-FFF2-40B4-BE49-F238E27FC236}">
                <a16:creationId xmlns:a16="http://schemas.microsoft.com/office/drawing/2014/main" id="{6919913F-07B3-2942-FBBF-E6BFA60D2D06}"/>
              </a:ext>
            </a:extLst>
          </p:cNvPr>
          <p:cNvGrpSpPr/>
          <p:nvPr/>
        </p:nvGrpSpPr>
        <p:grpSpPr>
          <a:xfrm>
            <a:off x="615651" y="1147181"/>
            <a:ext cx="7994685" cy="3676019"/>
            <a:chOff x="0" y="-38100"/>
            <a:chExt cx="2083903" cy="1503300"/>
          </a:xfrm>
        </p:grpSpPr>
        <p:sp>
          <p:nvSpPr>
            <p:cNvPr id="86" name="Google Shape;86;p4">
              <a:extLst>
                <a:ext uri="{FF2B5EF4-FFF2-40B4-BE49-F238E27FC236}">
                  <a16:creationId xmlns:a16="http://schemas.microsoft.com/office/drawing/2014/main" id="{30376645-7DA4-D679-2301-F694C3E2605F}"/>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a:extLst>
                <a:ext uri="{FF2B5EF4-FFF2-40B4-BE49-F238E27FC236}">
                  <a16:creationId xmlns:a16="http://schemas.microsoft.com/office/drawing/2014/main" id="{EAD29EF9-CF8B-ADCC-E69F-7D2131AAC51C}"/>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a:extLst>
              <a:ext uri="{FF2B5EF4-FFF2-40B4-BE49-F238E27FC236}">
                <a16:creationId xmlns:a16="http://schemas.microsoft.com/office/drawing/2014/main" id="{F3CC149F-DFE2-9F24-A523-2ED3513C06D3}"/>
              </a:ext>
            </a:extLst>
          </p:cNvPr>
          <p:cNvSpPr txBox="1"/>
          <p:nvPr/>
        </p:nvSpPr>
        <p:spPr>
          <a:xfrm>
            <a:off x="795992" y="1415834"/>
            <a:ext cx="7649936" cy="3231654"/>
          </a:xfrm>
          <a:prstGeom prst="rect">
            <a:avLst/>
          </a:prstGeom>
          <a:noFill/>
          <a:ln>
            <a:noFill/>
          </a:ln>
        </p:spPr>
        <p:txBody>
          <a:bodyPr spcFirstLastPara="1" wrap="square" lIns="0" tIns="0" rIns="0" bIns="0" anchor="t" anchorCtr="0">
            <a:spAutoFit/>
          </a:bodyPr>
          <a:lstStyle/>
          <a:p>
            <a:pPr algn="just">
              <a:lnSpc>
                <a:spcPct val="150000"/>
              </a:lnSpc>
            </a:pPr>
            <a:r>
              <a:rPr lang="en-IN" b="1" dirty="0"/>
              <a:t>Document Upload</a:t>
            </a:r>
            <a:r>
              <a:rPr lang="en-IN" dirty="0"/>
              <a:t> → Upload 2–3 files (PDF, Word, Text) via drag-and-drop.</a:t>
            </a:r>
          </a:p>
          <a:p>
            <a:pPr algn="just">
              <a:lnSpc>
                <a:spcPct val="150000"/>
              </a:lnSpc>
            </a:pPr>
            <a:r>
              <a:rPr lang="en-IN" b="1" dirty="0"/>
              <a:t>Text Extraction</a:t>
            </a:r>
            <a:r>
              <a:rPr lang="en-IN" dirty="0"/>
              <a:t> → Extract text using PyPDF2 (PDF), python-docx (Word), or plain text reading.</a:t>
            </a:r>
          </a:p>
          <a:p>
            <a:pPr algn="just">
              <a:lnSpc>
                <a:spcPct val="150000"/>
              </a:lnSpc>
            </a:pPr>
            <a:r>
              <a:rPr lang="en-IN" b="1" dirty="0"/>
              <a:t>Preprocessing</a:t>
            </a:r>
            <a:r>
              <a:rPr lang="en-IN" dirty="0"/>
              <a:t> → Clean, normalize, and split text into sentences/rules.</a:t>
            </a:r>
          </a:p>
          <a:p>
            <a:pPr algn="just">
              <a:lnSpc>
                <a:spcPct val="150000"/>
              </a:lnSpc>
            </a:pPr>
            <a:r>
              <a:rPr lang="en-IN" b="1" dirty="0"/>
              <a:t>Contradiction Detection</a:t>
            </a:r>
            <a:r>
              <a:rPr lang="en-IN" dirty="0"/>
              <a:t> → Compare rules, detect mismatches, and highlight conflicts with AI/NLP.</a:t>
            </a:r>
          </a:p>
          <a:p>
            <a:pPr algn="just">
              <a:lnSpc>
                <a:spcPct val="150000"/>
              </a:lnSpc>
            </a:pPr>
            <a:r>
              <a:rPr lang="en-IN" b="1" dirty="0"/>
              <a:t>Report Generation</a:t>
            </a:r>
            <a:r>
              <a:rPr lang="en-IN" dirty="0"/>
              <a:t> → Summarize conflicts and provide downloadable PDF/Word reports.</a:t>
            </a:r>
          </a:p>
          <a:p>
            <a:pPr algn="just">
              <a:lnSpc>
                <a:spcPct val="150000"/>
              </a:lnSpc>
            </a:pPr>
            <a:r>
              <a:rPr lang="en-IN" b="1" dirty="0"/>
              <a:t>Integration &amp; Monitoring</a:t>
            </a:r>
            <a:r>
              <a:rPr lang="en-IN" dirty="0"/>
              <a:t> → Track usage and auto-check updates (Pathway).</a:t>
            </a:r>
          </a:p>
          <a:p>
            <a:pPr algn="just">
              <a:lnSpc>
                <a:spcPct val="150000"/>
              </a:lnSpc>
            </a:pPr>
            <a:r>
              <a:rPr lang="en-IN" b="1" dirty="0"/>
              <a:t>Frontend Display</a:t>
            </a:r>
            <a:r>
              <a:rPr lang="en-IN" dirty="0"/>
              <a:t> → Show files, conflicts, and reports in a user-friendly interface.</a:t>
            </a:r>
            <a:br>
              <a:rPr lang="en-IN" dirty="0"/>
            </a:br>
            <a:r>
              <a:rPr lang="en-IN" b="1" dirty="0"/>
              <a:t>Automation &amp; Efficiency </a:t>
            </a:r>
            <a:r>
              <a:rPr lang="en-IN" dirty="0"/>
              <a:t>→ </a:t>
            </a:r>
            <a:r>
              <a:rPr lang="en-US" dirty="0"/>
              <a:t>Streamlines document comparison &amp; reduces manual checking time.</a:t>
            </a:r>
          </a:p>
        </p:txBody>
      </p:sp>
    </p:spTree>
    <p:extLst>
      <p:ext uri="{BB962C8B-B14F-4D97-AF65-F5344CB8AC3E}">
        <p14:creationId xmlns:p14="http://schemas.microsoft.com/office/powerpoint/2010/main" val="117703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7D3758B9-2C2B-1AB9-1EC3-646C82E5B5E3}"/>
            </a:ext>
          </a:extLst>
        </p:cNvPr>
        <p:cNvGrpSpPr/>
        <p:nvPr/>
      </p:nvGrpSpPr>
      <p:grpSpPr>
        <a:xfrm>
          <a:off x="0" y="0"/>
          <a:ext cx="0" cy="0"/>
          <a:chOff x="0" y="0"/>
          <a:chExt cx="0" cy="0"/>
        </a:xfrm>
      </p:grpSpPr>
      <p:sp>
        <p:nvSpPr>
          <p:cNvPr id="80" name="Google Shape;80;p4">
            <a:extLst>
              <a:ext uri="{FF2B5EF4-FFF2-40B4-BE49-F238E27FC236}">
                <a16:creationId xmlns:a16="http://schemas.microsoft.com/office/drawing/2014/main" id="{1F698107-DFD8-611F-A153-ADD91CC7129F}"/>
              </a:ext>
            </a:extLst>
          </p:cNvPr>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a:extLst>
              <a:ext uri="{FF2B5EF4-FFF2-40B4-BE49-F238E27FC236}">
                <a16:creationId xmlns:a16="http://schemas.microsoft.com/office/drawing/2014/main" id="{DD261FA2-101E-EA42-2061-EB9B878F29DC}"/>
              </a:ext>
            </a:extLst>
          </p:cNvPr>
          <p:cNvPicPr preferRelativeResize="0"/>
          <p:nvPr/>
        </p:nvPicPr>
        <p:blipFill rotWithShape="1">
          <a:blip r:embed="rId3">
            <a:alphaModFix/>
          </a:blip>
          <a:srcRect/>
          <a:stretch/>
        </p:blipFill>
        <p:spPr>
          <a:xfrm>
            <a:off x="194874" y="43542"/>
            <a:ext cx="1026150" cy="1026150"/>
          </a:xfrm>
          <a:prstGeom prst="rect">
            <a:avLst/>
          </a:prstGeom>
          <a:noFill/>
          <a:ln>
            <a:noFill/>
          </a:ln>
        </p:spPr>
      </p:pic>
      <p:sp>
        <p:nvSpPr>
          <p:cNvPr id="82" name="Google Shape;82;p4">
            <a:extLst>
              <a:ext uri="{FF2B5EF4-FFF2-40B4-BE49-F238E27FC236}">
                <a16:creationId xmlns:a16="http://schemas.microsoft.com/office/drawing/2014/main" id="{4B394DE4-6874-AC66-042D-B55885220857}"/>
              </a:ext>
            </a:extLst>
          </p:cNvPr>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a:extLst>
              <a:ext uri="{FF2B5EF4-FFF2-40B4-BE49-F238E27FC236}">
                <a16:creationId xmlns:a16="http://schemas.microsoft.com/office/drawing/2014/main" id="{6CE2B1C1-3EEA-287A-1475-824962E4C277}"/>
              </a:ext>
            </a:extLst>
          </p:cNvPr>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a:extLst>
              <a:ext uri="{FF2B5EF4-FFF2-40B4-BE49-F238E27FC236}">
                <a16:creationId xmlns:a16="http://schemas.microsoft.com/office/drawing/2014/main" id="{FABCB63A-D192-102E-FC67-C928999CC1C9}"/>
              </a:ext>
            </a:extLst>
          </p:cNvPr>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5" name="Google Shape;85;p4">
            <a:extLst>
              <a:ext uri="{FF2B5EF4-FFF2-40B4-BE49-F238E27FC236}">
                <a16:creationId xmlns:a16="http://schemas.microsoft.com/office/drawing/2014/main" id="{301ACA47-4E00-76DE-22F1-308635560738}"/>
              </a:ext>
            </a:extLst>
          </p:cNvPr>
          <p:cNvGrpSpPr/>
          <p:nvPr/>
        </p:nvGrpSpPr>
        <p:grpSpPr>
          <a:xfrm>
            <a:off x="574657" y="1069692"/>
            <a:ext cx="7994685" cy="3676019"/>
            <a:chOff x="0" y="-38100"/>
            <a:chExt cx="2083903" cy="1503300"/>
          </a:xfrm>
        </p:grpSpPr>
        <p:sp>
          <p:nvSpPr>
            <p:cNvPr id="86" name="Google Shape;86;p4">
              <a:extLst>
                <a:ext uri="{FF2B5EF4-FFF2-40B4-BE49-F238E27FC236}">
                  <a16:creationId xmlns:a16="http://schemas.microsoft.com/office/drawing/2014/main" id="{A250706B-4AA6-9A0F-8C64-7042329DFF7D}"/>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a:extLst>
                <a:ext uri="{FF2B5EF4-FFF2-40B4-BE49-F238E27FC236}">
                  <a16:creationId xmlns:a16="http://schemas.microsoft.com/office/drawing/2014/main" id="{7A63625A-3215-D46A-7753-A52B9391536F}"/>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a:extLst>
              <a:ext uri="{FF2B5EF4-FFF2-40B4-BE49-F238E27FC236}">
                <a16:creationId xmlns:a16="http://schemas.microsoft.com/office/drawing/2014/main" id="{39F0DC07-A266-B43B-AE9D-05942D5C9EF4}"/>
              </a:ext>
            </a:extLst>
          </p:cNvPr>
          <p:cNvSpPr txBox="1"/>
          <p:nvPr/>
        </p:nvSpPr>
        <p:spPr>
          <a:xfrm>
            <a:off x="707949" y="1268268"/>
            <a:ext cx="7809693" cy="323165"/>
          </a:xfrm>
          <a:prstGeom prst="rect">
            <a:avLst/>
          </a:prstGeom>
          <a:noFill/>
          <a:ln>
            <a:noFill/>
          </a:ln>
        </p:spPr>
        <p:txBody>
          <a:bodyPr spcFirstLastPara="1" wrap="square" lIns="0" tIns="0" rIns="0" bIns="0" anchor="t" anchorCtr="0">
            <a:spAutoFit/>
          </a:bodyPr>
          <a:lstStyle/>
          <a:p>
            <a:pPr algn="just">
              <a:lnSpc>
                <a:spcPct val="150000"/>
              </a:lnSpc>
            </a:pPr>
            <a:endParaRPr lang="en-IN" dirty="0"/>
          </a:p>
        </p:txBody>
      </p:sp>
      <p:pic>
        <p:nvPicPr>
          <p:cNvPr id="3" name="Picture 2">
            <a:extLst>
              <a:ext uri="{FF2B5EF4-FFF2-40B4-BE49-F238E27FC236}">
                <a16:creationId xmlns:a16="http://schemas.microsoft.com/office/drawing/2014/main" id="{2F9AE38F-5A56-5573-FD67-E73F8B1E22D4}"/>
              </a:ext>
            </a:extLst>
          </p:cNvPr>
          <p:cNvPicPr>
            <a:picLocks noChangeAspect="1"/>
          </p:cNvPicPr>
          <p:nvPr/>
        </p:nvPicPr>
        <p:blipFill>
          <a:blip r:embed="rId4"/>
          <a:stretch>
            <a:fillRect/>
          </a:stretch>
        </p:blipFill>
        <p:spPr>
          <a:xfrm>
            <a:off x="5786948" y="1488882"/>
            <a:ext cx="2391401" cy="3085557"/>
          </a:xfrm>
          <a:prstGeom prst="rect">
            <a:avLst/>
          </a:prstGeom>
        </p:spPr>
      </p:pic>
      <p:sp>
        <p:nvSpPr>
          <p:cNvPr id="6" name="Rectangle 2">
            <a:extLst>
              <a:ext uri="{FF2B5EF4-FFF2-40B4-BE49-F238E27FC236}">
                <a16:creationId xmlns:a16="http://schemas.microsoft.com/office/drawing/2014/main" id="{915ED629-6C8F-4F71-1562-0D40BF6D69EC}"/>
              </a:ext>
            </a:extLst>
          </p:cNvPr>
          <p:cNvSpPr>
            <a:spLocks noGrp="1" noChangeArrowheads="1"/>
          </p:cNvSpPr>
          <p:nvPr>
            <p:ph type="body" idx="1"/>
          </p:nvPr>
        </p:nvSpPr>
        <p:spPr bwMode="auto">
          <a:xfrm>
            <a:off x="775647" y="1531249"/>
            <a:ext cx="5011301"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ClrTx/>
              <a:buSzTx/>
            </a:pPr>
            <a:r>
              <a:rPr lang="en-US" sz="1400" b="1" dirty="0">
                <a:solidFill>
                  <a:schemeClr val="tx1"/>
                </a:solidFill>
              </a:rPr>
              <a:t>React Frontend → </a:t>
            </a:r>
            <a:r>
              <a:rPr lang="en-US" sz="1400" dirty="0">
                <a:solidFill>
                  <a:schemeClr val="tx1"/>
                </a:solidFill>
              </a:rPr>
              <a:t>User uploads docs &amp; sees results</a:t>
            </a:r>
            <a:r>
              <a:rPr lang="en-IN" sz="1400" dirty="0">
                <a:solidFill>
                  <a:schemeClr val="tx1"/>
                </a:solidFill>
              </a:rPr>
              <a:t>.</a:t>
            </a:r>
            <a:br>
              <a:rPr lang="en-IN" sz="1400" dirty="0">
                <a:solidFill>
                  <a:schemeClr val="tx1"/>
                </a:solidFill>
              </a:rPr>
            </a:br>
            <a:r>
              <a:rPr lang="en-US" sz="1400" b="1" dirty="0" err="1">
                <a:solidFill>
                  <a:schemeClr val="tx1"/>
                </a:solidFill>
              </a:rPr>
              <a:t>FastAPI</a:t>
            </a:r>
            <a:r>
              <a:rPr lang="en-US" sz="1400" b="1" dirty="0">
                <a:solidFill>
                  <a:schemeClr val="tx1"/>
                </a:solidFill>
              </a:rPr>
              <a:t> Backend → </a:t>
            </a:r>
            <a:r>
              <a:rPr lang="en-US" sz="1400" dirty="0">
                <a:solidFill>
                  <a:schemeClr val="tx1"/>
                </a:solidFill>
              </a:rPr>
              <a:t>Handles requests and connects frontend to backend services</a:t>
            </a:r>
          </a:p>
          <a:p>
            <a:pPr marL="0" lvl="0" indent="0" eaLnBrk="0" fontAlgn="base" hangingPunct="0">
              <a:lnSpc>
                <a:spcPct val="150000"/>
              </a:lnSpc>
              <a:spcBef>
                <a:spcPct val="0"/>
              </a:spcBef>
              <a:spcAft>
                <a:spcPct val="0"/>
              </a:spcAft>
              <a:buClrTx/>
              <a:buSzTx/>
            </a:pPr>
            <a:r>
              <a:rPr lang="en-US" sz="1400" b="1" dirty="0">
                <a:solidFill>
                  <a:schemeClr val="tx1"/>
                </a:solidFill>
              </a:rPr>
              <a:t>PDF/Text Preprocessor → </a:t>
            </a:r>
            <a:r>
              <a:rPr lang="en-US" sz="1400" dirty="0">
                <a:solidFill>
                  <a:schemeClr val="tx1"/>
                </a:solidFill>
              </a:rPr>
              <a:t>Extracts and cleans text from files </a:t>
            </a:r>
            <a:br>
              <a:rPr lang="en-US" sz="1400" dirty="0">
                <a:solidFill>
                  <a:schemeClr val="tx1"/>
                </a:solidFill>
              </a:rPr>
            </a:br>
            <a:r>
              <a:rPr lang="en-US" sz="1400" b="1" dirty="0">
                <a:solidFill>
                  <a:schemeClr val="tx1"/>
                </a:solidFill>
              </a:rPr>
              <a:t>NLP Engine (NLI + Embeddings) → </a:t>
            </a:r>
            <a:r>
              <a:rPr lang="en-US" sz="1400" dirty="0">
                <a:solidFill>
                  <a:schemeClr val="tx1"/>
                </a:solidFill>
              </a:rPr>
              <a:t>Detects contradictions and similarities</a:t>
            </a:r>
            <a:br>
              <a:rPr lang="en-IN" sz="1400" dirty="0">
                <a:solidFill>
                  <a:schemeClr val="tx1"/>
                </a:solidFill>
              </a:rPr>
            </a:br>
            <a:r>
              <a:rPr lang="en-US" sz="1400" b="1" dirty="0">
                <a:solidFill>
                  <a:schemeClr val="tx1"/>
                </a:solidFill>
              </a:rPr>
              <a:t>Pathway Listener → </a:t>
            </a:r>
            <a:r>
              <a:rPr lang="en-US" sz="1400" dirty="0">
                <a:solidFill>
                  <a:schemeClr val="tx1"/>
                </a:solidFill>
              </a:rPr>
              <a:t>Controls workflow steps</a:t>
            </a:r>
          </a:p>
          <a:p>
            <a:pPr marL="0" lvl="0" indent="0" eaLnBrk="0" fontAlgn="base" hangingPunct="0">
              <a:lnSpc>
                <a:spcPct val="150000"/>
              </a:lnSpc>
              <a:spcBef>
                <a:spcPct val="0"/>
              </a:spcBef>
              <a:spcAft>
                <a:spcPct val="0"/>
              </a:spcAft>
              <a:buClrTx/>
              <a:buSzTx/>
            </a:pPr>
            <a:r>
              <a:rPr lang="en-US" sz="1400" b="1" dirty="0">
                <a:solidFill>
                  <a:schemeClr val="tx1"/>
                </a:solidFill>
              </a:rPr>
              <a:t>Billing (</a:t>
            </a:r>
            <a:r>
              <a:rPr lang="en-US" sz="1400" b="1" dirty="0" err="1">
                <a:solidFill>
                  <a:schemeClr val="tx1"/>
                </a:solidFill>
              </a:rPr>
              <a:t>Flexprice</a:t>
            </a:r>
            <a:r>
              <a:rPr lang="en-US" sz="1400" b="1" dirty="0">
                <a:solidFill>
                  <a:schemeClr val="tx1"/>
                </a:solidFill>
              </a:rPr>
              <a:t> API) → </a:t>
            </a:r>
            <a:r>
              <a:rPr lang="en-US" sz="1400" dirty="0">
                <a:solidFill>
                  <a:schemeClr val="tx1"/>
                </a:solidFill>
              </a:rPr>
              <a:t>Tracks usage and costs</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930BF1E8-F15B-9285-5E42-496D90BB55FA}"/>
              </a:ext>
            </a:extLst>
          </p:cNvPr>
          <p:cNvSpPr>
            <a:spLocks noChangeArrowheads="1"/>
          </p:cNvSpPr>
          <p:nvPr/>
        </p:nvSpPr>
        <p:spPr bwMode="auto">
          <a:xfrm>
            <a:off x="0" y="-160133"/>
            <a:ext cx="76985" cy="3202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19044" rIns="38088" bIns="238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C42274D6-5DEF-332C-0593-E5513EEF7D73}"/>
              </a:ext>
            </a:extLst>
          </p:cNvPr>
          <p:cNvSpPr>
            <a:spLocks noChangeArrowheads="1"/>
          </p:cNvSpPr>
          <p:nvPr/>
        </p:nvSpPr>
        <p:spPr bwMode="auto">
          <a:xfrm>
            <a:off x="0" y="0"/>
            <a:ext cx="2609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382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Technology Used</a:t>
            </a:r>
            <a:endParaRPr sz="700" dirty="0"/>
          </a:p>
        </p:txBody>
      </p:sp>
      <p:grpSp>
        <p:nvGrpSpPr>
          <p:cNvPr id="98" name="Google Shape;98;g37272eebcc5_0_5"/>
          <p:cNvGrpSpPr/>
          <p:nvPr/>
        </p:nvGrpSpPr>
        <p:grpSpPr>
          <a:xfrm>
            <a:off x="622316" y="1173853"/>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3" name="Rectangle 1">
            <a:extLst>
              <a:ext uri="{FF2B5EF4-FFF2-40B4-BE49-F238E27FC236}">
                <a16:creationId xmlns:a16="http://schemas.microsoft.com/office/drawing/2014/main" id="{2134C226-2C64-03BF-34BD-3B646BC75CD5}"/>
              </a:ext>
            </a:extLst>
          </p:cNvPr>
          <p:cNvSpPr>
            <a:spLocks noGrp="1" noChangeArrowheads="1"/>
          </p:cNvSpPr>
          <p:nvPr>
            <p:ph type="body" idx="1"/>
          </p:nvPr>
        </p:nvSpPr>
        <p:spPr bwMode="auto">
          <a:xfrm>
            <a:off x="621921" y="1511451"/>
            <a:ext cx="7348199"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400" b="1" dirty="0">
                <a:solidFill>
                  <a:schemeClr val="tx1"/>
                </a:solidFill>
              </a:rPr>
              <a:t>Programming Languages:</a:t>
            </a:r>
            <a:r>
              <a:rPr lang="en-US" sz="1400" dirty="0">
                <a:solidFill>
                  <a:schemeClr val="tx1"/>
                </a:solidFill>
              </a:rPr>
              <a:t> JavaScript</a:t>
            </a:r>
          </a:p>
          <a:p>
            <a:pPr algn="just">
              <a:lnSpc>
                <a:spcPct val="150000"/>
              </a:lnSpc>
            </a:pPr>
            <a:r>
              <a:rPr lang="en-US" sz="1400" b="1" dirty="0">
                <a:solidFill>
                  <a:schemeClr val="tx1"/>
                </a:solidFill>
              </a:rPr>
              <a:t>Libraries &amp; Frameworks:</a:t>
            </a:r>
            <a:endParaRPr lang="en-US" sz="1400" dirty="0">
              <a:solidFill>
                <a:schemeClr val="tx1"/>
              </a:solidFill>
            </a:endParaRPr>
          </a:p>
          <a:p>
            <a:pPr algn="just">
              <a:lnSpc>
                <a:spcPct val="150000"/>
              </a:lnSpc>
            </a:pPr>
            <a:r>
              <a:rPr lang="en-US" sz="1400" dirty="0">
                <a:solidFill>
                  <a:schemeClr val="tx1"/>
                </a:solidFill>
              </a:rPr>
              <a:t>PyPDF2 → PDF extraction</a:t>
            </a:r>
          </a:p>
          <a:p>
            <a:pPr algn="just">
              <a:lnSpc>
                <a:spcPct val="150000"/>
              </a:lnSpc>
            </a:pPr>
            <a:r>
              <a:rPr lang="en-US" sz="1400" dirty="0">
                <a:solidFill>
                  <a:schemeClr val="tx1"/>
                </a:solidFill>
              </a:rPr>
              <a:t>python-docx → Word extraction </a:t>
            </a:r>
          </a:p>
          <a:p>
            <a:pPr algn="just">
              <a:lnSpc>
                <a:spcPct val="150000"/>
              </a:lnSpc>
            </a:pPr>
            <a:r>
              <a:rPr lang="en-US" altLang="en-US" sz="1400" b="1" dirty="0">
                <a:solidFill>
                  <a:schemeClr val="tx1"/>
                </a:solidFill>
                <a:latin typeface="Arial" panose="020B0604020202020204" pitchFamily="34" charset="0"/>
              </a:rPr>
              <a:t>Backend:</a:t>
            </a:r>
            <a:r>
              <a:rPr lang="en-US" altLang="en-US" sz="1400" dirty="0">
                <a:solidFill>
                  <a:schemeClr val="tx1"/>
                </a:solidFill>
                <a:latin typeface="Arial" panose="020B0604020202020204" pitchFamily="34" charset="0"/>
              </a:rPr>
              <a:t> Flask/Django (Python) for server-side processing</a:t>
            </a:r>
          </a:p>
          <a:p>
            <a:pPr algn="just">
              <a:lnSpc>
                <a:spcPct val="150000"/>
              </a:lnSpc>
            </a:pPr>
            <a:r>
              <a:rPr lang="en-US" altLang="en-US" sz="1400" b="1" dirty="0">
                <a:solidFill>
                  <a:schemeClr val="tx1"/>
                </a:solidFill>
                <a:latin typeface="Arial" panose="020B0604020202020204" pitchFamily="34" charset="0"/>
              </a:rPr>
              <a:t>Database (if needed):</a:t>
            </a:r>
            <a:r>
              <a:rPr lang="en-US" altLang="en-US" sz="1400" dirty="0">
                <a:solidFill>
                  <a:schemeClr val="tx1"/>
                </a:solidFill>
                <a:latin typeface="Arial" panose="020B0604020202020204" pitchFamily="34" charset="0"/>
              </a:rPr>
              <a:t> SQLite/PostgreSQL for storing reports or user data</a:t>
            </a:r>
          </a:p>
          <a:p>
            <a:pPr algn="just">
              <a:lnSpc>
                <a:spcPct val="150000"/>
              </a:lnSpc>
            </a:pPr>
            <a:r>
              <a:rPr lang="en-US" altLang="en-US" sz="1400" b="1" dirty="0">
                <a:solidFill>
                  <a:schemeClr val="tx1"/>
                </a:solidFill>
                <a:latin typeface="Arial" panose="020B0604020202020204" pitchFamily="34" charset="0"/>
              </a:rPr>
              <a:t>Integration Tools:</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Flexprice</a:t>
            </a:r>
            <a:r>
              <a:rPr lang="en-US" altLang="en-US" sz="1400" dirty="0">
                <a:solidFill>
                  <a:schemeClr val="tx1"/>
                </a:solidFill>
                <a:latin typeface="Arial" panose="020B0604020202020204" pitchFamily="34" charset="0"/>
              </a:rPr>
              <a:t> → Usage tracking, Pathway → Policy monitoring</a:t>
            </a:r>
          </a:p>
          <a:p>
            <a:pPr algn="just">
              <a:lnSpc>
                <a:spcPct val="150000"/>
              </a:lnSpc>
            </a:pPr>
            <a:r>
              <a:rPr lang="en-US" altLang="en-US" sz="1400" b="1" dirty="0">
                <a:solidFill>
                  <a:schemeClr val="tx1"/>
                </a:solidFill>
                <a:latin typeface="Arial" panose="020B0604020202020204" pitchFamily="34" charset="0"/>
              </a:rPr>
              <a:t>Frontend:</a:t>
            </a:r>
            <a:r>
              <a:rPr lang="en-US" altLang="en-US" sz="1400" dirty="0">
                <a:solidFill>
                  <a:schemeClr val="tx1"/>
                </a:solidFill>
                <a:latin typeface="Arial" panose="020B0604020202020204" pitchFamily="34" charset="0"/>
              </a:rPr>
              <a:t> HTML, CSS, JavaScript (or any web framework like React)</a:t>
            </a:r>
          </a:p>
          <a:p>
            <a:pPr algn="just">
              <a:lnSpc>
                <a:spcPct val="150000"/>
              </a:lnSpc>
            </a:pPr>
            <a:r>
              <a:rPr lang="en-US" altLang="en-US" sz="1400" b="1" dirty="0">
                <a:solidFill>
                  <a:schemeClr val="tx1"/>
                </a:solidFill>
                <a:latin typeface="Arial" panose="020B0604020202020204" pitchFamily="34" charset="0"/>
              </a:rPr>
              <a:t>Report Generation:</a:t>
            </a:r>
            <a:r>
              <a:rPr lang="en-US" altLang="en-US" sz="1400" dirty="0">
                <a:solidFill>
                  <a:schemeClr val="tx1"/>
                </a:solidFill>
                <a:latin typeface="Arial" panose="020B0604020202020204" pitchFamily="34" charset="0"/>
              </a:rPr>
              <a:t> PDF/Word generation libraries </a:t>
            </a:r>
            <a:r>
              <a:rPr lang="en-IN" sz="1400" dirty="0"/>
              <a:t>(</a:t>
            </a:r>
            <a:r>
              <a:rPr lang="en-IN" sz="1400" dirty="0">
                <a:solidFill>
                  <a:schemeClr val="tx1"/>
                </a:solidFill>
              </a:rPr>
              <a:t>FPDF, python-docx</a:t>
            </a:r>
            <a:r>
              <a:rPr lang="en-IN" sz="1400" dirty="0"/>
              <a:t>)</a:t>
            </a:r>
            <a:endParaRPr lang="en-US" sz="1400" dirty="0">
              <a:solidFill>
                <a:schemeClr val="tx1"/>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2" name="AutoShape 2">
            <a:extLst>
              <a:ext uri="{FF2B5EF4-FFF2-40B4-BE49-F238E27FC236}">
                <a16:creationId xmlns:a16="http://schemas.microsoft.com/office/drawing/2014/main" id="{EE3FEF0A-39FA-6FEB-915A-B60CDA9A533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C9EC0CC4-5890-F5E4-2912-A988C67E9B1B}"/>
              </a:ext>
            </a:extLst>
          </p:cNvPr>
          <p:cNvPicPr>
            <a:picLocks noChangeAspect="1"/>
          </p:cNvPicPr>
          <p:nvPr/>
        </p:nvPicPr>
        <p:blipFill>
          <a:blip r:embed="rId4"/>
          <a:stretch>
            <a:fillRect/>
          </a:stretch>
        </p:blipFill>
        <p:spPr>
          <a:xfrm>
            <a:off x="5793271" y="1401482"/>
            <a:ext cx="2194717" cy="3293362"/>
          </a:xfrm>
          <a:prstGeom prst="rect">
            <a:avLst/>
          </a:prstGeom>
        </p:spPr>
      </p:pic>
      <p:pic>
        <p:nvPicPr>
          <p:cNvPr id="6" name="Picture 5">
            <a:extLst>
              <a:ext uri="{FF2B5EF4-FFF2-40B4-BE49-F238E27FC236}">
                <a16:creationId xmlns:a16="http://schemas.microsoft.com/office/drawing/2014/main" id="{05D7E658-0A92-9994-B662-C843FAD1C9B9}"/>
              </a:ext>
            </a:extLst>
          </p:cNvPr>
          <p:cNvPicPr>
            <a:picLocks noChangeAspect="1"/>
          </p:cNvPicPr>
          <p:nvPr/>
        </p:nvPicPr>
        <p:blipFill>
          <a:blip r:embed="rId5"/>
          <a:stretch>
            <a:fillRect/>
          </a:stretch>
        </p:blipFill>
        <p:spPr>
          <a:xfrm>
            <a:off x="351344" y="1443525"/>
            <a:ext cx="3832106" cy="1777800"/>
          </a:xfrm>
          <a:prstGeom prst="rect">
            <a:avLst/>
          </a:prstGeom>
        </p:spPr>
      </p:pic>
      <p:sp>
        <p:nvSpPr>
          <p:cNvPr id="7" name="Title 6">
            <a:extLst>
              <a:ext uri="{FF2B5EF4-FFF2-40B4-BE49-F238E27FC236}">
                <a16:creationId xmlns:a16="http://schemas.microsoft.com/office/drawing/2014/main" id="{CB2D743D-73EB-9A77-FDC0-B68261355047}"/>
              </a:ext>
            </a:extLst>
          </p:cNvPr>
          <p:cNvSpPr>
            <a:spLocks noGrp="1"/>
          </p:cNvSpPr>
          <p:nvPr>
            <p:ph type="title"/>
          </p:nvPr>
        </p:nvSpPr>
        <p:spPr>
          <a:xfrm>
            <a:off x="938713" y="1022532"/>
            <a:ext cx="3480887" cy="572700"/>
          </a:xfrm>
        </p:spPr>
        <p:txBody>
          <a:bodyPr>
            <a:normAutofit/>
          </a:bodyPr>
          <a:lstStyle/>
          <a:p>
            <a:r>
              <a:rPr lang="en-IN" sz="1600" b="1" dirty="0"/>
              <a:t>SUPPORTING IMAGES</a:t>
            </a:r>
          </a:p>
        </p:txBody>
      </p:sp>
      <p:pic>
        <p:nvPicPr>
          <p:cNvPr id="9" name="Picture 8">
            <a:extLst>
              <a:ext uri="{FF2B5EF4-FFF2-40B4-BE49-F238E27FC236}">
                <a16:creationId xmlns:a16="http://schemas.microsoft.com/office/drawing/2014/main" id="{9D7F22C1-B65F-C8B9-F293-34B277611FF2}"/>
              </a:ext>
            </a:extLst>
          </p:cNvPr>
          <p:cNvPicPr>
            <a:picLocks noChangeAspect="1"/>
          </p:cNvPicPr>
          <p:nvPr/>
        </p:nvPicPr>
        <p:blipFill>
          <a:blip r:embed="rId6"/>
          <a:stretch>
            <a:fillRect/>
          </a:stretch>
        </p:blipFill>
        <p:spPr>
          <a:xfrm>
            <a:off x="139517" y="3048163"/>
            <a:ext cx="4398158" cy="1336058"/>
          </a:xfrm>
          <a:prstGeom prst="rect">
            <a:avLst/>
          </a:prstGeom>
        </p:spPr>
      </p:pic>
      <p:sp>
        <p:nvSpPr>
          <p:cNvPr id="10" name="Title 6">
            <a:extLst>
              <a:ext uri="{FF2B5EF4-FFF2-40B4-BE49-F238E27FC236}">
                <a16:creationId xmlns:a16="http://schemas.microsoft.com/office/drawing/2014/main" id="{B9E4E861-CC1C-E538-C9E0-C00F9EBA5D0A}"/>
              </a:ext>
            </a:extLst>
          </p:cNvPr>
          <p:cNvSpPr txBox="1">
            <a:spLocks/>
          </p:cNvSpPr>
          <p:nvPr/>
        </p:nvSpPr>
        <p:spPr>
          <a:xfrm>
            <a:off x="6079814" y="870825"/>
            <a:ext cx="3480887"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600" b="1" dirty="0"/>
              <a:t>FLOWCHART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 name="Google Shape;98;g37272eebcc5_0_5">
            <a:extLst>
              <a:ext uri="{FF2B5EF4-FFF2-40B4-BE49-F238E27FC236}">
                <a16:creationId xmlns:a16="http://schemas.microsoft.com/office/drawing/2014/main" id="{9F899AFD-103D-48AD-E3EC-3F7335961472}"/>
              </a:ext>
            </a:extLst>
          </p:cNvPr>
          <p:cNvGrpSpPr/>
          <p:nvPr/>
        </p:nvGrpSpPr>
        <p:grpSpPr>
          <a:xfrm>
            <a:off x="574657" y="1110374"/>
            <a:ext cx="7994685" cy="3676019"/>
            <a:chOff x="0" y="-38100"/>
            <a:chExt cx="2083903" cy="1503300"/>
          </a:xfrm>
        </p:grpSpPr>
        <p:sp>
          <p:nvSpPr>
            <p:cNvPr id="3" name="Google Shape;99;g37272eebcc5_0_5">
              <a:extLst>
                <a:ext uri="{FF2B5EF4-FFF2-40B4-BE49-F238E27FC236}">
                  <a16:creationId xmlns:a16="http://schemas.microsoft.com/office/drawing/2014/main" id="{2C6A634B-529E-B9B8-D821-1013D4B5DCFF}"/>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4" name="Google Shape;100;g37272eebcc5_0_5">
              <a:extLst>
                <a:ext uri="{FF2B5EF4-FFF2-40B4-BE49-F238E27FC236}">
                  <a16:creationId xmlns:a16="http://schemas.microsoft.com/office/drawing/2014/main" id="{BFE86A18-D331-C053-1CC5-A80E85299C0D}"/>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6" name="Rectangle 1">
            <a:extLst>
              <a:ext uri="{FF2B5EF4-FFF2-40B4-BE49-F238E27FC236}">
                <a16:creationId xmlns:a16="http://schemas.microsoft.com/office/drawing/2014/main" id="{9538D655-9F01-7CF6-3252-3D076C63A7A3}"/>
              </a:ext>
            </a:extLst>
          </p:cNvPr>
          <p:cNvSpPr>
            <a:spLocks noGrp="1" noChangeArrowheads="1"/>
          </p:cNvSpPr>
          <p:nvPr>
            <p:ph type="body" idx="1"/>
          </p:nvPr>
        </p:nvSpPr>
        <p:spPr bwMode="auto">
          <a:xfrm>
            <a:off x="574262" y="1395319"/>
            <a:ext cx="785732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Technical Feasibility:</a:t>
            </a: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sz="1400" dirty="0">
                <a:solidFill>
                  <a:schemeClr val="tx1"/>
                </a:solidFill>
              </a:rPr>
              <a:t>The system can be implemented using widely available Python libraries such as PyPDF2 (for PDF extraction), python-docx (for Word files), and NLP tools (like </a:t>
            </a:r>
            <a:r>
              <a:rPr lang="en-US" sz="1400" dirty="0" err="1">
                <a:solidFill>
                  <a:schemeClr val="tx1"/>
                </a:solidFill>
              </a:rPr>
              <a:t>spaCy</a:t>
            </a:r>
            <a:r>
              <a:rPr lang="en-US" sz="1400" dirty="0">
                <a:solidFill>
                  <a:schemeClr val="tx1"/>
                </a:solidFill>
              </a:rPr>
              <a:t> or NLTK) for text processing and contradiction detection.</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Operational Feasibility:</a:t>
            </a:r>
            <a:r>
              <a:rPr kumimoji="0" lang="en-US" altLang="en-US" sz="1400" b="0" i="0" u="none" strike="noStrike" cap="none" normalizeH="0" baseline="0" dirty="0">
                <a:ln>
                  <a:noFill/>
                </a:ln>
                <a:solidFill>
                  <a:schemeClr val="tx1"/>
                </a:solidFill>
                <a:effectLst/>
                <a:latin typeface="Arial" panose="020B0604020202020204" pitchFamily="34" charset="0"/>
              </a:rPr>
              <a:t> Easy for users to upload documents, get reports quickly, and monitor updates automatically.</a:t>
            </a:r>
          </a:p>
          <a:p>
            <a:pPr marL="0" indent="0" algn="just" eaLnBrk="0" fontAlgn="base" hangingPunct="0">
              <a:lnSpc>
                <a:spcPct val="1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 Market Use:</a:t>
            </a:r>
            <a:r>
              <a:rPr kumimoji="0" lang="en-US" altLang="en-US" sz="1400" b="0" i="0" u="none" strike="noStrike" cap="none" normalizeH="0" baseline="0" dirty="0">
                <a:ln>
                  <a:noFill/>
                </a:ln>
                <a:solidFill>
                  <a:schemeClr val="tx1"/>
                </a:solidFill>
                <a:effectLst/>
                <a:latin typeface="Arial" panose="020B0604020202020204" pitchFamily="34" charset="0"/>
              </a:rPr>
              <a:t> Useful for HR, legal, compliance, and policy management teams to quickly detect contradictions, reduce manual checking, and ensure consistent rules across documents.</a:t>
            </a:r>
            <a:br>
              <a:rPr kumimoji="0" lang="en-US" altLang="en-US" sz="1400" b="0" i="0" u="none" strike="noStrike" cap="none" normalizeH="0" baseline="0" dirty="0">
                <a:ln>
                  <a:noFill/>
                </a:ln>
                <a:solidFill>
                  <a:schemeClr val="tx1"/>
                </a:solidFill>
                <a:effectLst/>
                <a:latin typeface="Arial" panose="020B0604020202020204" pitchFamily="34" charset="0"/>
              </a:rPr>
            </a:br>
            <a:r>
              <a:rPr lang="en-US" sz="1400" dirty="0">
                <a:solidFill>
                  <a:schemeClr val="tx1"/>
                </a:solidFill>
              </a:rPr>
              <a:t>The tool can be scaled across departments or organizations, making it a practical solution for various industries.</a:t>
            </a:r>
          </a:p>
          <a:p>
            <a:pPr marL="0" marR="0" lvl="0" indent="0"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80825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dirty="0"/>
              <a:t>Conclusion</a:t>
            </a:r>
            <a:endParaRPr sz="700" b="0" i="0" u="none" strike="noStrike" cap="none" dirty="0">
              <a:solidFill>
                <a:srgbClr val="000000"/>
              </a:solidFill>
              <a:latin typeface="Arial"/>
              <a:ea typeface="Arial"/>
              <a:cs typeface="Arial"/>
              <a:sym typeface="Arial"/>
            </a:endParaRPr>
          </a:p>
        </p:txBody>
      </p:sp>
      <p:grpSp>
        <p:nvGrpSpPr>
          <p:cNvPr id="2" name="Google Shape;98;g37272eebcc5_0_5">
            <a:extLst>
              <a:ext uri="{FF2B5EF4-FFF2-40B4-BE49-F238E27FC236}">
                <a16:creationId xmlns:a16="http://schemas.microsoft.com/office/drawing/2014/main" id="{914378BB-7744-D0B1-FB7E-E78CE6AB8971}"/>
              </a:ext>
            </a:extLst>
          </p:cNvPr>
          <p:cNvGrpSpPr/>
          <p:nvPr/>
        </p:nvGrpSpPr>
        <p:grpSpPr>
          <a:xfrm>
            <a:off x="640343" y="1180483"/>
            <a:ext cx="7994685" cy="3676019"/>
            <a:chOff x="0" y="-38100"/>
            <a:chExt cx="2083903" cy="1503300"/>
          </a:xfrm>
        </p:grpSpPr>
        <p:sp>
          <p:nvSpPr>
            <p:cNvPr id="3" name="Google Shape;99;g37272eebcc5_0_5">
              <a:extLst>
                <a:ext uri="{FF2B5EF4-FFF2-40B4-BE49-F238E27FC236}">
                  <a16:creationId xmlns:a16="http://schemas.microsoft.com/office/drawing/2014/main" id="{076DDEB2-0F2C-5795-17C8-F92B478AB4C3}"/>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4" name="Google Shape;100;g37272eebcc5_0_5">
              <a:extLst>
                <a:ext uri="{FF2B5EF4-FFF2-40B4-BE49-F238E27FC236}">
                  <a16:creationId xmlns:a16="http://schemas.microsoft.com/office/drawing/2014/main" id="{153E449A-4C27-1796-D34D-5BF175AFE0D1}"/>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DA445966-09D3-77B4-A9DA-21317CE98429}"/>
              </a:ext>
            </a:extLst>
          </p:cNvPr>
          <p:cNvSpPr>
            <a:spLocks noGrp="1"/>
          </p:cNvSpPr>
          <p:nvPr>
            <p:ph type="body" idx="1"/>
          </p:nvPr>
        </p:nvSpPr>
        <p:spPr>
          <a:xfrm>
            <a:off x="508972" y="1362135"/>
            <a:ext cx="7758049" cy="3405656"/>
          </a:xfrm>
        </p:spPr>
        <p:txBody>
          <a:bodyPr>
            <a:noAutofit/>
          </a:bodyPr>
          <a:lstStyle/>
          <a:p>
            <a:pPr marL="514350" indent="-285750" algn="just">
              <a:lnSpc>
                <a:spcPct val="150000"/>
              </a:lnSpc>
              <a:buFont typeface="Arial" panose="020B0604020202020204" pitchFamily="34" charset="0"/>
              <a:buChar char="•"/>
            </a:pPr>
            <a:r>
              <a:rPr lang="en-US" sz="1400" dirty="0">
                <a:solidFill>
                  <a:schemeClr val="tx1"/>
                </a:solidFill>
              </a:rPr>
              <a:t>The Smart Doc Checker is a robust and scalable AI-driven solution that addresses a common pain point—detecting contradictions across multiple documents. </a:t>
            </a:r>
          </a:p>
          <a:p>
            <a:pPr marL="514350" indent="-285750" algn="just">
              <a:lnSpc>
                <a:spcPct val="150000"/>
              </a:lnSpc>
              <a:buFont typeface="Arial" panose="020B0604020202020204" pitchFamily="34" charset="0"/>
              <a:buChar char="•"/>
            </a:pPr>
            <a:r>
              <a:rPr lang="en-US" sz="1400" dirty="0">
                <a:solidFill>
                  <a:schemeClr val="tx1"/>
                </a:solidFill>
              </a:rPr>
              <a:t>By automating this process, it saves time, reduces human error, and minimizes the risk of disputes or compliance failures. Pathway’s live update feature allows continuous monitoring of policy changes or external documents, ensuring that users are always working with the most current and accurate information.</a:t>
            </a:r>
          </a:p>
          <a:p>
            <a:pPr marL="514350" indent="-285750" algn="just">
              <a:lnSpc>
                <a:spcPct val="150000"/>
              </a:lnSpc>
              <a:buFont typeface="Arial" panose="020B0604020202020204" pitchFamily="34" charset="0"/>
              <a:buChar char="•"/>
            </a:pPr>
            <a:r>
              <a:rPr lang="en-US" sz="1400" dirty="0">
                <a:solidFill>
                  <a:schemeClr val="tx1"/>
                </a:solidFill>
              </a:rPr>
              <a:t>Its versatility makes it market-ready for industries such as education, HR, legal, startups, and government sectors, positioning it as a valuable compliance and productivity tool.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94D5EE79-5541-A31C-10E4-601FEC87D0ED}"/>
            </a:ext>
          </a:extLst>
        </p:cNvPr>
        <p:cNvGrpSpPr/>
        <p:nvPr/>
      </p:nvGrpSpPr>
      <p:grpSpPr>
        <a:xfrm>
          <a:off x="0" y="0"/>
          <a:ext cx="0" cy="0"/>
          <a:chOff x="0" y="0"/>
          <a:chExt cx="0" cy="0"/>
        </a:xfrm>
      </p:grpSpPr>
      <p:pic>
        <p:nvPicPr>
          <p:cNvPr id="128" name="Google Shape;128;g36ba1536f02_0_19">
            <a:extLst>
              <a:ext uri="{FF2B5EF4-FFF2-40B4-BE49-F238E27FC236}">
                <a16:creationId xmlns:a16="http://schemas.microsoft.com/office/drawing/2014/main" id="{5A0D6C7B-7980-EDE0-95BD-70FC112EEF9E}"/>
              </a:ext>
            </a:extLst>
          </p:cNvPr>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a:extLst>
              <a:ext uri="{FF2B5EF4-FFF2-40B4-BE49-F238E27FC236}">
                <a16:creationId xmlns:a16="http://schemas.microsoft.com/office/drawing/2014/main" id="{CF9F9AD3-46A6-A2CA-7ECD-9886281795FA}"/>
              </a:ext>
            </a:extLst>
          </p:cNvPr>
          <p:cNvSpPr txBox="1"/>
          <p:nvPr/>
        </p:nvSpPr>
        <p:spPr>
          <a:xfrm>
            <a:off x="1808250" y="400825"/>
            <a:ext cx="50403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dirty="0"/>
              <a:t>REPOSITORY LINK</a:t>
            </a:r>
            <a:endParaRPr lang="en-GB" sz="700" b="0" i="0" u="none" strike="noStrike" cap="none" dirty="0">
              <a:solidFill>
                <a:srgbClr val="000000"/>
              </a:solidFill>
              <a:latin typeface="Arial"/>
              <a:ea typeface="Arial"/>
              <a:cs typeface="Arial"/>
              <a:sym typeface="Arial"/>
            </a:endParaRPr>
          </a:p>
        </p:txBody>
      </p:sp>
      <p:grpSp>
        <p:nvGrpSpPr>
          <p:cNvPr id="2" name="Google Shape;98;g37272eebcc5_0_5">
            <a:extLst>
              <a:ext uri="{FF2B5EF4-FFF2-40B4-BE49-F238E27FC236}">
                <a16:creationId xmlns:a16="http://schemas.microsoft.com/office/drawing/2014/main" id="{5DC51555-8F90-82CB-990F-00B93BD829CC}"/>
              </a:ext>
            </a:extLst>
          </p:cNvPr>
          <p:cNvGrpSpPr/>
          <p:nvPr/>
        </p:nvGrpSpPr>
        <p:grpSpPr>
          <a:xfrm>
            <a:off x="640343" y="1180483"/>
            <a:ext cx="7994685" cy="3676019"/>
            <a:chOff x="0" y="-38100"/>
            <a:chExt cx="2083903" cy="1503300"/>
          </a:xfrm>
        </p:grpSpPr>
        <p:sp>
          <p:nvSpPr>
            <p:cNvPr id="3" name="Google Shape;99;g37272eebcc5_0_5">
              <a:extLst>
                <a:ext uri="{FF2B5EF4-FFF2-40B4-BE49-F238E27FC236}">
                  <a16:creationId xmlns:a16="http://schemas.microsoft.com/office/drawing/2014/main" id="{C4EDE5C9-BB9A-4724-E26D-3D74BC652E74}"/>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4" name="Google Shape;100;g37272eebcc5_0_5">
              <a:extLst>
                <a:ext uri="{FF2B5EF4-FFF2-40B4-BE49-F238E27FC236}">
                  <a16:creationId xmlns:a16="http://schemas.microsoft.com/office/drawing/2014/main" id="{DBE00452-618C-B071-A596-00117DC2551A}"/>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0C215217-0528-65B5-8543-B6C651EBBB23}"/>
              </a:ext>
            </a:extLst>
          </p:cNvPr>
          <p:cNvSpPr>
            <a:spLocks noGrp="1"/>
          </p:cNvSpPr>
          <p:nvPr>
            <p:ph type="body" idx="1"/>
          </p:nvPr>
        </p:nvSpPr>
        <p:spPr>
          <a:xfrm>
            <a:off x="508972" y="1362135"/>
            <a:ext cx="7758049" cy="3405656"/>
          </a:xfrm>
        </p:spPr>
        <p:txBody>
          <a:bodyPr>
            <a:noAutofit/>
          </a:bodyPr>
          <a:lstStyle/>
          <a:p>
            <a:pPr marL="514350" indent="-285750">
              <a:lnSpc>
                <a:spcPct val="150000"/>
              </a:lnSpc>
              <a:buFont typeface="Arial" panose="020B0604020202020204" pitchFamily="34" charset="0"/>
              <a:buChar char="•"/>
            </a:pPr>
            <a:r>
              <a:rPr lang="en-US" sz="2400" dirty="0">
                <a:solidFill>
                  <a:schemeClr val="tx1"/>
                </a:solidFill>
              </a:rPr>
              <a:t>GitHub Repository link : </a:t>
            </a:r>
            <a:br>
              <a:rPr lang="en-US" sz="1600" dirty="0">
                <a:solidFill>
                  <a:schemeClr val="tx1"/>
                </a:solidFill>
              </a:rPr>
            </a:br>
            <a:r>
              <a:rPr lang="en-US" dirty="0">
                <a:solidFill>
                  <a:schemeClr val="tx1"/>
                </a:solidFill>
                <a:hlinkClick r:id="rId4"/>
              </a:rPr>
              <a:t>https://github.com/SAIJASHAN/DREAMERS-KLH-BCH.git</a:t>
            </a:r>
            <a:endParaRPr lang="en-US" dirty="0">
              <a:solidFill>
                <a:schemeClr val="tx1"/>
              </a:solidFill>
            </a:endParaRPr>
          </a:p>
        </p:txBody>
      </p:sp>
    </p:spTree>
    <p:extLst>
      <p:ext uri="{BB962C8B-B14F-4D97-AF65-F5344CB8AC3E}">
        <p14:creationId xmlns:p14="http://schemas.microsoft.com/office/powerpoint/2010/main" val="42114727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701</Words>
  <Application>Microsoft Office PowerPoint</Application>
  <PresentationFormat>On-screen Show (16:9)</PresentationFormat>
  <Paragraphs>55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Merriweather</vt:lpstr>
      <vt:lpstr>Calibri</vt:lpstr>
      <vt:lpstr>Arial</vt:lpstr>
      <vt:lpstr>IBM Plex Sans</vt:lpstr>
      <vt:lpstr>Wingdings</vt:lpstr>
      <vt:lpstr>Roboto</vt:lpstr>
      <vt:lpstr>Simple Light</vt:lpstr>
      <vt:lpstr>PowerPoint Presentation</vt:lpstr>
      <vt:lpstr>PowerPoint Presentation</vt:lpstr>
      <vt:lpstr>PowerPoint Presentation</vt:lpstr>
      <vt:lpstr>PowerPoint Presentation</vt:lpstr>
      <vt:lpstr>PowerPoint Presentation</vt:lpstr>
      <vt:lpstr>SUPPORTING IMAGES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Sri Vidya Reddy</dc:creator>
  <cp:lastModifiedBy>Sri Vidya Reddy</cp:lastModifiedBy>
  <cp:revision>4</cp:revision>
  <dcterms:modified xsi:type="dcterms:W3CDTF">2025-09-19T09:57:36Z</dcterms:modified>
</cp:coreProperties>
</file>