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ono SemiBold"/>
      <p:regular r:id="rId20"/>
      <p:bold r:id="rId21"/>
      <p:italic r:id="rId22"/>
      <p:boldItalic r:id="rId23"/>
    </p:embeddedFont>
    <p:embeddedFont>
      <p:font typeface="Old Standard TT"/>
      <p:regular r:id="rId24"/>
      <p:bold r:id="rId25"/>
      <p:italic r:id="rId26"/>
    </p:embeddedFont>
    <p:embeddedFont>
      <p:font typeface="Playfair Display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SemiBold-regular.fntdata"/><Relationship Id="rId22" Type="http://schemas.openxmlformats.org/officeDocument/2006/relationships/font" Target="fonts/RobotoMonoSemiBold-italic.fntdata"/><Relationship Id="rId21" Type="http://schemas.openxmlformats.org/officeDocument/2006/relationships/font" Target="fonts/RobotoMonoSemiBold-bold.fntdata"/><Relationship Id="rId24" Type="http://schemas.openxmlformats.org/officeDocument/2006/relationships/font" Target="fonts/OldStandardTT-regular.fntdata"/><Relationship Id="rId23" Type="http://schemas.openxmlformats.org/officeDocument/2006/relationships/font" Target="fonts/RobotoMono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28" Type="http://schemas.openxmlformats.org/officeDocument/2006/relationships/font" Target="fonts/PlayfairDisplaySemiBold-bold.fntdata"/><Relationship Id="rId27" Type="http://schemas.openxmlformats.org/officeDocument/2006/relationships/font" Target="fonts/PlayfairDisplay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Semi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layfairDisplay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8eb386b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8eb386b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18eb386b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18eb386b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18eb386b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18eb386b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18eb386b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18eb386b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18eb386b1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18eb386b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18eb386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18eb386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18eb386b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18eb386b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18eb386b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18eb386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18eb386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18eb386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36625" y="11632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LANGUAGE TRANSLATOR</a:t>
            </a:r>
            <a:endParaRPr sz="3700"/>
          </a:p>
        </p:txBody>
      </p:sp>
      <p:sp>
        <p:nvSpPr>
          <p:cNvPr id="60" name="Google Shape;60;p13"/>
          <p:cNvSpPr txBox="1"/>
          <p:nvPr>
            <p:ph idx="1" type="subTitle"/>
          </p:nvPr>
        </p:nvSpPr>
        <p:spPr>
          <a:xfrm>
            <a:off x="512700" y="382956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SAIKAT BHOWA</a:t>
            </a:r>
            <a:r>
              <a:rPr lang="en"/>
              <a:t>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p:nvPr/>
        </p:nvSpPr>
        <p:spPr>
          <a:xfrm>
            <a:off x="120700" y="225675"/>
            <a:ext cx="1371600" cy="1205700"/>
          </a:xfrm>
          <a:prstGeom prst="rect">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Getting User’s text as input </a:t>
            </a:r>
            <a:endParaRPr>
              <a:solidFill>
                <a:schemeClr val="lt1"/>
              </a:solidFill>
            </a:endParaRPr>
          </a:p>
        </p:txBody>
      </p:sp>
      <p:sp>
        <p:nvSpPr>
          <p:cNvPr id="153" name="Google Shape;153;p22"/>
          <p:cNvSpPr/>
          <p:nvPr/>
        </p:nvSpPr>
        <p:spPr>
          <a:xfrm>
            <a:off x="3886200" y="225675"/>
            <a:ext cx="1371600" cy="1205700"/>
          </a:xfrm>
          <a:prstGeom prst="rect">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Translating into destination Language</a:t>
            </a:r>
            <a:endParaRPr>
              <a:solidFill>
                <a:schemeClr val="lt1"/>
              </a:solidFill>
            </a:endParaRPr>
          </a:p>
        </p:txBody>
      </p:sp>
      <p:sp>
        <p:nvSpPr>
          <p:cNvPr id="154" name="Google Shape;154;p22"/>
          <p:cNvSpPr/>
          <p:nvPr/>
        </p:nvSpPr>
        <p:spPr>
          <a:xfrm>
            <a:off x="7651700" y="170350"/>
            <a:ext cx="1371600" cy="1205700"/>
          </a:xfrm>
          <a:prstGeom prst="rect">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Converting Text to Speech</a:t>
            </a:r>
            <a:endParaRPr>
              <a:solidFill>
                <a:schemeClr val="lt1"/>
              </a:solidFill>
            </a:endParaRPr>
          </a:p>
        </p:txBody>
      </p:sp>
      <p:cxnSp>
        <p:nvCxnSpPr>
          <p:cNvPr id="155" name="Google Shape;155;p22"/>
          <p:cNvCxnSpPr>
            <a:stCxn id="152" idx="3"/>
            <a:endCxn id="153" idx="1"/>
          </p:cNvCxnSpPr>
          <p:nvPr/>
        </p:nvCxnSpPr>
        <p:spPr>
          <a:xfrm>
            <a:off x="1492300" y="828525"/>
            <a:ext cx="2394000" cy="0"/>
          </a:xfrm>
          <a:prstGeom prst="straightConnector1">
            <a:avLst/>
          </a:prstGeom>
          <a:noFill/>
          <a:ln cap="flat" cmpd="sng" w="28575">
            <a:solidFill>
              <a:schemeClr val="lt1"/>
            </a:solidFill>
            <a:prstDash val="solid"/>
            <a:round/>
            <a:headEnd len="med" w="med" type="oval"/>
            <a:tailEnd len="med" w="med" type="triangle"/>
          </a:ln>
        </p:spPr>
      </p:cxnSp>
      <p:cxnSp>
        <p:nvCxnSpPr>
          <p:cNvPr id="156" name="Google Shape;156;p22"/>
          <p:cNvCxnSpPr/>
          <p:nvPr/>
        </p:nvCxnSpPr>
        <p:spPr>
          <a:xfrm>
            <a:off x="5257800" y="828525"/>
            <a:ext cx="2394000" cy="0"/>
          </a:xfrm>
          <a:prstGeom prst="straightConnector1">
            <a:avLst/>
          </a:prstGeom>
          <a:noFill/>
          <a:ln cap="flat" cmpd="sng" w="28575">
            <a:solidFill>
              <a:schemeClr val="lt1"/>
            </a:solidFill>
            <a:prstDash val="solid"/>
            <a:round/>
            <a:headEnd len="med" w="med" type="oval"/>
            <a:tailEnd len="med" w="med" type="triangle"/>
          </a:ln>
        </p:spPr>
      </p:cxnSp>
      <p:sp>
        <p:nvSpPr>
          <p:cNvPr id="157" name="Google Shape;157;p22"/>
          <p:cNvSpPr/>
          <p:nvPr/>
        </p:nvSpPr>
        <p:spPr>
          <a:xfrm>
            <a:off x="120700" y="2571875"/>
            <a:ext cx="2394000" cy="22773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lt1"/>
                </a:solidFill>
              </a:rPr>
              <a:t>We will get the text as user input inside the box of Source Text by using the ‘Text’ function. Here </a:t>
            </a:r>
            <a:r>
              <a:rPr lang="en" u="sng">
                <a:solidFill>
                  <a:schemeClr val="lt1"/>
                </a:solidFill>
              </a:rPr>
              <a:t>google trans</a:t>
            </a:r>
            <a:r>
              <a:rPr lang="en">
                <a:solidFill>
                  <a:schemeClr val="lt1"/>
                </a:solidFill>
              </a:rPr>
              <a:t> library will be used to get the source language as well as the source text. It supports most of the popular languages across the world.  </a:t>
            </a:r>
            <a:endParaRPr>
              <a:solidFill>
                <a:schemeClr val="lt1"/>
              </a:solidFill>
            </a:endParaRPr>
          </a:p>
        </p:txBody>
      </p:sp>
      <p:sp>
        <p:nvSpPr>
          <p:cNvPr id="158" name="Google Shape;158;p22"/>
          <p:cNvSpPr/>
          <p:nvPr/>
        </p:nvSpPr>
        <p:spPr>
          <a:xfrm>
            <a:off x="3326025" y="2571875"/>
            <a:ext cx="2394000" cy="22773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We will create a translate function where source text, source and destination</a:t>
            </a:r>
            <a:endParaRPr>
              <a:solidFill>
                <a:schemeClr val="lt1"/>
              </a:solidFill>
            </a:endParaRPr>
          </a:p>
          <a:p>
            <a:pPr indent="0" lvl="0" marL="0" rtl="0" algn="l">
              <a:spcBef>
                <a:spcPts val="0"/>
              </a:spcBef>
              <a:spcAft>
                <a:spcPts val="0"/>
              </a:spcAft>
              <a:buNone/>
            </a:pPr>
            <a:r>
              <a:rPr lang="en">
                <a:solidFill>
                  <a:schemeClr val="lt1"/>
                </a:solidFill>
              </a:rPr>
              <a:t>Language will be stored in variables. Then we will use the “Translator” function of </a:t>
            </a:r>
            <a:r>
              <a:rPr lang="en" u="sng">
                <a:solidFill>
                  <a:schemeClr val="lt1"/>
                </a:solidFill>
              </a:rPr>
              <a:t>googletrans</a:t>
            </a:r>
            <a:r>
              <a:rPr lang="en">
                <a:solidFill>
                  <a:schemeClr val="lt1"/>
                </a:solidFill>
              </a:rPr>
              <a:t>  to translate the source text. </a:t>
            </a:r>
            <a:endParaRPr>
              <a:solidFill>
                <a:schemeClr val="lt1"/>
              </a:solidFill>
            </a:endParaRPr>
          </a:p>
        </p:txBody>
      </p:sp>
      <p:sp>
        <p:nvSpPr>
          <p:cNvPr id="159" name="Google Shape;159;p22"/>
          <p:cNvSpPr/>
          <p:nvPr/>
        </p:nvSpPr>
        <p:spPr>
          <a:xfrm>
            <a:off x="6531325" y="2571750"/>
            <a:ext cx="2394000" cy="22773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lt1"/>
                </a:solidFill>
              </a:rPr>
              <a:t>Now we will create a function named speaker and will create another function named get_language_codes to get the language codes supported by </a:t>
            </a:r>
            <a:r>
              <a:rPr lang="en" u="sng">
                <a:solidFill>
                  <a:schemeClr val="lt1"/>
                </a:solidFill>
              </a:rPr>
              <a:t>gtts</a:t>
            </a:r>
            <a:r>
              <a:rPr lang="en">
                <a:solidFill>
                  <a:schemeClr val="lt1"/>
                </a:solidFill>
              </a:rPr>
              <a:t> Here we will use the </a:t>
            </a:r>
            <a:r>
              <a:rPr lang="en" u="sng">
                <a:solidFill>
                  <a:schemeClr val="lt1"/>
                </a:solidFill>
              </a:rPr>
              <a:t>gTTs</a:t>
            </a:r>
            <a:r>
              <a:rPr lang="en">
                <a:solidFill>
                  <a:schemeClr val="lt1"/>
                </a:solidFill>
              </a:rPr>
              <a:t> function to convert it into speech. We will use pyAudio to play the sound.  </a:t>
            </a:r>
            <a:endParaRPr>
              <a:solidFill>
                <a:schemeClr val="lt1"/>
              </a:solidFill>
            </a:endParaRPr>
          </a:p>
        </p:txBody>
      </p:sp>
      <p:cxnSp>
        <p:nvCxnSpPr>
          <p:cNvPr id="160" name="Google Shape;160;p22"/>
          <p:cNvCxnSpPr>
            <a:endCxn id="157" idx="0"/>
          </p:cNvCxnSpPr>
          <p:nvPr/>
        </p:nvCxnSpPr>
        <p:spPr>
          <a:xfrm flipH="1" rot="-5400000">
            <a:off x="491800" y="1745975"/>
            <a:ext cx="1140600" cy="511200"/>
          </a:xfrm>
          <a:prstGeom prst="bentConnector3">
            <a:avLst>
              <a:gd fmla="val 50000" name="adj1"/>
            </a:avLst>
          </a:prstGeom>
          <a:noFill/>
          <a:ln cap="flat" cmpd="sng" w="19050">
            <a:solidFill>
              <a:schemeClr val="lt1"/>
            </a:solidFill>
            <a:prstDash val="solid"/>
            <a:round/>
            <a:headEnd len="med" w="med" type="oval"/>
            <a:tailEnd len="med" w="med" type="triangle"/>
          </a:ln>
        </p:spPr>
      </p:cxnSp>
      <p:cxnSp>
        <p:nvCxnSpPr>
          <p:cNvPr id="161" name="Google Shape;161;p22"/>
          <p:cNvCxnSpPr>
            <a:stCxn id="153" idx="2"/>
            <a:endCxn id="158" idx="0"/>
          </p:cNvCxnSpPr>
          <p:nvPr/>
        </p:nvCxnSpPr>
        <p:spPr>
          <a:xfrm rot="5400000">
            <a:off x="3977250" y="1977225"/>
            <a:ext cx="1140600" cy="48900"/>
          </a:xfrm>
          <a:prstGeom prst="bentConnector3">
            <a:avLst>
              <a:gd fmla="val 49996" name="adj1"/>
            </a:avLst>
          </a:prstGeom>
          <a:noFill/>
          <a:ln cap="flat" cmpd="sng" w="19050">
            <a:solidFill>
              <a:schemeClr val="lt1"/>
            </a:solidFill>
            <a:prstDash val="solid"/>
            <a:round/>
            <a:headEnd len="med" w="med" type="oval"/>
            <a:tailEnd len="med" w="med" type="triangle"/>
          </a:ln>
        </p:spPr>
      </p:cxnSp>
      <p:cxnSp>
        <p:nvCxnSpPr>
          <p:cNvPr id="162" name="Google Shape;162;p22"/>
          <p:cNvCxnSpPr>
            <a:endCxn id="159" idx="0"/>
          </p:cNvCxnSpPr>
          <p:nvPr/>
        </p:nvCxnSpPr>
        <p:spPr>
          <a:xfrm rot="5400000">
            <a:off x="7435075" y="1669200"/>
            <a:ext cx="1195800" cy="609300"/>
          </a:xfrm>
          <a:prstGeom prst="bentConnector3">
            <a:avLst>
              <a:gd fmla="val 50000" name="adj1"/>
            </a:avLst>
          </a:prstGeom>
          <a:noFill/>
          <a:ln cap="flat" cmpd="sng" w="19050">
            <a:solidFill>
              <a:schemeClr val="lt1"/>
            </a:solidFill>
            <a:prstDash val="solid"/>
            <a:round/>
            <a:headEnd len="med" w="med" type="oval"/>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5.Demo Of Projects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p:nvPr/>
        </p:nvSpPr>
        <p:spPr>
          <a:xfrm>
            <a:off x="3066200" y="181400"/>
            <a:ext cx="3060300" cy="5421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SELECTING DESTINATION LANGUAGE</a:t>
            </a:r>
            <a:endParaRPr sz="1600">
              <a:solidFill>
                <a:schemeClr val="lt1"/>
              </a:solidFill>
            </a:endParaRPr>
          </a:p>
        </p:txBody>
      </p:sp>
      <p:sp>
        <p:nvSpPr>
          <p:cNvPr id="173" name="Google Shape;173;p24"/>
          <p:cNvSpPr/>
          <p:nvPr/>
        </p:nvSpPr>
        <p:spPr>
          <a:xfrm>
            <a:off x="254175" y="181400"/>
            <a:ext cx="2632500" cy="5421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TAKING USER INPUT TEXT</a:t>
            </a:r>
            <a:endParaRPr sz="1600">
              <a:solidFill>
                <a:schemeClr val="lt1"/>
              </a:solidFill>
            </a:endParaRPr>
          </a:p>
        </p:txBody>
      </p:sp>
      <p:sp>
        <p:nvSpPr>
          <p:cNvPr id="174" name="Google Shape;174;p24"/>
          <p:cNvSpPr/>
          <p:nvPr/>
        </p:nvSpPr>
        <p:spPr>
          <a:xfrm>
            <a:off x="6335425" y="181400"/>
            <a:ext cx="2632500" cy="5421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TRANSLATE</a:t>
            </a:r>
            <a:endParaRPr sz="1600">
              <a:solidFill>
                <a:schemeClr val="lt1"/>
              </a:solidFill>
            </a:endParaRPr>
          </a:p>
        </p:txBody>
      </p:sp>
      <p:sp>
        <p:nvSpPr>
          <p:cNvPr id="175" name="Google Shape;175;p24"/>
          <p:cNvSpPr/>
          <p:nvPr/>
        </p:nvSpPr>
        <p:spPr>
          <a:xfrm>
            <a:off x="339463" y="1165850"/>
            <a:ext cx="2270100" cy="37167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3298475" y="1165850"/>
            <a:ext cx="2532900" cy="37167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6605575" y="1165850"/>
            <a:ext cx="2362500" cy="37167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6689625" y="1238525"/>
            <a:ext cx="2194400" cy="3571324"/>
          </a:xfrm>
          <a:prstGeom prst="rect">
            <a:avLst/>
          </a:prstGeom>
          <a:noFill/>
          <a:ln cap="flat" cmpd="sng" w="19050">
            <a:solidFill>
              <a:schemeClr val="lt1"/>
            </a:solidFill>
            <a:prstDash val="solid"/>
            <a:round/>
            <a:headEnd len="sm" w="sm" type="none"/>
            <a:tailEnd len="sm" w="sm" type="none"/>
          </a:ln>
        </p:spPr>
      </p:pic>
      <p:pic>
        <p:nvPicPr>
          <p:cNvPr id="179" name="Google Shape;179;p24"/>
          <p:cNvPicPr preferRelativeResize="0"/>
          <p:nvPr/>
        </p:nvPicPr>
        <p:blipFill>
          <a:blip r:embed="rId4">
            <a:alphaModFix/>
          </a:blip>
          <a:stretch>
            <a:fillRect/>
          </a:stretch>
        </p:blipFill>
        <p:spPr>
          <a:xfrm>
            <a:off x="3370075" y="1238525"/>
            <a:ext cx="2389712" cy="3571326"/>
          </a:xfrm>
          <a:prstGeom prst="rect">
            <a:avLst/>
          </a:prstGeom>
          <a:noFill/>
          <a:ln>
            <a:noFill/>
          </a:ln>
        </p:spPr>
      </p:pic>
      <p:pic>
        <p:nvPicPr>
          <p:cNvPr id="180" name="Google Shape;180;p24"/>
          <p:cNvPicPr preferRelativeResize="0"/>
          <p:nvPr/>
        </p:nvPicPr>
        <p:blipFill>
          <a:blip r:embed="rId5">
            <a:alphaModFix/>
          </a:blip>
          <a:stretch>
            <a:fillRect/>
          </a:stretch>
        </p:blipFill>
        <p:spPr>
          <a:xfrm>
            <a:off x="432525" y="1238525"/>
            <a:ext cx="2091750" cy="3571324"/>
          </a:xfrm>
          <a:prstGeom prst="rect">
            <a:avLst/>
          </a:prstGeom>
          <a:noFill/>
          <a:ln cap="flat" cmpd="sng" w="19050">
            <a:solidFill>
              <a:schemeClr val="lt1"/>
            </a:solidFill>
            <a:prstDash val="solid"/>
            <a:round/>
            <a:headEnd len="sm" w="sm" type="none"/>
            <a:tailEnd len="sm" w="sm" type="none"/>
          </a:ln>
        </p:spPr>
      </p:pic>
      <p:cxnSp>
        <p:nvCxnSpPr>
          <p:cNvPr id="181" name="Google Shape;181;p24"/>
          <p:cNvCxnSpPr>
            <a:endCxn id="176" idx="1"/>
          </p:cNvCxnSpPr>
          <p:nvPr/>
        </p:nvCxnSpPr>
        <p:spPr>
          <a:xfrm>
            <a:off x="2609675" y="3024200"/>
            <a:ext cx="688800" cy="0"/>
          </a:xfrm>
          <a:prstGeom prst="straightConnector1">
            <a:avLst/>
          </a:prstGeom>
          <a:noFill/>
          <a:ln cap="flat" cmpd="sng" w="19050">
            <a:solidFill>
              <a:schemeClr val="lt1"/>
            </a:solidFill>
            <a:prstDash val="solid"/>
            <a:round/>
            <a:headEnd len="med" w="med" type="oval"/>
            <a:tailEnd len="med" w="med" type="triangle"/>
          </a:ln>
        </p:spPr>
      </p:cxnSp>
      <p:cxnSp>
        <p:nvCxnSpPr>
          <p:cNvPr id="182" name="Google Shape;182;p24"/>
          <p:cNvCxnSpPr/>
          <p:nvPr/>
        </p:nvCxnSpPr>
        <p:spPr>
          <a:xfrm>
            <a:off x="5874075" y="3024188"/>
            <a:ext cx="688800" cy="0"/>
          </a:xfrm>
          <a:prstGeom prst="straightConnector1">
            <a:avLst/>
          </a:prstGeom>
          <a:noFill/>
          <a:ln cap="flat" cmpd="sng" w="19050">
            <a:solidFill>
              <a:schemeClr val="lt1"/>
            </a:solidFill>
            <a:prstDash val="solid"/>
            <a:round/>
            <a:headEnd len="med" w="med" type="oval"/>
            <a:tailEnd len="med" w="med" type="triangle"/>
          </a:ln>
        </p:spPr>
      </p:cxnSp>
      <p:cxnSp>
        <p:nvCxnSpPr>
          <p:cNvPr id="183" name="Google Shape;183;p24"/>
          <p:cNvCxnSpPr>
            <a:stCxn id="173" idx="2"/>
            <a:endCxn id="175" idx="0"/>
          </p:cNvCxnSpPr>
          <p:nvPr/>
        </p:nvCxnSpPr>
        <p:spPr>
          <a:xfrm rot="5400000">
            <a:off x="1301175" y="896750"/>
            <a:ext cx="442500" cy="96000"/>
          </a:xfrm>
          <a:prstGeom prst="bentConnector3">
            <a:avLst>
              <a:gd fmla="val 49983" name="adj1"/>
            </a:avLst>
          </a:prstGeom>
          <a:noFill/>
          <a:ln cap="flat" cmpd="sng" w="19050">
            <a:solidFill>
              <a:schemeClr val="lt1"/>
            </a:solidFill>
            <a:prstDash val="solid"/>
            <a:round/>
            <a:headEnd len="med" w="med" type="oval"/>
            <a:tailEnd len="med" w="med" type="stealth"/>
          </a:ln>
        </p:spPr>
      </p:cxnSp>
      <p:cxnSp>
        <p:nvCxnSpPr>
          <p:cNvPr id="184" name="Google Shape;184;p24"/>
          <p:cNvCxnSpPr>
            <a:stCxn id="172" idx="2"/>
            <a:endCxn id="176" idx="0"/>
          </p:cNvCxnSpPr>
          <p:nvPr/>
        </p:nvCxnSpPr>
        <p:spPr>
          <a:xfrm rot="5400000">
            <a:off x="4359350" y="929000"/>
            <a:ext cx="442500" cy="31500"/>
          </a:xfrm>
          <a:prstGeom prst="bentConnector3">
            <a:avLst>
              <a:gd fmla="val 49983" name="adj1"/>
            </a:avLst>
          </a:prstGeom>
          <a:noFill/>
          <a:ln cap="flat" cmpd="sng" w="19050">
            <a:solidFill>
              <a:schemeClr val="lt1"/>
            </a:solidFill>
            <a:prstDash val="solid"/>
            <a:round/>
            <a:headEnd len="med" w="med" type="oval"/>
            <a:tailEnd len="med" w="med" type="stealth"/>
          </a:ln>
        </p:spPr>
      </p:cxnSp>
      <p:cxnSp>
        <p:nvCxnSpPr>
          <p:cNvPr id="185" name="Google Shape;185;p24"/>
          <p:cNvCxnSpPr>
            <a:stCxn id="174" idx="2"/>
            <a:endCxn id="177" idx="0"/>
          </p:cNvCxnSpPr>
          <p:nvPr/>
        </p:nvCxnSpPr>
        <p:spPr>
          <a:xfrm flipH="1" rot="-5400000">
            <a:off x="7498075" y="877100"/>
            <a:ext cx="442500" cy="135300"/>
          </a:xfrm>
          <a:prstGeom prst="bentConnector3">
            <a:avLst>
              <a:gd fmla="val 49983" name="adj1"/>
            </a:avLst>
          </a:prstGeom>
          <a:noFill/>
          <a:ln cap="flat" cmpd="sng" w="19050">
            <a:solidFill>
              <a:schemeClr val="lt1"/>
            </a:solidFill>
            <a:prstDash val="solid"/>
            <a:round/>
            <a:headEnd len="med" w="med" type="oval"/>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nvSpPr>
        <p:spPr>
          <a:xfrm>
            <a:off x="341100" y="99550"/>
            <a:ext cx="36384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lt1"/>
                </a:solidFill>
                <a:latin typeface="Old Standard TT"/>
                <a:ea typeface="Old Standard TT"/>
                <a:cs typeface="Old Standard TT"/>
                <a:sym typeface="Old Standard TT"/>
              </a:rPr>
              <a:t>CONCLUSION</a:t>
            </a:r>
            <a:endParaRPr sz="4000" u="sng">
              <a:solidFill>
                <a:schemeClr val="lt1"/>
              </a:solidFill>
              <a:latin typeface="Old Standard TT"/>
              <a:ea typeface="Old Standard TT"/>
              <a:cs typeface="Old Standard TT"/>
              <a:sym typeface="Old Standard TT"/>
            </a:endParaRPr>
          </a:p>
        </p:txBody>
      </p:sp>
      <p:sp>
        <p:nvSpPr>
          <p:cNvPr id="191" name="Google Shape;191;p25"/>
          <p:cNvSpPr/>
          <p:nvPr/>
        </p:nvSpPr>
        <p:spPr>
          <a:xfrm>
            <a:off x="394600" y="911425"/>
            <a:ext cx="8461800" cy="3838200"/>
          </a:xfrm>
          <a:prstGeom prst="rect">
            <a:avLst/>
          </a:pr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676300" y="1066325"/>
            <a:ext cx="8268600" cy="3838200"/>
          </a:xfrm>
          <a:prstGeom prst="rect">
            <a:avLst/>
          </a:pr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It is a real world problem that whenever we travel abroad then we face linguistic problems . Most of the time we don’t know the language of other countries so it hampers the communication between native people and us. To overcome this problem,“ Language Translator” software is very much required to communicate with people of different countries smoothly. Only the translated speech can’t help that much so here comes up with an additional feature that convert the translated speech into the voice which help illiterate people to understand what is asked and it is also helpful to learn the pronunciation of foreign languages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The future of language translation software is bright. With the development of new machine learning techniques, language translation software is becoming more accurate and more user-friendly. This will make it easier for people to communicate with each other across language barriers, regardless of their location.</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512700" y="17273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layfair Display SemiBold"/>
                <a:ea typeface="Playfair Display SemiBold"/>
                <a:cs typeface="Playfair Display SemiBold"/>
                <a:sym typeface="Playfair Display SemiBold"/>
              </a:rPr>
              <a:t>Thank You…..</a:t>
            </a:r>
            <a:endParaRPr>
              <a:latin typeface="Playfair Display SemiBold"/>
              <a:ea typeface="Playfair Display SemiBold"/>
              <a:cs typeface="Playfair Display SemiBold"/>
              <a:sym typeface="Playfair Displ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770000" y="105050"/>
            <a:ext cx="5604000" cy="7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  </a:t>
            </a:r>
            <a:r>
              <a:rPr lang="en" sz="3700"/>
              <a:t>TABLE OF CONTENT</a:t>
            </a:r>
            <a:endParaRPr sz="3700"/>
          </a:p>
        </p:txBody>
      </p:sp>
      <p:sp>
        <p:nvSpPr>
          <p:cNvPr id="66" name="Google Shape;66;p14"/>
          <p:cNvSpPr/>
          <p:nvPr/>
        </p:nvSpPr>
        <p:spPr>
          <a:xfrm>
            <a:off x="190250" y="955700"/>
            <a:ext cx="896100" cy="8184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63300" y="1038650"/>
            <a:ext cx="750000" cy="6525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100">
                <a:solidFill>
                  <a:schemeClr val="lt1"/>
                </a:solidFill>
              </a:rPr>
              <a:t>1</a:t>
            </a:r>
            <a:endParaRPr sz="4100">
              <a:solidFill>
                <a:schemeClr val="lt1"/>
              </a:solidFill>
            </a:endParaRPr>
          </a:p>
        </p:txBody>
      </p:sp>
      <p:cxnSp>
        <p:nvCxnSpPr>
          <p:cNvPr id="68" name="Google Shape;68;p14"/>
          <p:cNvCxnSpPr/>
          <p:nvPr/>
        </p:nvCxnSpPr>
        <p:spPr>
          <a:xfrm>
            <a:off x="781475" y="1774100"/>
            <a:ext cx="0" cy="365100"/>
          </a:xfrm>
          <a:prstGeom prst="straightConnector1">
            <a:avLst/>
          </a:prstGeom>
          <a:noFill/>
          <a:ln cap="flat" cmpd="sng" w="19050">
            <a:solidFill>
              <a:schemeClr val="lt1"/>
            </a:solidFill>
            <a:prstDash val="solid"/>
            <a:round/>
            <a:headEnd len="med" w="med" type="none"/>
            <a:tailEnd len="med" w="med" type="triangle"/>
          </a:ln>
        </p:spPr>
      </p:cxnSp>
      <p:sp>
        <p:nvSpPr>
          <p:cNvPr id="69" name="Google Shape;69;p14"/>
          <p:cNvSpPr/>
          <p:nvPr/>
        </p:nvSpPr>
        <p:spPr>
          <a:xfrm>
            <a:off x="0" y="2222150"/>
            <a:ext cx="1814100" cy="118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lt1"/>
                </a:solidFill>
                <a:latin typeface="Old Standard TT"/>
                <a:ea typeface="Old Standard TT"/>
                <a:cs typeface="Old Standard TT"/>
                <a:sym typeface="Old Standard TT"/>
              </a:rPr>
              <a:t>ABOUT THE PROJECT</a:t>
            </a:r>
            <a:endParaRPr sz="12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sz="1200">
                <a:solidFill>
                  <a:schemeClr val="lt1"/>
                </a:solidFill>
                <a:latin typeface="Old Standard TT"/>
                <a:ea typeface="Old Standard TT"/>
                <a:cs typeface="Old Standard TT"/>
                <a:sym typeface="Old Standard TT"/>
              </a:rPr>
              <a:t>The project is about a Language Translator software with Text to Speech feature</a:t>
            </a:r>
            <a:endParaRPr sz="1200">
              <a:solidFill>
                <a:schemeClr val="lt1"/>
              </a:solidFill>
              <a:latin typeface="Old Standard TT"/>
              <a:ea typeface="Old Standard TT"/>
              <a:cs typeface="Old Standard TT"/>
              <a:sym typeface="Old Standard TT"/>
            </a:endParaRPr>
          </a:p>
        </p:txBody>
      </p:sp>
      <p:sp>
        <p:nvSpPr>
          <p:cNvPr id="70" name="Google Shape;70;p14"/>
          <p:cNvSpPr/>
          <p:nvPr/>
        </p:nvSpPr>
        <p:spPr>
          <a:xfrm>
            <a:off x="2322600" y="1240825"/>
            <a:ext cx="896100" cy="8184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4"/>
          <p:cNvCxnSpPr>
            <a:endCxn id="66" idx="3"/>
          </p:cNvCxnSpPr>
          <p:nvPr/>
        </p:nvCxnSpPr>
        <p:spPr>
          <a:xfrm rot="10800000">
            <a:off x="1086350" y="1364900"/>
            <a:ext cx="1236300" cy="285000"/>
          </a:xfrm>
          <a:prstGeom prst="bentConnector3">
            <a:avLst>
              <a:gd fmla="val 50000" name="adj1"/>
            </a:avLst>
          </a:prstGeom>
          <a:noFill/>
          <a:ln cap="flat" cmpd="sng" w="19050">
            <a:solidFill>
              <a:schemeClr val="lt1"/>
            </a:solidFill>
            <a:prstDash val="solid"/>
            <a:round/>
            <a:headEnd len="med" w="med" type="oval"/>
            <a:tailEnd len="med" w="med" type="oval"/>
          </a:ln>
        </p:spPr>
      </p:cxnSp>
      <p:cxnSp>
        <p:nvCxnSpPr>
          <p:cNvPr id="72" name="Google Shape;72;p14"/>
          <p:cNvCxnSpPr>
            <a:endCxn id="73" idx="0"/>
          </p:cNvCxnSpPr>
          <p:nvPr/>
        </p:nvCxnSpPr>
        <p:spPr>
          <a:xfrm>
            <a:off x="2716950" y="2068225"/>
            <a:ext cx="4200" cy="387900"/>
          </a:xfrm>
          <a:prstGeom prst="straightConnector1">
            <a:avLst/>
          </a:prstGeom>
          <a:noFill/>
          <a:ln cap="flat" cmpd="sng" w="19050">
            <a:solidFill>
              <a:schemeClr val="lt1"/>
            </a:solidFill>
            <a:prstDash val="solid"/>
            <a:round/>
            <a:headEnd len="med" w="med" type="none"/>
            <a:tailEnd len="med" w="med" type="triangle"/>
          </a:ln>
        </p:spPr>
      </p:cxnSp>
      <p:sp>
        <p:nvSpPr>
          <p:cNvPr id="73" name="Google Shape;73;p14"/>
          <p:cNvSpPr/>
          <p:nvPr/>
        </p:nvSpPr>
        <p:spPr>
          <a:xfrm>
            <a:off x="1814100" y="2456125"/>
            <a:ext cx="1814100" cy="139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lt1"/>
                </a:solidFill>
                <a:latin typeface="Old Standard TT"/>
                <a:ea typeface="Old Standard TT"/>
                <a:cs typeface="Old Standard TT"/>
                <a:sym typeface="Old Standard TT"/>
              </a:rPr>
              <a:t>MAJOR REQUIREMENTS</a:t>
            </a:r>
            <a:endParaRPr sz="12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Hardware requirements</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Software requirements</a:t>
            </a:r>
            <a:endParaRPr sz="1200">
              <a:solidFill>
                <a:schemeClr val="lt1"/>
              </a:solidFill>
              <a:latin typeface="Old Standard TT"/>
              <a:ea typeface="Old Standard TT"/>
              <a:cs typeface="Old Standard TT"/>
              <a:sym typeface="Old Standard TT"/>
            </a:endParaRPr>
          </a:p>
        </p:txBody>
      </p:sp>
      <p:sp>
        <p:nvSpPr>
          <p:cNvPr id="74" name="Google Shape;74;p14"/>
          <p:cNvSpPr/>
          <p:nvPr/>
        </p:nvSpPr>
        <p:spPr>
          <a:xfrm>
            <a:off x="4132375" y="1649900"/>
            <a:ext cx="896100" cy="8184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395650" y="1323775"/>
            <a:ext cx="750000" cy="6525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100">
                <a:solidFill>
                  <a:schemeClr val="lt1"/>
                </a:solidFill>
              </a:rPr>
              <a:t>2</a:t>
            </a:r>
            <a:endParaRPr sz="4100">
              <a:solidFill>
                <a:schemeClr val="lt1"/>
              </a:solidFill>
            </a:endParaRPr>
          </a:p>
        </p:txBody>
      </p:sp>
      <p:sp>
        <p:nvSpPr>
          <p:cNvPr id="76" name="Google Shape;76;p14"/>
          <p:cNvSpPr/>
          <p:nvPr/>
        </p:nvSpPr>
        <p:spPr>
          <a:xfrm>
            <a:off x="4205438" y="1732850"/>
            <a:ext cx="750000" cy="6525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100">
                <a:solidFill>
                  <a:schemeClr val="lt1"/>
                </a:solidFill>
              </a:rPr>
              <a:t>3</a:t>
            </a:r>
            <a:endParaRPr sz="4100">
              <a:solidFill>
                <a:schemeClr val="lt1"/>
              </a:solidFill>
            </a:endParaRPr>
          </a:p>
        </p:txBody>
      </p:sp>
      <p:cxnSp>
        <p:nvCxnSpPr>
          <p:cNvPr id="77" name="Google Shape;77;p14"/>
          <p:cNvCxnSpPr/>
          <p:nvPr/>
        </p:nvCxnSpPr>
        <p:spPr>
          <a:xfrm>
            <a:off x="3218775" y="1649900"/>
            <a:ext cx="887100" cy="445200"/>
          </a:xfrm>
          <a:prstGeom prst="bentConnector3">
            <a:avLst>
              <a:gd fmla="val 50000" name="adj1"/>
            </a:avLst>
          </a:prstGeom>
          <a:noFill/>
          <a:ln cap="flat" cmpd="sng" w="19050">
            <a:solidFill>
              <a:schemeClr val="lt1"/>
            </a:solidFill>
            <a:prstDash val="solid"/>
            <a:round/>
            <a:headEnd len="med" w="med" type="oval"/>
            <a:tailEnd len="med" w="med" type="oval"/>
          </a:ln>
        </p:spPr>
      </p:cxnSp>
      <p:sp>
        <p:nvSpPr>
          <p:cNvPr id="78" name="Google Shape;78;p14"/>
          <p:cNvSpPr/>
          <p:nvPr/>
        </p:nvSpPr>
        <p:spPr>
          <a:xfrm>
            <a:off x="3628200" y="2789825"/>
            <a:ext cx="1740000" cy="1575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lt1"/>
                </a:solidFill>
                <a:latin typeface="Old Standard TT"/>
                <a:ea typeface="Old Standard TT"/>
                <a:cs typeface="Old Standard TT"/>
                <a:sym typeface="Old Standard TT"/>
              </a:rPr>
              <a:t>PROJECT GOALS</a:t>
            </a:r>
            <a:endParaRPr sz="1200" u="sng">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 Increase accuracy</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 UI will be developed </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Launch a webpage</a:t>
            </a:r>
            <a:endParaRPr sz="1200">
              <a:solidFill>
                <a:schemeClr val="lt1"/>
              </a:solidFill>
              <a:latin typeface="Old Standard TT"/>
              <a:ea typeface="Old Standard TT"/>
              <a:cs typeface="Old Standard TT"/>
              <a:sym typeface="Old Standard TT"/>
            </a:endParaRPr>
          </a:p>
        </p:txBody>
      </p:sp>
      <p:sp>
        <p:nvSpPr>
          <p:cNvPr id="79" name="Google Shape;79;p14"/>
          <p:cNvSpPr/>
          <p:nvPr/>
        </p:nvSpPr>
        <p:spPr>
          <a:xfrm>
            <a:off x="5854288" y="1848475"/>
            <a:ext cx="896100" cy="8184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927338" y="1935925"/>
            <a:ext cx="750000" cy="6525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100">
                <a:solidFill>
                  <a:schemeClr val="lt1"/>
                </a:solidFill>
              </a:rPr>
              <a:t>4</a:t>
            </a:r>
            <a:endParaRPr sz="4100">
              <a:solidFill>
                <a:schemeClr val="lt1"/>
              </a:solidFill>
            </a:endParaRPr>
          </a:p>
        </p:txBody>
      </p:sp>
      <p:cxnSp>
        <p:nvCxnSpPr>
          <p:cNvPr id="81" name="Google Shape;81;p14"/>
          <p:cNvCxnSpPr>
            <a:endCxn id="79" idx="1"/>
          </p:cNvCxnSpPr>
          <p:nvPr/>
        </p:nvCxnSpPr>
        <p:spPr>
          <a:xfrm>
            <a:off x="5055088" y="2059075"/>
            <a:ext cx="799200" cy="198600"/>
          </a:xfrm>
          <a:prstGeom prst="bentConnector3">
            <a:avLst>
              <a:gd fmla="val 50000" name="adj1"/>
            </a:avLst>
          </a:prstGeom>
          <a:noFill/>
          <a:ln cap="flat" cmpd="sng" w="19050">
            <a:solidFill>
              <a:schemeClr val="lt1"/>
            </a:solidFill>
            <a:prstDash val="solid"/>
            <a:round/>
            <a:headEnd len="med" w="med" type="oval"/>
            <a:tailEnd len="med" w="med" type="oval"/>
          </a:ln>
        </p:spPr>
      </p:cxnSp>
      <p:sp>
        <p:nvSpPr>
          <p:cNvPr id="82" name="Google Shape;82;p14"/>
          <p:cNvSpPr/>
          <p:nvPr/>
        </p:nvSpPr>
        <p:spPr>
          <a:xfrm>
            <a:off x="5462325" y="3054775"/>
            <a:ext cx="1664100" cy="1575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lt1"/>
                </a:solidFill>
                <a:latin typeface="Old Standard TT"/>
                <a:ea typeface="Old Standard TT"/>
                <a:cs typeface="Old Standard TT"/>
                <a:sym typeface="Old Standard TT"/>
              </a:rPr>
              <a:t>STAGES OF PROJECT</a:t>
            </a:r>
            <a:endParaRPr sz="12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Getting user’s text</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Translating the text</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Text to Speech</a:t>
            </a:r>
            <a:endParaRPr sz="1200">
              <a:solidFill>
                <a:schemeClr val="lt1"/>
              </a:solidFill>
              <a:latin typeface="Old Standard TT"/>
              <a:ea typeface="Old Standard TT"/>
              <a:cs typeface="Old Standard TT"/>
              <a:sym typeface="Old Standard TT"/>
            </a:endParaRPr>
          </a:p>
        </p:txBody>
      </p:sp>
      <p:cxnSp>
        <p:nvCxnSpPr>
          <p:cNvPr id="83" name="Google Shape;83;p14"/>
          <p:cNvCxnSpPr/>
          <p:nvPr/>
        </p:nvCxnSpPr>
        <p:spPr>
          <a:xfrm>
            <a:off x="4506425" y="2468300"/>
            <a:ext cx="4200" cy="387900"/>
          </a:xfrm>
          <a:prstGeom prst="straightConnector1">
            <a:avLst/>
          </a:prstGeom>
          <a:noFill/>
          <a:ln cap="flat" cmpd="sng" w="19050">
            <a:solidFill>
              <a:schemeClr val="lt1"/>
            </a:solidFill>
            <a:prstDash val="solid"/>
            <a:round/>
            <a:headEnd len="med" w="med" type="none"/>
            <a:tailEnd len="med" w="med" type="triangle"/>
          </a:ln>
        </p:spPr>
      </p:cxnSp>
      <p:cxnSp>
        <p:nvCxnSpPr>
          <p:cNvPr id="84" name="Google Shape;84;p14"/>
          <p:cNvCxnSpPr/>
          <p:nvPr/>
        </p:nvCxnSpPr>
        <p:spPr>
          <a:xfrm>
            <a:off x="6300250" y="2666875"/>
            <a:ext cx="4200" cy="387900"/>
          </a:xfrm>
          <a:prstGeom prst="straightConnector1">
            <a:avLst/>
          </a:prstGeom>
          <a:noFill/>
          <a:ln cap="flat" cmpd="sng" w="19050">
            <a:solidFill>
              <a:schemeClr val="lt1"/>
            </a:solidFill>
            <a:prstDash val="solid"/>
            <a:round/>
            <a:headEnd len="med" w="med" type="none"/>
            <a:tailEnd len="med" w="med" type="triangle"/>
          </a:ln>
        </p:spPr>
      </p:cxnSp>
      <p:sp>
        <p:nvSpPr>
          <p:cNvPr id="85" name="Google Shape;85;p14"/>
          <p:cNvSpPr/>
          <p:nvPr/>
        </p:nvSpPr>
        <p:spPr>
          <a:xfrm>
            <a:off x="7576213" y="2162550"/>
            <a:ext cx="896100" cy="8184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649238" y="2245500"/>
            <a:ext cx="750000" cy="6525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100">
                <a:solidFill>
                  <a:schemeClr val="lt1"/>
                </a:solidFill>
              </a:rPr>
              <a:t>5</a:t>
            </a:r>
            <a:endParaRPr sz="4100">
              <a:solidFill>
                <a:schemeClr val="lt1"/>
              </a:solidFill>
            </a:endParaRPr>
          </a:p>
        </p:txBody>
      </p:sp>
      <p:cxnSp>
        <p:nvCxnSpPr>
          <p:cNvPr id="87" name="Google Shape;87;p14"/>
          <p:cNvCxnSpPr>
            <a:endCxn id="85" idx="1"/>
          </p:cNvCxnSpPr>
          <p:nvPr/>
        </p:nvCxnSpPr>
        <p:spPr>
          <a:xfrm>
            <a:off x="6750313" y="2257650"/>
            <a:ext cx="825900" cy="314100"/>
          </a:xfrm>
          <a:prstGeom prst="bentConnector3">
            <a:avLst>
              <a:gd fmla="val 50000" name="adj1"/>
            </a:avLst>
          </a:prstGeom>
          <a:noFill/>
          <a:ln cap="flat" cmpd="sng" w="19050">
            <a:solidFill>
              <a:schemeClr val="lt1"/>
            </a:solidFill>
            <a:prstDash val="solid"/>
            <a:round/>
            <a:headEnd len="med" w="med" type="oval"/>
            <a:tailEnd len="med" w="med" type="oval"/>
          </a:ln>
        </p:spPr>
      </p:cxnSp>
      <p:sp>
        <p:nvSpPr>
          <p:cNvPr id="88" name="Google Shape;88;p14"/>
          <p:cNvSpPr/>
          <p:nvPr/>
        </p:nvSpPr>
        <p:spPr>
          <a:xfrm>
            <a:off x="7117225" y="3324925"/>
            <a:ext cx="1814100" cy="10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lt1"/>
                </a:solidFill>
                <a:latin typeface="Old Standard TT"/>
                <a:ea typeface="Old Standard TT"/>
                <a:cs typeface="Old Standard TT"/>
                <a:sym typeface="Old Standard TT"/>
              </a:rPr>
              <a:t>DEMO OF PROJECT</a:t>
            </a:r>
            <a:endParaRPr sz="12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solidFill>
                <a:schemeClr val="lt1"/>
              </a:solidFill>
              <a:latin typeface="Old Standard TT"/>
              <a:ea typeface="Old Standard TT"/>
              <a:cs typeface="Old Standard TT"/>
              <a:sym typeface="Old Standard TT"/>
            </a:endParaRPr>
          </a:p>
          <a:p>
            <a:pPr indent="-304800" lvl="0" marL="457200" rtl="0" algn="l">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Output working Window </a:t>
            </a:r>
            <a:endParaRPr sz="1200">
              <a:solidFill>
                <a:schemeClr val="lt1"/>
              </a:solidFill>
              <a:latin typeface="Old Standard TT"/>
              <a:ea typeface="Old Standard TT"/>
              <a:cs typeface="Old Standard TT"/>
              <a:sym typeface="Old Standard TT"/>
            </a:endParaRPr>
          </a:p>
        </p:txBody>
      </p:sp>
      <p:cxnSp>
        <p:nvCxnSpPr>
          <p:cNvPr id="89" name="Google Shape;89;p14"/>
          <p:cNvCxnSpPr/>
          <p:nvPr/>
        </p:nvCxnSpPr>
        <p:spPr>
          <a:xfrm>
            <a:off x="8024250" y="2980950"/>
            <a:ext cx="0" cy="4245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523550" y="1810350"/>
            <a:ext cx="73890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1.About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400425" y="657050"/>
            <a:ext cx="8030400" cy="399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00425" y="657050"/>
            <a:ext cx="8030400" cy="3993000"/>
          </a:xfrm>
          <a:prstGeom prst="rect">
            <a:avLst/>
          </a:pr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630250" y="875800"/>
            <a:ext cx="8030400" cy="3993000"/>
          </a:xfrm>
          <a:prstGeom prst="rect">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lt1"/>
                </a:solidFill>
                <a:latin typeface="Old Standard TT"/>
                <a:ea typeface="Old Standard TT"/>
                <a:cs typeface="Old Standard TT"/>
                <a:sym typeface="Old Standard TT"/>
              </a:rPr>
              <a:t>The purpose of this project was to develop a Python language translator software that would allow users to translate text from one language to another and to hear and learn the proper pronunciation of the translated text</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500">
                <a:solidFill>
                  <a:schemeClr val="lt1"/>
                </a:solidFill>
                <a:latin typeface="Old Standard TT"/>
                <a:ea typeface="Old Standard TT"/>
                <a:cs typeface="Old Standard TT"/>
                <a:sym typeface="Old Standard TT"/>
              </a:rPr>
              <a:t>The software was developed using the Tkinter library,Googletrans library,Google Text to Speech(gtts),pyAudio.</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500">
                <a:solidFill>
                  <a:schemeClr val="lt1"/>
                </a:solidFill>
                <a:latin typeface="Old Standard TT"/>
                <a:ea typeface="Old Standard TT"/>
                <a:cs typeface="Old Standard TT"/>
                <a:sym typeface="Old Standard TT"/>
              </a:rPr>
              <a:t>The software is a useful tool for translating text from one language to another and to speak out the correct pronunciation . Future work could focus on improving the user interface and making the software more user-friendly.</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0" y="1854600"/>
            <a:ext cx="8627700" cy="15228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t>2.Major 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157050" y="0"/>
            <a:ext cx="8672100" cy="499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u="sng"/>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200"/>
          </a:p>
        </p:txBody>
      </p:sp>
      <p:sp>
        <p:nvSpPr>
          <p:cNvPr id="112" name="Google Shape;112;p18"/>
          <p:cNvSpPr/>
          <p:nvPr/>
        </p:nvSpPr>
        <p:spPr>
          <a:xfrm>
            <a:off x="818325" y="314150"/>
            <a:ext cx="2466600" cy="3873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1"/>
                </a:solidFill>
                <a:latin typeface="Old Standard TT"/>
                <a:ea typeface="Old Standard TT"/>
                <a:cs typeface="Old Standard TT"/>
                <a:sym typeface="Old Standard TT"/>
              </a:rPr>
              <a:t>Hardware Requirements</a:t>
            </a:r>
            <a:endParaRPr>
              <a:solidFill>
                <a:schemeClr val="lt1"/>
              </a:solidFill>
            </a:endParaRPr>
          </a:p>
        </p:txBody>
      </p:sp>
      <p:sp>
        <p:nvSpPr>
          <p:cNvPr id="113" name="Google Shape;113;p18"/>
          <p:cNvSpPr/>
          <p:nvPr/>
        </p:nvSpPr>
        <p:spPr>
          <a:xfrm>
            <a:off x="345125" y="823063"/>
            <a:ext cx="6415500" cy="4755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Laptop/Desktop with proper internet connection.</a:t>
            </a:r>
            <a:endParaRPr/>
          </a:p>
        </p:txBody>
      </p:sp>
      <p:sp>
        <p:nvSpPr>
          <p:cNvPr id="114" name="Google Shape;114;p18"/>
          <p:cNvSpPr/>
          <p:nvPr/>
        </p:nvSpPr>
        <p:spPr>
          <a:xfrm>
            <a:off x="818325" y="1530875"/>
            <a:ext cx="2311800" cy="3873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1"/>
                </a:solidFill>
                <a:latin typeface="Old Standard TT"/>
                <a:ea typeface="Old Standard TT"/>
                <a:cs typeface="Old Standard TT"/>
                <a:sym typeface="Old Standard TT"/>
              </a:rPr>
              <a:t>Software Requirements</a:t>
            </a:r>
            <a:endParaRPr/>
          </a:p>
        </p:txBody>
      </p:sp>
      <p:sp>
        <p:nvSpPr>
          <p:cNvPr id="115" name="Google Shape;115;p18"/>
          <p:cNvSpPr/>
          <p:nvPr/>
        </p:nvSpPr>
        <p:spPr>
          <a:xfrm>
            <a:off x="345125" y="2006525"/>
            <a:ext cx="8185500" cy="29424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Python -         The software is based on python programing language.</a:t>
            </a:r>
            <a:endParaRPr sz="1600">
              <a:solidFill>
                <a:schemeClr val="accent1"/>
              </a:solidFill>
              <a:latin typeface="Old Standard TT"/>
              <a:ea typeface="Old Standard TT"/>
              <a:cs typeface="Old Standard TT"/>
              <a:sym typeface="Old Standard TT"/>
            </a:endParaRPr>
          </a:p>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Python IDE-  To run python code it is required.</a:t>
            </a:r>
            <a:endParaRPr sz="1600">
              <a:solidFill>
                <a:schemeClr val="accent1"/>
              </a:solidFill>
              <a:latin typeface="Old Standard TT"/>
              <a:ea typeface="Old Standard TT"/>
              <a:cs typeface="Old Standard TT"/>
              <a:sym typeface="Old Standard TT"/>
            </a:endParaRPr>
          </a:p>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Tkinter -         It is a library to create GUI.</a:t>
            </a:r>
            <a:endParaRPr sz="1600">
              <a:solidFill>
                <a:schemeClr val="accent1"/>
              </a:solidFill>
              <a:latin typeface="Old Standard TT"/>
              <a:ea typeface="Old Standard TT"/>
              <a:cs typeface="Old Standard TT"/>
              <a:sym typeface="Old Standard TT"/>
            </a:endParaRPr>
          </a:p>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Googletrans -  It is a library which supports most of the languages and used to </a:t>
            </a:r>
            <a:endParaRPr sz="16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1600">
                <a:solidFill>
                  <a:schemeClr val="accent1"/>
                </a:solidFill>
                <a:latin typeface="Old Standard TT"/>
                <a:ea typeface="Old Standard TT"/>
                <a:cs typeface="Old Standard TT"/>
                <a:sym typeface="Old Standard TT"/>
              </a:rPr>
              <a:t>                               translate any text to different language. </a:t>
            </a:r>
            <a:endParaRPr sz="1600">
              <a:solidFill>
                <a:schemeClr val="accent1"/>
              </a:solidFill>
              <a:latin typeface="Old Standard TT"/>
              <a:ea typeface="Old Standard TT"/>
              <a:cs typeface="Old Standard TT"/>
              <a:sym typeface="Old Standard TT"/>
            </a:endParaRPr>
          </a:p>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Gtts  -             This library is used to convert any text to speech form.</a:t>
            </a:r>
            <a:endParaRPr sz="1600">
              <a:solidFill>
                <a:schemeClr val="accent1"/>
              </a:solidFill>
              <a:latin typeface="Old Standard TT"/>
              <a:ea typeface="Old Standard TT"/>
              <a:cs typeface="Old Standard TT"/>
              <a:sym typeface="Old Standard TT"/>
            </a:endParaRPr>
          </a:p>
          <a:p>
            <a:pPr indent="-330200" lvl="0" marL="457200" rtl="0" algn="l">
              <a:spcBef>
                <a:spcPts val="0"/>
              </a:spcBef>
              <a:spcAft>
                <a:spcPts val="0"/>
              </a:spcAft>
              <a:buClr>
                <a:schemeClr val="accent1"/>
              </a:buClr>
              <a:buSzPts val="1600"/>
              <a:buFont typeface="Old Standard TT"/>
              <a:buChar char="●"/>
            </a:pPr>
            <a:r>
              <a:rPr lang="en" sz="1600">
                <a:solidFill>
                  <a:schemeClr val="accent1"/>
                </a:solidFill>
                <a:latin typeface="Old Standard TT"/>
                <a:ea typeface="Old Standard TT"/>
                <a:cs typeface="Old Standard TT"/>
                <a:sym typeface="Old Standard TT"/>
              </a:rPr>
              <a:t>pyAudio -        This library is used to play sound.</a:t>
            </a:r>
            <a:endParaRPr>
              <a:latin typeface="Old Standard TT"/>
              <a:ea typeface="Old Standard TT"/>
              <a:cs typeface="Old Standard TT"/>
              <a:sym typeface="Old Standard TT"/>
            </a:endParaRPr>
          </a:p>
        </p:txBody>
      </p:sp>
      <p:sp>
        <p:nvSpPr>
          <p:cNvPr id="116" name="Google Shape;116;p18"/>
          <p:cNvSpPr/>
          <p:nvPr/>
        </p:nvSpPr>
        <p:spPr>
          <a:xfrm>
            <a:off x="345125" y="1542125"/>
            <a:ext cx="365100" cy="3648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345125" y="325400"/>
            <a:ext cx="365100" cy="3648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389375" y="1608425"/>
            <a:ext cx="276600" cy="2322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389375" y="391700"/>
            <a:ext cx="276600" cy="2322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33775" y="424850"/>
            <a:ext cx="187800" cy="165900"/>
          </a:xfrm>
          <a:prstGeom prst="ellipse">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33775" y="1641575"/>
            <a:ext cx="187800" cy="165900"/>
          </a:xfrm>
          <a:prstGeom prst="ellipse">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8"/>
          <p:cNvCxnSpPr>
            <a:stCxn id="112" idx="3"/>
            <a:endCxn id="113" idx="0"/>
          </p:cNvCxnSpPr>
          <p:nvPr/>
        </p:nvCxnSpPr>
        <p:spPr>
          <a:xfrm>
            <a:off x="3284925" y="507800"/>
            <a:ext cx="267900" cy="315300"/>
          </a:xfrm>
          <a:prstGeom prst="bentConnector2">
            <a:avLst/>
          </a:prstGeom>
          <a:noFill/>
          <a:ln cap="flat" cmpd="sng" w="19050">
            <a:solidFill>
              <a:schemeClr val="lt1"/>
            </a:solidFill>
            <a:prstDash val="solid"/>
            <a:round/>
            <a:headEnd len="med" w="med" type="oval"/>
            <a:tailEnd len="med" w="med" type="triangle"/>
          </a:ln>
        </p:spPr>
      </p:cxnSp>
      <p:cxnSp>
        <p:nvCxnSpPr>
          <p:cNvPr id="123" name="Google Shape;123;p18"/>
          <p:cNvCxnSpPr>
            <a:stCxn id="114" idx="3"/>
            <a:endCxn id="115" idx="0"/>
          </p:cNvCxnSpPr>
          <p:nvPr/>
        </p:nvCxnSpPr>
        <p:spPr>
          <a:xfrm>
            <a:off x="3130125" y="1724525"/>
            <a:ext cx="1307700" cy="282000"/>
          </a:xfrm>
          <a:prstGeom prst="bentConnector2">
            <a:avLst/>
          </a:prstGeom>
          <a:noFill/>
          <a:ln cap="flat" cmpd="sng" w="19050">
            <a:solidFill>
              <a:schemeClr val="lt1"/>
            </a:solidFill>
            <a:prstDash val="solid"/>
            <a:round/>
            <a:headEnd len="med" w="med" type="oval"/>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3.Project Goals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p:nvPr/>
        </p:nvSpPr>
        <p:spPr>
          <a:xfrm>
            <a:off x="289800" y="203525"/>
            <a:ext cx="1592700" cy="13827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361650" y="269975"/>
            <a:ext cx="1449000" cy="12498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Mono SemiBold"/>
                <a:ea typeface="Roboto Mono SemiBold"/>
                <a:cs typeface="Roboto Mono SemiBold"/>
                <a:sym typeface="Roboto Mono SemiBold"/>
              </a:rPr>
              <a:t>NOW</a:t>
            </a:r>
            <a:endParaRPr sz="2800">
              <a:solidFill>
                <a:schemeClr val="lt1"/>
              </a:solidFill>
              <a:latin typeface="Roboto Mono SemiBold"/>
              <a:ea typeface="Roboto Mono SemiBold"/>
              <a:cs typeface="Roboto Mono SemiBold"/>
              <a:sym typeface="Roboto Mono SemiBold"/>
            </a:endParaRPr>
          </a:p>
        </p:txBody>
      </p:sp>
      <p:sp>
        <p:nvSpPr>
          <p:cNvPr id="135" name="Google Shape;135;p20"/>
          <p:cNvSpPr/>
          <p:nvPr/>
        </p:nvSpPr>
        <p:spPr>
          <a:xfrm>
            <a:off x="7300200" y="203525"/>
            <a:ext cx="1592700" cy="13827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372050" y="269975"/>
            <a:ext cx="1449000" cy="12498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oboto Mono SemiBold"/>
                <a:ea typeface="Roboto Mono SemiBold"/>
                <a:cs typeface="Roboto Mono SemiBold"/>
                <a:sym typeface="Roboto Mono SemiBold"/>
              </a:rPr>
              <a:t>FUTURE</a:t>
            </a:r>
            <a:endParaRPr sz="2600">
              <a:solidFill>
                <a:schemeClr val="lt1"/>
              </a:solidFill>
              <a:latin typeface="Roboto Mono SemiBold"/>
              <a:ea typeface="Roboto Mono SemiBold"/>
              <a:cs typeface="Roboto Mono SemiBold"/>
              <a:sym typeface="Roboto Mono SemiBold"/>
            </a:endParaRPr>
          </a:p>
        </p:txBody>
      </p:sp>
      <p:cxnSp>
        <p:nvCxnSpPr>
          <p:cNvPr id="137" name="Google Shape;137;p20"/>
          <p:cNvCxnSpPr/>
          <p:nvPr/>
        </p:nvCxnSpPr>
        <p:spPr>
          <a:xfrm flipH="1" rot="10800000">
            <a:off x="1882500" y="889475"/>
            <a:ext cx="2533200" cy="5400"/>
          </a:xfrm>
          <a:prstGeom prst="straightConnector1">
            <a:avLst/>
          </a:prstGeom>
          <a:noFill/>
          <a:ln cap="flat" cmpd="sng" w="19050">
            <a:solidFill>
              <a:schemeClr val="lt1"/>
            </a:solidFill>
            <a:prstDash val="solid"/>
            <a:round/>
            <a:headEnd len="med" w="med" type="oval"/>
            <a:tailEnd len="med" w="med" type="triangle"/>
          </a:ln>
        </p:spPr>
      </p:cxnSp>
      <p:cxnSp>
        <p:nvCxnSpPr>
          <p:cNvPr id="138" name="Google Shape;138;p20"/>
          <p:cNvCxnSpPr/>
          <p:nvPr/>
        </p:nvCxnSpPr>
        <p:spPr>
          <a:xfrm flipH="1" rot="10800000">
            <a:off x="4327200" y="890975"/>
            <a:ext cx="2973000" cy="2400"/>
          </a:xfrm>
          <a:prstGeom prst="straightConnector1">
            <a:avLst/>
          </a:prstGeom>
          <a:noFill/>
          <a:ln cap="flat" cmpd="sng" w="19050">
            <a:solidFill>
              <a:schemeClr val="lt1"/>
            </a:solidFill>
            <a:prstDash val="solid"/>
            <a:round/>
            <a:headEnd len="med" w="med" type="none"/>
            <a:tailEnd len="med" w="med" type="triangle"/>
          </a:ln>
        </p:spPr>
      </p:cxnSp>
      <p:sp>
        <p:nvSpPr>
          <p:cNvPr id="139" name="Google Shape;139;p20"/>
          <p:cNvSpPr/>
          <p:nvPr/>
        </p:nvSpPr>
        <p:spPr>
          <a:xfrm>
            <a:off x="107250" y="1895875"/>
            <a:ext cx="3213300" cy="2997600"/>
          </a:xfrm>
          <a:prstGeom prst="roundRect">
            <a:avLst>
              <a:gd fmla="val 16667" name="adj"/>
            </a:avLst>
          </a:pr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is easy to use.</a:t>
            </a:r>
            <a:endParaRPr sz="17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solidFill>
                <a:schemeClr val="lt1"/>
              </a:solidFill>
              <a:latin typeface="Old Standard TT"/>
              <a:ea typeface="Old Standard TT"/>
              <a:cs typeface="Old Standard TT"/>
              <a:sym typeface="Old Standard TT"/>
            </a:endParaRPr>
          </a:p>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is accurate.</a:t>
            </a:r>
            <a:endParaRPr sz="17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rPr lang="en" sz="1700">
                <a:solidFill>
                  <a:schemeClr val="lt1"/>
                </a:solidFill>
                <a:latin typeface="Old Standard TT"/>
                <a:ea typeface="Old Standard TT"/>
                <a:cs typeface="Old Standard TT"/>
                <a:sym typeface="Old Standard TT"/>
              </a:rPr>
              <a:t> </a:t>
            </a:r>
            <a:endParaRPr sz="1700">
              <a:solidFill>
                <a:schemeClr val="lt1"/>
              </a:solidFill>
              <a:latin typeface="Old Standard TT"/>
              <a:ea typeface="Old Standard TT"/>
              <a:cs typeface="Old Standard TT"/>
              <a:sym typeface="Old Standard TT"/>
            </a:endParaRPr>
          </a:p>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is fast.</a:t>
            </a:r>
            <a:endParaRPr sz="17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solidFill>
                <a:schemeClr val="lt1"/>
              </a:solidFill>
              <a:latin typeface="Old Standard TT"/>
              <a:ea typeface="Old Standard TT"/>
              <a:cs typeface="Old Standard TT"/>
              <a:sym typeface="Old Standard TT"/>
            </a:endParaRPr>
          </a:p>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can convert text to speech</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140" name="Google Shape;140;p20"/>
          <p:cNvSpPr/>
          <p:nvPr/>
        </p:nvSpPr>
        <p:spPr>
          <a:xfrm>
            <a:off x="5676650" y="1895875"/>
            <a:ext cx="3310200" cy="2997600"/>
          </a:xfrm>
          <a:prstGeom prst="roundRect">
            <a:avLst>
              <a:gd fmla="val 16667" name="adj"/>
            </a:avLst>
          </a:pr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could be extended to support more languages. </a:t>
            </a:r>
            <a:endParaRPr sz="17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solidFill>
                <a:schemeClr val="lt1"/>
              </a:solidFill>
              <a:latin typeface="Old Standard TT"/>
              <a:ea typeface="Old Standard TT"/>
              <a:cs typeface="Old Standard TT"/>
              <a:sym typeface="Old Standard TT"/>
            </a:endParaRPr>
          </a:p>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could be improved to be more accurate. </a:t>
            </a:r>
            <a:endParaRPr sz="17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solidFill>
                <a:schemeClr val="lt1"/>
              </a:solidFill>
              <a:latin typeface="Old Standard TT"/>
              <a:ea typeface="Old Standard TT"/>
              <a:cs typeface="Old Standard TT"/>
              <a:sym typeface="Old Standard TT"/>
            </a:endParaRPr>
          </a:p>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It could be made to run on mobile devices.</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cxnSp>
        <p:nvCxnSpPr>
          <p:cNvPr id="141" name="Google Shape;141;p20"/>
          <p:cNvCxnSpPr/>
          <p:nvPr/>
        </p:nvCxnSpPr>
        <p:spPr>
          <a:xfrm flipH="1">
            <a:off x="8043750" y="1602750"/>
            <a:ext cx="3000" cy="276600"/>
          </a:xfrm>
          <a:prstGeom prst="straightConnector1">
            <a:avLst/>
          </a:prstGeom>
          <a:noFill/>
          <a:ln cap="flat" cmpd="sng" w="9525">
            <a:solidFill>
              <a:schemeClr val="lt1"/>
            </a:solidFill>
            <a:prstDash val="solid"/>
            <a:round/>
            <a:headEnd len="med" w="med" type="oval"/>
            <a:tailEnd len="med" w="med" type="triangle"/>
          </a:ln>
        </p:spPr>
      </p:cxnSp>
      <p:cxnSp>
        <p:nvCxnSpPr>
          <p:cNvPr id="142" name="Google Shape;142;p20"/>
          <p:cNvCxnSpPr/>
          <p:nvPr/>
        </p:nvCxnSpPr>
        <p:spPr>
          <a:xfrm flipH="1">
            <a:off x="1084650" y="1602750"/>
            <a:ext cx="3000" cy="276600"/>
          </a:xfrm>
          <a:prstGeom prst="straightConnector1">
            <a:avLst/>
          </a:prstGeom>
          <a:noFill/>
          <a:ln cap="flat" cmpd="sng" w="9525">
            <a:solidFill>
              <a:schemeClr val="lt1"/>
            </a:solidFill>
            <a:prstDash val="solid"/>
            <a:round/>
            <a:headEnd len="med" w="med" type="oval"/>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4.Stages Of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