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SAIKRISHNA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312201174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a:t>
            </a:r>
            <a:r>
              <a:rPr lang="en-US" sz="2400">
                <a:solidFill>
                  <a:srgbClr val="222222"/>
                </a:solidFill>
                <a:highlight>
                  <a:srgbClr val="FFFFFF"/>
                </a:highlight>
              </a:rPr>
              <a:t>asunm110312201174</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BANK MANAGEMENT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r>
              <a:rPr lang="en-US" sz="2400">
                <a:solidFill>
                  <a:schemeClr val="dk1"/>
                </a:solidFill>
                <a:latin typeface="Calibri"/>
                <a:ea typeface="Calibri"/>
                <a:cs typeface="Calibri"/>
                <a:sym typeface="Calibri"/>
              </a:rPr>
              <a:t>: DHARMAMURTHI RAO BAHADUR CALVALA CUNNAN CHETTY’S HINDU COLLEGE</a:t>
            </a:r>
            <a:endParaRPr b="1" sz="2400"/>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9" name="Google Shape;179;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0" name="Google Shape;180;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Calibri"/>
                <a:ea typeface="Calibri"/>
                <a:cs typeface="Calibri"/>
                <a:sym typeface="Calibri"/>
              </a:rPr>
              <a:t>MODELLING</a:t>
            </a:r>
            <a:endParaRPr sz="4800">
              <a:solidFill>
                <a:schemeClr val="dk1"/>
              </a:solidFill>
              <a:latin typeface="Calibri"/>
              <a:ea typeface="Calibri"/>
              <a:cs typeface="Calibri"/>
              <a:sym typeface="Calibri"/>
            </a:endParaRPr>
          </a:p>
        </p:txBody>
      </p:sp>
      <p:sp>
        <p:nvSpPr>
          <p:cNvPr id="181" name="Google Shape;181;p16"/>
          <p:cNvSpPr txBox="1"/>
          <p:nvPr>
            <p:ph idx="1" type="body"/>
          </p:nvPr>
        </p:nvSpPr>
        <p:spPr>
          <a:xfrm>
            <a:off x="609600" y="1066800"/>
            <a:ext cx="10972800" cy="6278642"/>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2000"/>
              <a:t>DATA COLLECTION:</a:t>
            </a:r>
            <a:endParaRPr/>
          </a:p>
          <a:p>
            <a:pPr indent="-457200" lvl="0" marL="457200" rtl="0" algn="l">
              <a:lnSpc>
                <a:spcPct val="150000"/>
              </a:lnSpc>
              <a:spcBef>
                <a:spcPts val="0"/>
              </a:spcBef>
              <a:spcAft>
                <a:spcPts val="0"/>
              </a:spcAft>
              <a:buSzPts val="2000"/>
              <a:buFont typeface="Calibri"/>
              <a:buAutoNum type="arabicPeriod"/>
            </a:pPr>
            <a:r>
              <a:rPr lang="en-US" sz="2000"/>
              <a:t>Downloaded the dataset from edunet dashboard</a:t>
            </a:r>
            <a:endParaRPr/>
          </a:p>
          <a:p>
            <a:pPr indent="-457200" lvl="0" marL="457200" rtl="0" algn="l">
              <a:lnSpc>
                <a:spcPct val="150000"/>
              </a:lnSpc>
              <a:spcBef>
                <a:spcPts val="0"/>
              </a:spcBef>
              <a:spcAft>
                <a:spcPts val="0"/>
              </a:spcAft>
              <a:buSzPts val="2000"/>
              <a:buFont typeface="Calibri"/>
              <a:buAutoNum type="arabicPeriod"/>
            </a:pPr>
            <a:r>
              <a:rPr lang="en-US" sz="2000"/>
              <a:t>Opened the data in excel</a:t>
            </a:r>
            <a:endParaRPr/>
          </a:p>
          <a:p>
            <a:pPr indent="-457200" lvl="0" marL="457200" rtl="0" algn="l">
              <a:lnSpc>
                <a:spcPct val="150000"/>
              </a:lnSpc>
              <a:spcBef>
                <a:spcPts val="0"/>
              </a:spcBef>
              <a:spcAft>
                <a:spcPts val="0"/>
              </a:spcAft>
              <a:buSzPts val="2000"/>
              <a:buFont typeface="Calibri"/>
              <a:buAutoNum type="arabicPeriod"/>
            </a:pPr>
            <a:r>
              <a:rPr lang="en-US" sz="2000"/>
              <a:t>Saved the file in desktop as an(.xls) file</a:t>
            </a:r>
            <a:endParaRPr/>
          </a:p>
          <a:p>
            <a:pPr indent="0" lvl="0" marL="0" rtl="0" algn="l">
              <a:lnSpc>
                <a:spcPct val="150000"/>
              </a:lnSpc>
              <a:spcBef>
                <a:spcPts val="0"/>
              </a:spcBef>
              <a:spcAft>
                <a:spcPts val="0"/>
              </a:spcAft>
              <a:buNone/>
            </a:pPr>
            <a:r>
              <a:rPr lang="en-US" sz="2000"/>
              <a:t>FEATURE COLLECTION</a:t>
            </a:r>
            <a:endParaRPr/>
          </a:p>
          <a:p>
            <a:pPr indent="-457200" lvl="0" marL="457200" rtl="0" algn="l">
              <a:lnSpc>
                <a:spcPct val="150000"/>
              </a:lnSpc>
              <a:spcBef>
                <a:spcPts val="0"/>
              </a:spcBef>
              <a:spcAft>
                <a:spcPts val="0"/>
              </a:spcAft>
              <a:buSzPts val="2000"/>
              <a:buFont typeface="Calibri"/>
              <a:buAutoNum type="arabicPeriod"/>
            </a:pPr>
            <a:r>
              <a:rPr lang="en-US" sz="2000"/>
              <a:t>Used conditional formatting</a:t>
            </a:r>
            <a:endParaRPr/>
          </a:p>
          <a:p>
            <a:pPr indent="-457200" lvl="0" marL="457200" rtl="0" algn="l">
              <a:lnSpc>
                <a:spcPct val="150000"/>
              </a:lnSpc>
              <a:spcBef>
                <a:spcPts val="0"/>
              </a:spcBef>
              <a:spcAft>
                <a:spcPts val="0"/>
              </a:spcAft>
              <a:buSzPts val="2000"/>
              <a:buFont typeface="Calibri"/>
              <a:buAutoNum type="arabicPeriod"/>
            </a:pPr>
            <a:r>
              <a:rPr lang="en-US" sz="2000"/>
              <a:t>Used fill color option</a:t>
            </a:r>
            <a:endParaRPr/>
          </a:p>
          <a:p>
            <a:pPr indent="-457200" lvl="0" marL="457200" rtl="0" algn="l">
              <a:lnSpc>
                <a:spcPct val="150000"/>
              </a:lnSpc>
              <a:spcBef>
                <a:spcPts val="0"/>
              </a:spcBef>
              <a:spcAft>
                <a:spcPts val="0"/>
              </a:spcAft>
              <a:buSzPts val="2000"/>
              <a:buFont typeface="Calibri"/>
              <a:buAutoNum type="arabicPeriod"/>
            </a:pPr>
            <a:r>
              <a:rPr lang="en-US" sz="2000"/>
              <a:t>Used  filter option to separate blanks in the column</a:t>
            </a:r>
            <a:endParaRPr/>
          </a:p>
          <a:p>
            <a:pPr indent="0" lvl="0" marL="0" rtl="0" algn="l">
              <a:lnSpc>
                <a:spcPct val="150000"/>
              </a:lnSpc>
              <a:spcBef>
                <a:spcPts val="0"/>
              </a:spcBef>
              <a:spcAft>
                <a:spcPts val="0"/>
              </a:spcAft>
              <a:buNone/>
            </a:pPr>
            <a:r>
              <a:rPr lang="en-US" sz="2000"/>
              <a:t>DATA CLEANING</a:t>
            </a:r>
            <a:endParaRPr/>
          </a:p>
          <a:p>
            <a:pPr indent="-457200" lvl="0" marL="457200" rtl="0" algn="l">
              <a:lnSpc>
                <a:spcPct val="150000"/>
              </a:lnSpc>
              <a:spcBef>
                <a:spcPts val="0"/>
              </a:spcBef>
              <a:spcAft>
                <a:spcPts val="0"/>
              </a:spcAft>
              <a:buSzPts val="2000"/>
              <a:buFont typeface="Calibri"/>
              <a:buAutoNum type="arabicPeriod"/>
            </a:pPr>
            <a:r>
              <a:rPr lang="en-US" sz="2000"/>
              <a:t>Filtering the data according to our needs</a:t>
            </a:r>
            <a:endParaRPr/>
          </a:p>
          <a:p>
            <a:pPr indent="-457200" lvl="0" marL="457200" rtl="0" algn="l">
              <a:lnSpc>
                <a:spcPct val="150000"/>
              </a:lnSpc>
              <a:spcBef>
                <a:spcPts val="0"/>
              </a:spcBef>
              <a:spcAft>
                <a:spcPts val="0"/>
              </a:spcAft>
              <a:buSzPts val="2000"/>
              <a:buFont typeface="Calibri"/>
              <a:buAutoNum type="arabicPeriod"/>
            </a:pPr>
            <a:r>
              <a:rPr lang="en-US" sz="2000"/>
              <a:t>Making the data into a structured data</a:t>
            </a:r>
            <a:endParaRPr/>
          </a:p>
          <a:p>
            <a:pPr indent="-457200" lvl="0" marL="457200" rtl="0" algn="l">
              <a:lnSpc>
                <a:spcPct val="150000"/>
              </a:lnSpc>
              <a:spcBef>
                <a:spcPts val="0"/>
              </a:spcBef>
              <a:spcAft>
                <a:spcPts val="0"/>
              </a:spcAft>
              <a:buSzPts val="2000"/>
              <a:buFont typeface="Calibri"/>
              <a:buAutoNum type="arabicPeriod"/>
            </a:pPr>
            <a:r>
              <a:rPr lang="en-US" sz="2000"/>
              <a:t>Separating the important columns</a:t>
            </a:r>
            <a:endParaRPr/>
          </a:p>
          <a:p>
            <a:pPr indent="0" lvl="1" marL="457200" rtl="0" algn="l">
              <a:spcBef>
                <a:spcPts val="0"/>
              </a:spcBef>
              <a:spcAft>
                <a:spcPts val="0"/>
              </a:spcAft>
              <a:buNone/>
            </a:pPr>
            <a:r>
              <a:t/>
            </a:r>
            <a:endParaRPr sz="2400"/>
          </a:p>
          <a:p>
            <a:pPr indent="-304800" lvl="2" marL="1371600" rtl="0" algn="l">
              <a:spcBef>
                <a:spcPts val="0"/>
              </a:spcBef>
              <a:spcAft>
                <a:spcPts val="0"/>
              </a:spcAft>
              <a:buSzPts val="2400"/>
              <a:buFont typeface="Calibri"/>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RESULTS</a:t>
            </a:r>
            <a:endParaRPr/>
          </a:p>
        </p:txBody>
      </p:sp>
      <p:sp>
        <p:nvSpPr>
          <p:cNvPr id="188" name="Google Shape;18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89" name="Google Shape;189;p17"/>
          <p:cNvPicPr preferRelativeResize="0"/>
          <p:nvPr/>
        </p:nvPicPr>
        <p:blipFill rotWithShape="1">
          <a:blip r:embed="rId4">
            <a:alphaModFix/>
          </a:blip>
          <a:srcRect b="0" l="0" r="0" t="0"/>
          <a:stretch/>
        </p:blipFill>
        <p:spPr>
          <a:xfrm>
            <a:off x="2133600" y="1371600"/>
            <a:ext cx="6858000" cy="434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5" name="Google Shape;195;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RESULTS</a:t>
            </a:r>
            <a:endParaRPr/>
          </a:p>
        </p:txBody>
      </p:sp>
      <p:sp>
        <p:nvSpPr>
          <p:cNvPr id="196" name="Google Shape;196;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7" name="Google Shape;197;p18"/>
          <p:cNvPicPr preferRelativeResize="0"/>
          <p:nvPr/>
        </p:nvPicPr>
        <p:blipFill rotWithShape="1">
          <a:blip r:embed="rId4">
            <a:alphaModFix/>
          </a:blip>
          <a:srcRect b="0" l="0" r="0" t="0"/>
          <a:stretch/>
        </p:blipFill>
        <p:spPr>
          <a:xfrm>
            <a:off x="2133600" y="1447800"/>
            <a:ext cx="6248400" cy="38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conclusion</a:t>
            </a:r>
            <a:endParaRPr>
              <a:latin typeface="Calibri"/>
              <a:ea typeface="Calibri"/>
              <a:cs typeface="Calibri"/>
              <a:sym typeface="Calibri"/>
            </a:endParaRPr>
          </a:p>
        </p:txBody>
      </p:sp>
      <p:sp>
        <p:nvSpPr>
          <p:cNvPr id="203" name="Google Shape;203;p19"/>
          <p:cNvSpPr txBox="1"/>
          <p:nvPr>
            <p:ph idx="1" type="body"/>
          </p:nvPr>
        </p:nvSpPr>
        <p:spPr>
          <a:xfrm>
            <a:off x="762000" y="1219200"/>
            <a:ext cx="7848600" cy="3183949"/>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2000"/>
              <a:t>In any organization, the main task is people handling because the main task is to manage people who are the main assets of the organization as they are the person to fulfil the ultimate goal of the company.</a:t>
            </a:r>
            <a:endParaRPr/>
          </a:p>
          <a:p>
            <a:pPr indent="0" lvl="0" marL="0" rtl="0" algn="l">
              <a:lnSpc>
                <a:spcPct val="150000"/>
              </a:lnSpc>
              <a:spcBef>
                <a:spcPts val="0"/>
              </a:spcBef>
              <a:spcAft>
                <a:spcPts val="0"/>
              </a:spcAft>
              <a:buNone/>
            </a:pPr>
            <a:r>
              <a:rPr lang="en-US" sz="2000"/>
              <a:t>There is a saying that “when you are an employee, success definition for you to grow yourself but at the time when you become a leader the definition of success is to grow others. And that is where employee performance analysis plays a huge role”.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Calibri"/>
                <a:ea typeface="Calibri"/>
                <a:cs typeface="Calibri"/>
                <a:sym typeface="Calibri"/>
              </a:rPr>
              <a:t>PROJECT TITLE</a:t>
            </a:r>
            <a:endParaRPr sz="4250">
              <a:latin typeface="Calibri"/>
              <a:ea typeface="Calibri"/>
              <a:cs typeface="Calibri"/>
              <a:sym typeface="Calibri"/>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Calibri"/>
                <a:ea typeface="Calibri"/>
                <a:cs typeface="Calibri"/>
                <a:sym typeface="Calibri"/>
              </a:rPr>
              <a:t>Employee Performance Analysis using Excel</a:t>
            </a:r>
            <a:endParaRPr sz="2800">
              <a:solidFill>
                <a:srgbClr val="7030A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Calibri"/>
                <a:ea typeface="Calibri"/>
                <a:cs typeface="Calibri"/>
                <a:sym typeface="Calibri"/>
              </a:rPr>
              <a:t>Dataset Description</a:t>
            </a:r>
            <a:endParaRPr b="0" i="0" sz="2800">
              <a:solidFill>
                <a:srgbClr val="0D0D0D"/>
              </a:solidFill>
              <a:latin typeface="Calibri"/>
              <a:ea typeface="Calibri"/>
              <a:cs typeface="Calibri"/>
              <a:sym typeface="Calibri"/>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Results and </a:t>
            </a:r>
            <a:r>
              <a:rPr lang="en-US" sz="2800">
                <a:solidFill>
                  <a:srgbClr val="0D0D0D"/>
                </a:solidFill>
                <a:latin typeface="Calibri"/>
                <a:ea typeface="Calibri"/>
                <a:cs typeface="Calibri"/>
                <a:sym typeface="Calibri"/>
              </a:rPr>
              <a:t>Discussion</a:t>
            </a:r>
            <a:endParaRPr b="0" i="0" sz="2800">
              <a:solidFill>
                <a:srgbClr val="0D0D0D"/>
              </a:solidFill>
              <a:latin typeface="Calibri"/>
              <a:ea typeface="Calibri"/>
              <a:cs typeface="Calibri"/>
              <a:sym typeface="Calibri"/>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Calibri"/>
                <a:ea typeface="Calibri"/>
                <a:cs typeface="Calibri"/>
                <a:sym typeface="Calibri"/>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rot="-1795263">
            <a:off x="8589800" y="3497854"/>
            <a:ext cx="3279808" cy="3237239"/>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 type="body"/>
          </p:nvPr>
        </p:nvSpPr>
        <p:spPr>
          <a:xfrm>
            <a:off x="609600" y="1295400"/>
            <a:ext cx="9067800" cy="4457502"/>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2800"/>
              <a:t>Analyzing employee data sets is crucial for several reasons:</a:t>
            </a:r>
            <a:endParaRPr/>
          </a:p>
          <a:p>
            <a:pPr indent="-342900" lvl="1" marL="800100" rtl="0" algn="l">
              <a:lnSpc>
                <a:spcPct val="150000"/>
              </a:lnSpc>
              <a:spcBef>
                <a:spcPts val="0"/>
              </a:spcBef>
              <a:spcAft>
                <a:spcPts val="0"/>
              </a:spcAft>
              <a:buSzPts val="2800"/>
              <a:buFont typeface="Noto Sans Symbols"/>
              <a:buChar char="⮚"/>
            </a:pPr>
            <a:r>
              <a:rPr lang="en-US" sz="2800"/>
              <a:t>Improving Employee Experience</a:t>
            </a:r>
            <a:endParaRPr sz="2800"/>
          </a:p>
          <a:p>
            <a:pPr indent="-342900" lvl="1" marL="800100" rtl="0" algn="l">
              <a:lnSpc>
                <a:spcPct val="150000"/>
              </a:lnSpc>
              <a:spcBef>
                <a:spcPts val="0"/>
              </a:spcBef>
              <a:spcAft>
                <a:spcPts val="0"/>
              </a:spcAft>
              <a:buSzPts val="2800"/>
              <a:buFont typeface="Noto Sans Symbols"/>
              <a:buChar char="⮚"/>
            </a:pPr>
            <a:r>
              <a:rPr lang="en-US" sz="2800"/>
              <a:t>Enhancing Productivity</a:t>
            </a:r>
            <a:endParaRPr/>
          </a:p>
          <a:p>
            <a:pPr indent="-342900" lvl="1" marL="800100" rtl="0" algn="l">
              <a:lnSpc>
                <a:spcPct val="150000"/>
              </a:lnSpc>
              <a:spcBef>
                <a:spcPts val="0"/>
              </a:spcBef>
              <a:spcAft>
                <a:spcPts val="0"/>
              </a:spcAft>
              <a:buSzPts val="2800"/>
              <a:buFont typeface="Noto Sans Symbols"/>
              <a:buChar char="⮚"/>
            </a:pPr>
            <a:r>
              <a:rPr lang="en-US" sz="2800"/>
              <a:t>Informed Decision-Making</a:t>
            </a:r>
            <a:endParaRPr/>
          </a:p>
          <a:p>
            <a:pPr indent="-342900" lvl="1" marL="800100" rtl="0" algn="l">
              <a:lnSpc>
                <a:spcPct val="150000"/>
              </a:lnSpc>
              <a:spcBef>
                <a:spcPts val="0"/>
              </a:spcBef>
              <a:spcAft>
                <a:spcPts val="0"/>
              </a:spcAft>
              <a:buSzPts val="2800"/>
              <a:buFont typeface="Noto Sans Symbols"/>
              <a:buChar char="⮚"/>
            </a:pPr>
            <a:r>
              <a:rPr lang="en-US" sz="2800"/>
              <a:t>Identifying Trends and Patterns</a:t>
            </a:r>
            <a:endParaRPr/>
          </a:p>
          <a:p>
            <a:pPr indent="-342900" lvl="1" marL="800100" rtl="0" algn="l">
              <a:lnSpc>
                <a:spcPct val="150000"/>
              </a:lnSpc>
              <a:spcBef>
                <a:spcPts val="0"/>
              </a:spcBef>
              <a:spcAft>
                <a:spcPts val="0"/>
              </a:spcAft>
              <a:buSzPts val="2800"/>
              <a:buFont typeface="Noto Sans Symbols"/>
              <a:buChar char="⮚"/>
            </a:pPr>
            <a:r>
              <a:rPr lang="en-US" sz="2800"/>
              <a:t>Ensuring Fairness and Compliance</a:t>
            </a:r>
            <a:endParaRPr/>
          </a:p>
          <a:p>
            <a:pPr indent="-342900" lvl="1" marL="800100" rtl="0" algn="l">
              <a:lnSpc>
                <a:spcPct val="150000"/>
              </a:lnSpc>
              <a:spcBef>
                <a:spcPts val="0"/>
              </a:spcBef>
              <a:spcAft>
                <a:spcPts val="0"/>
              </a:spcAft>
              <a:buSzPts val="2800"/>
              <a:buFont typeface="Noto Sans Symbols"/>
              <a:buChar char="⮚"/>
            </a:pPr>
            <a:r>
              <a:rPr lang="en-US" sz="2800"/>
              <a:t>Strategic Planning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txBox="1"/>
          <p:nvPr>
            <p:ph type="title"/>
          </p:nvPr>
        </p:nvSpPr>
        <p:spPr>
          <a:xfrm>
            <a:off x="755332" y="385444"/>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39" name="Google Shape;139;p11"/>
          <p:cNvSpPr txBox="1"/>
          <p:nvPr>
            <p:ph idx="1" type="body"/>
          </p:nvPr>
        </p:nvSpPr>
        <p:spPr>
          <a:xfrm>
            <a:off x="609600" y="1371600"/>
            <a:ext cx="10972800" cy="5122941"/>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en-US" sz="2400"/>
              <a:t>Objective:</a:t>
            </a:r>
            <a:endParaRPr/>
          </a:p>
          <a:p>
            <a:pPr indent="0" lvl="0" marL="0" rtl="0" algn="l">
              <a:lnSpc>
                <a:spcPct val="150000"/>
              </a:lnSpc>
              <a:spcBef>
                <a:spcPts val="0"/>
              </a:spcBef>
              <a:spcAft>
                <a:spcPts val="0"/>
              </a:spcAft>
              <a:buNone/>
            </a:pPr>
            <a:r>
              <a:rPr lang="en-US"/>
              <a:t> </a:t>
            </a:r>
            <a:r>
              <a:rPr lang="en-US" sz="2000"/>
              <a:t>The primary objective of this project is to systematically analyze employee performance across the organization, identify key factors affecting performance, and develop strategies to improve overall productivity, engagement, and job satisfaction.</a:t>
            </a:r>
            <a:endParaRPr/>
          </a:p>
          <a:p>
            <a:pPr indent="0" lvl="0" marL="0" rtl="0" algn="l">
              <a:lnSpc>
                <a:spcPct val="150000"/>
              </a:lnSpc>
              <a:spcBef>
                <a:spcPts val="0"/>
              </a:spcBef>
              <a:spcAft>
                <a:spcPts val="0"/>
              </a:spcAft>
              <a:buNone/>
            </a:pPr>
            <a:r>
              <a:rPr lang="en-US" sz="2000"/>
              <a:t>Employee performance analysis is crucial for several reasons:</a:t>
            </a:r>
            <a:endParaRPr/>
          </a:p>
          <a:p>
            <a:pPr indent="-342900" lvl="1" marL="800100" rtl="0" algn="l">
              <a:lnSpc>
                <a:spcPct val="150000"/>
              </a:lnSpc>
              <a:spcBef>
                <a:spcPts val="0"/>
              </a:spcBef>
              <a:spcAft>
                <a:spcPts val="0"/>
              </a:spcAft>
              <a:buSzPts val="2000"/>
              <a:buFont typeface="Noto Sans Symbols"/>
              <a:buChar char="⮚"/>
            </a:pPr>
            <a:r>
              <a:rPr lang="en-US" sz="2000"/>
              <a:t>Feedback and improvement</a:t>
            </a:r>
            <a:endParaRPr/>
          </a:p>
          <a:p>
            <a:pPr indent="-342900" lvl="1" marL="800100" rtl="0" algn="l">
              <a:lnSpc>
                <a:spcPct val="150000"/>
              </a:lnSpc>
              <a:spcBef>
                <a:spcPts val="0"/>
              </a:spcBef>
              <a:spcAft>
                <a:spcPts val="0"/>
              </a:spcAft>
              <a:buSzPts val="2000"/>
              <a:buFont typeface="Noto Sans Symbols"/>
              <a:buChar char="⮚"/>
            </a:pPr>
            <a:r>
              <a:rPr lang="en-US" sz="2000"/>
              <a:t>Goal setting</a:t>
            </a:r>
            <a:endParaRPr/>
          </a:p>
          <a:p>
            <a:pPr indent="-342900" lvl="1" marL="800100" rtl="0" algn="l">
              <a:lnSpc>
                <a:spcPct val="150000"/>
              </a:lnSpc>
              <a:spcBef>
                <a:spcPts val="0"/>
              </a:spcBef>
              <a:spcAft>
                <a:spcPts val="0"/>
              </a:spcAft>
              <a:buSzPts val="2000"/>
              <a:buFont typeface="Noto Sans Symbols"/>
              <a:buChar char="⮚"/>
            </a:pPr>
            <a:r>
              <a:rPr lang="en-US" sz="2000"/>
              <a:t>Career development</a:t>
            </a:r>
            <a:endParaRPr/>
          </a:p>
          <a:p>
            <a:pPr indent="-342900" lvl="1" marL="800100" rtl="0" algn="l">
              <a:lnSpc>
                <a:spcPct val="150000"/>
              </a:lnSpc>
              <a:spcBef>
                <a:spcPts val="0"/>
              </a:spcBef>
              <a:spcAft>
                <a:spcPts val="0"/>
              </a:spcAft>
              <a:buSzPts val="2000"/>
              <a:buFont typeface="Noto Sans Symbols"/>
              <a:buChar char="⮚"/>
            </a:pPr>
            <a:r>
              <a:rPr lang="en-US" sz="2000"/>
              <a:t>Increased productivity</a:t>
            </a:r>
            <a:endParaRPr/>
          </a:p>
          <a:p>
            <a:pPr indent="-342900" lvl="1" marL="800100" rtl="0" algn="l">
              <a:lnSpc>
                <a:spcPct val="150000"/>
              </a:lnSpc>
              <a:spcBef>
                <a:spcPts val="0"/>
              </a:spcBef>
              <a:spcAft>
                <a:spcPts val="0"/>
              </a:spcAft>
              <a:buSzPts val="2000"/>
              <a:buFont typeface="Noto Sans Symbols"/>
              <a:buChar char="⮚"/>
            </a:pPr>
            <a:r>
              <a:rPr lang="en-US" sz="2000"/>
              <a:t>Alignment with organisational goals</a:t>
            </a:r>
            <a:endParaRPr/>
          </a:p>
          <a:p>
            <a:pPr indent="-342900" lvl="1" marL="800100" rtl="0" algn="l">
              <a:lnSpc>
                <a:spcPct val="150000"/>
              </a:lnSpc>
              <a:spcBef>
                <a:spcPts val="0"/>
              </a:spcBef>
              <a:spcAft>
                <a:spcPts val="0"/>
              </a:spcAft>
              <a:buSzPts val="2000"/>
              <a:buFont typeface="Noto Sans Symbols"/>
              <a:buChar char="⮚"/>
            </a:pPr>
            <a:r>
              <a:rPr lang="en-US" sz="2000"/>
              <a:t>Employee retention </a:t>
            </a:r>
            <a:endParaRPr/>
          </a:p>
        </p:txBody>
      </p:sp>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755332" y="385444"/>
            <a:ext cx="10681335" cy="50911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Calibri"/>
                <a:ea typeface="Calibri"/>
                <a:cs typeface="Calibri"/>
                <a:sym typeface="Calibri"/>
              </a:rPr>
              <a:t>WHO ARE THE END USERS?</a:t>
            </a:r>
            <a:endParaRPr sz="3200">
              <a:latin typeface="Calibri"/>
              <a:ea typeface="Calibri"/>
              <a:cs typeface="Calibri"/>
              <a:sym typeface="Calibri"/>
            </a:endParaRPr>
          </a:p>
        </p:txBody>
      </p:sp>
      <p:sp>
        <p:nvSpPr>
          <p:cNvPr id="147" name="Google Shape;147;p12"/>
          <p:cNvSpPr txBox="1"/>
          <p:nvPr>
            <p:ph idx="1" type="body"/>
          </p:nvPr>
        </p:nvSpPr>
        <p:spPr>
          <a:xfrm>
            <a:off x="609600" y="1447800"/>
            <a:ext cx="9525000" cy="4001095"/>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2000"/>
              <a:t>Employee performance analysis is valuable tool for various stakeholders within an organization. Here are some of the key end users:</a:t>
            </a:r>
            <a:endParaRPr/>
          </a:p>
          <a:p>
            <a:pPr indent="-342900" lvl="1" marL="800100" rtl="0" algn="l">
              <a:lnSpc>
                <a:spcPct val="150000"/>
              </a:lnSpc>
              <a:spcBef>
                <a:spcPts val="0"/>
              </a:spcBef>
              <a:spcAft>
                <a:spcPts val="0"/>
              </a:spcAft>
              <a:buSzPts val="2000"/>
              <a:buFont typeface="Noto Sans Symbols"/>
              <a:buChar char="⮚"/>
            </a:pPr>
            <a:r>
              <a:rPr lang="en-US" sz="2000"/>
              <a:t>Human resource department</a:t>
            </a:r>
            <a:endParaRPr/>
          </a:p>
          <a:p>
            <a:pPr indent="-342900" lvl="1" marL="800100" rtl="0" algn="l">
              <a:lnSpc>
                <a:spcPct val="150000"/>
              </a:lnSpc>
              <a:spcBef>
                <a:spcPts val="0"/>
              </a:spcBef>
              <a:spcAft>
                <a:spcPts val="0"/>
              </a:spcAft>
              <a:buSzPts val="2000"/>
              <a:buFont typeface="Noto Sans Symbols"/>
              <a:buChar char="⮚"/>
            </a:pPr>
            <a:r>
              <a:rPr lang="en-US" sz="2000"/>
              <a:t>Managers and team leaders</a:t>
            </a:r>
            <a:endParaRPr/>
          </a:p>
          <a:p>
            <a:pPr indent="-342900" lvl="1" marL="800100" rtl="0" algn="l">
              <a:lnSpc>
                <a:spcPct val="150000"/>
              </a:lnSpc>
              <a:spcBef>
                <a:spcPts val="0"/>
              </a:spcBef>
              <a:spcAft>
                <a:spcPts val="0"/>
              </a:spcAft>
              <a:buSzPts val="2000"/>
              <a:buFont typeface="Noto Sans Symbols"/>
              <a:buChar char="⮚"/>
            </a:pPr>
            <a:r>
              <a:rPr lang="en-US" sz="2000"/>
              <a:t>Executives and senior management</a:t>
            </a:r>
            <a:endParaRPr/>
          </a:p>
          <a:p>
            <a:pPr indent="-342900" lvl="1" marL="800100" rtl="0" algn="l">
              <a:lnSpc>
                <a:spcPct val="150000"/>
              </a:lnSpc>
              <a:spcBef>
                <a:spcPts val="0"/>
              </a:spcBef>
              <a:spcAft>
                <a:spcPts val="0"/>
              </a:spcAft>
              <a:buSzPts val="2000"/>
              <a:buFont typeface="Noto Sans Symbols"/>
              <a:buChar char="⮚"/>
            </a:pPr>
            <a:r>
              <a:rPr lang="en-US" sz="2000"/>
              <a:t>Employees</a:t>
            </a:r>
            <a:endParaRPr/>
          </a:p>
          <a:p>
            <a:pPr indent="-342900" lvl="1" marL="800100" rtl="0" algn="l">
              <a:lnSpc>
                <a:spcPct val="150000"/>
              </a:lnSpc>
              <a:spcBef>
                <a:spcPts val="0"/>
              </a:spcBef>
              <a:spcAft>
                <a:spcPts val="0"/>
              </a:spcAft>
              <a:buSzPts val="2000"/>
              <a:buFont typeface="Noto Sans Symbols"/>
              <a:buChar char="⮚"/>
            </a:pPr>
            <a:r>
              <a:rPr lang="en-US" sz="2000"/>
              <a:t>Training and development teams</a:t>
            </a:r>
            <a:endParaRPr/>
          </a:p>
          <a:p>
            <a:pPr indent="-342900" lvl="1" marL="800100" rtl="0" algn="l">
              <a:lnSpc>
                <a:spcPct val="150000"/>
              </a:lnSpc>
              <a:spcBef>
                <a:spcPts val="0"/>
              </a:spcBef>
              <a:spcAft>
                <a:spcPts val="0"/>
              </a:spcAft>
              <a:buSzPts val="2000"/>
              <a:buFont typeface="Noto Sans Symbols"/>
              <a:buChar char="⮚"/>
            </a:pPr>
            <a:r>
              <a:rPr lang="en-US" sz="2000"/>
              <a:t>Data analysts</a:t>
            </a:r>
            <a:endParaRPr/>
          </a:p>
          <a:p>
            <a:pPr indent="-215900" lvl="1" marL="800100" rtl="0" algn="l">
              <a:spcBef>
                <a:spcPts val="0"/>
              </a:spcBef>
              <a:spcAft>
                <a:spcPts val="0"/>
              </a:spcAft>
              <a:buSzPts val="2000"/>
              <a:buFont typeface="Noto Sans Symbols"/>
              <a:buNone/>
            </a:pPr>
            <a:r>
              <a:t/>
            </a:r>
            <a:endParaRPr sz="2000"/>
          </a:p>
        </p:txBody>
      </p:sp>
      <p:sp>
        <p:nvSpPr>
          <p:cNvPr id="148" name="Google Shape;14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9" name="Google Shape;149;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755332" y="385444"/>
            <a:ext cx="10681335"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latin typeface="Calibri"/>
                <a:ea typeface="Calibri"/>
                <a:cs typeface="Calibri"/>
                <a:sym typeface="Calibri"/>
              </a:rPr>
              <a:t>OUR SOLUTION AND ITS VALUE PROPOSITION</a:t>
            </a:r>
            <a:endParaRPr/>
          </a:p>
        </p:txBody>
      </p:sp>
      <p:sp>
        <p:nvSpPr>
          <p:cNvPr id="155" name="Google Shape;155;p13"/>
          <p:cNvSpPr txBox="1"/>
          <p:nvPr>
            <p:ph idx="1" type="body"/>
          </p:nvPr>
        </p:nvSpPr>
        <p:spPr>
          <a:xfrm>
            <a:off x="609600" y="1577340"/>
            <a:ext cx="4800600" cy="3183949"/>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2000"/>
              <a:t>SOLUTION FOR EMPLOYEE PERFORMANCE ANALYSIS</a:t>
            </a:r>
            <a:endParaRPr/>
          </a:p>
          <a:p>
            <a:pPr indent="-285750" lvl="1" marL="742950" rtl="0" algn="l">
              <a:lnSpc>
                <a:spcPct val="150000"/>
              </a:lnSpc>
              <a:spcBef>
                <a:spcPts val="0"/>
              </a:spcBef>
              <a:spcAft>
                <a:spcPts val="0"/>
              </a:spcAft>
              <a:buSzPts val="2000"/>
              <a:buFont typeface="Noto Sans Symbols"/>
              <a:buChar char="⮚"/>
            </a:pPr>
            <a:r>
              <a:rPr lang="en-US" sz="2000"/>
              <a:t>Data collection and integration </a:t>
            </a:r>
            <a:endParaRPr/>
          </a:p>
          <a:p>
            <a:pPr indent="-285750" lvl="1" marL="742950" rtl="0" algn="l">
              <a:lnSpc>
                <a:spcPct val="150000"/>
              </a:lnSpc>
              <a:spcBef>
                <a:spcPts val="0"/>
              </a:spcBef>
              <a:spcAft>
                <a:spcPts val="0"/>
              </a:spcAft>
              <a:buSzPts val="2000"/>
              <a:buFont typeface="Noto Sans Symbols"/>
              <a:buChar char="⮚"/>
            </a:pPr>
            <a:r>
              <a:rPr lang="en-US" sz="2000"/>
              <a:t>Performance metrics</a:t>
            </a:r>
            <a:endParaRPr/>
          </a:p>
          <a:p>
            <a:pPr indent="-285750" lvl="1" marL="742950" rtl="0" algn="l">
              <a:lnSpc>
                <a:spcPct val="150000"/>
              </a:lnSpc>
              <a:spcBef>
                <a:spcPts val="0"/>
              </a:spcBef>
              <a:spcAft>
                <a:spcPts val="0"/>
              </a:spcAft>
              <a:buSzPts val="2000"/>
              <a:buFont typeface="Noto Sans Symbols"/>
              <a:buChar char="⮚"/>
            </a:pPr>
            <a:r>
              <a:rPr lang="en-US" sz="2000"/>
              <a:t>Advanced analytics</a:t>
            </a:r>
            <a:endParaRPr/>
          </a:p>
          <a:p>
            <a:pPr indent="-285750" lvl="1" marL="742950" rtl="0" algn="l">
              <a:lnSpc>
                <a:spcPct val="150000"/>
              </a:lnSpc>
              <a:spcBef>
                <a:spcPts val="0"/>
              </a:spcBef>
              <a:spcAft>
                <a:spcPts val="0"/>
              </a:spcAft>
              <a:buSzPts val="2000"/>
              <a:buFont typeface="Noto Sans Symbols"/>
              <a:buChar char="⮚"/>
            </a:pPr>
            <a:r>
              <a:rPr lang="en-US" sz="2000"/>
              <a:t>Personalised insights</a:t>
            </a:r>
            <a:endParaRPr/>
          </a:p>
          <a:p>
            <a:pPr indent="-285750" lvl="1" marL="742950" rtl="0" algn="l">
              <a:lnSpc>
                <a:spcPct val="150000"/>
              </a:lnSpc>
              <a:spcBef>
                <a:spcPts val="0"/>
              </a:spcBef>
              <a:spcAft>
                <a:spcPts val="0"/>
              </a:spcAft>
              <a:buSzPts val="2000"/>
              <a:buFont typeface="Noto Sans Symbols"/>
              <a:buChar char="⮚"/>
            </a:pPr>
            <a:r>
              <a:rPr lang="en-US" sz="2000"/>
              <a:t>Continuous feedback and improvement</a:t>
            </a:r>
            <a:endParaRPr/>
          </a:p>
        </p:txBody>
      </p:sp>
      <p:sp>
        <p:nvSpPr>
          <p:cNvPr id="156" name="Google Shape;156;p13"/>
          <p:cNvSpPr txBox="1"/>
          <p:nvPr>
            <p:ph idx="2" type="body"/>
          </p:nvPr>
        </p:nvSpPr>
        <p:spPr>
          <a:xfrm>
            <a:off x="6278880" y="1577340"/>
            <a:ext cx="4084320" cy="3970318"/>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en-US" sz="2000"/>
              <a:t>VALUE PROPOSITION</a:t>
            </a:r>
            <a:endParaRPr/>
          </a:p>
          <a:p>
            <a:pPr indent="-285750" lvl="1" marL="742950" rtl="0" algn="l">
              <a:lnSpc>
                <a:spcPct val="150000"/>
              </a:lnSpc>
              <a:spcBef>
                <a:spcPts val="0"/>
              </a:spcBef>
              <a:spcAft>
                <a:spcPts val="0"/>
              </a:spcAft>
              <a:buSzPts val="2000"/>
              <a:buFont typeface="Noto Sans Symbols"/>
              <a:buChar char="⮚"/>
            </a:pPr>
            <a:r>
              <a:rPr lang="en-US" sz="2000"/>
              <a:t>Enhanced productivity</a:t>
            </a:r>
            <a:endParaRPr/>
          </a:p>
          <a:p>
            <a:pPr indent="-285750" lvl="1" marL="742950" rtl="0" algn="l">
              <a:lnSpc>
                <a:spcPct val="150000"/>
              </a:lnSpc>
              <a:spcBef>
                <a:spcPts val="0"/>
              </a:spcBef>
              <a:spcAft>
                <a:spcPts val="0"/>
              </a:spcAft>
              <a:buSzPts val="2000"/>
              <a:buFont typeface="Noto Sans Symbols"/>
              <a:buChar char="⮚"/>
            </a:pPr>
            <a:r>
              <a:rPr lang="en-US" sz="2000"/>
              <a:t>Employee engagement and retention</a:t>
            </a:r>
            <a:endParaRPr/>
          </a:p>
          <a:p>
            <a:pPr indent="-285750" lvl="1" marL="742950" rtl="0" algn="l">
              <a:lnSpc>
                <a:spcPct val="150000"/>
              </a:lnSpc>
              <a:spcBef>
                <a:spcPts val="0"/>
              </a:spcBef>
              <a:spcAft>
                <a:spcPts val="0"/>
              </a:spcAft>
              <a:buSzPts val="2000"/>
              <a:buFont typeface="Noto Sans Symbols"/>
              <a:buChar char="⮚"/>
            </a:pPr>
            <a:r>
              <a:rPr lang="en-US" sz="2000"/>
              <a:t>Data-driven decisions</a:t>
            </a:r>
            <a:endParaRPr/>
          </a:p>
          <a:p>
            <a:pPr indent="-285750" lvl="1" marL="742950" rtl="0" algn="l">
              <a:lnSpc>
                <a:spcPct val="150000"/>
              </a:lnSpc>
              <a:spcBef>
                <a:spcPts val="0"/>
              </a:spcBef>
              <a:spcAft>
                <a:spcPts val="0"/>
              </a:spcAft>
              <a:buSzPts val="2000"/>
              <a:buFont typeface="Noto Sans Symbols"/>
              <a:buChar char="⮚"/>
            </a:pPr>
            <a:r>
              <a:rPr lang="en-US" sz="2000"/>
              <a:t>Improved organizational performance</a:t>
            </a:r>
            <a:endParaRPr/>
          </a:p>
          <a:p>
            <a:pPr indent="-285750" lvl="1" marL="742950" rtl="0" algn="l">
              <a:lnSpc>
                <a:spcPct val="150000"/>
              </a:lnSpc>
              <a:spcBef>
                <a:spcPts val="0"/>
              </a:spcBef>
              <a:spcAft>
                <a:spcPts val="0"/>
              </a:spcAft>
              <a:buSzPts val="2000"/>
              <a:buFont typeface="Noto Sans Symbols"/>
              <a:buChar char="⮚"/>
            </a:pPr>
            <a:r>
              <a:rPr lang="en-US" sz="2000"/>
              <a:t>Scalability and flexibility</a:t>
            </a:r>
            <a:endParaRPr/>
          </a:p>
          <a:p>
            <a:pPr indent="-171450" lvl="1" marL="742950" rtl="0" algn="l">
              <a:spcBef>
                <a:spcPts val="0"/>
              </a:spcBef>
              <a:spcAft>
                <a:spcPts val="0"/>
              </a:spcAft>
              <a:buSzPts val="1800"/>
              <a:buFont typeface="Noto Sans Symbols"/>
              <a:buNone/>
            </a:pPr>
            <a:r>
              <a:t/>
            </a:r>
            <a:endParaRPr/>
          </a:p>
        </p:txBody>
      </p:sp>
      <p:sp>
        <p:nvSpPr>
          <p:cNvPr id="157" name="Google Shape;157;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8" name="Google Shape;158;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Calibri"/>
                <a:ea typeface="Calibri"/>
                <a:cs typeface="Calibri"/>
                <a:sym typeface="Calibri"/>
              </a:rPr>
              <a:t>Dataset Description</a:t>
            </a:r>
            <a:endParaRPr/>
          </a:p>
        </p:txBody>
      </p:sp>
      <p:sp>
        <p:nvSpPr>
          <p:cNvPr id="164" name="Google Shape;164;p14"/>
          <p:cNvSpPr txBox="1"/>
          <p:nvPr>
            <p:ph idx="1" type="body"/>
          </p:nvPr>
        </p:nvSpPr>
        <p:spPr>
          <a:xfrm>
            <a:off x="609600" y="1295400"/>
            <a:ext cx="10439400" cy="4431983"/>
          </a:xfrm>
          <a:prstGeom prst="rect">
            <a:avLst/>
          </a:prstGeom>
          <a:noFill/>
          <a:ln>
            <a:noFill/>
          </a:ln>
        </p:spPr>
        <p:txBody>
          <a:bodyPr anchorCtr="0" anchor="t" bIns="0" lIns="0" spcFirstLastPara="1" rIns="0" wrap="square" tIns="0">
            <a:spAutoFit/>
          </a:bodyPr>
          <a:lstStyle/>
          <a:p>
            <a:pPr indent="-285750" lvl="0" marL="285750" rtl="0" algn="l">
              <a:lnSpc>
                <a:spcPct val="150000"/>
              </a:lnSpc>
              <a:spcBef>
                <a:spcPts val="0"/>
              </a:spcBef>
              <a:spcAft>
                <a:spcPts val="0"/>
              </a:spcAft>
              <a:buSzPts val="1800"/>
              <a:buFont typeface="Noto Sans Symbols"/>
              <a:buChar char="⮚"/>
            </a:pPr>
            <a:r>
              <a:rPr lang="en-US"/>
              <a:t>Employee ID: Unique identifier for each employee in the organization. Described in numbers</a:t>
            </a:r>
            <a:endParaRPr/>
          </a:p>
          <a:p>
            <a:pPr indent="-285750" lvl="0" marL="285750" rtl="0" algn="l">
              <a:lnSpc>
                <a:spcPct val="150000"/>
              </a:lnSpc>
              <a:spcBef>
                <a:spcPts val="0"/>
              </a:spcBef>
              <a:spcAft>
                <a:spcPts val="0"/>
              </a:spcAft>
              <a:buSzPts val="1800"/>
              <a:buFont typeface="Noto Sans Symbols"/>
              <a:buChar char="⮚"/>
            </a:pPr>
            <a:r>
              <a:rPr lang="en-US"/>
              <a:t>First name: First name of the employee in text</a:t>
            </a:r>
            <a:endParaRPr/>
          </a:p>
          <a:p>
            <a:pPr indent="-285750" lvl="0" marL="285750" rtl="0" algn="l">
              <a:lnSpc>
                <a:spcPct val="150000"/>
              </a:lnSpc>
              <a:spcBef>
                <a:spcPts val="0"/>
              </a:spcBef>
              <a:spcAft>
                <a:spcPts val="0"/>
              </a:spcAft>
              <a:buSzPts val="1800"/>
              <a:buFont typeface="Noto Sans Symbols"/>
              <a:buChar char="⮚"/>
            </a:pPr>
            <a:r>
              <a:rPr lang="en-US"/>
              <a:t>Last name: Last name of the employee in text</a:t>
            </a:r>
            <a:endParaRPr/>
          </a:p>
          <a:p>
            <a:pPr indent="-285750" lvl="0" marL="285750" rtl="0" algn="l">
              <a:lnSpc>
                <a:spcPct val="150000"/>
              </a:lnSpc>
              <a:spcBef>
                <a:spcPts val="0"/>
              </a:spcBef>
              <a:spcAft>
                <a:spcPts val="0"/>
              </a:spcAft>
              <a:buSzPts val="1800"/>
              <a:buFont typeface="Noto Sans Symbols"/>
              <a:buChar char="⮚"/>
            </a:pPr>
            <a:r>
              <a:rPr lang="en-US"/>
              <a:t>Business unit: The specific business unit or department to which the employee belongs, in text.</a:t>
            </a:r>
            <a:endParaRPr/>
          </a:p>
          <a:p>
            <a:pPr indent="-285750" lvl="0" marL="285750" rtl="0" algn="l">
              <a:lnSpc>
                <a:spcPct val="150000"/>
              </a:lnSpc>
              <a:spcBef>
                <a:spcPts val="0"/>
              </a:spcBef>
              <a:spcAft>
                <a:spcPts val="0"/>
              </a:spcAft>
              <a:buSzPts val="1800"/>
              <a:buFont typeface="Noto Sans Symbols"/>
              <a:buChar char="⮚"/>
            </a:pPr>
            <a:r>
              <a:rPr lang="en-US"/>
              <a:t>Employee status: The current employment status of the employee i.e. active, on leave, terminated.</a:t>
            </a:r>
            <a:endParaRPr/>
          </a:p>
          <a:p>
            <a:pPr indent="-285750" lvl="0" marL="285750" rtl="0" algn="l">
              <a:lnSpc>
                <a:spcPct val="150000"/>
              </a:lnSpc>
              <a:spcBef>
                <a:spcPts val="0"/>
              </a:spcBef>
              <a:spcAft>
                <a:spcPts val="0"/>
              </a:spcAft>
              <a:buSzPts val="1800"/>
              <a:buFont typeface="Noto Sans Symbols"/>
              <a:buChar char="⮚"/>
            </a:pPr>
            <a:r>
              <a:rPr lang="en-US"/>
              <a:t>Employee type: The type of employment the employee has full-time, part-time, contract.</a:t>
            </a:r>
            <a:endParaRPr/>
          </a:p>
          <a:p>
            <a:pPr indent="-285750" lvl="0" marL="285750" rtl="0" algn="l">
              <a:lnSpc>
                <a:spcPct val="150000"/>
              </a:lnSpc>
              <a:spcBef>
                <a:spcPts val="0"/>
              </a:spcBef>
              <a:spcAft>
                <a:spcPts val="0"/>
              </a:spcAft>
              <a:buSzPts val="1800"/>
              <a:buFont typeface="Noto Sans Symbols"/>
              <a:buChar char="⮚"/>
            </a:pPr>
            <a:r>
              <a:rPr lang="en-US"/>
              <a:t>Gender code: A code representing the gender of the employee, M for male, F for female, N for non-binary.</a:t>
            </a:r>
            <a:endParaRPr/>
          </a:p>
          <a:p>
            <a:pPr indent="-285750" lvl="0" marL="285750" rtl="0" algn="l">
              <a:lnSpc>
                <a:spcPct val="150000"/>
              </a:lnSpc>
              <a:spcBef>
                <a:spcPts val="0"/>
              </a:spcBef>
              <a:spcAft>
                <a:spcPts val="0"/>
              </a:spcAft>
              <a:buSzPts val="1800"/>
              <a:buFont typeface="Noto Sans Symbols"/>
              <a:buChar char="⮚"/>
            </a:pPr>
            <a:r>
              <a:rPr lang="en-US"/>
              <a:t>Performance score: A score indicating the employee’s performance level i.e. excellent, satisfactory, needs improvement.</a:t>
            </a:r>
            <a:endParaRPr/>
          </a:p>
          <a:p>
            <a:pPr indent="-285750" lvl="0" marL="285750" rtl="0" algn="l">
              <a:lnSpc>
                <a:spcPct val="150000"/>
              </a:lnSpc>
              <a:spcBef>
                <a:spcPts val="0"/>
              </a:spcBef>
              <a:spcAft>
                <a:spcPts val="0"/>
              </a:spcAft>
              <a:buSzPts val="1800"/>
              <a:buFont typeface="Noto Sans Symbols"/>
              <a:buChar char="⮚"/>
            </a:pPr>
            <a:r>
              <a:rPr lang="en-US"/>
              <a:t>Current employee rating: The current rating or evaluation of the employee’s overall performance.</a:t>
            </a:r>
            <a:endParaRPr/>
          </a:p>
          <a:p>
            <a:pPr indent="-171450" lvl="0" marL="285750" rtl="0" algn="l">
              <a:spcBef>
                <a:spcPts val="0"/>
              </a:spcBef>
              <a:spcAft>
                <a:spcPts val="0"/>
              </a:spcAft>
              <a:buSzPts val="18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pic>
        <p:nvPicPr>
          <p:cNvPr id="170" name="Google Shape;170;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1" name="Google Shape;171;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Calibri"/>
                <a:ea typeface="Calibri"/>
                <a:cs typeface="Calibri"/>
                <a:sym typeface="Calibri"/>
              </a:rPr>
              <a:t>THE "WOW" IN OUR SOLUTION</a:t>
            </a:r>
            <a:endParaRPr sz="4250">
              <a:latin typeface="Calibri"/>
              <a:ea typeface="Calibri"/>
              <a:cs typeface="Calibri"/>
              <a:sym typeface="Calibri"/>
            </a:endParaRPr>
          </a:p>
        </p:txBody>
      </p:sp>
      <p:sp>
        <p:nvSpPr>
          <p:cNvPr id="172" name="Google Shape;172;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15"/>
          <p:cNvSpPr txBox="1"/>
          <p:nvPr/>
        </p:nvSpPr>
        <p:spPr>
          <a:xfrm>
            <a:off x="914400" y="1676400"/>
            <a:ext cx="107442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chemeClr val="dk1"/>
                </a:solidFill>
                <a:latin typeface="Calibri"/>
                <a:ea typeface="Calibri"/>
                <a:cs typeface="Calibri"/>
                <a:sym typeface="Calibri"/>
              </a:rPr>
              <a:t>Formul</a:t>
            </a:r>
            <a:r>
              <a:rPr lang="en-US" sz="2400">
                <a:solidFill>
                  <a:schemeClr val="dk1"/>
                </a:solidFill>
                <a:latin typeface="Calibri"/>
                <a:ea typeface="Calibri"/>
                <a:cs typeface="Calibri"/>
                <a:sym typeface="Calibri"/>
              </a:rPr>
              <a:t>a used for finding the performance level of employees </a:t>
            </a:r>
            <a:endParaRPr/>
          </a:p>
          <a:p>
            <a:pPr indent="0" lvl="0" marL="0" marR="0" rtl="0" algn="l">
              <a:spcBef>
                <a:spcPts val="0"/>
              </a:spcBef>
              <a:spcAft>
                <a:spcPts val="0"/>
              </a:spcAft>
              <a:buNone/>
            </a:pPr>
            <a:r>
              <a:rPr b="0" i="0" lang="en-US" sz="2400">
                <a:solidFill>
                  <a:schemeClr val="dk1"/>
                </a:solidFill>
                <a:latin typeface="Calibri"/>
                <a:ea typeface="Calibri"/>
                <a:cs typeface="Calibri"/>
                <a:sym typeface="Calibri"/>
              </a:rPr>
              <a:t>=IFS(Z8&gt;=5,"VERY HIGH",Z8&gt;=4,"HIGH",Z8&gt;=3,"MED",Z8&gt;=2,"LOW",Z8&gt;=1,"VERY LOW")</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