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5heBKB/Ah8YpvkYWqB3VjHv1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customschemas.google.com/relationships/presentationmetadata" Target="meta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b54dc09cd_1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b54dc09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5a496d0f_13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b5a496d0f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54dc09cd_1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b54dc09c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54dc09cd_1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54dc09c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b5a496d0f_13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b5a496d0f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a88b0b0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1a88b0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b54dc09cd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b54dc09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54dc09cd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54dc09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b54dc09cd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b54dc09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54dc09cd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54dc09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b54dc09cd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b54dc09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54dc09cd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54dc09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54dc09cd_1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54dc09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22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Pendiyala Sai Kumar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Saniya Shakur Shaikh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Pushpendra Pawar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54dc09cd_1_14"/>
          <p:cNvSpPr txBox="1"/>
          <p:nvPr>
            <p:ph type="ctrTitle"/>
          </p:nvPr>
        </p:nvSpPr>
        <p:spPr>
          <a:xfrm>
            <a:off x="311700" y="744575"/>
            <a:ext cx="8520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AutoNum type="arabicPeriod"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 using heat map.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14b54dc09cd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50" y="1604650"/>
            <a:ext cx="5425275" cy="33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5a496d0f_13_0"/>
          <p:cNvSpPr txBox="1"/>
          <p:nvPr>
            <p:ph type="ctrTitle"/>
          </p:nvPr>
        </p:nvSpPr>
        <p:spPr>
          <a:xfrm>
            <a:off x="311700" y="744575"/>
            <a:ext cx="8520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AutoNum type="arabicPeriod"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Effect of ADR on Cancellation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14b5a496d0f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0" y="1383250"/>
            <a:ext cx="6781900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54dc09cd_1_20"/>
          <p:cNvSpPr txBox="1"/>
          <p:nvPr>
            <p:ph type="ctrTitle"/>
          </p:nvPr>
        </p:nvSpPr>
        <p:spPr>
          <a:xfrm>
            <a:off x="311700" y="744575"/>
            <a:ext cx="8520600" cy="3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AutoNum type="arabicPeriod"/>
            </a:pP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taken to find out the problem statement.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AutoNum type="arabicPeriod"/>
            </a:pP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on the dependent </a:t>
            </a: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independent variable.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AutoNum type="arabicPeriod"/>
            </a:pP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visualize the data in a manner.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AutoNum type="arabicPeriod"/>
            </a:pPr>
            <a:r>
              <a:rPr b="1" lang="en-GB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Handling missing values.</a:t>
            </a:r>
            <a:endParaRPr sz="4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54dc09cd_1_24"/>
          <p:cNvSpPr txBox="1"/>
          <p:nvPr>
            <p:ph type="ctrTitle"/>
          </p:nvPr>
        </p:nvSpPr>
        <p:spPr>
          <a:xfrm>
            <a:off x="311700" y="744575"/>
            <a:ext cx="8520600" cy="3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AutoNum type="arabicPeriod"/>
            </a:pPr>
            <a:r>
              <a:rPr b="1" lang="en-GB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 to Aug are peak months due to the summer period.</a:t>
            </a:r>
            <a:endParaRPr b="1"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AutoNum type="arabicPeriod"/>
            </a:pPr>
            <a:r>
              <a:rPr b="1" lang="en-GB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Daily Rates (ADR) decreased on Nov-Jan more bookings done.</a:t>
            </a:r>
            <a:endParaRPr b="1"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AutoNum type="arabicPeriod"/>
            </a:pPr>
            <a:r>
              <a:rPr b="1" lang="en-GB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AutoNum type="arabicPeriod"/>
            </a:pPr>
            <a:r>
              <a:rPr b="1" lang="en-GB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Lead time, Non-Refundable policy and ADR impacts more cancellations</a:t>
            </a:r>
            <a:endParaRPr sz="4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5a496d0f_13_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Any Questions ??</a:t>
            </a:r>
            <a:endParaRPr b="1"/>
          </a:p>
        </p:txBody>
      </p:sp>
      <p:sp>
        <p:nvSpPr>
          <p:cNvPr id="127" name="Google Shape;127;g14b5a496d0f_13_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a88b0b0d_0_0"/>
          <p:cNvSpPr txBox="1"/>
          <p:nvPr>
            <p:ph type="ctrTitle"/>
          </p:nvPr>
        </p:nvSpPr>
        <p:spPr>
          <a:xfrm>
            <a:off x="311700" y="744575"/>
            <a:ext cx="8520600" cy="3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Prephase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b54dc09cd_0_2"/>
          <p:cNvSpPr txBox="1"/>
          <p:nvPr>
            <p:ph type="ctrTitle"/>
          </p:nvPr>
        </p:nvSpPr>
        <p:spPr>
          <a:xfrm>
            <a:off x="311700" y="458475"/>
            <a:ext cx="85206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Statements</a:t>
            </a:r>
            <a:endParaRPr b="1"/>
          </a:p>
        </p:txBody>
      </p:sp>
      <p:sp>
        <p:nvSpPr>
          <p:cNvPr id="66" name="Google Shape;66;g14b54dc09cd_0_2"/>
          <p:cNvSpPr txBox="1"/>
          <p:nvPr>
            <p:ph idx="1" type="subTitle"/>
          </p:nvPr>
        </p:nvSpPr>
        <p:spPr>
          <a:xfrm>
            <a:off x="311700" y="1197125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month has heavy traffic?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Booking Rates depends 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does booking?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cancellation occurs?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Prefere Hotel type by customer?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54dc09cd_0_12"/>
          <p:cNvSpPr txBox="1"/>
          <p:nvPr>
            <p:ph type="ctrTitle"/>
          </p:nvPr>
        </p:nvSpPr>
        <p:spPr>
          <a:xfrm>
            <a:off x="311700" y="744575"/>
            <a:ext cx="8520600" cy="3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3yrs of data - 2015-2017.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Hotel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Resort hotel or city hotel.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Is_canceled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1 or 0 (cancelled or not cancelled).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Lead_time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Time of period for booking.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arrival_date_month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Customer arrived at the hotel in a month.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country: Customer came from a country.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Days_in_waiting_list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After booking the time of delay getting confirmation.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Deposite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No-deposit, Non-Refundable, Refundable.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b54dc09cd_0_20"/>
          <p:cNvSpPr txBox="1"/>
          <p:nvPr>
            <p:ph type="ctrTitle"/>
          </p:nvPr>
        </p:nvSpPr>
        <p:spPr>
          <a:xfrm>
            <a:off x="311700" y="744575"/>
            <a:ext cx="8520600" cy="3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Adr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Average Daily Rate for an occupied room per day.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dults, Babies, children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Number of Adults, Babies, children.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Assigned Room Type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Type of room assigned to the customer.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Booking Changes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Number of changes.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Distribution_channel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Booking distribution channel.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Is_repeated_guest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Repeated guest(1) or not (0).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ID of the company made the booking.</a:t>
            </a:r>
            <a:endParaRPr sz="2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b="1"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Market_segment</a:t>
            </a:r>
            <a:r>
              <a:rPr lang="en-GB" sz="22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Market segment designation.</a:t>
            </a:r>
            <a:endParaRPr sz="3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54dc09cd_0_25"/>
          <p:cNvSpPr txBox="1"/>
          <p:nvPr>
            <p:ph type="ctrTitle"/>
          </p:nvPr>
        </p:nvSpPr>
        <p:spPr>
          <a:xfrm>
            <a:off x="311700" y="744575"/>
            <a:ext cx="8520600" cy="3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Previous_cancellations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Number of previous bookings that were cancelled by the customer prior to the current booking.</a:t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Required_car_parking_spaces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Number of car parking spaces required by the customer.</a:t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Reservation_status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Canceled – booking was canceled by the customer; Check Out – customer has checked in but already departed; No Show – customer did not check in and did inform the hotel of the reason why.</a:t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Reserved_room_type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Code of room type reserved</a:t>
            </a:r>
            <a:endParaRPr b="1" sz="30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54dc09cd_0_30"/>
          <p:cNvSpPr txBox="1"/>
          <p:nvPr>
            <p:ph type="ctrTitle"/>
          </p:nvPr>
        </p:nvSpPr>
        <p:spPr>
          <a:xfrm>
            <a:off x="311700" y="744575"/>
            <a:ext cx="8520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month has heavy traffic?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4b54dc09c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900"/>
            <a:ext cx="8297425" cy="3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54dc09cd_1_0"/>
          <p:cNvSpPr txBox="1"/>
          <p:nvPr>
            <p:ph type="ctrTitle"/>
          </p:nvPr>
        </p:nvSpPr>
        <p:spPr>
          <a:xfrm>
            <a:off x="311700" y="744575"/>
            <a:ext cx="8520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month has heavy traffic?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g14b54dc09c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38" y="1298225"/>
            <a:ext cx="8628525" cy="38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b54dc09cd_1_6"/>
          <p:cNvSpPr txBox="1"/>
          <p:nvPr>
            <p:ph type="ctrTitle"/>
          </p:nvPr>
        </p:nvSpPr>
        <p:spPr>
          <a:xfrm>
            <a:off x="311700" y="744575"/>
            <a:ext cx="8520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Exploring Data Analysis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AutoNum type="arabicPeriod"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Prefere Hotel type by customer?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14b54dc09cd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49" y="1394100"/>
            <a:ext cx="3930826" cy="37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