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hgvh8ONrgpkToaIm+owkanJ0qJ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b54dc09cd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4b54dc09c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4831783c4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4831783c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4831783c4_0_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4831783c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b54dc09cd_1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4b54dc09cd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b54dc09cd_1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4b54dc09cd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b54dc09cd_1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4b54dc09cd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3b531eb91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3b531eb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1b56f5af6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1b56f5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1b56f5af6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1b56f5a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1b56f5af6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c1b56f5a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1a88b0b0d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51a88b0b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10d45241e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10d452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b54dc09cd_1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4b54dc09cd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10d45241e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10d4524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b5a496d0f_13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4b5a496d0f_1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b54dc09cd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4b54dc09c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4831783c4_0_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4831783c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b54dc09cd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4b54dc09c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b54dc09cd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4b54dc09c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b54dc09cd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4b54dc09c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3b531eb91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3b531e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b54dc09cd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4b54dc09cd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20.png"/><Relationship Id="rId7" Type="http://schemas.openxmlformats.org/officeDocument/2006/relationships/image" Target="../media/image16.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28.png"/><Relationship Id="rId6" Type="http://schemas.openxmlformats.org/officeDocument/2006/relationships/image" Target="../media/image27.png"/><Relationship Id="rId7" Type="http://schemas.openxmlformats.org/officeDocument/2006/relationships/image" Target="../media/image29.png"/><Relationship Id="rId8"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8.png"/><Relationship Id="rId7" Type="http://schemas.openxmlformats.org/officeDocument/2006/relationships/image" Target="../media/image7.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SGEMM GPU Kernel Performance</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200">
                <a:solidFill>
                  <a:schemeClr val="lt1"/>
                </a:solidFill>
                <a:latin typeface="Montserrat"/>
                <a:ea typeface="Montserrat"/>
                <a:cs typeface="Montserrat"/>
                <a:sym typeface="Montserrat"/>
              </a:rPr>
              <a:t>Presentation by</a:t>
            </a:r>
            <a:endParaRPr b="1" sz="2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200">
                <a:solidFill>
                  <a:schemeClr val="lt1"/>
                </a:solidFill>
                <a:latin typeface="Montserrat"/>
                <a:ea typeface="Montserrat"/>
                <a:cs typeface="Montserrat"/>
                <a:sym typeface="Montserrat"/>
              </a:rPr>
              <a:t>Pendiyala Sai Kumar</a:t>
            </a:r>
            <a:endParaRPr b="1" sz="2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4b54dc09cd_1_0"/>
          <p:cNvSpPr txBox="1"/>
          <p:nvPr>
            <p:ph type="ctrTitle"/>
          </p:nvPr>
        </p:nvSpPr>
        <p:spPr>
          <a:xfrm>
            <a:off x="311700" y="744575"/>
            <a:ext cx="8520600" cy="11793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b="1" lang="en-GB" sz="3600">
                <a:latin typeface="Montserrat"/>
                <a:ea typeface="Montserrat"/>
                <a:cs typeface="Montserrat"/>
                <a:sym typeface="Montserrat"/>
              </a:rPr>
              <a:t>Exploring Data Analysis</a:t>
            </a:r>
            <a:endParaRPr b="1" sz="3600">
              <a:latin typeface="Montserrat"/>
              <a:ea typeface="Montserrat"/>
              <a:cs typeface="Montserrat"/>
              <a:sym typeface="Montserrat"/>
            </a:endParaRPr>
          </a:p>
          <a:p>
            <a:pPr indent="0" lvl="0" marL="457200" rtl="0" algn="just">
              <a:lnSpc>
                <a:spcPct val="100000"/>
              </a:lnSpc>
              <a:spcBef>
                <a:spcPts val="0"/>
              </a:spcBef>
              <a:spcAft>
                <a:spcPts val="0"/>
              </a:spcAft>
              <a:buSzPts val="5200"/>
              <a:buNone/>
            </a:pPr>
            <a:r>
              <a:t/>
            </a:r>
            <a:endParaRPr b="1" sz="2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a:p>
        </p:txBody>
      </p:sp>
      <p:pic>
        <p:nvPicPr>
          <p:cNvPr id="111" name="Google Shape;111;g14b54dc09cd_1_0"/>
          <p:cNvPicPr preferRelativeResize="0"/>
          <p:nvPr/>
        </p:nvPicPr>
        <p:blipFill rotWithShape="1">
          <a:blip r:embed="rId3">
            <a:alphaModFix/>
          </a:blip>
          <a:srcRect b="0" l="3379" r="-3380" t="0"/>
          <a:stretch/>
        </p:blipFill>
        <p:spPr>
          <a:xfrm>
            <a:off x="6238800" y="3005075"/>
            <a:ext cx="3101525" cy="2138425"/>
          </a:xfrm>
          <a:prstGeom prst="rect">
            <a:avLst/>
          </a:prstGeom>
          <a:noFill/>
          <a:ln>
            <a:noFill/>
          </a:ln>
        </p:spPr>
      </p:pic>
      <p:pic>
        <p:nvPicPr>
          <p:cNvPr id="112" name="Google Shape;112;g14b54dc09cd_1_0"/>
          <p:cNvPicPr preferRelativeResize="0"/>
          <p:nvPr/>
        </p:nvPicPr>
        <p:blipFill>
          <a:blip r:embed="rId4">
            <a:alphaModFix/>
          </a:blip>
          <a:stretch>
            <a:fillRect/>
          </a:stretch>
        </p:blipFill>
        <p:spPr>
          <a:xfrm>
            <a:off x="3035225" y="3005075"/>
            <a:ext cx="3203572" cy="2138425"/>
          </a:xfrm>
          <a:prstGeom prst="rect">
            <a:avLst/>
          </a:prstGeom>
          <a:noFill/>
          <a:ln>
            <a:noFill/>
          </a:ln>
        </p:spPr>
      </p:pic>
      <p:pic>
        <p:nvPicPr>
          <p:cNvPr id="113" name="Google Shape;113;g14b54dc09cd_1_0"/>
          <p:cNvPicPr preferRelativeResize="0"/>
          <p:nvPr/>
        </p:nvPicPr>
        <p:blipFill>
          <a:blip r:embed="rId5">
            <a:alphaModFix/>
          </a:blip>
          <a:stretch>
            <a:fillRect/>
          </a:stretch>
        </p:blipFill>
        <p:spPr>
          <a:xfrm>
            <a:off x="-77375" y="3005075"/>
            <a:ext cx="3203572" cy="2138425"/>
          </a:xfrm>
          <a:prstGeom prst="rect">
            <a:avLst/>
          </a:prstGeom>
          <a:noFill/>
          <a:ln>
            <a:noFill/>
          </a:ln>
        </p:spPr>
      </p:pic>
      <p:pic>
        <p:nvPicPr>
          <p:cNvPr id="114" name="Google Shape;114;g14b54dc09cd_1_0"/>
          <p:cNvPicPr preferRelativeResize="0"/>
          <p:nvPr/>
        </p:nvPicPr>
        <p:blipFill>
          <a:blip r:embed="rId6">
            <a:alphaModFix/>
          </a:blip>
          <a:stretch>
            <a:fillRect/>
          </a:stretch>
        </p:blipFill>
        <p:spPr>
          <a:xfrm>
            <a:off x="6004675" y="866650"/>
            <a:ext cx="3207638" cy="2138425"/>
          </a:xfrm>
          <a:prstGeom prst="rect">
            <a:avLst/>
          </a:prstGeom>
          <a:noFill/>
          <a:ln>
            <a:noFill/>
          </a:ln>
        </p:spPr>
      </p:pic>
      <p:pic>
        <p:nvPicPr>
          <p:cNvPr id="115" name="Google Shape;115;g14b54dc09cd_1_0"/>
          <p:cNvPicPr preferRelativeResize="0"/>
          <p:nvPr/>
        </p:nvPicPr>
        <p:blipFill>
          <a:blip r:embed="rId7">
            <a:alphaModFix/>
          </a:blip>
          <a:stretch>
            <a:fillRect/>
          </a:stretch>
        </p:blipFill>
        <p:spPr>
          <a:xfrm>
            <a:off x="2878650" y="866650"/>
            <a:ext cx="3207638" cy="2138425"/>
          </a:xfrm>
          <a:prstGeom prst="rect">
            <a:avLst/>
          </a:prstGeom>
          <a:noFill/>
          <a:ln>
            <a:noFill/>
          </a:ln>
        </p:spPr>
      </p:pic>
      <p:pic>
        <p:nvPicPr>
          <p:cNvPr id="116" name="Google Shape;116;g14b54dc09cd_1_0"/>
          <p:cNvPicPr preferRelativeResize="0"/>
          <p:nvPr/>
        </p:nvPicPr>
        <p:blipFill>
          <a:blip r:embed="rId8">
            <a:alphaModFix/>
          </a:blip>
          <a:stretch>
            <a:fillRect/>
          </a:stretch>
        </p:blipFill>
        <p:spPr>
          <a:xfrm>
            <a:off x="-137652" y="876875"/>
            <a:ext cx="3172875" cy="211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a4831783c4_0_44"/>
          <p:cNvSpPr txBox="1"/>
          <p:nvPr>
            <p:ph type="ctrTitle"/>
          </p:nvPr>
        </p:nvSpPr>
        <p:spPr>
          <a:xfrm>
            <a:off x="311700" y="744575"/>
            <a:ext cx="8520600" cy="11664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Clr>
                <a:srgbClr val="000000"/>
              </a:buClr>
              <a:buSzPts val="5200"/>
              <a:buFont typeface="Arial"/>
              <a:buNone/>
            </a:pPr>
            <a:r>
              <a:rPr b="1" lang="en-GB" sz="3600">
                <a:latin typeface="Montserrat"/>
                <a:ea typeface="Montserrat"/>
                <a:cs typeface="Montserrat"/>
                <a:sym typeface="Montserrat"/>
              </a:rPr>
              <a:t>Exploring Data Analysis</a:t>
            </a:r>
            <a:endParaRPr b="1" sz="3600">
              <a:latin typeface="Montserrat"/>
              <a:ea typeface="Montserrat"/>
              <a:cs typeface="Montserrat"/>
              <a:sym typeface="Montserrat"/>
            </a:endParaRPr>
          </a:p>
          <a:p>
            <a:pPr indent="0" lvl="0" marL="0" rtl="0" algn="ctr">
              <a:spcBef>
                <a:spcPts val="0"/>
              </a:spcBef>
              <a:spcAft>
                <a:spcPts val="0"/>
              </a:spcAft>
              <a:buNone/>
            </a:pPr>
            <a:r>
              <a:t/>
            </a:r>
            <a:endParaRPr/>
          </a:p>
        </p:txBody>
      </p:sp>
      <p:sp>
        <p:nvSpPr>
          <p:cNvPr id="122" name="Google Shape;122;g1a4831783c4_0_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3" name="Google Shape;123;g1a4831783c4_0_44"/>
          <p:cNvPicPr preferRelativeResize="0"/>
          <p:nvPr/>
        </p:nvPicPr>
        <p:blipFill>
          <a:blip r:embed="rId3">
            <a:alphaModFix/>
          </a:blip>
          <a:stretch>
            <a:fillRect/>
          </a:stretch>
        </p:blipFill>
        <p:spPr>
          <a:xfrm>
            <a:off x="-451225" y="1501813"/>
            <a:ext cx="3286125" cy="1783169"/>
          </a:xfrm>
          <a:prstGeom prst="rect">
            <a:avLst/>
          </a:prstGeom>
          <a:noFill/>
          <a:ln>
            <a:noFill/>
          </a:ln>
        </p:spPr>
      </p:pic>
      <p:pic>
        <p:nvPicPr>
          <p:cNvPr id="124" name="Google Shape;124;g1a4831783c4_0_44"/>
          <p:cNvPicPr preferRelativeResize="0"/>
          <p:nvPr/>
        </p:nvPicPr>
        <p:blipFill>
          <a:blip r:embed="rId4">
            <a:alphaModFix/>
          </a:blip>
          <a:stretch>
            <a:fillRect/>
          </a:stretch>
        </p:blipFill>
        <p:spPr>
          <a:xfrm>
            <a:off x="2743300" y="1501813"/>
            <a:ext cx="3337075" cy="1783170"/>
          </a:xfrm>
          <a:prstGeom prst="rect">
            <a:avLst/>
          </a:prstGeom>
          <a:noFill/>
          <a:ln>
            <a:noFill/>
          </a:ln>
        </p:spPr>
      </p:pic>
      <p:pic>
        <p:nvPicPr>
          <p:cNvPr id="125" name="Google Shape;125;g1a4831783c4_0_44"/>
          <p:cNvPicPr preferRelativeResize="0"/>
          <p:nvPr/>
        </p:nvPicPr>
        <p:blipFill>
          <a:blip r:embed="rId5">
            <a:alphaModFix/>
          </a:blip>
          <a:stretch>
            <a:fillRect/>
          </a:stretch>
        </p:blipFill>
        <p:spPr>
          <a:xfrm>
            <a:off x="5907300" y="1373325"/>
            <a:ext cx="3337075" cy="1783170"/>
          </a:xfrm>
          <a:prstGeom prst="rect">
            <a:avLst/>
          </a:prstGeom>
          <a:noFill/>
          <a:ln>
            <a:noFill/>
          </a:ln>
        </p:spPr>
      </p:pic>
      <p:pic>
        <p:nvPicPr>
          <p:cNvPr id="126" name="Google Shape;126;g1a4831783c4_0_44"/>
          <p:cNvPicPr preferRelativeResize="0"/>
          <p:nvPr/>
        </p:nvPicPr>
        <p:blipFill>
          <a:blip r:embed="rId6">
            <a:alphaModFix/>
          </a:blip>
          <a:stretch>
            <a:fillRect/>
          </a:stretch>
        </p:blipFill>
        <p:spPr>
          <a:xfrm>
            <a:off x="-476700" y="3360325"/>
            <a:ext cx="3337085" cy="1783175"/>
          </a:xfrm>
          <a:prstGeom prst="rect">
            <a:avLst/>
          </a:prstGeom>
          <a:noFill/>
          <a:ln>
            <a:noFill/>
          </a:ln>
        </p:spPr>
      </p:pic>
      <p:pic>
        <p:nvPicPr>
          <p:cNvPr id="127" name="Google Shape;127;g1a4831783c4_0_44"/>
          <p:cNvPicPr preferRelativeResize="0"/>
          <p:nvPr/>
        </p:nvPicPr>
        <p:blipFill>
          <a:blip r:embed="rId7">
            <a:alphaModFix/>
          </a:blip>
          <a:stretch>
            <a:fillRect/>
          </a:stretch>
        </p:blipFill>
        <p:spPr>
          <a:xfrm>
            <a:off x="2768775" y="3360325"/>
            <a:ext cx="3286125" cy="1783169"/>
          </a:xfrm>
          <a:prstGeom prst="rect">
            <a:avLst/>
          </a:prstGeom>
          <a:noFill/>
          <a:ln>
            <a:noFill/>
          </a:ln>
        </p:spPr>
      </p:pic>
      <p:pic>
        <p:nvPicPr>
          <p:cNvPr id="128" name="Google Shape;128;g1a4831783c4_0_44"/>
          <p:cNvPicPr preferRelativeResize="0"/>
          <p:nvPr/>
        </p:nvPicPr>
        <p:blipFill>
          <a:blip r:embed="rId8">
            <a:alphaModFix/>
          </a:blip>
          <a:stretch>
            <a:fillRect/>
          </a:stretch>
        </p:blipFill>
        <p:spPr>
          <a:xfrm>
            <a:off x="5932775" y="3360325"/>
            <a:ext cx="3286125" cy="17831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a4831783c4_0_77"/>
          <p:cNvSpPr txBox="1"/>
          <p:nvPr>
            <p:ph type="ctrTitle"/>
          </p:nvPr>
        </p:nvSpPr>
        <p:spPr>
          <a:xfrm>
            <a:off x="311700" y="744575"/>
            <a:ext cx="8520600" cy="9438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Clr>
                <a:srgbClr val="000000"/>
              </a:buClr>
              <a:buSzPts val="5200"/>
              <a:buFont typeface="Arial"/>
              <a:buNone/>
            </a:pPr>
            <a:r>
              <a:rPr b="1" lang="en-GB" sz="3600">
                <a:latin typeface="Montserrat"/>
                <a:ea typeface="Montserrat"/>
                <a:cs typeface="Montserrat"/>
                <a:sym typeface="Montserrat"/>
              </a:rPr>
              <a:t>Exploring Data Analysis</a:t>
            </a:r>
            <a:endParaRPr b="1" sz="3600">
              <a:latin typeface="Montserrat"/>
              <a:ea typeface="Montserrat"/>
              <a:cs typeface="Montserrat"/>
              <a:sym typeface="Montserrat"/>
            </a:endParaRPr>
          </a:p>
          <a:p>
            <a:pPr indent="0" lvl="0" marL="0" rtl="0" algn="ctr">
              <a:spcBef>
                <a:spcPts val="0"/>
              </a:spcBef>
              <a:spcAft>
                <a:spcPts val="0"/>
              </a:spcAft>
              <a:buNone/>
            </a:pPr>
            <a:r>
              <a:t/>
            </a:r>
            <a:endParaRPr/>
          </a:p>
        </p:txBody>
      </p:sp>
      <p:sp>
        <p:nvSpPr>
          <p:cNvPr id="134" name="Google Shape;134;g1a4831783c4_0_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5" name="Google Shape;135;g1a4831783c4_0_77"/>
          <p:cNvPicPr preferRelativeResize="0"/>
          <p:nvPr/>
        </p:nvPicPr>
        <p:blipFill>
          <a:blip r:embed="rId3">
            <a:alphaModFix/>
          </a:blip>
          <a:stretch>
            <a:fillRect/>
          </a:stretch>
        </p:blipFill>
        <p:spPr>
          <a:xfrm>
            <a:off x="5888500" y="3376950"/>
            <a:ext cx="3255500" cy="1766550"/>
          </a:xfrm>
          <a:prstGeom prst="rect">
            <a:avLst/>
          </a:prstGeom>
          <a:noFill/>
          <a:ln>
            <a:noFill/>
          </a:ln>
        </p:spPr>
      </p:pic>
      <p:pic>
        <p:nvPicPr>
          <p:cNvPr id="136" name="Google Shape;136;g1a4831783c4_0_77"/>
          <p:cNvPicPr preferRelativeResize="0"/>
          <p:nvPr/>
        </p:nvPicPr>
        <p:blipFill>
          <a:blip r:embed="rId4">
            <a:alphaModFix/>
          </a:blip>
          <a:stretch>
            <a:fillRect/>
          </a:stretch>
        </p:blipFill>
        <p:spPr>
          <a:xfrm>
            <a:off x="2674850" y="3376950"/>
            <a:ext cx="3305972" cy="1766550"/>
          </a:xfrm>
          <a:prstGeom prst="rect">
            <a:avLst/>
          </a:prstGeom>
          <a:noFill/>
          <a:ln>
            <a:noFill/>
          </a:ln>
        </p:spPr>
      </p:pic>
      <p:pic>
        <p:nvPicPr>
          <p:cNvPr id="137" name="Google Shape;137;g1a4831783c4_0_77"/>
          <p:cNvPicPr preferRelativeResize="0"/>
          <p:nvPr/>
        </p:nvPicPr>
        <p:blipFill>
          <a:blip r:embed="rId5">
            <a:alphaModFix/>
          </a:blip>
          <a:stretch>
            <a:fillRect/>
          </a:stretch>
        </p:blipFill>
        <p:spPr>
          <a:xfrm>
            <a:off x="-452250" y="3376950"/>
            <a:ext cx="3305975" cy="1766552"/>
          </a:xfrm>
          <a:prstGeom prst="rect">
            <a:avLst/>
          </a:prstGeom>
          <a:noFill/>
          <a:ln>
            <a:noFill/>
          </a:ln>
        </p:spPr>
      </p:pic>
      <p:pic>
        <p:nvPicPr>
          <p:cNvPr id="138" name="Google Shape;138;g1a4831783c4_0_77"/>
          <p:cNvPicPr preferRelativeResize="0"/>
          <p:nvPr/>
        </p:nvPicPr>
        <p:blipFill>
          <a:blip r:embed="rId6">
            <a:alphaModFix/>
          </a:blip>
          <a:stretch>
            <a:fillRect/>
          </a:stretch>
        </p:blipFill>
        <p:spPr>
          <a:xfrm>
            <a:off x="5888500" y="1518438"/>
            <a:ext cx="3255500" cy="1766550"/>
          </a:xfrm>
          <a:prstGeom prst="rect">
            <a:avLst/>
          </a:prstGeom>
          <a:noFill/>
          <a:ln>
            <a:noFill/>
          </a:ln>
        </p:spPr>
      </p:pic>
      <p:pic>
        <p:nvPicPr>
          <p:cNvPr id="139" name="Google Shape;139;g1a4831783c4_0_77"/>
          <p:cNvPicPr preferRelativeResize="0"/>
          <p:nvPr/>
        </p:nvPicPr>
        <p:blipFill>
          <a:blip r:embed="rId7">
            <a:alphaModFix/>
          </a:blip>
          <a:stretch>
            <a:fillRect/>
          </a:stretch>
        </p:blipFill>
        <p:spPr>
          <a:xfrm>
            <a:off x="2633000" y="1688475"/>
            <a:ext cx="3255500" cy="1766550"/>
          </a:xfrm>
          <a:prstGeom prst="rect">
            <a:avLst/>
          </a:prstGeom>
          <a:noFill/>
          <a:ln>
            <a:noFill/>
          </a:ln>
        </p:spPr>
      </p:pic>
      <p:pic>
        <p:nvPicPr>
          <p:cNvPr id="140" name="Google Shape;140;g1a4831783c4_0_77"/>
          <p:cNvPicPr preferRelativeResize="0"/>
          <p:nvPr/>
        </p:nvPicPr>
        <p:blipFill>
          <a:blip r:embed="rId8">
            <a:alphaModFix/>
          </a:blip>
          <a:stretch>
            <a:fillRect/>
          </a:stretch>
        </p:blipFill>
        <p:spPr>
          <a:xfrm>
            <a:off x="-452250" y="1688475"/>
            <a:ext cx="3305975" cy="17665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4b54dc09cd_1_6"/>
          <p:cNvSpPr txBox="1"/>
          <p:nvPr>
            <p:ph type="ctrTitle"/>
          </p:nvPr>
        </p:nvSpPr>
        <p:spPr>
          <a:xfrm>
            <a:off x="311700" y="901625"/>
            <a:ext cx="8520600" cy="18993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b="1" lang="en-GB" sz="3600">
                <a:latin typeface="Montserrat"/>
                <a:ea typeface="Montserrat"/>
                <a:cs typeface="Montserrat"/>
                <a:sym typeface="Montserrat"/>
              </a:rPr>
              <a:t>Exploring Data Analysis</a:t>
            </a:r>
            <a:endParaRPr b="1" sz="3600">
              <a:latin typeface="Montserrat"/>
              <a:ea typeface="Montserrat"/>
              <a:cs typeface="Montserrat"/>
              <a:sym typeface="Montserrat"/>
            </a:endParaRPr>
          </a:p>
          <a:p>
            <a:pPr indent="0" lvl="0" marL="457200" rtl="0" algn="l">
              <a:lnSpc>
                <a:spcPct val="100000"/>
              </a:lnSpc>
              <a:spcBef>
                <a:spcPts val="0"/>
              </a:spcBef>
              <a:spcAft>
                <a:spcPts val="0"/>
              </a:spcAft>
              <a:buSzPts val="5200"/>
              <a:buNone/>
            </a:pPr>
            <a:r>
              <a:rPr b="1" lang="en-GB" sz="3000">
                <a:solidFill>
                  <a:schemeClr val="lt1"/>
                </a:solidFill>
                <a:latin typeface="Montserrat"/>
                <a:ea typeface="Montserrat"/>
                <a:cs typeface="Montserrat"/>
                <a:sym typeface="Montserrat"/>
              </a:rPr>
              <a:t>Analysing SGEMM GPU Kernel Performance using Distribution plot before and after logarithm.</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a:p>
        </p:txBody>
      </p:sp>
      <p:pic>
        <p:nvPicPr>
          <p:cNvPr id="146" name="Google Shape;146;g14b54dc09cd_1_6"/>
          <p:cNvPicPr preferRelativeResize="0"/>
          <p:nvPr/>
        </p:nvPicPr>
        <p:blipFill>
          <a:blip r:embed="rId3">
            <a:alphaModFix/>
          </a:blip>
          <a:stretch>
            <a:fillRect/>
          </a:stretch>
        </p:blipFill>
        <p:spPr>
          <a:xfrm>
            <a:off x="311700" y="1834613"/>
            <a:ext cx="3904800" cy="3271950"/>
          </a:xfrm>
          <a:prstGeom prst="rect">
            <a:avLst/>
          </a:prstGeom>
          <a:noFill/>
          <a:ln>
            <a:noFill/>
          </a:ln>
        </p:spPr>
      </p:pic>
      <p:pic>
        <p:nvPicPr>
          <p:cNvPr id="147" name="Google Shape;147;g14b54dc09cd_1_6"/>
          <p:cNvPicPr preferRelativeResize="0"/>
          <p:nvPr/>
        </p:nvPicPr>
        <p:blipFill>
          <a:blip r:embed="rId4">
            <a:alphaModFix/>
          </a:blip>
          <a:stretch>
            <a:fillRect/>
          </a:stretch>
        </p:blipFill>
        <p:spPr>
          <a:xfrm>
            <a:off x="4714124" y="1871550"/>
            <a:ext cx="3904800" cy="319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4b54dc09cd_1_14"/>
          <p:cNvSpPr txBox="1"/>
          <p:nvPr>
            <p:ph type="ctrTitle"/>
          </p:nvPr>
        </p:nvSpPr>
        <p:spPr>
          <a:xfrm>
            <a:off x="311700" y="744575"/>
            <a:ext cx="8520600" cy="1153200"/>
          </a:xfrm>
          <a:prstGeom prst="rect">
            <a:avLst/>
          </a:prstGeom>
          <a:noFill/>
          <a:ln>
            <a:noFill/>
          </a:ln>
        </p:spPr>
        <p:txBody>
          <a:bodyPr anchorCtr="0" anchor="b" bIns="91425" lIns="91425" spcFirstLastPara="1" rIns="91425" wrap="square" tIns="91425">
            <a:noAutofit/>
          </a:bodyPr>
          <a:lstStyle/>
          <a:p>
            <a:pPr indent="0" lvl="0" marL="457200" rtl="0" algn="just">
              <a:lnSpc>
                <a:spcPct val="100000"/>
              </a:lnSpc>
              <a:spcBef>
                <a:spcPts val="0"/>
              </a:spcBef>
              <a:spcAft>
                <a:spcPts val="0"/>
              </a:spcAft>
              <a:buSzPts val="5200"/>
              <a:buNone/>
            </a:pPr>
            <a:r>
              <a:rPr b="1" lang="en-GB" sz="3600">
                <a:latin typeface="Montserrat"/>
                <a:ea typeface="Montserrat"/>
                <a:cs typeface="Montserrat"/>
                <a:sym typeface="Montserrat"/>
              </a:rPr>
              <a:t>Exploring Data Analysis</a:t>
            </a:r>
            <a:endParaRPr b="1" sz="3600">
              <a:latin typeface="Montserrat"/>
              <a:ea typeface="Montserrat"/>
              <a:cs typeface="Montserrat"/>
              <a:sym typeface="Montserrat"/>
            </a:endParaRPr>
          </a:p>
          <a:p>
            <a:pPr indent="0" lvl="0" marL="0" rtl="0" algn="just">
              <a:lnSpc>
                <a:spcPct val="100000"/>
              </a:lnSpc>
              <a:spcBef>
                <a:spcPts val="0"/>
              </a:spcBef>
              <a:spcAft>
                <a:spcPts val="0"/>
              </a:spcAft>
              <a:buNone/>
            </a:pPr>
            <a:r>
              <a:rPr b="1" lang="en-GB" sz="3000">
                <a:solidFill>
                  <a:schemeClr val="lt1"/>
                </a:solidFill>
                <a:latin typeface="Montserrat"/>
                <a:ea typeface="Montserrat"/>
                <a:cs typeface="Montserrat"/>
                <a:sym typeface="Montserrat"/>
              </a:rPr>
              <a:t>Correlation using heat map.</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a:p>
        </p:txBody>
      </p:sp>
      <p:pic>
        <p:nvPicPr>
          <p:cNvPr id="153" name="Google Shape;153;g14b54dc09cd_1_14"/>
          <p:cNvPicPr preferRelativeResize="0"/>
          <p:nvPr/>
        </p:nvPicPr>
        <p:blipFill>
          <a:blip r:embed="rId3">
            <a:alphaModFix/>
          </a:blip>
          <a:stretch>
            <a:fillRect/>
          </a:stretch>
        </p:blipFill>
        <p:spPr>
          <a:xfrm>
            <a:off x="1609800" y="1020850"/>
            <a:ext cx="4907925" cy="4044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b54dc09cd_1_20"/>
          <p:cNvSpPr txBox="1"/>
          <p:nvPr>
            <p:ph type="ctrTitle"/>
          </p:nvPr>
        </p:nvSpPr>
        <p:spPr>
          <a:xfrm>
            <a:off x="311700" y="1809750"/>
            <a:ext cx="8520600" cy="35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5200"/>
              <a:buFont typeface="Arial"/>
              <a:buNone/>
            </a:pPr>
            <a:r>
              <a:rPr b="1" lang="en-GB" sz="3600">
                <a:latin typeface="Montserrat"/>
                <a:ea typeface="Montserrat"/>
                <a:cs typeface="Montserrat"/>
                <a:sym typeface="Montserrat"/>
              </a:rPr>
              <a:t>Feature Engineering</a:t>
            </a:r>
            <a:endParaRPr b="1" sz="3600">
              <a:latin typeface="Montserrat"/>
              <a:ea typeface="Montserrat"/>
              <a:cs typeface="Montserrat"/>
              <a:sym typeface="Montserrat"/>
            </a:endParaRPr>
          </a:p>
          <a:p>
            <a:pPr indent="0" lvl="0" marL="0" rtl="0" algn="just">
              <a:lnSpc>
                <a:spcPct val="100000"/>
              </a:lnSpc>
              <a:spcBef>
                <a:spcPts val="0"/>
              </a:spcBef>
              <a:spcAft>
                <a:spcPts val="0"/>
              </a:spcAft>
              <a:buNone/>
            </a:pPr>
            <a:r>
              <a:rPr lang="en-GB" sz="2200">
                <a:solidFill>
                  <a:schemeClr val="lt1"/>
                </a:solidFill>
                <a:highlight>
                  <a:srgbClr val="FFFFFF"/>
                </a:highlight>
                <a:latin typeface="Roboto"/>
                <a:ea typeface="Roboto"/>
                <a:cs typeface="Roboto"/>
                <a:sym typeface="Roboto"/>
              </a:rPr>
              <a:t>Observing the dataset of last four columns of individual data Run's (ms) measured variables are similar to each other, let’s take the mean of that four variables as a target variable.</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rPr lang="en-GB" sz="2200">
                <a:solidFill>
                  <a:schemeClr val="lt1"/>
                </a:solidFill>
                <a:highlight>
                  <a:srgbClr val="FFFFFF"/>
                </a:highlight>
                <a:latin typeface="Roboto"/>
                <a:ea typeface="Roboto"/>
                <a:cs typeface="Roboto"/>
                <a:sym typeface="Roboto"/>
              </a:rPr>
              <a:t>After feature </a:t>
            </a:r>
            <a:r>
              <a:rPr lang="en-GB" sz="2200">
                <a:solidFill>
                  <a:schemeClr val="lt1"/>
                </a:solidFill>
                <a:highlight>
                  <a:srgbClr val="FFFFFF"/>
                </a:highlight>
                <a:latin typeface="Roboto"/>
                <a:ea typeface="Roboto"/>
                <a:cs typeface="Roboto"/>
                <a:sym typeface="Roboto"/>
              </a:rPr>
              <a:t>engineer will go to feature selection i.e., observing 14 independent variables and selecting that variables for an model implementation.</a:t>
            </a:r>
            <a:r>
              <a:rPr lang="en-GB" sz="2200">
                <a:solidFill>
                  <a:schemeClr val="lt1"/>
                </a:solidFill>
                <a:highlight>
                  <a:srgbClr val="FFFFFF"/>
                </a:highlight>
                <a:latin typeface="Roboto"/>
                <a:ea typeface="Roboto"/>
                <a:cs typeface="Roboto"/>
                <a:sym typeface="Roboto"/>
              </a:rPr>
              <a:t> </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sz="2200">
              <a:solidFill>
                <a:schemeClr val="lt1"/>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t/>
            </a:r>
            <a:endParaRPr sz="2200">
              <a:solidFill>
                <a:schemeClr val="lt1"/>
              </a:solidFill>
              <a:highlight>
                <a:srgbClr val="FFFFFF"/>
              </a:highlight>
              <a:latin typeface="Roboto"/>
              <a:ea typeface="Roboto"/>
              <a:cs typeface="Roboto"/>
              <a:sym typeface="Roboto"/>
            </a:endParaRPr>
          </a:p>
        </p:txBody>
      </p:sp>
      <p:pic>
        <p:nvPicPr>
          <p:cNvPr id="159" name="Google Shape;159;g14b54dc09cd_1_20"/>
          <p:cNvPicPr preferRelativeResize="0"/>
          <p:nvPr/>
        </p:nvPicPr>
        <p:blipFill>
          <a:blip r:embed="rId3">
            <a:alphaModFix/>
          </a:blip>
          <a:stretch>
            <a:fillRect/>
          </a:stretch>
        </p:blipFill>
        <p:spPr>
          <a:xfrm>
            <a:off x="2892375" y="2385625"/>
            <a:ext cx="4777050" cy="237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b3b531eb91_0_6"/>
          <p:cNvSpPr txBox="1"/>
          <p:nvPr>
            <p:ph type="ctrTitle"/>
          </p:nvPr>
        </p:nvSpPr>
        <p:spPr>
          <a:xfrm>
            <a:off x="311700" y="744575"/>
            <a:ext cx="8520600" cy="26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600"/>
              <a:t>Model Implementation</a:t>
            </a:r>
            <a:endParaRPr b="1" sz="3600"/>
          </a:p>
        </p:txBody>
      </p:sp>
      <p:sp>
        <p:nvSpPr>
          <p:cNvPr id="165" name="Google Shape;165;g1b3b531eb91_0_6"/>
          <p:cNvSpPr txBox="1"/>
          <p:nvPr>
            <p:ph idx="1" type="subTitle"/>
          </p:nvPr>
        </p:nvSpPr>
        <p:spPr>
          <a:xfrm>
            <a:off x="311700" y="1177900"/>
            <a:ext cx="8520600" cy="24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For an model Implementation considering the data into 80% of train and 20% of </a:t>
            </a:r>
            <a:r>
              <a:rPr lang="en-GB">
                <a:solidFill>
                  <a:schemeClr val="lt1"/>
                </a:solidFill>
              </a:rPr>
              <a:t>test.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lnSpc>
                <a:spcPct val="135714"/>
              </a:lnSpc>
              <a:spcBef>
                <a:spcPts val="0"/>
              </a:spcBef>
              <a:spcAft>
                <a:spcPts val="0"/>
              </a:spcAft>
              <a:buNone/>
            </a:pPr>
            <a:r>
              <a:rPr lang="en-GB" sz="2100">
                <a:solidFill>
                  <a:schemeClr val="lt1"/>
                </a:solidFill>
                <a:highlight>
                  <a:srgbClr val="FFFFFE"/>
                </a:highlight>
                <a:latin typeface="Courier New"/>
                <a:ea typeface="Courier New"/>
                <a:cs typeface="Courier New"/>
                <a:sym typeface="Courier New"/>
              </a:rPr>
              <a:t>(x_train.shape, x_test.shape)=</a:t>
            </a:r>
            <a:r>
              <a:rPr lang="en-GB" sz="2200">
                <a:solidFill>
                  <a:schemeClr val="lt1"/>
                </a:solidFill>
              </a:rPr>
              <a:t>(48320, 14) (193280, 14)</a:t>
            </a:r>
            <a:endParaRPr sz="2200">
              <a:solidFill>
                <a:schemeClr val="lt1"/>
              </a:solidFill>
            </a:endParaRPr>
          </a:p>
          <a:p>
            <a:pPr indent="0" lvl="0" marL="0" rtl="0" algn="l">
              <a:lnSpc>
                <a:spcPct val="135714"/>
              </a:lnSpc>
              <a:spcBef>
                <a:spcPts val="0"/>
              </a:spcBef>
              <a:spcAft>
                <a:spcPts val="0"/>
              </a:spcAft>
              <a:buNone/>
            </a:pPr>
            <a:r>
              <a:t/>
            </a:r>
            <a:endParaRPr sz="1000">
              <a:solidFill>
                <a:srgbClr val="000000"/>
              </a:solidFill>
            </a:endParaRPr>
          </a:p>
          <a:p>
            <a:pPr indent="0" lvl="0" marL="0" rtl="0" algn="l">
              <a:lnSpc>
                <a:spcPct val="115000"/>
              </a:lnSpc>
              <a:spcBef>
                <a:spcPts val="0"/>
              </a:spcBef>
              <a:spcAft>
                <a:spcPts val="0"/>
              </a:spcAft>
              <a:buNone/>
            </a:pPr>
            <a:r>
              <a:t/>
            </a:r>
            <a:endParaRPr sz="1000">
              <a:solidFill>
                <a:srgbClr val="000000"/>
              </a:solidFill>
            </a:endParaRPr>
          </a:p>
          <a:p>
            <a:pPr indent="0" lvl="0" marL="0" rtl="0" algn="l">
              <a:lnSpc>
                <a:spcPct val="135714"/>
              </a:lnSpc>
              <a:spcBef>
                <a:spcPts val="0"/>
              </a:spcBef>
              <a:spcAft>
                <a:spcPts val="0"/>
              </a:spcAft>
              <a:buNone/>
            </a:pPr>
            <a:r>
              <a:t/>
            </a:r>
            <a:endParaRPr sz="2200">
              <a:solidFill>
                <a:schemeClr val="lt1"/>
              </a:solidFill>
              <a:highlight>
                <a:srgbClr val="FFFFFE"/>
              </a:highlight>
              <a:latin typeface="Courier New"/>
              <a:ea typeface="Courier New"/>
              <a:cs typeface="Courier New"/>
              <a:sym typeface="Courier New"/>
            </a:endParaRPr>
          </a:p>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c1b56f5af6_0_5"/>
          <p:cNvSpPr txBox="1"/>
          <p:nvPr>
            <p:ph type="ctrTitle"/>
          </p:nvPr>
        </p:nvSpPr>
        <p:spPr>
          <a:xfrm>
            <a:off x="311700" y="744575"/>
            <a:ext cx="8520600" cy="34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4400"/>
              <a:t>Model Implementation</a:t>
            </a:r>
            <a:endParaRPr b="1" sz="4400"/>
          </a:p>
        </p:txBody>
      </p:sp>
      <p:sp>
        <p:nvSpPr>
          <p:cNvPr id="171" name="Google Shape;171;g1c1b56f5af6_0_5"/>
          <p:cNvSpPr txBox="1"/>
          <p:nvPr>
            <p:ph idx="1" type="subTitle"/>
          </p:nvPr>
        </p:nvSpPr>
        <p:spPr>
          <a:xfrm>
            <a:off x="311700" y="916150"/>
            <a:ext cx="8520600" cy="271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2400">
                <a:solidFill>
                  <a:schemeClr val="lt1"/>
                </a:solidFill>
                <a:latin typeface="Times New Roman"/>
                <a:ea typeface="Times New Roman"/>
                <a:cs typeface="Times New Roman"/>
                <a:sym typeface="Times New Roman"/>
              </a:rPr>
              <a:t>Algorithms</a:t>
            </a:r>
            <a:endParaRPr sz="24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GB" sz="2400">
                <a:solidFill>
                  <a:schemeClr val="lt1"/>
                </a:solidFill>
                <a:latin typeface="Times New Roman"/>
                <a:ea typeface="Times New Roman"/>
                <a:cs typeface="Times New Roman"/>
                <a:sym typeface="Times New Roman"/>
              </a:rPr>
              <a:t>For this dataset implemented several Machine Learning  Regression algorithms as mentioned below:</a:t>
            </a:r>
            <a:endParaRPr sz="2400">
              <a:solidFill>
                <a:schemeClr val="lt1"/>
              </a:solidFill>
              <a:latin typeface="Times New Roman"/>
              <a:ea typeface="Times New Roman"/>
              <a:cs typeface="Times New Roman"/>
              <a:sym typeface="Times New Roman"/>
            </a:endParaRPr>
          </a:p>
          <a:p>
            <a:pPr indent="-381000" lvl="0" marL="457200" rtl="0" algn="just">
              <a:spcBef>
                <a:spcPts val="0"/>
              </a:spcBef>
              <a:spcAft>
                <a:spcPts val="0"/>
              </a:spcAft>
              <a:buClr>
                <a:schemeClr val="lt1"/>
              </a:buClr>
              <a:buSzPts val="2400"/>
              <a:buFont typeface="Times New Roman"/>
              <a:buChar char="●"/>
            </a:pPr>
            <a:r>
              <a:rPr b="1" lang="en-GB" sz="2400">
                <a:solidFill>
                  <a:schemeClr val="lt1"/>
                </a:solidFill>
                <a:latin typeface="Times New Roman"/>
                <a:ea typeface="Times New Roman"/>
                <a:cs typeface="Times New Roman"/>
                <a:sym typeface="Times New Roman"/>
              </a:rPr>
              <a:t>Linear Regression </a:t>
            </a:r>
            <a:endParaRPr b="1"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Anyhow for this dataset linear regression given less prediction checking with several transition metrics the R2_score given 0.56.</a:t>
            </a:r>
            <a:endParaRPr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81000" lvl="0" marL="457200" rtl="0" algn="just">
              <a:spcBef>
                <a:spcPts val="0"/>
              </a:spcBef>
              <a:spcAft>
                <a:spcPts val="0"/>
              </a:spcAft>
              <a:buClr>
                <a:schemeClr val="lt1"/>
              </a:buClr>
              <a:buSzPts val="2400"/>
              <a:buFont typeface="Times New Roman"/>
              <a:buChar char="●"/>
            </a:pPr>
            <a:r>
              <a:rPr b="1" lang="en-GB" sz="2400">
                <a:solidFill>
                  <a:schemeClr val="lt1"/>
                </a:solidFill>
                <a:latin typeface="Times New Roman"/>
                <a:ea typeface="Times New Roman"/>
                <a:cs typeface="Times New Roman"/>
                <a:sym typeface="Times New Roman"/>
              </a:rPr>
              <a:t>Regularization</a:t>
            </a:r>
            <a:endParaRPr b="1"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Using L1 (Lasso), L2 (Ridge) and  Elastic </a:t>
            </a:r>
            <a:endParaRPr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Net with Hypertuning I got the same </a:t>
            </a:r>
            <a:endParaRPr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R2_score of Linear Regression 0.56.</a:t>
            </a:r>
            <a:endParaRPr sz="36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pic>
        <p:nvPicPr>
          <p:cNvPr id="172" name="Google Shape;172;g1c1b56f5af6_0_5"/>
          <p:cNvPicPr preferRelativeResize="0"/>
          <p:nvPr/>
        </p:nvPicPr>
        <p:blipFill>
          <a:blip r:embed="rId3">
            <a:alphaModFix/>
          </a:blip>
          <a:stretch>
            <a:fillRect/>
          </a:stretch>
        </p:blipFill>
        <p:spPr>
          <a:xfrm>
            <a:off x="5974375" y="3206500"/>
            <a:ext cx="3169625" cy="193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c1b56f5af6_0_24"/>
          <p:cNvSpPr txBox="1"/>
          <p:nvPr>
            <p:ph type="ctrTitle"/>
          </p:nvPr>
        </p:nvSpPr>
        <p:spPr>
          <a:xfrm>
            <a:off x="311700" y="744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4400"/>
              <a:t>Model Implementation</a:t>
            </a:r>
            <a:endParaRPr b="1" sz="4400"/>
          </a:p>
          <a:p>
            <a:pPr indent="0" lvl="0" marL="0" rtl="0" algn="ctr">
              <a:spcBef>
                <a:spcPts val="0"/>
              </a:spcBef>
              <a:spcAft>
                <a:spcPts val="0"/>
              </a:spcAft>
              <a:buNone/>
            </a:pPr>
            <a:r>
              <a:t/>
            </a:r>
            <a:endParaRPr/>
          </a:p>
        </p:txBody>
      </p:sp>
      <p:sp>
        <p:nvSpPr>
          <p:cNvPr id="178" name="Google Shape;178;g1c1b56f5af6_0_24"/>
          <p:cNvSpPr txBox="1"/>
          <p:nvPr>
            <p:ph idx="1" type="subTitle"/>
          </p:nvPr>
        </p:nvSpPr>
        <p:spPr>
          <a:xfrm>
            <a:off x="311700" y="615125"/>
            <a:ext cx="8520600" cy="36645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chemeClr val="lt1"/>
              </a:buClr>
              <a:buSzPts val="2400"/>
              <a:buFont typeface="Times New Roman"/>
              <a:buChar char="●"/>
            </a:pPr>
            <a:r>
              <a:rPr b="1" lang="en-GB" sz="2400">
                <a:solidFill>
                  <a:schemeClr val="lt1"/>
                </a:solidFill>
                <a:latin typeface="Times New Roman"/>
                <a:ea typeface="Times New Roman"/>
                <a:cs typeface="Times New Roman"/>
                <a:sym typeface="Times New Roman"/>
              </a:rPr>
              <a:t>Polynomial Regression</a:t>
            </a:r>
            <a:endParaRPr b="1"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So I want to try polynomial regression </a:t>
            </a:r>
            <a:endParaRPr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which gives me somehow better results</a:t>
            </a:r>
            <a:endParaRPr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 then linear regression scores. For poly</a:t>
            </a:r>
            <a:endParaRPr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 regression I got R2_score is 0.81</a:t>
            </a:r>
            <a:endParaRPr sz="4000">
              <a:solidFill>
                <a:schemeClr val="lt1"/>
              </a:solidFill>
            </a:endParaRPr>
          </a:p>
        </p:txBody>
      </p:sp>
      <p:pic>
        <p:nvPicPr>
          <p:cNvPr id="179" name="Google Shape;179;g1c1b56f5af6_0_24"/>
          <p:cNvPicPr preferRelativeResize="0"/>
          <p:nvPr/>
        </p:nvPicPr>
        <p:blipFill>
          <a:blip r:embed="rId3">
            <a:alphaModFix/>
          </a:blip>
          <a:stretch>
            <a:fillRect/>
          </a:stretch>
        </p:blipFill>
        <p:spPr>
          <a:xfrm>
            <a:off x="5845600" y="744575"/>
            <a:ext cx="3298400" cy="2015689"/>
          </a:xfrm>
          <a:prstGeom prst="rect">
            <a:avLst/>
          </a:prstGeom>
          <a:noFill/>
          <a:ln>
            <a:noFill/>
          </a:ln>
        </p:spPr>
      </p:pic>
      <p:sp>
        <p:nvSpPr>
          <p:cNvPr id="180" name="Google Shape;180;g1c1b56f5af6_0_24"/>
          <p:cNvSpPr txBox="1"/>
          <p:nvPr>
            <p:ph idx="1" type="subTitle"/>
          </p:nvPr>
        </p:nvSpPr>
        <p:spPr>
          <a:xfrm>
            <a:off x="311700" y="2853125"/>
            <a:ext cx="8520600" cy="15051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chemeClr val="lt1"/>
              </a:buClr>
              <a:buSzPts val="2400"/>
              <a:buFont typeface="Times New Roman"/>
              <a:buChar char="●"/>
            </a:pPr>
            <a:r>
              <a:rPr b="1" lang="en-GB" sz="2400">
                <a:solidFill>
                  <a:schemeClr val="lt1"/>
                </a:solidFill>
                <a:latin typeface="Times New Roman"/>
                <a:ea typeface="Times New Roman"/>
                <a:cs typeface="Times New Roman"/>
                <a:sym typeface="Times New Roman"/>
              </a:rPr>
              <a:t>Decision Tree</a:t>
            </a:r>
            <a:endParaRPr b="1"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I tried another regression called decision tree regression where my R2_score got 0.99. Which may lead to overfit.</a:t>
            </a:r>
            <a:endParaRPr sz="24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c1b56f5af6_0_36"/>
          <p:cNvSpPr txBox="1"/>
          <p:nvPr>
            <p:ph type="ctrTitle"/>
          </p:nvPr>
        </p:nvSpPr>
        <p:spPr>
          <a:xfrm>
            <a:off x="311700" y="744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4400"/>
              <a:t>Model Implementation</a:t>
            </a:r>
            <a:endParaRPr b="1" sz="4400"/>
          </a:p>
          <a:p>
            <a:pPr indent="0" lvl="0" marL="0" rtl="0" algn="ctr">
              <a:spcBef>
                <a:spcPts val="0"/>
              </a:spcBef>
              <a:spcAft>
                <a:spcPts val="0"/>
              </a:spcAft>
              <a:buNone/>
            </a:pPr>
            <a:r>
              <a:t/>
            </a:r>
            <a:endParaRPr/>
          </a:p>
        </p:txBody>
      </p:sp>
      <p:sp>
        <p:nvSpPr>
          <p:cNvPr id="186" name="Google Shape;186;g1c1b56f5af6_0_36"/>
          <p:cNvSpPr txBox="1"/>
          <p:nvPr>
            <p:ph idx="1" type="subTitle"/>
          </p:nvPr>
        </p:nvSpPr>
        <p:spPr>
          <a:xfrm>
            <a:off x="311700" y="744575"/>
            <a:ext cx="8520600" cy="1349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chemeClr val="lt1"/>
              </a:buClr>
              <a:buSzPts val="2400"/>
              <a:buFont typeface="Times New Roman"/>
              <a:buChar char="●"/>
            </a:pPr>
            <a:r>
              <a:rPr b="1" lang="en-GB" sz="2400">
                <a:solidFill>
                  <a:schemeClr val="lt1"/>
                </a:solidFill>
                <a:latin typeface="Times New Roman"/>
                <a:ea typeface="Times New Roman"/>
                <a:cs typeface="Times New Roman"/>
                <a:sym typeface="Times New Roman"/>
              </a:rPr>
              <a:t>Random Forest </a:t>
            </a:r>
            <a:endParaRPr b="1" sz="24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rPr lang="en-GB" sz="2400">
                <a:solidFill>
                  <a:schemeClr val="lt1"/>
                </a:solidFill>
                <a:latin typeface="Times New Roman"/>
                <a:ea typeface="Times New Roman"/>
                <a:cs typeface="Times New Roman"/>
                <a:sym typeface="Times New Roman"/>
              </a:rPr>
              <a:t>Implementing the random forest using Hyper parameter tuning with Grid Search. This algorithm gives the best R2_score 0.95.</a:t>
            </a:r>
            <a:endParaRPr sz="4000">
              <a:solidFill>
                <a:schemeClr val="lt1"/>
              </a:solidFill>
            </a:endParaRPr>
          </a:p>
        </p:txBody>
      </p:sp>
      <p:pic>
        <p:nvPicPr>
          <p:cNvPr id="187" name="Google Shape;187;g1c1b56f5af6_0_36"/>
          <p:cNvPicPr preferRelativeResize="0"/>
          <p:nvPr/>
        </p:nvPicPr>
        <p:blipFill>
          <a:blip r:embed="rId3">
            <a:alphaModFix/>
          </a:blip>
          <a:stretch>
            <a:fillRect/>
          </a:stretch>
        </p:blipFill>
        <p:spPr>
          <a:xfrm>
            <a:off x="152400" y="1937000"/>
            <a:ext cx="3498000" cy="3206500"/>
          </a:xfrm>
          <a:prstGeom prst="rect">
            <a:avLst/>
          </a:prstGeom>
          <a:noFill/>
          <a:ln>
            <a:noFill/>
          </a:ln>
        </p:spPr>
      </p:pic>
      <p:pic>
        <p:nvPicPr>
          <p:cNvPr id="188" name="Google Shape;188;g1c1b56f5af6_0_36"/>
          <p:cNvPicPr preferRelativeResize="0"/>
          <p:nvPr/>
        </p:nvPicPr>
        <p:blipFill>
          <a:blip r:embed="rId4">
            <a:alphaModFix/>
          </a:blip>
          <a:stretch>
            <a:fillRect/>
          </a:stretch>
        </p:blipFill>
        <p:spPr>
          <a:xfrm>
            <a:off x="3480275" y="2222563"/>
            <a:ext cx="5421350" cy="263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51a88b0b0d_0_0"/>
          <p:cNvSpPr txBox="1"/>
          <p:nvPr>
            <p:ph type="ctrTitle"/>
          </p:nvPr>
        </p:nvSpPr>
        <p:spPr>
          <a:xfrm>
            <a:off x="311700" y="196325"/>
            <a:ext cx="8520600" cy="350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5200"/>
              <a:buFont typeface="Arial"/>
              <a:buNone/>
            </a:pPr>
            <a:r>
              <a:rPr b="1" lang="en-GB" sz="4400">
                <a:latin typeface="Montserrat"/>
                <a:ea typeface="Montserrat"/>
                <a:cs typeface="Montserrat"/>
                <a:sym typeface="Montserrat"/>
              </a:rPr>
              <a:t>Prephase</a:t>
            </a:r>
            <a:endParaRPr b="1" sz="4400">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Problem Statement</a:t>
            </a:r>
            <a:endParaRPr b="1" sz="2200">
              <a:solidFill>
                <a:schemeClr val="lt1"/>
              </a:solidFill>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Introduction</a:t>
            </a:r>
            <a:endParaRPr b="1" sz="2200">
              <a:solidFill>
                <a:schemeClr val="lt1"/>
              </a:solidFill>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Data Understanding </a:t>
            </a:r>
            <a:endParaRPr b="1" sz="2200">
              <a:solidFill>
                <a:schemeClr val="lt1"/>
              </a:solidFill>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Architecture</a:t>
            </a:r>
            <a:endParaRPr b="1" sz="2200">
              <a:solidFill>
                <a:schemeClr val="lt1"/>
              </a:solidFill>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Exploring Data Analysis</a:t>
            </a:r>
            <a:endParaRPr b="1" sz="2200">
              <a:solidFill>
                <a:schemeClr val="lt1"/>
              </a:solidFill>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Feature Engineering</a:t>
            </a:r>
            <a:endParaRPr b="1" sz="2200">
              <a:solidFill>
                <a:schemeClr val="lt1"/>
              </a:solidFill>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Model Implementation</a:t>
            </a:r>
            <a:endParaRPr b="1" sz="2200">
              <a:solidFill>
                <a:schemeClr val="lt1"/>
              </a:solidFill>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Model Explainability</a:t>
            </a:r>
            <a:endParaRPr b="1" sz="2200">
              <a:solidFill>
                <a:schemeClr val="lt1"/>
              </a:solidFill>
              <a:latin typeface="Montserrat"/>
              <a:ea typeface="Montserrat"/>
              <a:cs typeface="Montserrat"/>
              <a:sym typeface="Montserrat"/>
            </a:endParaRPr>
          </a:p>
          <a:p>
            <a:pPr indent="-368300" lvl="0" marL="457200" rtl="0" algn="just">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Conclusions</a:t>
            </a:r>
            <a:endParaRPr sz="3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b10d45241e_0_0"/>
          <p:cNvSpPr txBox="1"/>
          <p:nvPr>
            <p:ph type="ctrTitle"/>
          </p:nvPr>
        </p:nvSpPr>
        <p:spPr>
          <a:xfrm>
            <a:off x="311700" y="744575"/>
            <a:ext cx="8520600" cy="116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Model </a:t>
            </a:r>
            <a:endParaRPr/>
          </a:p>
          <a:p>
            <a:pPr indent="0" lvl="0" marL="0" rtl="0" algn="ctr">
              <a:spcBef>
                <a:spcPts val="0"/>
              </a:spcBef>
              <a:spcAft>
                <a:spcPts val="0"/>
              </a:spcAft>
              <a:buNone/>
            </a:pPr>
            <a:r>
              <a:rPr lang="en-GB"/>
              <a:t> Explainability</a:t>
            </a:r>
            <a:endParaRPr/>
          </a:p>
        </p:txBody>
      </p:sp>
      <p:sp>
        <p:nvSpPr>
          <p:cNvPr id="194" name="Google Shape;194;g1b10d45241e_0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5" name="Google Shape;195;g1b10d45241e_0_0"/>
          <p:cNvPicPr preferRelativeResize="0"/>
          <p:nvPr/>
        </p:nvPicPr>
        <p:blipFill>
          <a:blip r:embed="rId3">
            <a:alphaModFix/>
          </a:blip>
          <a:stretch>
            <a:fillRect/>
          </a:stretch>
        </p:blipFill>
        <p:spPr>
          <a:xfrm>
            <a:off x="811425" y="2272700"/>
            <a:ext cx="8271776" cy="1522750"/>
          </a:xfrm>
          <a:prstGeom prst="rect">
            <a:avLst/>
          </a:prstGeom>
          <a:noFill/>
          <a:ln>
            <a:noFill/>
          </a:ln>
        </p:spPr>
      </p:pic>
      <p:pic>
        <p:nvPicPr>
          <p:cNvPr id="196" name="Google Shape;196;g1b10d45241e_0_0"/>
          <p:cNvPicPr preferRelativeResize="0"/>
          <p:nvPr/>
        </p:nvPicPr>
        <p:blipFill>
          <a:blip r:embed="rId4">
            <a:alphaModFix/>
          </a:blip>
          <a:stretch>
            <a:fillRect/>
          </a:stretch>
        </p:blipFill>
        <p:spPr>
          <a:xfrm>
            <a:off x="242625" y="374988"/>
            <a:ext cx="2533650" cy="4524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4b54dc09cd_1_24"/>
          <p:cNvSpPr txBox="1"/>
          <p:nvPr>
            <p:ph type="ctrTitle"/>
          </p:nvPr>
        </p:nvSpPr>
        <p:spPr>
          <a:xfrm>
            <a:off x="311700" y="759100"/>
            <a:ext cx="8520600" cy="422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5200"/>
              <a:buFont typeface="Arial"/>
              <a:buNone/>
            </a:pPr>
            <a:r>
              <a:rPr b="1" lang="en-GB" sz="4500">
                <a:latin typeface="Montserrat"/>
                <a:ea typeface="Montserrat"/>
                <a:cs typeface="Montserrat"/>
                <a:sym typeface="Montserrat"/>
              </a:rPr>
              <a:t>Conclusions</a:t>
            </a:r>
            <a:endParaRPr b="1" sz="4500">
              <a:latin typeface="Montserrat"/>
              <a:ea typeface="Montserrat"/>
              <a:cs typeface="Montserrat"/>
              <a:sym typeface="Montserrat"/>
            </a:endParaRPr>
          </a:p>
          <a:p>
            <a:pPr indent="-139700" lvl="0" marL="0" rtl="0" algn="l">
              <a:lnSpc>
                <a:spcPct val="115000"/>
              </a:lnSpc>
              <a:spcBef>
                <a:spcPts val="600"/>
              </a:spcBef>
              <a:spcAft>
                <a:spcPts val="0"/>
              </a:spcAft>
              <a:buClr>
                <a:schemeClr val="lt1"/>
              </a:buClr>
              <a:buSzPts val="2200"/>
              <a:buFont typeface="Roboto"/>
              <a:buAutoNum type="arabicPeriod"/>
            </a:pPr>
            <a:r>
              <a:rPr lang="en-GB" sz="2200">
                <a:solidFill>
                  <a:schemeClr val="lt1"/>
                </a:solidFill>
                <a:highlight>
                  <a:srgbClr val="FFFFFF"/>
                </a:highlight>
                <a:latin typeface="Roboto"/>
                <a:ea typeface="Roboto"/>
                <a:cs typeface="Roboto"/>
                <a:sym typeface="Roboto"/>
              </a:rPr>
              <a:t>SGEMM GPU Kernel Performance is measured on running time by its arithmetic calculation (Matrix A * Matrix B = Matrix C). Using some machine learning regression algorithms implemented to predict the response variable.</a:t>
            </a:r>
            <a:endParaRPr sz="2200">
              <a:solidFill>
                <a:schemeClr val="lt1"/>
              </a:solidFill>
              <a:highlight>
                <a:srgbClr val="FFFFFF"/>
              </a:highlight>
              <a:latin typeface="Roboto"/>
              <a:ea typeface="Roboto"/>
              <a:cs typeface="Roboto"/>
              <a:sym typeface="Roboto"/>
            </a:endParaRPr>
          </a:p>
          <a:p>
            <a:pPr indent="-139700" lvl="0" marL="0" rtl="0" algn="l">
              <a:lnSpc>
                <a:spcPct val="115000"/>
              </a:lnSpc>
              <a:spcBef>
                <a:spcPts val="0"/>
              </a:spcBef>
              <a:spcAft>
                <a:spcPts val="0"/>
              </a:spcAft>
              <a:buClr>
                <a:schemeClr val="lt1"/>
              </a:buClr>
              <a:buSzPts val="2200"/>
              <a:buFont typeface="Roboto"/>
              <a:buAutoNum type="arabicPeriod"/>
            </a:pPr>
            <a:r>
              <a:rPr lang="en-GB" sz="2200">
                <a:solidFill>
                  <a:schemeClr val="lt1"/>
                </a:solidFill>
                <a:highlight>
                  <a:srgbClr val="FFFFFF"/>
                </a:highlight>
                <a:latin typeface="Roboto"/>
                <a:ea typeface="Roboto"/>
                <a:cs typeface="Roboto"/>
                <a:sym typeface="Roboto"/>
              </a:rPr>
              <a:t>Using Multivariate Linear Regression which gives 0.56 R2_score and also all the regularization techniques gives almost the same prediction of linear Regression which includes hyper tuning.</a:t>
            </a:r>
            <a:endParaRPr sz="2200">
              <a:solidFill>
                <a:schemeClr val="lt1"/>
              </a:solidFill>
              <a:highlight>
                <a:srgbClr val="FFFFFF"/>
              </a:highlight>
              <a:latin typeface="Roboto"/>
              <a:ea typeface="Roboto"/>
              <a:cs typeface="Roboto"/>
              <a:sym typeface="Roboto"/>
            </a:endParaRPr>
          </a:p>
          <a:p>
            <a:pPr indent="-139700" lvl="0" marL="0" rtl="0" algn="l">
              <a:lnSpc>
                <a:spcPct val="115000"/>
              </a:lnSpc>
              <a:spcBef>
                <a:spcPts val="0"/>
              </a:spcBef>
              <a:spcAft>
                <a:spcPts val="0"/>
              </a:spcAft>
              <a:buClr>
                <a:schemeClr val="lt1"/>
              </a:buClr>
              <a:buSzPts val="2200"/>
              <a:buFont typeface="Roboto"/>
              <a:buAutoNum type="arabicPeriod"/>
            </a:pPr>
            <a:r>
              <a:rPr lang="en-GB" sz="2200">
                <a:solidFill>
                  <a:schemeClr val="lt1"/>
                </a:solidFill>
                <a:highlight>
                  <a:srgbClr val="FFFFFF"/>
                </a:highlight>
                <a:latin typeface="Roboto"/>
                <a:ea typeface="Roboto"/>
                <a:cs typeface="Roboto"/>
                <a:sym typeface="Roboto"/>
              </a:rPr>
              <a:t>Understanding the dataset (Curvilinear) implemented Polynomial Regression which gives 0.81 R2_score.</a:t>
            </a:r>
            <a:endParaRPr b="1" sz="4100">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b10d45241e_0_15"/>
          <p:cNvSpPr txBox="1"/>
          <p:nvPr>
            <p:ph type="ctrTitle"/>
          </p:nvPr>
        </p:nvSpPr>
        <p:spPr>
          <a:xfrm>
            <a:off x="311700" y="143975"/>
            <a:ext cx="8520600" cy="86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t>Conclusion</a:t>
            </a:r>
            <a:endParaRPr b="1"/>
          </a:p>
        </p:txBody>
      </p:sp>
      <p:sp>
        <p:nvSpPr>
          <p:cNvPr id="207" name="Google Shape;207;g1b10d45241e_0_15"/>
          <p:cNvSpPr txBox="1"/>
          <p:nvPr>
            <p:ph idx="1" type="subTitle"/>
          </p:nvPr>
        </p:nvSpPr>
        <p:spPr>
          <a:xfrm>
            <a:off x="311700" y="1007675"/>
            <a:ext cx="8520600" cy="2094000"/>
          </a:xfrm>
          <a:prstGeom prst="rect">
            <a:avLst/>
          </a:prstGeom>
        </p:spPr>
        <p:txBody>
          <a:bodyPr anchorCtr="0" anchor="t" bIns="91425" lIns="91425" spcFirstLastPara="1" rIns="91425" wrap="square" tIns="91425">
            <a:noAutofit/>
          </a:bodyPr>
          <a:lstStyle/>
          <a:p>
            <a:pPr indent="-139700" lvl="0" marL="0" rtl="0" algn="l">
              <a:lnSpc>
                <a:spcPct val="115000"/>
              </a:lnSpc>
              <a:spcBef>
                <a:spcPts val="600"/>
              </a:spcBef>
              <a:spcAft>
                <a:spcPts val="0"/>
              </a:spcAft>
              <a:buClr>
                <a:schemeClr val="lt1"/>
              </a:buClr>
              <a:buSzPts val="2200"/>
              <a:buFont typeface="Roboto"/>
              <a:buAutoNum type="arabicPeriod"/>
            </a:pPr>
            <a:r>
              <a:rPr lang="en-GB" sz="2200">
                <a:solidFill>
                  <a:schemeClr val="lt1"/>
                </a:solidFill>
                <a:highlight>
                  <a:srgbClr val="FFFFFF"/>
                </a:highlight>
                <a:latin typeface="Roboto"/>
                <a:ea typeface="Roboto"/>
                <a:cs typeface="Roboto"/>
                <a:sym typeface="Roboto"/>
              </a:rPr>
              <a:t>Observed features of objects implemented in a Decision Tree gives 0.99 R2_score which may lead to overfitting.</a:t>
            </a:r>
            <a:endParaRPr sz="2200">
              <a:solidFill>
                <a:schemeClr val="lt1"/>
              </a:solidFill>
              <a:highlight>
                <a:srgbClr val="FFFFFF"/>
              </a:highlight>
              <a:latin typeface="Roboto"/>
              <a:ea typeface="Roboto"/>
              <a:cs typeface="Roboto"/>
              <a:sym typeface="Roboto"/>
            </a:endParaRPr>
          </a:p>
          <a:p>
            <a:pPr indent="-139700" lvl="0" marL="0" rtl="0" algn="l">
              <a:lnSpc>
                <a:spcPct val="80000"/>
              </a:lnSpc>
              <a:spcBef>
                <a:spcPts val="0"/>
              </a:spcBef>
              <a:spcAft>
                <a:spcPts val="0"/>
              </a:spcAft>
              <a:buClr>
                <a:schemeClr val="lt1"/>
              </a:buClr>
              <a:buSzPts val="2200"/>
              <a:buFont typeface="Roboto"/>
              <a:buAutoNum type="arabicPeriod"/>
            </a:pPr>
            <a:r>
              <a:rPr lang="en-GB" sz="2200">
                <a:solidFill>
                  <a:schemeClr val="lt1"/>
                </a:solidFill>
                <a:highlight>
                  <a:srgbClr val="FFFFFF"/>
                </a:highlight>
                <a:latin typeface="Roboto"/>
                <a:ea typeface="Roboto"/>
                <a:cs typeface="Roboto"/>
                <a:sym typeface="Roboto"/>
              </a:rPr>
              <a:t>To control overfitting implemented</a:t>
            </a:r>
            <a:endParaRPr sz="2200">
              <a:solidFill>
                <a:schemeClr val="lt1"/>
              </a:solidFill>
              <a:highlight>
                <a:srgbClr val="FFFFFF"/>
              </a:highlight>
              <a:latin typeface="Roboto"/>
              <a:ea typeface="Roboto"/>
              <a:cs typeface="Roboto"/>
              <a:sym typeface="Roboto"/>
            </a:endParaRPr>
          </a:p>
          <a:p>
            <a:pPr indent="0" lvl="0" marL="0" rtl="0" algn="l">
              <a:lnSpc>
                <a:spcPct val="80000"/>
              </a:lnSpc>
              <a:spcBef>
                <a:spcPts val="1200"/>
              </a:spcBef>
              <a:spcAft>
                <a:spcPts val="0"/>
              </a:spcAft>
              <a:buNone/>
            </a:pPr>
            <a:r>
              <a:rPr lang="en-GB" sz="2200">
                <a:solidFill>
                  <a:schemeClr val="lt1"/>
                </a:solidFill>
                <a:highlight>
                  <a:srgbClr val="FFFFFF"/>
                </a:highlight>
                <a:latin typeface="Roboto"/>
                <a:ea typeface="Roboto"/>
                <a:cs typeface="Roboto"/>
                <a:sym typeface="Roboto"/>
              </a:rPr>
              <a:t> Random Forest techniques with </a:t>
            </a:r>
            <a:endParaRPr sz="2200">
              <a:solidFill>
                <a:schemeClr val="lt1"/>
              </a:solidFill>
              <a:highlight>
                <a:srgbClr val="FFFFFF"/>
              </a:highlight>
              <a:latin typeface="Roboto"/>
              <a:ea typeface="Roboto"/>
              <a:cs typeface="Roboto"/>
              <a:sym typeface="Roboto"/>
            </a:endParaRPr>
          </a:p>
          <a:p>
            <a:pPr indent="0" lvl="0" marL="0" rtl="0" algn="l">
              <a:lnSpc>
                <a:spcPct val="80000"/>
              </a:lnSpc>
              <a:spcBef>
                <a:spcPts val="1200"/>
              </a:spcBef>
              <a:spcAft>
                <a:spcPts val="0"/>
              </a:spcAft>
              <a:buNone/>
            </a:pPr>
            <a:r>
              <a:rPr lang="en-GB" sz="2200">
                <a:solidFill>
                  <a:schemeClr val="lt1"/>
                </a:solidFill>
                <a:highlight>
                  <a:srgbClr val="FFFFFF"/>
                </a:highlight>
                <a:latin typeface="Roboto"/>
                <a:ea typeface="Roboto"/>
                <a:cs typeface="Roboto"/>
                <a:sym typeface="Roboto"/>
              </a:rPr>
              <a:t>hyperparameter tuning are improved</a:t>
            </a:r>
            <a:endParaRPr sz="2200">
              <a:solidFill>
                <a:schemeClr val="lt1"/>
              </a:solidFill>
              <a:highlight>
                <a:srgbClr val="FFFFFF"/>
              </a:highlight>
              <a:latin typeface="Roboto"/>
              <a:ea typeface="Roboto"/>
              <a:cs typeface="Roboto"/>
              <a:sym typeface="Roboto"/>
            </a:endParaRPr>
          </a:p>
          <a:p>
            <a:pPr indent="0" lvl="0" marL="0" rtl="0" algn="l">
              <a:lnSpc>
                <a:spcPct val="80000"/>
              </a:lnSpc>
              <a:spcBef>
                <a:spcPts val="1200"/>
              </a:spcBef>
              <a:spcAft>
                <a:spcPts val="0"/>
              </a:spcAft>
              <a:buNone/>
            </a:pPr>
            <a:r>
              <a:rPr lang="en-GB" sz="2200">
                <a:solidFill>
                  <a:schemeClr val="lt1"/>
                </a:solidFill>
                <a:highlight>
                  <a:srgbClr val="FFFFFF"/>
                </a:highlight>
                <a:latin typeface="Roboto"/>
                <a:ea typeface="Roboto"/>
                <a:cs typeface="Roboto"/>
                <a:sym typeface="Roboto"/>
              </a:rPr>
              <a:t> predicting the output accuracy and </a:t>
            </a:r>
            <a:endParaRPr sz="2200">
              <a:solidFill>
                <a:schemeClr val="lt1"/>
              </a:solidFill>
              <a:highlight>
                <a:srgbClr val="FFFFFF"/>
              </a:highlight>
              <a:latin typeface="Roboto"/>
              <a:ea typeface="Roboto"/>
              <a:cs typeface="Roboto"/>
              <a:sym typeface="Roboto"/>
            </a:endParaRPr>
          </a:p>
          <a:p>
            <a:pPr indent="0" lvl="0" marL="0" rtl="0" algn="l">
              <a:lnSpc>
                <a:spcPct val="80000"/>
              </a:lnSpc>
              <a:spcBef>
                <a:spcPts val="1200"/>
              </a:spcBef>
              <a:spcAft>
                <a:spcPts val="1200"/>
              </a:spcAft>
              <a:buNone/>
            </a:pPr>
            <a:r>
              <a:rPr lang="en-GB" sz="2200">
                <a:solidFill>
                  <a:schemeClr val="lt1"/>
                </a:solidFill>
                <a:highlight>
                  <a:srgbClr val="FFFFFF"/>
                </a:highlight>
                <a:latin typeface="Roboto"/>
                <a:ea typeface="Roboto"/>
                <a:cs typeface="Roboto"/>
                <a:sym typeface="Roboto"/>
              </a:rPr>
              <a:t>the R2_score is 0.95.</a:t>
            </a:r>
            <a:endParaRPr sz="2200"/>
          </a:p>
        </p:txBody>
      </p:sp>
      <p:pic>
        <p:nvPicPr>
          <p:cNvPr id="208" name="Google Shape;208;g1b10d45241e_0_15"/>
          <p:cNvPicPr preferRelativeResize="0"/>
          <p:nvPr/>
        </p:nvPicPr>
        <p:blipFill>
          <a:blip r:embed="rId3">
            <a:alphaModFix/>
          </a:blip>
          <a:stretch>
            <a:fillRect/>
          </a:stretch>
        </p:blipFill>
        <p:spPr>
          <a:xfrm>
            <a:off x="4797950" y="1950075"/>
            <a:ext cx="4280625" cy="2905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4b5a496d0f_13_6"/>
          <p:cNvSpPr txBox="1"/>
          <p:nvPr>
            <p:ph type="ctrTitle"/>
          </p:nvPr>
        </p:nvSpPr>
        <p:spPr>
          <a:xfrm>
            <a:off x="311700" y="744575"/>
            <a:ext cx="8520600" cy="195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a:t>Thank You </a:t>
            </a:r>
            <a:endParaRPr b="1"/>
          </a:p>
        </p:txBody>
      </p:sp>
      <p:sp>
        <p:nvSpPr>
          <p:cNvPr id="214" name="Google Shape;214;g14b5a496d0f_13_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pic>
        <p:nvPicPr>
          <p:cNvPr id="215" name="Google Shape;215;g14b5a496d0f_13_6"/>
          <p:cNvPicPr preferRelativeResize="0"/>
          <p:nvPr/>
        </p:nvPicPr>
        <p:blipFill>
          <a:blip r:embed="rId3">
            <a:alphaModFix/>
          </a:blip>
          <a:stretch>
            <a:fillRect/>
          </a:stretch>
        </p:blipFill>
        <p:spPr>
          <a:xfrm>
            <a:off x="3700788" y="2702650"/>
            <a:ext cx="1742425" cy="178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4b54dc09cd_0_2"/>
          <p:cNvSpPr txBox="1"/>
          <p:nvPr>
            <p:ph type="ctrTitle"/>
          </p:nvPr>
        </p:nvSpPr>
        <p:spPr>
          <a:xfrm>
            <a:off x="311700" y="458475"/>
            <a:ext cx="8520600" cy="89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a:t>Problem Statements</a:t>
            </a:r>
            <a:endParaRPr b="1"/>
          </a:p>
        </p:txBody>
      </p:sp>
      <p:sp>
        <p:nvSpPr>
          <p:cNvPr id="66" name="Google Shape;66;g14b54dc09cd_0_2"/>
          <p:cNvSpPr txBox="1"/>
          <p:nvPr>
            <p:ph idx="1" type="subTitle"/>
          </p:nvPr>
        </p:nvSpPr>
        <p:spPr>
          <a:xfrm>
            <a:off x="311700" y="1197125"/>
            <a:ext cx="8520600" cy="3731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en-GB" sz="2200">
                <a:solidFill>
                  <a:schemeClr val="lt1"/>
                </a:solidFill>
                <a:highlight>
                  <a:srgbClr val="FFFFFF"/>
                </a:highlight>
                <a:latin typeface="Roboto"/>
                <a:ea typeface="Roboto"/>
                <a:cs typeface="Roboto"/>
                <a:sym typeface="Roboto"/>
              </a:rPr>
              <a:t>Checking efficiency of SGEMM GPU kernel performance with the help of independent variables, (explanatory variables) giving some arithmetic calculation like matrices multiply with other matrix and it was measured by multiple runtime's how fast it was calculated. TO predict the dependent variables (response variables) from the actual values.</a:t>
            </a:r>
            <a:endParaRPr sz="3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a4831783c4_0_89"/>
          <p:cNvSpPr txBox="1"/>
          <p:nvPr>
            <p:ph type="ctrTitle"/>
          </p:nvPr>
        </p:nvSpPr>
        <p:spPr>
          <a:xfrm>
            <a:off x="311700" y="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t>Introduction</a:t>
            </a:r>
            <a:endParaRPr b="1"/>
          </a:p>
        </p:txBody>
      </p:sp>
      <p:sp>
        <p:nvSpPr>
          <p:cNvPr id="72" name="Google Shape;72;g1a4831783c4_0_89"/>
          <p:cNvSpPr txBox="1"/>
          <p:nvPr>
            <p:ph idx="1" type="subTitle"/>
          </p:nvPr>
        </p:nvSpPr>
        <p:spPr>
          <a:xfrm>
            <a:off x="311700" y="850700"/>
            <a:ext cx="8520600" cy="31281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lang="en-GB" sz="2200">
                <a:solidFill>
                  <a:schemeClr val="lt1"/>
                </a:solidFill>
                <a:highlight>
                  <a:srgbClr val="FFFFFF"/>
                </a:highlight>
                <a:latin typeface="Roboto"/>
                <a:ea typeface="Roboto"/>
                <a:cs typeface="Roboto"/>
                <a:sym typeface="Roboto"/>
              </a:rPr>
              <a:t>This data set measures the running time of a matrix-matrix product </a:t>
            </a:r>
            <a:endParaRPr sz="2200">
              <a:solidFill>
                <a:schemeClr val="lt1"/>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lang="en-GB" sz="2200">
                <a:solidFill>
                  <a:schemeClr val="lt1"/>
                </a:solidFill>
                <a:highlight>
                  <a:srgbClr val="FFFFFF"/>
                </a:highlight>
                <a:latin typeface="Roboto"/>
                <a:ea typeface="Roboto"/>
                <a:cs typeface="Roboto"/>
                <a:sym typeface="Roboto"/>
              </a:rPr>
              <a:t>A∗B=C, where all matrices have size 2048 x 2048, using a parameterizable SGEMM GPU kernel with 241600 possible parameter combinations. For each tested combination, 4 runs were performed and their results are reported as the 4 last columns. All times are measured in milliseconds.</a:t>
            </a:r>
            <a:endParaRPr sz="2200">
              <a:solidFill>
                <a:schemeClr val="lt1"/>
              </a:solidFill>
              <a:highlight>
                <a:srgbClr val="FFFFFF"/>
              </a:highlight>
              <a:latin typeface="Roboto"/>
              <a:ea typeface="Roboto"/>
              <a:cs typeface="Roboto"/>
              <a:sym typeface="Roboto"/>
            </a:endParaRPr>
          </a:p>
          <a:p>
            <a:pPr indent="0" lvl="0" marL="0" rtl="0" algn="ctr">
              <a:spcBef>
                <a:spcPts val="700"/>
              </a:spcBef>
              <a:spcAft>
                <a:spcPts val="0"/>
              </a:spcAft>
              <a:buNone/>
            </a:pPr>
            <a:r>
              <a:t/>
            </a:r>
            <a:endParaRPr sz="2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4b54dc09cd_0_12"/>
          <p:cNvSpPr txBox="1"/>
          <p:nvPr>
            <p:ph type="ctrTitle"/>
          </p:nvPr>
        </p:nvSpPr>
        <p:spPr>
          <a:xfrm>
            <a:off x="311700" y="744575"/>
            <a:ext cx="8520600" cy="3781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4400">
                <a:latin typeface="Montserrat"/>
                <a:ea typeface="Montserrat"/>
                <a:cs typeface="Montserrat"/>
                <a:sym typeface="Montserrat"/>
              </a:rPr>
              <a:t>Data Understanding</a:t>
            </a:r>
            <a:endParaRPr b="1" sz="4400">
              <a:latin typeface="Montserrat"/>
              <a:ea typeface="Montserrat"/>
              <a:cs typeface="Montserrat"/>
              <a:sym typeface="Montserrat"/>
            </a:endParaRPr>
          </a:p>
          <a:p>
            <a:pPr indent="0" lvl="0" marL="0" rtl="0" algn="l">
              <a:lnSpc>
                <a:spcPct val="115000"/>
              </a:lnSpc>
              <a:spcBef>
                <a:spcPts val="700"/>
              </a:spcBef>
              <a:spcAft>
                <a:spcPts val="0"/>
              </a:spcAft>
              <a:buNone/>
            </a:pPr>
            <a:r>
              <a:rPr lang="en-GB" sz="2200">
                <a:solidFill>
                  <a:schemeClr val="lt1"/>
                </a:solidFill>
                <a:highlight>
                  <a:srgbClr val="FFFFFF"/>
                </a:highlight>
                <a:latin typeface="Roboto"/>
                <a:ea typeface="Roboto"/>
                <a:cs typeface="Roboto"/>
                <a:sym typeface="Roboto"/>
              </a:rPr>
              <a:t>There are 14 parameter, the first 10 are ordinal and can only take up to 4 different powers of two values, and the 4 last variables are binary. Out of 1327104 total parameter combinations, only 241600 are feasible (due to various kernel constraints). This data set contains the results for all these feasible combinations.</a:t>
            </a:r>
            <a:endParaRPr sz="2200">
              <a:solidFill>
                <a:schemeClr val="lt1"/>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t/>
            </a:r>
            <a:endParaRPr sz="2200">
              <a:solidFill>
                <a:schemeClr val="lt1"/>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lang="en-GB" sz="2100">
                <a:solidFill>
                  <a:schemeClr val="lt1"/>
                </a:solidFill>
                <a:highlight>
                  <a:srgbClr val="FFFFFF"/>
                </a:highlight>
                <a:latin typeface="Roboto"/>
                <a:ea typeface="Roboto"/>
                <a:cs typeface="Roboto"/>
                <a:sym typeface="Roboto"/>
              </a:rPr>
              <a:t>Independent variables:</a:t>
            </a:r>
            <a:endParaRPr sz="2100">
              <a:solidFill>
                <a:schemeClr val="lt1"/>
              </a:solidFill>
              <a:highlight>
                <a:srgbClr val="FFFFFF"/>
              </a:highlight>
              <a:latin typeface="Roboto"/>
              <a:ea typeface="Roboto"/>
              <a:cs typeface="Roboto"/>
              <a:sym typeface="Roboto"/>
            </a:endParaRPr>
          </a:p>
          <a:p>
            <a:pPr indent="-342900" lvl="0" marL="457200" rtl="0" algn="l">
              <a:lnSpc>
                <a:spcPct val="115000"/>
              </a:lnSpc>
              <a:spcBef>
                <a:spcPts val="70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MWG, NWG: per-matrix 2D tiling at workgroup level: {16, 32, 64, 128} (integer)</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4b54dc09cd_0_20"/>
          <p:cNvSpPr txBox="1"/>
          <p:nvPr>
            <p:ph type="ctrTitle"/>
          </p:nvPr>
        </p:nvSpPr>
        <p:spPr>
          <a:xfrm>
            <a:off x="311700" y="744575"/>
            <a:ext cx="8520600" cy="378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5200"/>
              <a:buNone/>
            </a:pPr>
            <a:r>
              <a:rPr b="1" lang="en-GB" sz="4400">
                <a:latin typeface="Montserrat"/>
                <a:ea typeface="Montserrat"/>
                <a:cs typeface="Montserrat"/>
                <a:sym typeface="Montserrat"/>
              </a:rPr>
              <a:t>Data Understanding</a:t>
            </a:r>
            <a:endParaRPr b="1" sz="4400">
              <a:latin typeface="Montserrat"/>
              <a:ea typeface="Montserrat"/>
              <a:cs typeface="Montserrat"/>
              <a:sym typeface="Montserrat"/>
            </a:endParaRPr>
          </a:p>
          <a:p>
            <a:pPr indent="0" lvl="0" marL="0" rtl="0" algn="l">
              <a:lnSpc>
                <a:spcPct val="115000"/>
              </a:lnSpc>
              <a:spcBef>
                <a:spcPts val="700"/>
              </a:spcBef>
              <a:spcAft>
                <a:spcPts val="0"/>
              </a:spcAft>
              <a:buNone/>
            </a:pPr>
            <a:r>
              <a:rPr lang="en-GB" sz="2100">
                <a:solidFill>
                  <a:schemeClr val="lt1"/>
                </a:solidFill>
                <a:highlight>
                  <a:srgbClr val="FFFFFF"/>
                </a:highlight>
                <a:latin typeface="Roboto"/>
                <a:ea typeface="Roboto"/>
                <a:cs typeface="Roboto"/>
                <a:sym typeface="Roboto"/>
              </a:rPr>
              <a:t>Independent variables:</a:t>
            </a:r>
            <a:endParaRPr sz="2100">
              <a:solidFill>
                <a:schemeClr val="accent2"/>
              </a:solidFill>
              <a:highlight>
                <a:srgbClr val="FFFFFF"/>
              </a:highlight>
              <a:latin typeface="Roboto"/>
              <a:ea typeface="Roboto"/>
              <a:cs typeface="Roboto"/>
              <a:sym typeface="Roboto"/>
            </a:endParaRPr>
          </a:p>
          <a:p>
            <a:pPr indent="-114300" lvl="0" marL="457200" rtl="0" algn="l">
              <a:lnSpc>
                <a:spcPct val="115000"/>
              </a:lnSpc>
              <a:spcBef>
                <a:spcPts val="70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KWI: kernel loop unrolling factor: {2, 8} (integer)</a:t>
            </a:r>
            <a:endParaRPr sz="2100">
              <a:solidFill>
                <a:schemeClr val="lt1"/>
              </a:solidFill>
              <a:highlight>
                <a:srgbClr val="FFFFFF"/>
              </a:highlight>
              <a:latin typeface="Roboto"/>
              <a:ea typeface="Roboto"/>
              <a:cs typeface="Roboto"/>
              <a:sym typeface="Roboto"/>
            </a:endParaRPr>
          </a:p>
          <a:p>
            <a:pPr indent="-114300" lvl="0" marL="457200" rtl="0" algn="l">
              <a:lnSpc>
                <a:spcPct val="115000"/>
              </a:lnSpc>
              <a:spcBef>
                <a:spcPts val="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VWM, VWN: per-matrix vector widths for loading and storing: {1, 2, 4, 8} (integer)</a:t>
            </a:r>
            <a:endParaRPr sz="2100">
              <a:solidFill>
                <a:schemeClr val="lt1"/>
              </a:solidFill>
              <a:highlight>
                <a:srgbClr val="FFFFFF"/>
              </a:highlight>
              <a:latin typeface="Roboto"/>
              <a:ea typeface="Roboto"/>
              <a:cs typeface="Roboto"/>
              <a:sym typeface="Roboto"/>
            </a:endParaRPr>
          </a:p>
          <a:p>
            <a:pPr indent="-114300" lvl="0" marL="457200" rtl="0" algn="l">
              <a:lnSpc>
                <a:spcPct val="115000"/>
              </a:lnSpc>
              <a:spcBef>
                <a:spcPts val="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KWG: inner dimension of 2D tiling at workgroup level: {16, 32} (integer)</a:t>
            </a:r>
            <a:endParaRPr sz="2100">
              <a:solidFill>
                <a:schemeClr val="lt1"/>
              </a:solidFill>
              <a:highlight>
                <a:srgbClr val="FFFFFF"/>
              </a:highlight>
              <a:latin typeface="Roboto"/>
              <a:ea typeface="Roboto"/>
              <a:cs typeface="Roboto"/>
              <a:sym typeface="Roboto"/>
            </a:endParaRPr>
          </a:p>
          <a:p>
            <a:pPr indent="-114300" lvl="0" marL="457200" rtl="0" algn="l">
              <a:lnSpc>
                <a:spcPct val="115000"/>
              </a:lnSpc>
              <a:spcBef>
                <a:spcPts val="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MDIMC, NDIMC: local workgroup size: {8, 16, 32} (integer)</a:t>
            </a:r>
            <a:endParaRPr sz="2100">
              <a:solidFill>
                <a:schemeClr val="lt1"/>
              </a:solidFill>
              <a:highlight>
                <a:srgbClr val="FFFFFF"/>
              </a:highlight>
              <a:latin typeface="Roboto"/>
              <a:ea typeface="Roboto"/>
              <a:cs typeface="Roboto"/>
              <a:sym typeface="Roboto"/>
            </a:endParaRPr>
          </a:p>
          <a:p>
            <a:pPr indent="-114300" lvl="0" marL="457200" rtl="0" algn="l">
              <a:lnSpc>
                <a:spcPct val="115000"/>
              </a:lnSpc>
              <a:spcBef>
                <a:spcPts val="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MDIMA, NDIMB: local memory shape: {8, 16, 32} (integer)</a:t>
            </a:r>
            <a:endParaRPr sz="2100">
              <a:solidFill>
                <a:schemeClr val="lt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b="1" sz="2700">
              <a:solidFill>
                <a:schemeClr val="lt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4b54dc09cd_0_25"/>
          <p:cNvSpPr txBox="1"/>
          <p:nvPr>
            <p:ph type="ctrTitle"/>
          </p:nvPr>
        </p:nvSpPr>
        <p:spPr>
          <a:xfrm>
            <a:off x="311700" y="744575"/>
            <a:ext cx="8520600" cy="3620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5200"/>
              <a:buNone/>
            </a:pPr>
            <a:r>
              <a:rPr b="1" lang="en-GB" sz="4400">
                <a:latin typeface="Montserrat"/>
                <a:ea typeface="Montserrat"/>
                <a:cs typeface="Montserrat"/>
                <a:sym typeface="Montserrat"/>
              </a:rPr>
              <a:t>Data Understanding</a:t>
            </a:r>
            <a:endParaRPr b="1" sz="4400">
              <a:latin typeface="Montserrat"/>
              <a:ea typeface="Montserrat"/>
              <a:cs typeface="Montserrat"/>
              <a:sym typeface="Montserrat"/>
            </a:endParaRPr>
          </a:p>
          <a:p>
            <a:pPr indent="-114300" lvl="0" marL="457200" rtl="0" algn="l">
              <a:lnSpc>
                <a:spcPct val="115000"/>
              </a:lnSpc>
              <a:spcBef>
                <a:spcPts val="60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STRM, STRN: enable stride for accessing off-chip memory within a single thread: {0, 1} (categorical)</a:t>
            </a:r>
            <a:endParaRPr sz="2100">
              <a:solidFill>
                <a:schemeClr val="lt1"/>
              </a:solidFill>
              <a:highlight>
                <a:srgbClr val="FFFFFF"/>
              </a:highlight>
              <a:latin typeface="Roboto"/>
              <a:ea typeface="Roboto"/>
              <a:cs typeface="Roboto"/>
              <a:sym typeface="Roboto"/>
            </a:endParaRPr>
          </a:p>
          <a:p>
            <a:pPr indent="-114300" lvl="0" marL="457200" rtl="0" algn="l">
              <a:lnSpc>
                <a:spcPct val="115000"/>
              </a:lnSpc>
              <a:spcBef>
                <a:spcPts val="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SA, SB: per-matrix manual caching of the 2D workgroup tile: {0, 1} (categorical)</a:t>
            </a:r>
            <a:endParaRPr sz="2100">
              <a:solidFill>
                <a:schemeClr val="lt1"/>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lang="en-GB" sz="2100">
                <a:solidFill>
                  <a:schemeClr val="lt1"/>
                </a:solidFill>
                <a:highlight>
                  <a:srgbClr val="FFFFFF"/>
                </a:highlight>
                <a:latin typeface="Roboto"/>
                <a:ea typeface="Roboto"/>
                <a:cs typeface="Roboto"/>
                <a:sym typeface="Roboto"/>
              </a:rPr>
              <a:t>D</a:t>
            </a:r>
            <a:r>
              <a:rPr lang="en-GB" sz="2100">
                <a:solidFill>
                  <a:schemeClr val="lt1"/>
                </a:solidFill>
                <a:highlight>
                  <a:srgbClr val="FFFFFF"/>
                </a:highlight>
                <a:latin typeface="Roboto"/>
                <a:ea typeface="Roboto"/>
                <a:cs typeface="Roboto"/>
                <a:sym typeface="Roboto"/>
              </a:rPr>
              <a:t>ependent variables:</a:t>
            </a:r>
            <a:endParaRPr sz="15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700"/>
              </a:spcBef>
              <a:spcAft>
                <a:spcPts val="0"/>
              </a:spcAft>
              <a:buClr>
                <a:schemeClr val="lt1"/>
              </a:buClr>
              <a:buSzPts val="1800"/>
              <a:buFont typeface="Roboto"/>
              <a:buChar char="●"/>
            </a:pPr>
            <a:r>
              <a:rPr lang="en-GB" sz="2100">
                <a:solidFill>
                  <a:schemeClr val="lt1"/>
                </a:solidFill>
                <a:highlight>
                  <a:srgbClr val="FFFFFF"/>
                </a:highlight>
                <a:latin typeface="Roboto"/>
                <a:ea typeface="Roboto"/>
                <a:cs typeface="Roboto"/>
                <a:sym typeface="Roboto"/>
              </a:rPr>
              <a:t>Run1, Run2, Run3, Run4: performance times in milliseconds for 4 independent runs using the same parameters. They range between 13.25 and 3397.08.</a:t>
            </a:r>
            <a:endParaRPr sz="2100">
              <a:solidFill>
                <a:schemeClr val="lt1"/>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sz="2000">
              <a:solidFill>
                <a:schemeClr val="lt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b3b531eb91_0_0"/>
          <p:cNvSpPr txBox="1"/>
          <p:nvPr>
            <p:ph type="ctrTitle"/>
          </p:nvPr>
        </p:nvSpPr>
        <p:spPr>
          <a:xfrm>
            <a:off x="311700" y="327200"/>
            <a:ext cx="8520600" cy="2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600"/>
              <a:t>Architecture</a:t>
            </a:r>
            <a:endParaRPr b="1" sz="3600"/>
          </a:p>
        </p:txBody>
      </p:sp>
      <p:sp>
        <p:nvSpPr>
          <p:cNvPr id="93" name="Google Shape;93;g1b3b531eb91_0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4" name="Google Shape;94;g1b3b531eb91_0_0"/>
          <p:cNvPicPr preferRelativeResize="0"/>
          <p:nvPr/>
        </p:nvPicPr>
        <p:blipFill>
          <a:blip r:embed="rId3">
            <a:alphaModFix/>
          </a:blip>
          <a:stretch>
            <a:fillRect/>
          </a:stretch>
        </p:blipFill>
        <p:spPr>
          <a:xfrm>
            <a:off x="507612" y="392625"/>
            <a:ext cx="7788526" cy="475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b54dc09cd_0_30"/>
          <p:cNvSpPr txBox="1"/>
          <p:nvPr>
            <p:ph type="ctrTitle"/>
          </p:nvPr>
        </p:nvSpPr>
        <p:spPr>
          <a:xfrm>
            <a:off x="311700" y="903050"/>
            <a:ext cx="8520600" cy="850800"/>
          </a:xfrm>
          <a:prstGeom prst="rect">
            <a:avLst/>
          </a:prstGeom>
          <a:noFill/>
          <a:ln>
            <a:noFill/>
          </a:ln>
        </p:spPr>
        <p:txBody>
          <a:bodyPr anchorCtr="0" anchor="b" bIns="91425" lIns="91425" spcFirstLastPara="1" rIns="91425" wrap="square" tIns="91425">
            <a:noAutofit/>
          </a:bodyPr>
          <a:lstStyle/>
          <a:p>
            <a:pPr indent="0" lvl="0" marL="457200" rtl="0" algn="ctr">
              <a:lnSpc>
                <a:spcPct val="100000"/>
              </a:lnSpc>
              <a:spcBef>
                <a:spcPts val="0"/>
              </a:spcBef>
              <a:spcAft>
                <a:spcPts val="0"/>
              </a:spcAft>
              <a:buSzPts val="5200"/>
              <a:buNone/>
            </a:pPr>
            <a:r>
              <a:rPr b="1" lang="en-GB" sz="3600">
                <a:latin typeface="Montserrat"/>
                <a:ea typeface="Montserrat"/>
                <a:cs typeface="Montserrat"/>
                <a:sym typeface="Montserrat"/>
              </a:rPr>
              <a:t>Exploring Data Analysis</a:t>
            </a:r>
            <a:endParaRPr b="1" sz="3600">
              <a:latin typeface="Montserrat"/>
              <a:ea typeface="Montserrat"/>
              <a:cs typeface="Montserrat"/>
              <a:sym typeface="Montserrat"/>
            </a:endParaRPr>
          </a:p>
          <a:p>
            <a:pPr indent="0" lvl="0" marL="457200" rtl="0" algn="l">
              <a:lnSpc>
                <a:spcPct val="100000"/>
              </a:lnSpc>
              <a:spcBef>
                <a:spcPts val="0"/>
              </a:spcBef>
              <a:spcAft>
                <a:spcPts val="0"/>
              </a:spcAft>
              <a:buSzPts val="5200"/>
              <a:buNone/>
            </a:pPr>
            <a:r>
              <a:rPr b="1" lang="en-GB" sz="2600">
                <a:solidFill>
                  <a:schemeClr val="lt1"/>
                </a:solidFill>
                <a:latin typeface="Montserrat"/>
                <a:ea typeface="Montserrat"/>
                <a:cs typeface="Montserrat"/>
                <a:sym typeface="Montserrat"/>
              </a:rPr>
              <a:t>Analysing Runtime performance</a:t>
            </a:r>
            <a:endParaRPr b="1" sz="2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a:p>
        </p:txBody>
      </p:sp>
      <p:pic>
        <p:nvPicPr>
          <p:cNvPr id="100" name="Google Shape;100;g14b54dc09cd_0_30"/>
          <p:cNvPicPr preferRelativeResize="0"/>
          <p:nvPr/>
        </p:nvPicPr>
        <p:blipFill>
          <a:blip r:embed="rId3">
            <a:alphaModFix/>
          </a:blip>
          <a:stretch>
            <a:fillRect/>
          </a:stretch>
        </p:blipFill>
        <p:spPr>
          <a:xfrm>
            <a:off x="-170537" y="786300"/>
            <a:ext cx="3344375" cy="2229575"/>
          </a:xfrm>
          <a:prstGeom prst="rect">
            <a:avLst/>
          </a:prstGeom>
          <a:noFill/>
          <a:ln>
            <a:noFill/>
          </a:ln>
        </p:spPr>
      </p:pic>
      <p:pic>
        <p:nvPicPr>
          <p:cNvPr id="101" name="Google Shape;101;g14b54dc09cd_0_30"/>
          <p:cNvPicPr preferRelativeResize="0"/>
          <p:nvPr/>
        </p:nvPicPr>
        <p:blipFill>
          <a:blip r:embed="rId4">
            <a:alphaModFix/>
          </a:blip>
          <a:stretch>
            <a:fillRect/>
          </a:stretch>
        </p:blipFill>
        <p:spPr>
          <a:xfrm>
            <a:off x="2986275" y="839900"/>
            <a:ext cx="3171450" cy="2122370"/>
          </a:xfrm>
          <a:prstGeom prst="rect">
            <a:avLst/>
          </a:prstGeom>
          <a:noFill/>
          <a:ln>
            <a:noFill/>
          </a:ln>
        </p:spPr>
      </p:pic>
      <p:pic>
        <p:nvPicPr>
          <p:cNvPr id="102" name="Google Shape;102;g14b54dc09cd_0_30"/>
          <p:cNvPicPr preferRelativeResize="0"/>
          <p:nvPr/>
        </p:nvPicPr>
        <p:blipFill>
          <a:blip r:embed="rId5">
            <a:alphaModFix/>
          </a:blip>
          <a:stretch>
            <a:fillRect/>
          </a:stretch>
        </p:blipFill>
        <p:spPr>
          <a:xfrm>
            <a:off x="6038000" y="903050"/>
            <a:ext cx="3171450" cy="2122370"/>
          </a:xfrm>
          <a:prstGeom prst="rect">
            <a:avLst/>
          </a:prstGeom>
          <a:noFill/>
          <a:ln>
            <a:noFill/>
          </a:ln>
        </p:spPr>
      </p:pic>
      <p:pic>
        <p:nvPicPr>
          <p:cNvPr id="103" name="Google Shape;103;g14b54dc09cd_0_30"/>
          <p:cNvPicPr preferRelativeResize="0"/>
          <p:nvPr/>
        </p:nvPicPr>
        <p:blipFill>
          <a:blip r:embed="rId6">
            <a:alphaModFix/>
          </a:blip>
          <a:stretch>
            <a:fillRect/>
          </a:stretch>
        </p:blipFill>
        <p:spPr>
          <a:xfrm>
            <a:off x="-84075" y="2978725"/>
            <a:ext cx="3171450" cy="2122367"/>
          </a:xfrm>
          <a:prstGeom prst="rect">
            <a:avLst/>
          </a:prstGeom>
          <a:noFill/>
          <a:ln>
            <a:noFill/>
          </a:ln>
        </p:spPr>
      </p:pic>
      <p:pic>
        <p:nvPicPr>
          <p:cNvPr id="104" name="Google Shape;104;g14b54dc09cd_0_30"/>
          <p:cNvPicPr preferRelativeResize="0"/>
          <p:nvPr/>
        </p:nvPicPr>
        <p:blipFill>
          <a:blip r:embed="rId7">
            <a:alphaModFix/>
          </a:blip>
          <a:stretch>
            <a:fillRect/>
          </a:stretch>
        </p:blipFill>
        <p:spPr>
          <a:xfrm>
            <a:off x="2986275" y="2962275"/>
            <a:ext cx="3171450" cy="2155275"/>
          </a:xfrm>
          <a:prstGeom prst="rect">
            <a:avLst/>
          </a:prstGeom>
          <a:noFill/>
          <a:ln>
            <a:noFill/>
          </a:ln>
        </p:spPr>
      </p:pic>
      <p:pic>
        <p:nvPicPr>
          <p:cNvPr id="105" name="Google Shape;105;g14b54dc09cd_0_30"/>
          <p:cNvPicPr preferRelativeResize="0"/>
          <p:nvPr/>
        </p:nvPicPr>
        <p:blipFill>
          <a:blip r:embed="rId8">
            <a:alphaModFix/>
          </a:blip>
          <a:stretch>
            <a:fillRect/>
          </a:stretch>
        </p:blipFill>
        <p:spPr>
          <a:xfrm>
            <a:off x="6038000" y="2962275"/>
            <a:ext cx="3171450" cy="215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