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81" d="100"/>
          <a:sy n="81" d="100"/>
        </p:scale>
        <p:origin x="72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Stenography-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142905"/>
            <a:ext cx="9144000" cy="977778"/>
          </a:xfrm>
        </p:spPr>
        <p:txBody>
          <a:bodyPr>
            <a:normAutofit fontScale="90000"/>
          </a:bodyPr>
          <a:lstStyle/>
          <a:p>
            <a:pPr algn="ctr"/>
            <a:r>
              <a:rPr lang="en-US" b="1" dirty="0">
                <a:solidFill>
                  <a:srgbClr val="FF0000"/>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023261" y="3973622"/>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 SAI KUMAR</a:t>
            </a:r>
          </a:p>
          <a:p>
            <a:r>
              <a:rPr lang="en-US" sz="2000" b="1" dirty="0">
                <a:solidFill>
                  <a:schemeClr val="accent1">
                    <a:lumMod val="75000"/>
                  </a:schemeClr>
                </a:solidFill>
                <a:latin typeface="Arial"/>
                <a:cs typeface="Arial"/>
              </a:rPr>
              <a:t>Student Name :   APPALA SAI KUMAR</a:t>
            </a:r>
          </a:p>
          <a:p>
            <a:r>
              <a:rPr lang="en-US" sz="2000" b="1" dirty="0">
                <a:solidFill>
                  <a:schemeClr val="accent1">
                    <a:lumMod val="75000"/>
                  </a:schemeClr>
                </a:solidFill>
                <a:latin typeface="Arial"/>
                <a:cs typeface="Arial"/>
              </a:rPr>
              <a:t>College Name &amp; Department : MALLA REDDY UNIVERSITY</a:t>
            </a:r>
          </a:p>
          <a:p>
            <a:r>
              <a:rPr lang="en-US" sz="2000" b="1" dirty="0">
                <a:solidFill>
                  <a:schemeClr val="accent1">
                    <a:lumMod val="75000"/>
                  </a:schemeClr>
                </a:solidFill>
                <a:latin typeface="Arial"/>
                <a:cs typeface="Arial"/>
              </a:rPr>
              <a:t>                                                     (CYBER SECURITY)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564850"/>
            <a:ext cx="11029615" cy="5448692"/>
          </a:xfrm>
        </p:spPr>
        <p:txBody>
          <a:bodyPr>
            <a:noAutofit/>
          </a:bodyPr>
          <a:lstStyle/>
          <a:p>
            <a:pPr>
              <a:buFont typeface="+mj-lt"/>
              <a:buAutoNum type="arabicPeriod"/>
            </a:pPr>
            <a:r>
              <a:rPr lang="en-US" sz="2000" b="1" dirty="0"/>
              <a:t>Real-time Applications:</a:t>
            </a:r>
            <a:endParaRPr lang="en-US" sz="2000" dirty="0"/>
          </a:p>
          <a:p>
            <a:pPr marL="742950" lvl="1" indent="-285750">
              <a:buFont typeface="+mj-lt"/>
              <a:buAutoNum type="arabicPeriod"/>
            </a:pPr>
            <a:r>
              <a:rPr lang="en-US" sz="2000" dirty="0"/>
              <a:t>Implementing steganography techniques for real-time video or voice communications.</a:t>
            </a:r>
          </a:p>
          <a:p>
            <a:pPr>
              <a:buFont typeface="+mj-lt"/>
              <a:buAutoNum type="arabicPeriod"/>
            </a:pPr>
            <a:r>
              <a:rPr lang="en-US" sz="2000" b="1" dirty="0"/>
              <a:t>AI-Driven Steganography:</a:t>
            </a:r>
            <a:endParaRPr lang="en-US" sz="2000" dirty="0"/>
          </a:p>
          <a:p>
            <a:pPr marL="742950" lvl="1" indent="-285750">
              <a:buFont typeface="+mj-lt"/>
              <a:buAutoNum type="arabicPeriod"/>
            </a:pPr>
            <a:r>
              <a:rPr lang="en-US" sz="2000" dirty="0"/>
              <a:t>Using AI and deep learning to dynamically adjust steganographic methods based on the content of the image and the required security level.</a:t>
            </a:r>
          </a:p>
          <a:p>
            <a:pPr>
              <a:buFont typeface="+mj-lt"/>
              <a:buAutoNum type="arabicPeriod"/>
            </a:pPr>
            <a:r>
              <a:rPr lang="en-US" sz="2000" b="1" dirty="0"/>
              <a:t>Multi-layer Steganography:</a:t>
            </a:r>
            <a:endParaRPr lang="en-US" sz="2000" dirty="0"/>
          </a:p>
          <a:p>
            <a:pPr marL="742950" lvl="1" indent="-285750">
              <a:buFont typeface="+mj-lt"/>
              <a:buAutoNum type="arabicPeriod"/>
            </a:pPr>
            <a:r>
              <a:rPr lang="en-US" sz="2000" dirty="0"/>
              <a:t>Combining multiple steganographic methods (LSB, DCT, DWT) to hide information in different layers, increasing security.</a:t>
            </a:r>
          </a:p>
          <a:p>
            <a:pPr>
              <a:buFont typeface="+mj-lt"/>
              <a:buAutoNum type="arabicPeriod"/>
            </a:pPr>
            <a:r>
              <a:rPr lang="en-US" sz="2000" b="1" dirty="0"/>
              <a:t>Blockchain Integration:</a:t>
            </a:r>
            <a:endParaRPr lang="en-US" sz="2000" dirty="0"/>
          </a:p>
          <a:p>
            <a:pPr marL="742950" lvl="1" indent="-285750">
              <a:buFont typeface="+mj-lt"/>
              <a:buAutoNum type="arabicPeriod"/>
            </a:pPr>
            <a:r>
              <a:rPr lang="en-US" sz="2000" dirty="0"/>
              <a:t>Using blockchain for tracking and validating the integrity of images and the data they carry, enhancing security against tampering.</a:t>
            </a:r>
          </a:p>
          <a:p>
            <a:pPr marL="0" indent="0">
              <a:buNone/>
            </a:pPr>
            <a:endParaRPr lang="en-US" sz="2000" dirty="0"/>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8000" b="1" dirty="0">
                <a:solidFill>
                  <a:srgbClr val="002060"/>
                </a:solidFill>
                <a:latin typeface="Monotype Corsiva" panose="03010101010201010101" pitchFamily="66"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815894"/>
          </a:xfrm>
        </p:spPr>
        <p:txBody>
          <a:bodyPr>
            <a:normAutofit/>
          </a:bodyPr>
          <a:lstStyle/>
          <a:p>
            <a:pPr marL="0" indent="0">
              <a:buNone/>
            </a:pPr>
            <a:r>
              <a:rPr lang="en-US" sz="2000" dirty="0"/>
              <a:t>The growing need for secure transmission and storage of sensitive information has led to the development of steganography, which is the art of hiding data in various forms of media, </a:t>
            </a:r>
            <a:r>
              <a:rPr lang="en-US" sz="2000" b="1" dirty="0"/>
              <a:t>such as images</a:t>
            </a:r>
            <a:r>
              <a:rPr lang="en-US" sz="2000" dirty="0"/>
              <a:t>. However, current techniques may lack adequate security, are prone to attacks, or result in noticeable changes to the host image. Therefore, there is a need to develop a </a:t>
            </a:r>
            <a:r>
              <a:rPr lang="en-US" sz="2000" b="1" dirty="0"/>
              <a:t>secure image steganography technique</a:t>
            </a:r>
            <a:r>
              <a:rPr lang="en-US" sz="2000" dirty="0"/>
              <a:t> that ensures confidentiality without compromising the visual quality of the image.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6424"/>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630837"/>
            <a:ext cx="11613485" cy="5020514"/>
          </a:xfrm>
        </p:spPr>
        <p:txBody>
          <a:bodyPr vert="horz" lIns="91440" tIns="45720" rIns="91440" bIns="45720" rtlCol="0" anchor="ctr">
            <a:noAutofit/>
          </a:bodyPr>
          <a:lstStyle/>
          <a:p>
            <a:pPr>
              <a:buFont typeface="Wingdings" panose="05000000000000000000" pitchFamily="2" charset="2"/>
              <a:buChar char="Ø"/>
            </a:pPr>
            <a:r>
              <a:rPr lang="en-US" sz="2000" b="1" dirty="0"/>
              <a:t>     Steganography Algorithms:    </a:t>
            </a:r>
          </a:p>
          <a:p>
            <a:pPr marL="0" indent="0">
              <a:buNone/>
            </a:pPr>
            <a:r>
              <a:rPr lang="en-US" sz="2000" b="1" dirty="0"/>
              <a:t>               </a:t>
            </a:r>
            <a:r>
              <a:rPr lang="en-US" sz="2000" dirty="0"/>
              <a:t>Least Significant Bit (LSB)</a:t>
            </a:r>
          </a:p>
          <a:p>
            <a:pPr>
              <a:buFont typeface="Wingdings" panose="05000000000000000000" pitchFamily="2" charset="2"/>
              <a:buChar char="Ø"/>
            </a:pPr>
            <a:r>
              <a:rPr lang="en-US" sz="2000" b="1" dirty="0"/>
              <a:t>     Encryption:</a:t>
            </a:r>
            <a:endParaRPr lang="en-US" sz="2000" dirty="0"/>
          </a:p>
          <a:p>
            <a:pPr marL="0" indent="0">
              <a:buNone/>
            </a:pPr>
            <a:r>
              <a:rPr lang="en-US" sz="2000" dirty="0"/>
              <a:t>               Advanced Encryption Standard (AES)</a:t>
            </a:r>
          </a:p>
          <a:p>
            <a:pPr>
              <a:buFont typeface="Wingdings" panose="05000000000000000000" pitchFamily="2" charset="2"/>
              <a:buChar char="Ø"/>
            </a:pPr>
            <a:r>
              <a:rPr lang="en-US" sz="2000" b="1" dirty="0"/>
              <a:t>     Programming Languages &amp; Tools:</a:t>
            </a:r>
          </a:p>
          <a:p>
            <a:pPr marL="0" indent="0">
              <a:buNone/>
            </a:pPr>
            <a:r>
              <a:rPr lang="en-US" sz="2000" b="1" dirty="0"/>
              <a:t>	        </a:t>
            </a:r>
            <a:r>
              <a:rPr lang="en-US" sz="2000" dirty="0"/>
              <a:t>Python (for implementation and prototyping).</a:t>
            </a:r>
          </a:p>
          <a:p>
            <a:pPr marL="0" indent="0">
              <a:buNone/>
            </a:pPr>
            <a:r>
              <a:rPr lang="en-US" sz="2000" dirty="0"/>
              <a:t>	        Libraries: OpenCV, Pillow (for image processing), NumPy (for numerical operations).</a:t>
            </a:r>
          </a:p>
          <a:p>
            <a:pPr marL="0" indent="0">
              <a:buNone/>
            </a:pPr>
            <a:r>
              <a:rPr lang="en-US" sz="2000" dirty="0"/>
              <a:t>	        GitHub for code sharing and version control</a:t>
            </a:r>
            <a:r>
              <a:rPr lang="en-US" dirty="0"/>
              <a:t>.</a:t>
            </a:r>
          </a:p>
          <a:p>
            <a:pPr marL="0" indent="0">
              <a:buNone/>
            </a:pPr>
            <a:endParaRPr lang="en-US" dirty="0"/>
          </a:p>
          <a:p>
            <a:pPr marL="0" indent="0">
              <a:buNone/>
            </a:pPr>
            <a:endParaRPr lang="en-US" dirty="0"/>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96775" y="1523595"/>
            <a:ext cx="11029615" cy="4434348"/>
          </a:xfrm>
        </p:spPr>
        <p:txBody>
          <a:bodyPr>
            <a:norm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Security:</a:t>
            </a:r>
            <a:r>
              <a:rPr kumimoji="0" lang="en-US" altLang="en-US" sz="2000" b="0" i="0" u="none" strike="noStrike" cap="none" normalizeH="0" baseline="0" dirty="0">
                <a:ln>
                  <a:noFill/>
                </a:ln>
                <a:solidFill>
                  <a:schemeClr val="tx1"/>
                </a:solidFill>
                <a:effectLst/>
                <a:latin typeface="Arial" panose="020B0604020202020204" pitchFamily="34" charset="0"/>
              </a:rPr>
              <a:t> By combining steganography with encryption, sensitive data remains protected even                                        if the image is intercepted.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 Integrity:</a:t>
            </a:r>
            <a:r>
              <a:rPr kumimoji="0" lang="en-US" altLang="en-US" sz="2000" b="0" i="0" u="none" strike="noStrike" cap="none" normalizeH="0" baseline="0" dirty="0">
                <a:ln>
                  <a:noFill/>
                </a:ln>
                <a:solidFill>
                  <a:schemeClr val="tx1"/>
                </a:solidFill>
                <a:effectLst/>
                <a:latin typeface="Arial" panose="020B0604020202020204" pitchFamily="34" charset="0"/>
              </a:rPr>
              <a:t> The technique preserves the image’s quality while hiding large amounts of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Stealth and Robustness:</a:t>
            </a:r>
            <a:r>
              <a:rPr kumimoji="0" lang="en-US" altLang="en-US" sz="2000" b="0" i="0" u="none" strike="noStrike" cap="none" normalizeH="0" baseline="0" dirty="0">
                <a:ln>
                  <a:noFill/>
                </a:ln>
                <a:solidFill>
                  <a:schemeClr val="tx1"/>
                </a:solidFill>
                <a:effectLst/>
                <a:latin typeface="Arial" panose="020B0604020202020204" pitchFamily="34" charset="0"/>
              </a:rPr>
              <a:t> The use of advanced methods like DCT or DWT makes it resistant to common image manipulation                                                                                                                     </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470581"/>
            <a:ext cx="11029615" cy="5118755"/>
          </a:xfrm>
        </p:spPr>
        <p:txBody>
          <a:bodyPr>
            <a:normAutofit fontScale="92500" lnSpcReduction="10000"/>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indent="0" defTabSz="914400" eaLnBrk="0" fontAlgn="base" hangingPunct="0">
              <a:lnSpc>
                <a:spcPct val="15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Government and Military Organizations:</a:t>
            </a:r>
          </a:p>
          <a:p>
            <a:pPr marL="0" indent="0" defTabSz="914400" eaLnBrk="0" fontAlgn="base" hangingPunct="0">
              <a:lnSpc>
                <a:spcPct val="150000"/>
              </a:lnSpc>
              <a:spcBef>
                <a:spcPct val="0"/>
              </a:spcBef>
              <a:spcAft>
                <a:spcPct val="0"/>
              </a:spcAft>
              <a:buClrTx/>
              <a:buSzTx/>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For secure communication and covert data transfer.</a:t>
            </a: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Secure internal communications and file sharing within organizations.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Private Users (General Public):</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Individuals who want to hide their sensitive information in images for personal privacy or confidential communications.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Experts: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To securely store and transfer data while preventing unauthorized access.</a:t>
            </a: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p:txBody>
          <a:bodyPr/>
          <a:lstStyle/>
          <a:p>
            <a:r>
              <a:rPr lang="en-IN" dirty="0"/>
              <a:t>Screenshots of the outcome (min 3)</a:t>
            </a:r>
          </a:p>
        </p:txBody>
      </p:sp>
      <p:pic>
        <p:nvPicPr>
          <p:cNvPr id="5" name="Picture 4">
            <a:extLst>
              <a:ext uri="{FF2B5EF4-FFF2-40B4-BE49-F238E27FC236}">
                <a16:creationId xmlns:a16="http://schemas.microsoft.com/office/drawing/2014/main" id="{FC52493E-70F8-A571-734C-4069B0B2CF55}"/>
              </a:ext>
            </a:extLst>
          </p:cNvPr>
          <p:cNvPicPr>
            <a:picLocks noChangeAspect="1"/>
          </p:cNvPicPr>
          <p:nvPr/>
        </p:nvPicPr>
        <p:blipFill>
          <a:blip r:embed="rId2"/>
          <a:stretch>
            <a:fillRect/>
          </a:stretch>
        </p:blipFill>
        <p:spPr>
          <a:xfrm>
            <a:off x="263352" y="1232452"/>
            <a:ext cx="5656681" cy="5165890"/>
          </a:xfrm>
          <a:prstGeom prst="rect">
            <a:avLst/>
          </a:prstGeom>
        </p:spPr>
      </p:pic>
      <p:pic>
        <p:nvPicPr>
          <p:cNvPr id="7" name="Picture 6">
            <a:extLst>
              <a:ext uri="{FF2B5EF4-FFF2-40B4-BE49-F238E27FC236}">
                <a16:creationId xmlns:a16="http://schemas.microsoft.com/office/drawing/2014/main" id="{EB28D2B1-F5B3-D633-29FA-C62DE9CC83B4}"/>
              </a:ext>
            </a:extLst>
          </p:cNvPr>
          <p:cNvPicPr>
            <a:picLocks noChangeAspect="1"/>
          </p:cNvPicPr>
          <p:nvPr/>
        </p:nvPicPr>
        <p:blipFill>
          <a:blip r:embed="rId3"/>
          <a:stretch>
            <a:fillRect/>
          </a:stretch>
        </p:blipFill>
        <p:spPr>
          <a:xfrm>
            <a:off x="6875283" y="1141770"/>
            <a:ext cx="5137608" cy="1810383"/>
          </a:xfrm>
          <a:prstGeom prst="rect">
            <a:avLst/>
          </a:prstGeom>
        </p:spPr>
      </p:pic>
      <p:pic>
        <p:nvPicPr>
          <p:cNvPr id="9" name="Picture 8">
            <a:extLst>
              <a:ext uri="{FF2B5EF4-FFF2-40B4-BE49-F238E27FC236}">
                <a16:creationId xmlns:a16="http://schemas.microsoft.com/office/drawing/2014/main" id="{121225C6-E24C-BD33-88DD-E8C82EEFA378}"/>
              </a:ext>
            </a:extLst>
          </p:cNvPr>
          <p:cNvPicPr>
            <a:picLocks noChangeAspect="1"/>
          </p:cNvPicPr>
          <p:nvPr/>
        </p:nvPicPr>
        <p:blipFill>
          <a:blip r:embed="rId4"/>
          <a:stretch>
            <a:fillRect/>
          </a:stretch>
        </p:blipFill>
        <p:spPr>
          <a:xfrm>
            <a:off x="6165131" y="3101419"/>
            <a:ext cx="6026870" cy="320511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1" y="1451728"/>
            <a:ext cx="11029615" cy="3186260"/>
          </a:xfrm>
        </p:spPr>
        <p:txBody>
          <a:bodyPr>
            <a:normAutofit/>
          </a:bodyPr>
          <a:lstStyle/>
          <a:p>
            <a:pPr marL="0" indent="0">
              <a:lnSpc>
                <a:spcPct val="170000"/>
              </a:lnSpc>
              <a:buNone/>
            </a:pPr>
            <a:r>
              <a:rPr lang="en-US" sz="2000" dirty="0"/>
              <a:t>Secure data hiding using steganography is a valuable tool for protecting sensitive information during storage or transmission. By combining encryption with advanced steganographic methods (such as DCT, DWT, or LSB), this system ensures that the hidden data remains confidential and difficult to detect, even with advanced detection techniques. While it offers significant benefits in security and privacy, ongoing research is necessary to develop even more robust and efficient method.</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02026"/>
            <a:ext cx="11029615" cy="2126974"/>
          </a:xfrm>
        </p:spPr>
        <p:txBody>
          <a:bodyPr/>
          <a:lstStyle/>
          <a:p>
            <a:r>
              <a:rPr lang="en-IN" dirty="0">
                <a:hlinkClick r:id="rId2" action="ppaction://hlinkfile"/>
              </a:rPr>
              <a:t>https://github.com/SAIKUMAR173/STEGANOGRAPHY.git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515</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Franklin Gothic Book</vt:lpstr>
      <vt:lpstr>Franklin Gothic Demi</vt:lpstr>
      <vt:lpstr>Monotype Corsiva</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srivani appala</cp:lastModifiedBy>
  <cp:revision>29</cp:revision>
  <dcterms:created xsi:type="dcterms:W3CDTF">2021-05-26T16:50:10Z</dcterms:created>
  <dcterms:modified xsi:type="dcterms:W3CDTF">2025-02-21T14:49:32Z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