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58" r:id="rId3"/>
    <p:sldId id="259" r:id="rId4"/>
    <p:sldId id="27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4"/>
  </p:normalViewPr>
  <p:slideViewPr>
    <p:cSldViewPr snapToGrid="0">
      <p:cViewPr varScale="1">
        <p:scale>
          <a:sx n="93" d="100"/>
          <a:sy n="93" d="100"/>
        </p:scale>
        <p:origin x="216"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BF445-FF1B-4B66-9DBF-133DF6342E1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B32FC0DF-6728-4DAB-89B2-3AF7D4319A14}">
      <dgm:prSet/>
      <dgm:spPr/>
      <dgm:t>
        <a:bodyPr/>
        <a:lstStyle/>
        <a:p>
          <a:r>
            <a:rPr lang="en-US"/>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gm:t>
    </dgm:pt>
    <dgm:pt modelId="{696C0D39-707A-4894-825D-B06BB017C25A}" type="parTrans" cxnId="{9AB3F8D8-D25C-4CA2-9BCC-72F1DC503135}">
      <dgm:prSet/>
      <dgm:spPr/>
      <dgm:t>
        <a:bodyPr/>
        <a:lstStyle/>
        <a:p>
          <a:endParaRPr lang="en-US"/>
        </a:p>
      </dgm:t>
    </dgm:pt>
    <dgm:pt modelId="{4E2E204D-88AC-442C-934D-00D49312EBF6}" type="sibTrans" cxnId="{9AB3F8D8-D25C-4CA2-9BCC-72F1DC503135}">
      <dgm:prSet/>
      <dgm:spPr/>
      <dgm:t>
        <a:bodyPr/>
        <a:lstStyle/>
        <a:p>
          <a:endParaRPr lang="en-US"/>
        </a:p>
      </dgm:t>
    </dgm:pt>
    <dgm:pt modelId="{8385D690-DC1D-4109-B570-87F69E2E66E2}">
      <dgm:prSet/>
      <dgm:spPr/>
      <dgm:t>
        <a:bodyPr/>
        <a:lstStyle/>
        <a:p>
          <a:r>
            <a:rPr lang="en-US"/>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gm:t>
    </dgm:pt>
    <dgm:pt modelId="{6E08DFC3-5BC2-452B-B401-830DF196DB0F}" type="parTrans" cxnId="{5B4253CC-F15F-4DA1-8ADD-DA4DF57183FA}">
      <dgm:prSet/>
      <dgm:spPr/>
      <dgm:t>
        <a:bodyPr/>
        <a:lstStyle/>
        <a:p>
          <a:endParaRPr lang="en-US"/>
        </a:p>
      </dgm:t>
    </dgm:pt>
    <dgm:pt modelId="{00D699BA-0B28-4A05-94CE-090B6EDDC751}" type="sibTrans" cxnId="{5B4253CC-F15F-4DA1-8ADD-DA4DF57183FA}">
      <dgm:prSet/>
      <dgm:spPr/>
      <dgm:t>
        <a:bodyPr/>
        <a:lstStyle/>
        <a:p>
          <a:endParaRPr lang="en-US"/>
        </a:p>
      </dgm:t>
    </dgm:pt>
    <dgm:pt modelId="{D62382A0-CABC-4B7F-A94B-6E7B60224279}">
      <dgm:prSet/>
      <dgm:spPr/>
      <dgm:t>
        <a:bodyPr/>
        <a:lstStyle/>
        <a:p>
          <a:r>
            <a:rPr lang="en-US"/>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gm:t>
    </dgm:pt>
    <dgm:pt modelId="{CE0F7AA7-6E10-4B8D-ABC7-5EDE52704C76}" type="parTrans" cxnId="{F261B7EF-2284-4739-AA04-BE10F61F5536}">
      <dgm:prSet/>
      <dgm:spPr/>
      <dgm:t>
        <a:bodyPr/>
        <a:lstStyle/>
        <a:p>
          <a:endParaRPr lang="en-US"/>
        </a:p>
      </dgm:t>
    </dgm:pt>
    <dgm:pt modelId="{A46F4B66-9D33-40DC-8B57-BB3AB9F6B719}" type="sibTrans" cxnId="{F261B7EF-2284-4739-AA04-BE10F61F5536}">
      <dgm:prSet/>
      <dgm:spPr/>
      <dgm:t>
        <a:bodyPr/>
        <a:lstStyle/>
        <a:p>
          <a:endParaRPr lang="en-US"/>
        </a:p>
      </dgm:t>
    </dgm:pt>
    <dgm:pt modelId="{A7FF8D89-B26E-3343-8312-E045381A7464}" type="pres">
      <dgm:prSet presAssocID="{40BBF445-FF1B-4B66-9DBF-133DF6342E13}" presName="Name0" presStyleCnt="0">
        <dgm:presLayoutVars>
          <dgm:dir/>
          <dgm:resizeHandles val="exact"/>
        </dgm:presLayoutVars>
      </dgm:prSet>
      <dgm:spPr/>
    </dgm:pt>
    <dgm:pt modelId="{749063DA-439A-D94C-AFF6-F96E1EC27091}" type="pres">
      <dgm:prSet presAssocID="{B32FC0DF-6728-4DAB-89B2-3AF7D4319A14}" presName="node" presStyleLbl="node1" presStyleIdx="0" presStyleCnt="3">
        <dgm:presLayoutVars>
          <dgm:bulletEnabled val="1"/>
        </dgm:presLayoutVars>
      </dgm:prSet>
      <dgm:spPr/>
    </dgm:pt>
    <dgm:pt modelId="{DA100D65-2A99-604F-AF5A-172AB0CC6F4F}" type="pres">
      <dgm:prSet presAssocID="{4E2E204D-88AC-442C-934D-00D49312EBF6}" presName="sibTrans" presStyleLbl="sibTrans2D1" presStyleIdx="0" presStyleCnt="2"/>
      <dgm:spPr/>
    </dgm:pt>
    <dgm:pt modelId="{5CF2929B-065D-3849-A9D2-DF826121EB75}" type="pres">
      <dgm:prSet presAssocID="{4E2E204D-88AC-442C-934D-00D49312EBF6}" presName="connectorText" presStyleLbl="sibTrans2D1" presStyleIdx="0" presStyleCnt="2"/>
      <dgm:spPr/>
    </dgm:pt>
    <dgm:pt modelId="{A8FFBA87-7D62-3047-8AEF-D770FCA9453F}" type="pres">
      <dgm:prSet presAssocID="{8385D690-DC1D-4109-B570-87F69E2E66E2}" presName="node" presStyleLbl="node1" presStyleIdx="1" presStyleCnt="3">
        <dgm:presLayoutVars>
          <dgm:bulletEnabled val="1"/>
        </dgm:presLayoutVars>
      </dgm:prSet>
      <dgm:spPr/>
    </dgm:pt>
    <dgm:pt modelId="{133D3C88-56FC-6A47-B9B5-DA77F7860EB9}" type="pres">
      <dgm:prSet presAssocID="{00D699BA-0B28-4A05-94CE-090B6EDDC751}" presName="sibTrans" presStyleLbl="sibTrans2D1" presStyleIdx="1" presStyleCnt="2"/>
      <dgm:spPr/>
    </dgm:pt>
    <dgm:pt modelId="{0B2EC4A5-3929-7D47-8617-B50AD933C71F}" type="pres">
      <dgm:prSet presAssocID="{00D699BA-0B28-4A05-94CE-090B6EDDC751}" presName="connectorText" presStyleLbl="sibTrans2D1" presStyleIdx="1" presStyleCnt="2"/>
      <dgm:spPr/>
    </dgm:pt>
    <dgm:pt modelId="{0AF422A7-26A1-D54F-B6A9-5B293CFCF740}" type="pres">
      <dgm:prSet presAssocID="{D62382A0-CABC-4B7F-A94B-6E7B60224279}" presName="node" presStyleLbl="node1" presStyleIdx="2" presStyleCnt="3">
        <dgm:presLayoutVars>
          <dgm:bulletEnabled val="1"/>
        </dgm:presLayoutVars>
      </dgm:prSet>
      <dgm:spPr/>
    </dgm:pt>
  </dgm:ptLst>
  <dgm:cxnLst>
    <dgm:cxn modelId="{63BE9F29-0F28-DB46-96A6-7D6C3546778E}" type="presOf" srcId="{4E2E204D-88AC-442C-934D-00D49312EBF6}" destId="{DA100D65-2A99-604F-AF5A-172AB0CC6F4F}" srcOrd="0" destOrd="0" presId="urn:microsoft.com/office/officeart/2005/8/layout/process1"/>
    <dgm:cxn modelId="{5CF8E757-0F49-2F4E-82BE-9264A0BEF00C}" type="presOf" srcId="{4E2E204D-88AC-442C-934D-00D49312EBF6}" destId="{5CF2929B-065D-3849-A9D2-DF826121EB75}" srcOrd="1" destOrd="0" presId="urn:microsoft.com/office/officeart/2005/8/layout/process1"/>
    <dgm:cxn modelId="{41925972-D2FC-874E-98FF-CBC96F4146CE}" type="presOf" srcId="{B32FC0DF-6728-4DAB-89B2-3AF7D4319A14}" destId="{749063DA-439A-D94C-AFF6-F96E1EC27091}" srcOrd="0" destOrd="0" presId="urn:microsoft.com/office/officeart/2005/8/layout/process1"/>
    <dgm:cxn modelId="{2B282280-BA62-0F48-B65C-CC59DF01C0E9}" type="presOf" srcId="{00D699BA-0B28-4A05-94CE-090B6EDDC751}" destId="{133D3C88-56FC-6A47-B9B5-DA77F7860EB9}" srcOrd="0" destOrd="0" presId="urn:microsoft.com/office/officeart/2005/8/layout/process1"/>
    <dgm:cxn modelId="{CE0C63A4-AB51-6E42-9BD3-CFBD77C0854B}" type="presOf" srcId="{40BBF445-FF1B-4B66-9DBF-133DF6342E13}" destId="{A7FF8D89-B26E-3343-8312-E045381A7464}" srcOrd="0" destOrd="0" presId="urn:microsoft.com/office/officeart/2005/8/layout/process1"/>
    <dgm:cxn modelId="{B6F1F1AD-CC9E-E147-8874-D2DE6951C4F9}" type="presOf" srcId="{8385D690-DC1D-4109-B570-87F69E2E66E2}" destId="{A8FFBA87-7D62-3047-8AEF-D770FCA9453F}" srcOrd="0" destOrd="0" presId="urn:microsoft.com/office/officeart/2005/8/layout/process1"/>
    <dgm:cxn modelId="{17505EB9-EF26-1143-89B0-2FB08E778154}" type="presOf" srcId="{D62382A0-CABC-4B7F-A94B-6E7B60224279}" destId="{0AF422A7-26A1-D54F-B6A9-5B293CFCF740}" srcOrd="0" destOrd="0" presId="urn:microsoft.com/office/officeart/2005/8/layout/process1"/>
    <dgm:cxn modelId="{5B4253CC-F15F-4DA1-8ADD-DA4DF57183FA}" srcId="{40BBF445-FF1B-4B66-9DBF-133DF6342E13}" destId="{8385D690-DC1D-4109-B570-87F69E2E66E2}" srcOrd="1" destOrd="0" parTransId="{6E08DFC3-5BC2-452B-B401-830DF196DB0F}" sibTransId="{00D699BA-0B28-4A05-94CE-090B6EDDC751}"/>
    <dgm:cxn modelId="{9AB3F8D8-D25C-4CA2-9BCC-72F1DC503135}" srcId="{40BBF445-FF1B-4B66-9DBF-133DF6342E13}" destId="{B32FC0DF-6728-4DAB-89B2-3AF7D4319A14}" srcOrd="0" destOrd="0" parTransId="{696C0D39-707A-4894-825D-B06BB017C25A}" sibTransId="{4E2E204D-88AC-442C-934D-00D49312EBF6}"/>
    <dgm:cxn modelId="{F261B7EF-2284-4739-AA04-BE10F61F5536}" srcId="{40BBF445-FF1B-4B66-9DBF-133DF6342E13}" destId="{D62382A0-CABC-4B7F-A94B-6E7B60224279}" srcOrd="2" destOrd="0" parTransId="{CE0F7AA7-6E10-4B8D-ABC7-5EDE52704C76}" sibTransId="{A46F4B66-9D33-40DC-8B57-BB3AB9F6B719}"/>
    <dgm:cxn modelId="{F65F0DFC-F4E6-FB4E-9640-5DB4ACFC00E3}" type="presOf" srcId="{00D699BA-0B28-4A05-94CE-090B6EDDC751}" destId="{0B2EC4A5-3929-7D47-8617-B50AD933C71F}" srcOrd="1" destOrd="0" presId="urn:microsoft.com/office/officeart/2005/8/layout/process1"/>
    <dgm:cxn modelId="{BD84FAE6-3895-704B-BE9A-A5FAEEC3A7A0}" type="presParOf" srcId="{A7FF8D89-B26E-3343-8312-E045381A7464}" destId="{749063DA-439A-D94C-AFF6-F96E1EC27091}" srcOrd="0" destOrd="0" presId="urn:microsoft.com/office/officeart/2005/8/layout/process1"/>
    <dgm:cxn modelId="{DA974DCF-DF7B-894D-9CDF-E84B03F79BC9}" type="presParOf" srcId="{A7FF8D89-B26E-3343-8312-E045381A7464}" destId="{DA100D65-2A99-604F-AF5A-172AB0CC6F4F}" srcOrd="1" destOrd="0" presId="urn:microsoft.com/office/officeart/2005/8/layout/process1"/>
    <dgm:cxn modelId="{8E8C95CE-81CD-7B4B-AB29-0B77E569250E}" type="presParOf" srcId="{DA100D65-2A99-604F-AF5A-172AB0CC6F4F}" destId="{5CF2929B-065D-3849-A9D2-DF826121EB75}" srcOrd="0" destOrd="0" presId="urn:microsoft.com/office/officeart/2005/8/layout/process1"/>
    <dgm:cxn modelId="{96344DF4-6378-D14D-B68A-10A5CF6B8163}" type="presParOf" srcId="{A7FF8D89-B26E-3343-8312-E045381A7464}" destId="{A8FFBA87-7D62-3047-8AEF-D770FCA9453F}" srcOrd="2" destOrd="0" presId="urn:microsoft.com/office/officeart/2005/8/layout/process1"/>
    <dgm:cxn modelId="{86CD7453-5D4E-0D4F-A08A-5E47A816F051}" type="presParOf" srcId="{A7FF8D89-B26E-3343-8312-E045381A7464}" destId="{133D3C88-56FC-6A47-B9B5-DA77F7860EB9}" srcOrd="3" destOrd="0" presId="urn:microsoft.com/office/officeart/2005/8/layout/process1"/>
    <dgm:cxn modelId="{D3BAC680-57F3-204C-8A4E-46247CE126F5}" type="presParOf" srcId="{133D3C88-56FC-6A47-B9B5-DA77F7860EB9}" destId="{0B2EC4A5-3929-7D47-8617-B50AD933C71F}" srcOrd="0" destOrd="0" presId="urn:microsoft.com/office/officeart/2005/8/layout/process1"/>
    <dgm:cxn modelId="{D6125AB6-DDAB-FB46-A63A-533F0F4BBCCC}" type="presParOf" srcId="{A7FF8D89-B26E-3343-8312-E045381A7464}" destId="{0AF422A7-26A1-D54F-B6A9-5B293CFCF74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063DA-439A-D94C-AFF6-F96E1EC27091}">
      <dsp:nvSpPr>
        <dsp:cNvPr id="0" name=""/>
        <dsp:cNvSpPr/>
      </dsp:nvSpPr>
      <dsp:spPr>
        <a:xfrm>
          <a:off x="9540"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sp:txBody>
      <dsp:txXfrm>
        <a:off x="93060" y="368695"/>
        <a:ext cx="2684527" cy="3929859"/>
      </dsp:txXfrm>
    </dsp:sp>
    <dsp:sp modelId="{DA100D65-2A99-604F-AF5A-172AB0CC6F4F}">
      <dsp:nvSpPr>
        <dsp:cNvPr id="0" name=""/>
        <dsp:cNvSpPr/>
      </dsp:nvSpPr>
      <dsp:spPr>
        <a:xfrm>
          <a:off x="3146264"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6264" y="2121468"/>
        <a:ext cx="423172" cy="424312"/>
      </dsp:txXfrm>
    </dsp:sp>
    <dsp:sp modelId="{A8FFBA87-7D62-3047-8AEF-D770FCA9453F}">
      <dsp:nvSpPr>
        <dsp:cNvPr id="0" name=""/>
        <dsp:cNvSpPr/>
      </dsp:nvSpPr>
      <dsp:spPr>
        <a:xfrm>
          <a:off x="4001734"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sp:txBody>
      <dsp:txXfrm>
        <a:off x="4085254" y="368695"/>
        <a:ext cx="2684527" cy="3929859"/>
      </dsp:txXfrm>
    </dsp:sp>
    <dsp:sp modelId="{133D3C88-56FC-6A47-B9B5-DA77F7860EB9}">
      <dsp:nvSpPr>
        <dsp:cNvPr id="0" name=""/>
        <dsp:cNvSpPr/>
      </dsp:nvSpPr>
      <dsp:spPr>
        <a:xfrm>
          <a:off x="7138458"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38458" y="2121468"/>
        <a:ext cx="423172" cy="424312"/>
      </dsp:txXfrm>
    </dsp:sp>
    <dsp:sp modelId="{0AF422A7-26A1-D54F-B6A9-5B293CFCF740}">
      <dsp:nvSpPr>
        <dsp:cNvPr id="0" name=""/>
        <dsp:cNvSpPr/>
      </dsp:nvSpPr>
      <dsp:spPr>
        <a:xfrm>
          <a:off x="7993928"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sp:txBody>
      <dsp:txXfrm>
        <a:off x="8077448" y="368695"/>
        <a:ext cx="2684527" cy="392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7555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0049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517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2673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460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0026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F2841D-FB5C-47AB-B2FF-32E855C1EA71}" type="datetime4">
              <a:rPr lang="en-US" smtClean="0"/>
              <a:t>November 12,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747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November 12,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8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12,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925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611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394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12, 2024</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23067139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2B78F04D-12DF-85D2-CB23-27FEF23E7B57}"/>
              </a:ext>
            </a:extLst>
          </p:cNvPr>
          <p:cNvPicPr>
            <a:picLocks noChangeAspect="1"/>
          </p:cNvPicPr>
          <p:nvPr/>
        </p:nvPicPr>
        <p:blipFill>
          <a:blip r:embed="rId2"/>
          <a:srcRect l="9091" t="9794" b="2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6BCDE55A-70AF-F4E3-5204-3103E5D492AA}"/>
              </a:ext>
            </a:extLst>
          </p:cNvPr>
          <p:cNvSpPr>
            <a:spLocks noGrp="1"/>
          </p:cNvSpPr>
          <p:nvPr>
            <p:ph type="ctrTitle"/>
          </p:nvPr>
        </p:nvSpPr>
        <p:spPr>
          <a:xfrm>
            <a:off x="329539" y="638577"/>
            <a:ext cx="7383613" cy="702306"/>
          </a:xfrm>
        </p:spPr>
        <p:txBody>
          <a:bodyPr>
            <a:noAutofit/>
          </a:bodyPr>
          <a:lstStyle/>
          <a:p>
            <a:pPr algn="l"/>
            <a:r>
              <a:rPr lang="en-US" sz="6600">
                <a:solidFill>
                  <a:schemeClr val="bg1"/>
                </a:solidFill>
                <a:latin typeface="Abadi" panose="020F0502020204030204" pitchFamily="34" charset="0"/>
                <a:cs typeface="Abadi" panose="020F0502020204030204" pitchFamily="34" charset="0"/>
              </a:rPr>
              <a:t>Midterm project</a:t>
            </a:r>
          </a:p>
        </p:txBody>
      </p:sp>
      <p:sp>
        <p:nvSpPr>
          <p:cNvPr id="3" name="Subtitle 2">
            <a:extLst>
              <a:ext uri="{FF2B5EF4-FFF2-40B4-BE49-F238E27FC236}">
                <a16:creationId xmlns:a16="http://schemas.microsoft.com/office/drawing/2014/main" id="{16076F3D-5143-2B8D-3750-ABD8970AEEF0}"/>
              </a:ext>
            </a:extLst>
          </p:cNvPr>
          <p:cNvSpPr>
            <a:spLocks noGrp="1"/>
          </p:cNvSpPr>
          <p:nvPr>
            <p:ph type="subTitle" idx="1"/>
          </p:nvPr>
        </p:nvSpPr>
        <p:spPr>
          <a:xfrm>
            <a:off x="329539" y="3094845"/>
            <a:ext cx="9078562" cy="592975"/>
          </a:xfrm>
        </p:spPr>
        <p:txBody>
          <a:bodyPr anchor="ctr">
            <a:normAutofit/>
          </a:bodyPr>
          <a:lstStyle/>
          <a:p>
            <a:pPr algn="l"/>
            <a:r>
              <a:rPr lang="en-US">
                <a:solidFill>
                  <a:schemeClr val="bg1"/>
                </a:solidFill>
              </a:rPr>
              <a:t>Examining Patterns of Spread, Severity, and Health System Response"</a:t>
            </a:r>
          </a:p>
        </p:txBody>
      </p:sp>
      <p:sp>
        <p:nvSpPr>
          <p:cNvPr id="5" name="TextBox 4">
            <a:extLst>
              <a:ext uri="{FF2B5EF4-FFF2-40B4-BE49-F238E27FC236}">
                <a16:creationId xmlns:a16="http://schemas.microsoft.com/office/drawing/2014/main" id="{33BBC6E8-C3EF-DB29-A305-9ED56EBF6E69}"/>
              </a:ext>
            </a:extLst>
          </p:cNvPr>
          <p:cNvSpPr txBox="1"/>
          <p:nvPr/>
        </p:nvSpPr>
        <p:spPr>
          <a:xfrm>
            <a:off x="329539" y="5716705"/>
            <a:ext cx="8589174" cy="369332"/>
          </a:xfrm>
          <a:prstGeom prst="rect">
            <a:avLst/>
          </a:prstGeom>
          <a:noFill/>
        </p:spPr>
        <p:txBody>
          <a:bodyPr wrap="square" rtlCol="0">
            <a:spAutoFit/>
          </a:bodyPr>
          <a:lstStyle/>
          <a:p>
            <a:r>
              <a:rPr lang="en-US">
                <a:solidFill>
                  <a:schemeClr val="bg1"/>
                </a:solidFill>
              </a:rPr>
              <a:t>Group members: Prashanth Raju, Anais Lacreuse, </a:t>
            </a:r>
            <a:r>
              <a:rPr lang="en-US" err="1">
                <a:solidFill>
                  <a:schemeClr val="bg1"/>
                </a:solidFill>
              </a:rPr>
              <a:t>Drasti</a:t>
            </a:r>
            <a:r>
              <a:rPr lang="en-US">
                <a:solidFill>
                  <a:schemeClr val="bg1"/>
                </a:solidFill>
              </a:rPr>
              <a:t> </a:t>
            </a:r>
            <a:r>
              <a:rPr lang="en-US" err="1">
                <a:solidFill>
                  <a:schemeClr val="bg1"/>
                </a:solidFill>
              </a:rPr>
              <a:t>Sanghani</a:t>
            </a:r>
            <a:r>
              <a:rPr lang="en-US">
                <a:solidFill>
                  <a:schemeClr val="bg1"/>
                </a:solidFill>
              </a:rPr>
              <a:t>, Mahankali Sai Kumar</a:t>
            </a:r>
          </a:p>
        </p:txBody>
      </p:sp>
      <p:sp>
        <p:nvSpPr>
          <p:cNvPr id="6" name="TextBox 5">
            <a:extLst>
              <a:ext uri="{FF2B5EF4-FFF2-40B4-BE49-F238E27FC236}">
                <a16:creationId xmlns:a16="http://schemas.microsoft.com/office/drawing/2014/main" id="{2F63A50B-4478-3F25-08A3-F6ABFFE65AD1}"/>
              </a:ext>
            </a:extLst>
          </p:cNvPr>
          <p:cNvSpPr txBox="1"/>
          <p:nvPr/>
        </p:nvSpPr>
        <p:spPr>
          <a:xfrm>
            <a:off x="329539" y="2325404"/>
            <a:ext cx="7828156" cy="769441"/>
          </a:xfrm>
          <a:prstGeom prst="rect">
            <a:avLst/>
          </a:prstGeom>
          <a:noFill/>
        </p:spPr>
        <p:txBody>
          <a:bodyPr wrap="square" rtlCol="0">
            <a:spAutoFit/>
          </a:bodyPr>
          <a:lstStyle/>
          <a:p>
            <a:r>
              <a:rPr lang="en-US" sz="4400">
                <a:solidFill>
                  <a:schemeClr val="bg1"/>
                </a:solidFill>
                <a:latin typeface="Times New Roman" panose="02020603050405020304" pitchFamily="18" charset="0"/>
                <a:cs typeface="Times New Roman" panose="02020603050405020304" pitchFamily="18" charset="0"/>
              </a:rPr>
              <a:t>COVID-19 Data Analytics:</a:t>
            </a:r>
            <a:endParaRPr lang="en-US" sz="4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1D4026-4C36-D7FC-3C98-EC8857631788}"/>
              </a:ext>
            </a:extLst>
          </p:cNvPr>
          <p:cNvSpPr txBox="1"/>
          <p:nvPr/>
        </p:nvSpPr>
        <p:spPr>
          <a:xfrm>
            <a:off x="329539" y="6242609"/>
            <a:ext cx="7987862" cy="369332"/>
          </a:xfrm>
          <a:prstGeom prst="rect">
            <a:avLst/>
          </a:prstGeom>
          <a:noFill/>
        </p:spPr>
        <p:txBody>
          <a:bodyPr wrap="square" rtlCol="0">
            <a:spAutoFit/>
          </a:bodyPr>
          <a:lstStyle/>
          <a:p>
            <a:r>
              <a:rPr lang="en-US"/>
              <a:t>Scalable Databases FALL 2024 72913</a:t>
            </a:r>
          </a:p>
        </p:txBody>
      </p:sp>
    </p:spTree>
    <p:extLst>
      <p:ext uri="{BB962C8B-B14F-4D97-AF65-F5344CB8AC3E}">
        <p14:creationId xmlns:p14="http://schemas.microsoft.com/office/powerpoint/2010/main" val="354798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97A1FA-1E6B-4A07-DA07-6EDB93819D5D}"/>
              </a:ext>
            </a:extLst>
          </p:cNvPr>
          <p:cNvSpPr>
            <a:spLocks noGrp="1"/>
          </p:cNvSpPr>
          <p:nvPr>
            <p:ph type="title"/>
          </p:nvPr>
        </p:nvSpPr>
        <p:spPr>
          <a:xfrm>
            <a:off x="0" y="2501549"/>
            <a:ext cx="4038604" cy="3337463"/>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6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Percentage Change Data Per Day</a:t>
            </a:r>
            <a:endParaRPr lang="en-US" sz="2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6BA5009A-3FC6-265E-8635-0385777130D5}"/>
              </a:ext>
            </a:extLst>
          </p:cNvPr>
          <p:cNvPicPr>
            <a:picLocks noGrp="1" noChangeAspect="1"/>
          </p:cNvPicPr>
          <p:nvPr>
            <p:ph idx="1"/>
          </p:nvPr>
        </p:nvPicPr>
        <p:blipFill>
          <a:blip r:embed="rId2"/>
          <a:stretch>
            <a:fillRect/>
          </a:stretch>
        </p:blipFill>
        <p:spPr>
          <a:xfrm>
            <a:off x="4502428" y="529669"/>
            <a:ext cx="7225748" cy="5798662"/>
          </a:xfrm>
          <a:prstGeom prst="rect">
            <a:avLst/>
          </a:prstGeom>
        </p:spPr>
      </p:pic>
      <p:sp>
        <p:nvSpPr>
          <p:cNvPr id="5" name="TextBox 4">
            <a:extLst>
              <a:ext uri="{FF2B5EF4-FFF2-40B4-BE49-F238E27FC236}">
                <a16:creationId xmlns:a16="http://schemas.microsoft.com/office/drawing/2014/main" id="{7AD2CD1E-F152-265B-E7BC-39F91CE94440}"/>
              </a:ext>
            </a:extLst>
          </p:cNvPr>
          <p:cNvSpPr txBox="1"/>
          <p:nvPr/>
        </p:nvSpPr>
        <p:spPr>
          <a:xfrm>
            <a:off x="8151260" y="6408499"/>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7434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495412-C925-F5B5-339B-9DADDA02D5B1}"/>
              </a:ext>
            </a:extLst>
          </p:cNvPr>
          <p:cNvSpPr>
            <a:spLocks noGrp="1"/>
          </p:cNvSpPr>
          <p:nvPr>
            <p:ph type="title"/>
          </p:nvPr>
        </p:nvSpPr>
        <p:spPr>
          <a:xfrm>
            <a:off x="1892" y="2501549"/>
            <a:ext cx="4036712" cy="3071906"/>
          </a:xfrm>
        </p:spPr>
        <p:txBody>
          <a:bodyPr vert="horz" lIns="91440" tIns="45720" rIns="91440" bIns="45720" rtlCol="0" anchor="t">
            <a:normAutofit/>
          </a:bodyPr>
          <a:lstStyle/>
          <a:p>
            <a:pPr>
              <a:lnSpc>
                <a:spcPct val="150000"/>
              </a:lnSpc>
            </a:pPr>
            <a:r>
              <a:rPr lang="en-US" sz="2400" b="1" kern="1200">
                <a:solidFill>
                  <a:srgbClr val="FFFFFF"/>
                </a:solidFill>
                <a:effectLst/>
                <a:latin typeface="+mj-lt"/>
                <a:ea typeface="+mj-ea"/>
                <a:cs typeface="+mj-cs"/>
              </a:rPr>
              <a:t>Query 7 : </a:t>
            </a:r>
            <a:br>
              <a:rPr lang="en-US" sz="2400" b="1" kern="1200">
                <a:solidFill>
                  <a:srgbClr val="FFFFFF"/>
                </a:solidFill>
                <a:effectLst/>
                <a:latin typeface="+mj-lt"/>
                <a:ea typeface="+mj-ea"/>
                <a:cs typeface="+mj-cs"/>
              </a:rPr>
            </a:br>
            <a:r>
              <a:rPr lang="en-US" sz="2400" b="1" kern="1200">
                <a:solidFill>
                  <a:srgbClr val="FFFFFF"/>
                </a:solidFill>
                <a:effectLst/>
                <a:latin typeface="+mj-lt"/>
                <a:ea typeface="+mj-ea"/>
                <a:cs typeface="+mj-cs"/>
              </a:rPr>
              <a:t>Find the date with the highest number of deaths.</a:t>
            </a:r>
            <a:br>
              <a:rPr lang="en-US" sz="3400" b="1" kern="1200">
                <a:solidFill>
                  <a:srgbClr val="FFFFFF"/>
                </a:solidFill>
                <a:effectLst/>
                <a:latin typeface="+mj-lt"/>
                <a:ea typeface="+mj-ea"/>
                <a:cs typeface="+mj-cs"/>
              </a:rPr>
            </a:br>
            <a:endParaRPr lang="en-US" sz="3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AFA7DB72-A6B1-C86E-F826-CEEDB4E8F5D9}"/>
              </a:ext>
            </a:extLst>
          </p:cNvPr>
          <p:cNvPicPr>
            <a:picLocks noGrp="1" noChangeAspect="1"/>
          </p:cNvPicPr>
          <p:nvPr>
            <p:ph idx="1"/>
          </p:nvPr>
        </p:nvPicPr>
        <p:blipFill>
          <a:blip r:embed="rId2"/>
          <a:stretch>
            <a:fillRect/>
          </a:stretch>
        </p:blipFill>
        <p:spPr>
          <a:xfrm>
            <a:off x="4502428" y="1432888"/>
            <a:ext cx="7225748" cy="3992224"/>
          </a:xfrm>
          <a:prstGeom prst="rect">
            <a:avLst/>
          </a:prstGeom>
        </p:spPr>
      </p:pic>
      <p:sp>
        <p:nvSpPr>
          <p:cNvPr id="5" name="TextBox 4">
            <a:extLst>
              <a:ext uri="{FF2B5EF4-FFF2-40B4-BE49-F238E27FC236}">
                <a16:creationId xmlns:a16="http://schemas.microsoft.com/office/drawing/2014/main" id="{70EA0B28-4CAB-F046-AB4D-FEE487B3DCB7}"/>
              </a:ext>
            </a:extLst>
          </p:cNvPr>
          <p:cNvSpPr txBox="1"/>
          <p:nvPr/>
        </p:nvSpPr>
        <p:spPr>
          <a:xfrm>
            <a:off x="8151260"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500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B9C3BC07-1D42-9E95-7127-1FEC4B006DC8}"/>
              </a:ext>
            </a:extLst>
          </p:cNvPr>
          <p:cNvPicPr>
            <a:picLocks noChangeAspect="1"/>
          </p:cNvPicPr>
          <p:nvPr/>
        </p:nvPicPr>
        <p:blipFill>
          <a:blip r:embed="rId2"/>
          <a:srcRect l="5962" r="22831"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98404-4B20-C9A1-BB2B-9E59A2385626}"/>
              </a:ext>
            </a:extLst>
          </p:cNvPr>
          <p:cNvSpPr>
            <a:spLocks noGrp="1"/>
          </p:cNvSpPr>
          <p:nvPr>
            <p:ph type="title"/>
          </p:nvPr>
        </p:nvSpPr>
        <p:spPr>
          <a:xfrm>
            <a:off x="-199439" y="2719159"/>
            <a:ext cx="4437475" cy="3531403"/>
          </a:xfrm>
        </p:spPr>
        <p:txBody>
          <a:bodyPr vert="horz" lIns="91440" tIns="45720" rIns="91440" bIns="45720" rtlCol="0" anchor="t">
            <a:normAutofit/>
          </a:bodyPr>
          <a:lstStyle/>
          <a:p>
            <a:pPr algn="ctr"/>
            <a:r>
              <a:rPr lang="en-US" sz="6000">
                <a:solidFill>
                  <a:srgbClr val="FFFFFF"/>
                </a:solidFill>
              </a:rPr>
              <a:t>Data Visualization</a:t>
            </a:r>
          </a:p>
        </p:txBody>
      </p:sp>
      <p:sp>
        <p:nvSpPr>
          <p:cNvPr id="4" name="TextBox 3">
            <a:extLst>
              <a:ext uri="{FF2B5EF4-FFF2-40B4-BE49-F238E27FC236}">
                <a16:creationId xmlns:a16="http://schemas.microsoft.com/office/drawing/2014/main" id="{A2ECAF1F-FDA1-E903-78AC-6121B77B1E78}"/>
              </a:ext>
            </a:extLst>
          </p:cNvPr>
          <p:cNvSpPr txBox="1"/>
          <p:nvPr/>
        </p:nvSpPr>
        <p:spPr>
          <a:xfrm>
            <a:off x="7625365" y="648179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98788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6174-F270-4C3C-0589-238C64EE6437}"/>
              </a:ext>
            </a:extLst>
          </p:cNvPr>
          <p:cNvSpPr>
            <a:spLocks noGrp="1"/>
          </p:cNvSpPr>
          <p:nvPr>
            <p:ph type="title"/>
          </p:nvPr>
        </p:nvSpPr>
        <p:spPr>
          <a:xfrm>
            <a:off x="1074304" y="174017"/>
            <a:ext cx="4959603" cy="1642969"/>
          </a:xfrm>
        </p:spPr>
        <p:txBody>
          <a:bodyPr anchor="b">
            <a:normAutofit/>
          </a:bodyPr>
          <a:lstStyle/>
          <a:p>
            <a:r>
              <a:rPr lang="en-US" sz="4000" b="1" i="0">
                <a:effectLst/>
                <a:latin typeface="Times New Roman" panose="02020603050405020304" pitchFamily="18" charset="0"/>
                <a:cs typeface="Times New Roman" panose="02020603050405020304" pitchFamily="18" charset="0"/>
              </a:rPr>
              <a:t>Hospitalized Count Over Time</a:t>
            </a:r>
            <a:endParaRPr lang="en-US" sz="4000">
              <a:latin typeface="Times New Roman" panose="02020603050405020304" pitchFamily="18" charset="0"/>
              <a:cs typeface="Times New Roman" panose="02020603050405020304" pitchFamily="18" charset="0"/>
            </a:endParaRPr>
          </a:p>
        </p:txBody>
      </p:sp>
      <p:sp>
        <p:nvSpPr>
          <p:cNvPr id="1030" name="Content Placeholder 1029">
            <a:extLst>
              <a:ext uri="{FF2B5EF4-FFF2-40B4-BE49-F238E27FC236}">
                <a16:creationId xmlns:a16="http://schemas.microsoft.com/office/drawing/2014/main" id="{14EA6573-DA11-11E6-88F7-37CA0DA1F85D}"/>
              </a:ext>
            </a:extLst>
          </p:cNvPr>
          <p:cNvSpPr>
            <a:spLocks noGrp="1"/>
          </p:cNvSpPr>
          <p:nvPr>
            <p:ph idx="1"/>
          </p:nvPr>
        </p:nvSpPr>
        <p:spPr>
          <a:xfrm>
            <a:off x="1136397" y="2418408"/>
            <a:ext cx="4959603" cy="3522569"/>
          </a:xfrm>
        </p:spPr>
        <p:txBody>
          <a:bodyPr anchor="t">
            <a:normAutofit/>
          </a:bodyPr>
          <a:lstStyle/>
          <a:p>
            <a:r>
              <a:rPr lang="en-US" sz="1700"/>
              <a:t>The graph shows the trend in COVID-19 hospitalizations over time, beginning near zero in early 2020 and experiencing several significant peaks and declines. </a:t>
            </a:r>
          </a:p>
          <a:p>
            <a:r>
              <a:rPr lang="en-US" sz="1700"/>
              <a:t>Major spikes occur in early 2021, mid-2022, and early to mid-2023, with hospitalization counts reaching close to or above 200, likely corresponding to pandemic waves. </a:t>
            </a:r>
          </a:p>
          <a:p>
            <a:r>
              <a:rPr lang="en-US" sz="1700"/>
              <a:t>Between these peaks, the graph shows sharp declines, indicating periods when COVID-19 transmission or hospitalization rates decreased, possibly due to effective interventions or seasonal variations in case severity.</a:t>
            </a:r>
          </a:p>
          <a:p>
            <a:endParaRPr lang="en-US" sz="1700"/>
          </a:p>
        </p:txBody>
      </p:sp>
      <p:pic>
        <p:nvPicPr>
          <p:cNvPr id="1026" name="Picture 2" descr="A graph showing the number of cases&#10;&#10;Description automatically generated">
            <a:extLst>
              <a:ext uri="{FF2B5EF4-FFF2-40B4-BE49-F238E27FC236}">
                <a16:creationId xmlns:a16="http://schemas.microsoft.com/office/drawing/2014/main" id="{856ED66B-1DAE-73BF-A299-DB29C8A7AC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46288"/>
            <a:ext cx="5201023" cy="3951667"/>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870C8A-186E-4973-C09E-2FA4E6A49307}"/>
              </a:ext>
            </a:extLst>
          </p:cNvPr>
          <p:cNvSpPr txBox="1"/>
          <p:nvPr/>
        </p:nvSpPr>
        <p:spPr>
          <a:xfrm>
            <a:off x="8115299" y="6444519"/>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64145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3C4C2-7428-F917-2A2C-B28099AB3C90}"/>
              </a:ext>
            </a:extLst>
          </p:cNvPr>
          <p:cNvSpPr>
            <a:spLocks noGrp="1"/>
          </p:cNvSpPr>
          <p:nvPr>
            <p:ph type="title"/>
          </p:nvPr>
        </p:nvSpPr>
        <p:spPr>
          <a:xfrm>
            <a:off x="1149717" y="485741"/>
            <a:ext cx="5929422" cy="857315"/>
          </a:xfrm>
        </p:spPr>
        <p:txBody>
          <a:bodyPr anchor="b">
            <a:noAutofit/>
          </a:bodyPr>
          <a:lstStyle/>
          <a:p>
            <a:r>
              <a:rPr lang="en-US" sz="4000" b="1" i="0">
                <a:effectLst/>
                <a:latin typeface="Times New Roman" panose="02020603050405020304" pitchFamily="18" charset="0"/>
                <a:cs typeface="Times New Roman" panose="02020603050405020304" pitchFamily="18" charset="0"/>
              </a:rPr>
              <a:t>Correlation Heatmap:</a:t>
            </a:r>
            <a:endParaRPr lang="en-US" sz="4000">
              <a:latin typeface="Times New Roman" panose="02020603050405020304" pitchFamily="18" charset="0"/>
              <a:cs typeface="Times New Roman" panose="02020603050405020304" pitchFamily="18" charset="0"/>
            </a:endParaRPr>
          </a:p>
        </p:txBody>
      </p:sp>
      <p:sp>
        <p:nvSpPr>
          <p:cNvPr id="2054" name="Content Placeholder 2053">
            <a:extLst>
              <a:ext uri="{FF2B5EF4-FFF2-40B4-BE49-F238E27FC236}">
                <a16:creationId xmlns:a16="http://schemas.microsoft.com/office/drawing/2014/main" id="{C55070DE-0AF0-83EC-0A77-5D27A94B7405}"/>
              </a:ext>
            </a:extLst>
          </p:cNvPr>
          <p:cNvSpPr>
            <a:spLocks noGrp="1"/>
          </p:cNvSpPr>
          <p:nvPr>
            <p:ph idx="1"/>
          </p:nvPr>
        </p:nvSpPr>
        <p:spPr>
          <a:xfrm>
            <a:off x="1134766" y="2114696"/>
            <a:ext cx="5623386" cy="3519780"/>
          </a:xfrm>
        </p:spPr>
        <p:txBody>
          <a:bodyPr>
            <a:normAutofit/>
          </a:bodyPr>
          <a:lstStyle/>
          <a:p>
            <a:pPr>
              <a:buFont typeface="Arial" panose="020B0604020202020204" pitchFamily="34" charset="0"/>
              <a:buChar char="•"/>
            </a:pPr>
            <a:r>
              <a:rPr lang="en-US" sz="1400" b="1" err="1"/>
              <a:t>total_test</a:t>
            </a:r>
            <a:r>
              <a:rPr lang="en-US" sz="1400" b="1"/>
              <a:t> and </a:t>
            </a:r>
            <a:r>
              <a:rPr lang="en-US" sz="1400" b="1" err="1"/>
              <a:t>positive_test</a:t>
            </a:r>
            <a:r>
              <a:rPr lang="en-US" sz="1400" b="1"/>
              <a:t> (0.65)</a:t>
            </a:r>
            <a:r>
              <a:rPr lang="en-US" sz="1400"/>
              <a:t>: There is a moderate positive correlation between the total number of tests and the number of positive tests. This suggests that as the number of tests increases, the number of positive results tends to increase, which is expected if the overall positivity rate remains stable.</a:t>
            </a:r>
          </a:p>
          <a:p>
            <a:pPr>
              <a:buFont typeface="Arial" panose="020B0604020202020204" pitchFamily="34" charset="0"/>
              <a:buChar char="•"/>
            </a:pPr>
            <a:r>
              <a:rPr lang="en-US" sz="1400" b="1" err="1"/>
              <a:t>total_test</a:t>
            </a:r>
            <a:r>
              <a:rPr lang="en-US" sz="1400" b="1"/>
              <a:t> and </a:t>
            </a:r>
            <a:r>
              <a:rPr lang="en-US" sz="1400" b="1" err="1"/>
              <a:t>percent_positive</a:t>
            </a:r>
            <a:r>
              <a:rPr lang="en-US" sz="1400" b="1"/>
              <a:t> (-0.13)</a:t>
            </a:r>
            <a:r>
              <a:rPr lang="en-US" sz="1400"/>
              <a:t>: There is a weak negative correlation between the total tests and the percent positive. This suggests that as the total number of tests increases, the percentage of positive cases slightly decreases, which could indicate that increased testing reaches more people who are less likely to be positive.</a:t>
            </a:r>
          </a:p>
          <a:p>
            <a:pPr>
              <a:buFont typeface="Arial" panose="020B0604020202020204" pitchFamily="34" charset="0"/>
              <a:buChar char="•"/>
            </a:pPr>
            <a:r>
              <a:rPr lang="en-US" sz="1400" b="1" err="1"/>
              <a:t>positive_test</a:t>
            </a:r>
            <a:r>
              <a:rPr lang="en-US" sz="1400" b="1"/>
              <a:t> and </a:t>
            </a:r>
            <a:r>
              <a:rPr lang="en-US" sz="1400" b="1" err="1"/>
              <a:t>percent_positive</a:t>
            </a:r>
            <a:r>
              <a:rPr lang="en-US" sz="1400" b="1"/>
              <a:t> (0.41)</a:t>
            </a:r>
            <a:r>
              <a:rPr lang="en-US" sz="1400"/>
              <a:t>: There is a moderate positive correlation between the number of positive tests and the percent positive. This indicates that as the number of positive cases increases, the percentage of positive tests tends to increase as well.</a:t>
            </a:r>
          </a:p>
          <a:p>
            <a:endParaRPr lang="en-US" sz="1400"/>
          </a:p>
        </p:txBody>
      </p:sp>
      <p:pic>
        <p:nvPicPr>
          <p:cNvPr id="2050" name="Picture 2" descr="A screenshot of a test&#10;&#10;Description automatically generated">
            <a:extLst>
              <a:ext uri="{FF2B5EF4-FFF2-40B4-BE49-F238E27FC236}">
                <a16:creationId xmlns:a16="http://schemas.microsoft.com/office/drawing/2014/main" id="{F5FB01CE-E2E3-DF10-D226-78464B03EA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77240" y="1524000"/>
            <a:ext cx="4444963" cy="3310758"/>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245576-6734-8A56-CB6E-6644126D89D2}"/>
              </a:ext>
            </a:extLst>
          </p:cNvPr>
          <p:cNvSpPr txBox="1"/>
          <p:nvPr/>
        </p:nvSpPr>
        <p:spPr>
          <a:xfrm>
            <a:off x="8304487" y="6452337"/>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97957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31C4F-BACF-DE02-DAFA-285EFB0A610C}"/>
              </a:ext>
            </a:extLst>
          </p:cNvPr>
          <p:cNvSpPr>
            <a:spLocks noGrp="1"/>
          </p:cNvSpPr>
          <p:nvPr>
            <p:ph type="title"/>
          </p:nvPr>
        </p:nvSpPr>
        <p:spPr>
          <a:xfrm>
            <a:off x="1074304" y="315617"/>
            <a:ext cx="4959603" cy="1642969"/>
          </a:xfrm>
        </p:spPr>
        <p:txBody>
          <a:bodyPr anchor="b">
            <a:normAutofit/>
          </a:bodyPr>
          <a:lstStyle/>
          <a:p>
            <a:r>
              <a:rPr lang="en-US" sz="4000" b="1">
                <a:latin typeface="Times New Roman" panose="02020603050405020304" pitchFamily="18" charset="0"/>
                <a:cs typeface="Times New Roman" panose="02020603050405020304" pitchFamily="18" charset="0"/>
              </a:rPr>
              <a:t>Comparison of Insert Status:</a:t>
            </a:r>
          </a:p>
        </p:txBody>
      </p:sp>
      <p:sp>
        <p:nvSpPr>
          <p:cNvPr id="3078" name="Content Placeholder 3077">
            <a:extLst>
              <a:ext uri="{FF2B5EF4-FFF2-40B4-BE49-F238E27FC236}">
                <a16:creationId xmlns:a16="http://schemas.microsoft.com/office/drawing/2014/main" id="{3D94A823-CD17-5995-2715-A314DC662EA1}"/>
              </a:ext>
            </a:extLst>
          </p:cNvPr>
          <p:cNvSpPr>
            <a:spLocks noGrp="1"/>
          </p:cNvSpPr>
          <p:nvPr>
            <p:ph idx="1"/>
          </p:nvPr>
        </p:nvSpPr>
        <p:spPr>
          <a:xfrm>
            <a:off x="1136397" y="2418408"/>
            <a:ext cx="4234389" cy="1134089"/>
          </a:xfrm>
        </p:spPr>
        <p:txBody>
          <a:bodyPr anchor="t">
            <a:normAutofit/>
          </a:bodyPr>
          <a:lstStyle/>
          <a:p>
            <a:pPr marL="0" indent="0">
              <a:buNone/>
            </a:pPr>
            <a:r>
              <a:rPr lang="en-US" sz="2000"/>
              <a:t>In first it got the high and later it decreases both admitted to hospitals and deaths</a:t>
            </a:r>
          </a:p>
        </p:txBody>
      </p:sp>
      <p:pic>
        <p:nvPicPr>
          <p:cNvPr id="3074" name="Picture 2">
            <a:extLst>
              <a:ext uri="{FF2B5EF4-FFF2-40B4-BE49-F238E27FC236}">
                <a16:creationId xmlns:a16="http://schemas.microsoft.com/office/drawing/2014/main" id="{EA6673F8-5011-0182-C2EC-5FD5E303E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30621"/>
            <a:ext cx="5201023" cy="5192012"/>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185E48-3241-73CA-7499-A696359FE759}"/>
              </a:ext>
            </a:extLst>
          </p:cNvPr>
          <p:cNvSpPr txBox="1"/>
          <p:nvPr/>
        </p:nvSpPr>
        <p:spPr>
          <a:xfrm>
            <a:off x="8292662" y="6453254"/>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37279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A4007-6FC1-9D29-656C-C81ED3FBE2A6}"/>
              </a:ext>
            </a:extLst>
          </p:cNvPr>
          <p:cNvSpPr>
            <a:spLocks noGrp="1"/>
          </p:cNvSpPr>
          <p:nvPr>
            <p:ph type="title"/>
          </p:nvPr>
        </p:nvSpPr>
        <p:spPr>
          <a:xfrm>
            <a:off x="643278" y="661975"/>
            <a:ext cx="9583288" cy="758183"/>
          </a:xfrm>
        </p:spPr>
        <p:txBody>
          <a:bodyPr vert="horz" lIns="91440" tIns="45720" rIns="91440" bIns="45720" rtlCol="0" anchor="b">
            <a:normAutofit/>
          </a:bodyPr>
          <a:lstStyle/>
          <a:p>
            <a:r>
              <a:rPr lang="en-US" sz="4000" b="1" kern="1200">
                <a:solidFill>
                  <a:schemeClr val="tx1"/>
                </a:solidFill>
                <a:latin typeface="Times New Roman" panose="02020603050405020304" pitchFamily="18" charset="0"/>
                <a:cs typeface="Times New Roman" panose="02020603050405020304" pitchFamily="18" charset="0"/>
              </a:rPr>
              <a:t>Daily cases vs 7-day Averages: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90954F-D0BC-7E95-30D7-CCF91340DDB8}"/>
              </a:ext>
            </a:extLst>
          </p:cNvPr>
          <p:cNvPicPr>
            <a:picLocks noGrp="1" noChangeAspect="1"/>
          </p:cNvPicPr>
          <p:nvPr>
            <p:ph idx="1"/>
          </p:nvPr>
        </p:nvPicPr>
        <p:blipFill>
          <a:blip r:embed="rId2"/>
          <a:stretch>
            <a:fillRect/>
          </a:stretch>
        </p:blipFill>
        <p:spPr>
          <a:xfrm>
            <a:off x="481689" y="1661719"/>
            <a:ext cx="8620270" cy="3727699"/>
          </a:xfrm>
          <a:prstGeom prst="rect">
            <a:avLst/>
          </a:prstGeom>
        </p:spPr>
      </p:pic>
      <p:sp>
        <p:nvSpPr>
          <p:cNvPr id="7" name="TextBox 6">
            <a:extLst>
              <a:ext uri="{FF2B5EF4-FFF2-40B4-BE49-F238E27FC236}">
                <a16:creationId xmlns:a16="http://schemas.microsoft.com/office/drawing/2014/main" id="{DAA34CDB-530A-4473-812E-FE300198E14A}"/>
              </a:ext>
            </a:extLst>
          </p:cNvPr>
          <p:cNvSpPr txBox="1"/>
          <p:nvPr/>
        </p:nvSpPr>
        <p:spPr>
          <a:xfrm>
            <a:off x="8250621" y="6424783"/>
            <a:ext cx="6096000" cy="369332"/>
          </a:xfrm>
          <a:prstGeom prst="rect">
            <a:avLst/>
          </a:prstGeom>
          <a:noFill/>
        </p:spPr>
        <p:txBody>
          <a:bodyPr wrap="square">
            <a:spAutoFit/>
          </a:bodyPr>
          <a:lstStyle/>
          <a:p>
            <a:r>
              <a:rPr lang="en-US"/>
              <a:t>Scalable Databases FALL 2024 72913</a:t>
            </a:r>
          </a:p>
        </p:txBody>
      </p:sp>
      <p:sp>
        <p:nvSpPr>
          <p:cNvPr id="3" name="TextBox 2">
            <a:extLst>
              <a:ext uri="{FF2B5EF4-FFF2-40B4-BE49-F238E27FC236}">
                <a16:creationId xmlns:a16="http://schemas.microsoft.com/office/drawing/2014/main" id="{FBA8CEED-4808-A5F7-86AF-A4A9E8007200}"/>
              </a:ext>
            </a:extLst>
          </p:cNvPr>
          <p:cNvSpPr txBox="1"/>
          <p:nvPr/>
        </p:nvSpPr>
        <p:spPr>
          <a:xfrm>
            <a:off x="643278" y="5569527"/>
            <a:ext cx="9068758" cy="646331"/>
          </a:xfrm>
          <a:prstGeom prst="rect">
            <a:avLst/>
          </a:prstGeom>
          <a:noFill/>
        </p:spPr>
        <p:txBody>
          <a:bodyPr wrap="square" rtlCol="0">
            <a:spAutoFit/>
          </a:bodyPr>
          <a:lstStyle/>
          <a:p>
            <a:r>
              <a:rPr lang="en-US" dirty="0"/>
              <a:t>The graph shows the ongoing impact of COVID-19 on public health, with significant fluctuations in case numbers and related outcomes over time.</a:t>
            </a:r>
          </a:p>
        </p:txBody>
      </p:sp>
    </p:spTree>
    <p:extLst>
      <p:ext uri="{BB962C8B-B14F-4D97-AF65-F5344CB8AC3E}">
        <p14:creationId xmlns:p14="http://schemas.microsoft.com/office/powerpoint/2010/main" val="117997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20" name="Rectangle 41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50F32-7DA8-AA19-262C-B6A2FC5CB1A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latin typeface="Times New Roman" panose="02020603050405020304" pitchFamily="18" charset="0"/>
                <a:cs typeface="Times New Roman" panose="02020603050405020304" pitchFamily="18" charset="0"/>
              </a:rPr>
              <a:t>Plotting the Differences:</a:t>
            </a:r>
          </a:p>
        </p:txBody>
      </p:sp>
      <p:pic>
        <p:nvPicPr>
          <p:cNvPr id="4100" name="Picture 4">
            <a:extLst>
              <a:ext uri="{FF2B5EF4-FFF2-40B4-BE49-F238E27FC236}">
                <a16:creationId xmlns:a16="http://schemas.microsoft.com/office/drawing/2014/main" id="{8BEE3683-E0DF-DB2C-EDF5-14BD07C02B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647332"/>
            <a:ext cx="5131088" cy="306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E404FC5-06A5-5D47-31F4-4A08AA2EA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98987"/>
            <a:ext cx="5131087" cy="3835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E9A7C-5E14-04AB-6455-7F237506D5A0}"/>
              </a:ext>
            </a:extLst>
          </p:cNvPr>
          <p:cNvSpPr txBox="1"/>
          <p:nvPr/>
        </p:nvSpPr>
        <p:spPr>
          <a:xfrm>
            <a:off x="8128856" y="6400065"/>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52345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503B8-8196-D687-EDC8-634B7D852F6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Times New Roman" panose="02020603050405020304" pitchFamily="18" charset="0"/>
                <a:cs typeface="Times New Roman" panose="02020603050405020304" pitchFamily="18" charset="0"/>
              </a:rPr>
              <a:t>Daily Cases count:</a:t>
            </a:r>
          </a:p>
        </p:txBody>
      </p:sp>
      <p:pic>
        <p:nvPicPr>
          <p:cNvPr id="5122" name="Picture 2">
            <a:extLst>
              <a:ext uri="{FF2B5EF4-FFF2-40B4-BE49-F238E27FC236}">
                <a16:creationId xmlns:a16="http://schemas.microsoft.com/office/drawing/2014/main" id="{9306F84F-8899-449E-A526-A05598A514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1952" y="1966293"/>
            <a:ext cx="10728095"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A7E18E-2362-162D-563D-E5937C382294}"/>
              </a:ext>
            </a:extLst>
          </p:cNvPr>
          <p:cNvSpPr txBox="1"/>
          <p:nvPr/>
        </p:nvSpPr>
        <p:spPr>
          <a:xfrm>
            <a:off x="8128856" y="6304250"/>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419626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C61DB-161A-B215-82BC-86BB744CDC3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Future Steps:</a:t>
            </a:r>
          </a:p>
        </p:txBody>
      </p:sp>
      <p:sp>
        <p:nvSpPr>
          <p:cNvPr id="3" name="Content Placeholder 2">
            <a:extLst>
              <a:ext uri="{FF2B5EF4-FFF2-40B4-BE49-F238E27FC236}">
                <a16:creationId xmlns:a16="http://schemas.microsoft.com/office/drawing/2014/main" id="{4C05EB95-7C1F-FD5E-DB36-A7A3E3D585E0}"/>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latin typeface="Times New Roman" panose="02020603050405020304" pitchFamily="18" charset="0"/>
                <a:ea typeface="+mn-lt"/>
                <a:cs typeface="Times New Roman" panose="02020603050405020304" pitchFamily="18" charset="0"/>
              </a:rPr>
              <a:t>Step1:</a:t>
            </a:r>
          </a:p>
          <a:p>
            <a:pPr marL="0" indent="0">
              <a:buNone/>
            </a:pPr>
            <a:r>
              <a:rPr lang="en-US" sz="2000" dirty="0">
                <a:latin typeface="Times New Roman" panose="02020603050405020304" pitchFamily="18" charset="0"/>
                <a:ea typeface="+mn-lt"/>
                <a:cs typeface="Times New Roman" panose="02020603050405020304" pitchFamily="18" charset="0"/>
              </a:rPr>
              <a:t>Predictive modeling-like building machine learning models to get the deep insights. To where we apply it to the real-world perspectives.</a:t>
            </a:r>
          </a:p>
          <a:p>
            <a:pPr marL="0" indent="0">
              <a:buNone/>
            </a:pPr>
            <a:r>
              <a:rPr lang="en-US" sz="2000" dirty="0">
                <a:latin typeface="Times New Roman" panose="02020603050405020304" pitchFamily="18" charset="0"/>
                <a:ea typeface="+mn-lt"/>
                <a:cs typeface="Times New Roman" panose="02020603050405020304" pitchFamily="18" charset="0"/>
              </a:rPr>
              <a:t>Step2:</a:t>
            </a:r>
          </a:p>
          <a:p>
            <a:pPr marL="0" indent="0">
              <a:buNone/>
            </a:pPr>
            <a:r>
              <a:rPr lang="en-US" sz="2000" dirty="0">
                <a:latin typeface="Times New Roman" panose="02020603050405020304" pitchFamily="18" charset="0"/>
                <a:ea typeface="+mn-lt"/>
                <a:cs typeface="Times New Roman" panose="02020603050405020304" pitchFamily="18" charset="0"/>
              </a:rPr>
              <a:t>Adding transportation data can help gain the insights the citizens travelling one place to another that helps to m</a:t>
            </a:r>
            <a:r>
              <a:rPr lang="en-US" sz="2000" dirty="0"/>
              <a:t>any organizations adopted hybrid work models, combining remote work with in-person office work.</a:t>
            </a:r>
            <a:endParaRPr lang="en-US" sz="2000" dirty="0">
              <a:latin typeface="Times New Roman" panose="02020603050405020304" pitchFamily="18" charset="0"/>
              <a:ea typeface="+mn-lt"/>
              <a:cs typeface="Times New Roman" panose="02020603050405020304" pitchFamily="18" charset="0"/>
            </a:endParaRPr>
          </a:p>
          <a:p>
            <a:pPr marL="0" indent="0">
              <a:buNone/>
            </a:pPr>
            <a:r>
              <a:rPr lang="en-US" sz="2000" dirty="0"/>
              <a:t>Step3:</a:t>
            </a:r>
          </a:p>
          <a:p>
            <a:pPr marL="0" indent="0">
              <a:buNone/>
            </a:pPr>
            <a:r>
              <a:rPr lang="en-US" sz="2000" dirty="0">
                <a:latin typeface="Times New Roman" panose="02020603050405020304" pitchFamily="18" charset="0"/>
                <a:cs typeface="Times New Roman" panose="02020603050405020304" pitchFamily="18" charset="0"/>
              </a:rPr>
              <a:t>Identify Global supply chains were disrupted due to factory closures, port congestion, and transportation bottlenecks.</a:t>
            </a:r>
          </a:p>
        </p:txBody>
      </p:sp>
    </p:spTree>
    <p:extLst>
      <p:ext uri="{BB962C8B-B14F-4D97-AF65-F5344CB8AC3E}">
        <p14:creationId xmlns:p14="http://schemas.microsoft.com/office/powerpoint/2010/main" val="86506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EB099096-4972-6A3B-61FA-0BE7D24ACDD7}"/>
              </a:ext>
            </a:extLst>
          </p:cNvPr>
          <p:cNvSpPr>
            <a:spLocks noGrp="1"/>
          </p:cNvSpPr>
          <p:nvPr>
            <p:ph type="title"/>
          </p:nvPr>
        </p:nvSpPr>
        <p:spPr>
          <a:xfrm>
            <a:off x="408174" y="197220"/>
            <a:ext cx="5323715" cy="1642970"/>
          </a:xfrm>
        </p:spPr>
        <p:txBody>
          <a:bodyPr anchor="b">
            <a:normAutofit/>
          </a:bodyPr>
          <a:lstStyle/>
          <a:p>
            <a:r>
              <a:rPr lang="en-US" sz="4000" b="1" dirty="0"/>
              <a:t>Introduction</a:t>
            </a:r>
            <a:br>
              <a:rPr lang="en-US" sz="4000" dirty="0"/>
            </a:br>
            <a:r>
              <a:rPr lang="en-US" sz="2800" dirty="0"/>
              <a:t>Datasets:</a:t>
            </a:r>
          </a:p>
        </p:txBody>
      </p:sp>
      <p:sp>
        <p:nvSpPr>
          <p:cNvPr id="3" name="Content Placeholder 2">
            <a:extLst>
              <a:ext uri="{FF2B5EF4-FFF2-40B4-BE49-F238E27FC236}">
                <a16:creationId xmlns:a16="http://schemas.microsoft.com/office/drawing/2014/main" id="{88640CA8-C33F-05C4-C59A-546259A3B4DA}"/>
              </a:ext>
            </a:extLst>
          </p:cNvPr>
          <p:cNvSpPr>
            <a:spLocks noGrp="1"/>
          </p:cNvSpPr>
          <p:nvPr>
            <p:ph idx="1"/>
          </p:nvPr>
        </p:nvSpPr>
        <p:spPr>
          <a:xfrm>
            <a:off x="572462" y="2037410"/>
            <a:ext cx="5315189" cy="3535083"/>
          </a:xfrm>
        </p:spPr>
        <p:txBody>
          <a:bodyPr anchor="t">
            <a:normAutofit lnSpcReduction="10000"/>
          </a:bodyPr>
          <a:lstStyle/>
          <a:p>
            <a:r>
              <a:rPr lang="en-US" sz="1900">
                <a:latin typeface="Times New Roman" panose="02020603050405020304" pitchFamily="18" charset="0"/>
                <a:cs typeface="Times New Roman" panose="02020603050405020304" pitchFamily="18" charset="0"/>
              </a:rPr>
              <a:t>Selecting these three datasets provides a well-rounded view of COVID-19’s impact, enabling a detailed analysis of the pandemic from multiple angles. </a:t>
            </a:r>
          </a:p>
          <a:p>
            <a:r>
              <a:rPr lang="en-US" sz="1900">
                <a:latin typeface="Times New Roman" panose="02020603050405020304" pitchFamily="18" charset="0"/>
                <a:cs typeface="Times New Roman" panose="02020603050405020304" pitchFamily="18" charset="0"/>
              </a:rPr>
              <a:t>Testing data offers insight into the reach and prevalence of infection, hospitalization data reveals the pandemic's severity and healthcare implications, and case counts and death rates allow us to quantify the toll on human life. </a:t>
            </a:r>
          </a:p>
          <a:p>
            <a:r>
              <a:rPr lang="en-US" sz="1900">
                <a:latin typeface="Times New Roman" panose="02020603050405020304" pitchFamily="18" charset="0"/>
                <a:cs typeface="Times New Roman" panose="02020603050405020304" pitchFamily="18" charset="0"/>
              </a:rPr>
              <a:t>By integrating these datasets, we gain a comprehensive understanding that can inform current public health decisions and future pandemic preparedness.</a:t>
            </a:r>
          </a:p>
          <a:p>
            <a:pPr marL="0" indent="0">
              <a:buNone/>
            </a:pPr>
            <a:endParaRPr lang="en-US" sz="19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9CB74F21-BBEE-5EDA-ACBE-4F8AEB48628B}"/>
              </a:ext>
            </a:extLst>
          </p:cNvPr>
          <p:cNvPicPr>
            <a:picLocks noChangeAspect="1"/>
          </p:cNvPicPr>
          <p:nvPr/>
        </p:nvPicPr>
        <p:blipFill>
          <a:blip r:embed="rId2"/>
          <a:stretch>
            <a:fillRect/>
          </a:stretch>
        </p:blipFill>
        <p:spPr>
          <a:xfrm>
            <a:off x="6140063" y="670039"/>
            <a:ext cx="5970420" cy="5270938"/>
          </a:xfrm>
          <a:prstGeom prst="rect">
            <a:avLst/>
          </a:prstGeom>
        </p:spPr>
      </p:pic>
      <p:sp>
        <p:nvSpPr>
          <p:cNvPr id="8" name="TextBox 7">
            <a:extLst>
              <a:ext uri="{FF2B5EF4-FFF2-40B4-BE49-F238E27FC236}">
                <a16:creationId xmlns:a16="http://schemas.microsoft.com/office/drawing/2014/main" id="{45BDA896-D5D3-701F-80A2-95F5BE8B7294}"/>
              </a:ext>
            </a:extLst>
          </p:cNvPr>
          <p:cNvSpPr txBox="1"/>
          <p:nvPr/>
        </p:nvSpPr>
        <p:spPr>
          <a:xfrm>
            <a:off x="408174" y="6291448"/>
            <a:ext cx="6111764"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8514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695A5-8539-C9E0-1A82-5AA31F4B6E4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1B1B2EB4-BBA7-5A2C-C40E-39023F7C05CE}"/>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This analysis illuminates the profound impact of the COVID-19 pandemic by weaving together critical data on testing, hospitalizations, and mortality. We explored the powerful correlations between testing positivity and the strain on our healthcare systems. These insights not only reveal the essential patterns of the pandemic's journey but also empower us to assess healthcare burdens and appreciate the effects of our interventions. This work deepens our understanding of COVID-19 and establishes a strong, data-driven foundation for future public health research, guiding informed decision-making and strengthening our readiness for challenges ahead.</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35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3109-FEAA-5308-362F-3D6F9FEEC42D}"/>
              </a:ext>
            </a:extLst>
          </p:cNvPr>
          <p:cNvSpPr>
            <a:spLocks noGrp="1"/>
          </p:cNvSpPr>
          <p:nvPr>
            <p:ph type="title"/>
          </p:nvPr>
        </p:nvSpPr>
        <p:spPr>
          <a:noFill/>
        </p:spPr>
        <p:txBody>
          <a:bodyPr/>
          <a:lstStyle/>
          <a:p>
            <a:r>
              <a:rPr lang="en-US"/>
              <a:t>Explanation Of The Datasets:</a:t>
            </a:r>
          </a:p>
        </p:txBody>
      </p:sp>
      <p:graphicFrame>
        <p:nvGraphicFramePr>
          <p:cNvPr id="27" name="Content Placeholder 2">
            <a:extLst>
              <a:ext uri="{FF2B5EF4-FFF2-40B4-BE49-F238E27FC236}">
                <a16:creationId xmlns:a16="http://schemas.microsoft.com/office/drawing/2014/main" id="{13B2AAB9-12B2-DACA-BD69-0BF023AC6A4B}"/>
              </a:ext>
            </a:extLst>
          </p:cNvPr>
          <p:cNvGraphicFramePr>
            <a:graphicFrameLocks noGrp="1"/>
          </p:cNvGraphicFramePr>
          <p:nvPr>
            <p:ph idx="1"/>
          </p:nvPr>
        </p:nvGraphicFramePr>
        <p:xfrm>
          <a:off x="838200" y="1825625"/>
          <a:ext cx="10855036"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16BC188-DE11-4041-1A91-60ED311E0FD0}"/>
              </a:ext>
            </a:extLst>
          </p:cNvPr>
          <p:cNvSpPr txBox="1"/>
          <p:nvPr/>
        </p:nvSpPr>
        <p:spPr>
          <a:xfrm>
            <a:off x="498764" y="6492875"/>
            <a:ext cx="4409567"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7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705A7-D291-1923-BC85-CA0E7A349A9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After combining 3 Datasets:</a:t>
            </a:r>
          </a:p>
        </p:txBody>
      </p:sp>
      <p:pic>
        <p:nvPicPr>
          <p:cNvPr id="4" name="Content Placeholder 3">
            <a:extLst>
              <a:ext uri="{FF2B5EF4-FFF2-40B4-BE49-F238E27FC236}">
                <a16:creationId xmlns:a16="http://schemas.microsoft.com/office/drawing/2014/main" id="{BD3700C4-1E1B-F46F-AD03-95881DEAD52D}"/>
              </a:ext>
            </a:extLst>
          </p:cNvPr>
          <p:cNvPicPr>
            <a:picLocks noGrp="1" noChangeAspect="1"/>
          </p:cNvPicPr>
          <p:nvPr>
            <p:ph idx="1"/>
          </p:nvPr>
        </p:nvPicPr>
        <p:blipFill>
          <a:blip r:embed="rId2"/>
          <a:stretch>
            <a:fillRect/>
          </a:stretch>
        </p:blipFill>
        <p:spPr>
          <a:xfrm>
            <a:off x="432225" y="2592357"/>
            <a:ext cx="11327549" cy="3200032"/>
          </a:xfrm>
          <a:prstGeom prst="rect">
            <a:avLst/>
          </a:prstGeom>
        </p:spPr>
      </p:pic>
      <p:sp>
        <p:nvSpPr>
          <p:cNvPr id="5" name="TextBox 4">
            <a:extLst>
              <a:ext uri="{FF2B5EF4-FFF2-40B4-BE49-F238E27FC236}">
                <a16:creationId xmlns:a16="http://schemas.microsoft.com/office/drawing/2014/main" id="{B981AC1F-8FB8-CC48-B06D-B535BF44CD95}"/>
              </a:ext>
            </a:extLst>
          </p:cNvPr>
          <p:cNvSpPr txBox="1"/>
          <p:nvPr/>
        </p:nvSpPr>
        <p:spPr>
          <a:xfrm>
            <a:off x="432225" y="6387538"/>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11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04C4D-3690-5467-D4FF-03B31F0D6B4D}"/>
              </a:ext>
            </a:extLst>
          </p:cNvPr>
          <p:cNvSpPr>
            <a:spLocks noGrp="1"/>
          </p:cNvSpPr>
          <p:nvPr>
            <p:ph type="title"/>
          </p:nvPr>
        </p:nvSpPr>
        <p:spPr>
          <a:xfrm>
            <a:off x="113420" y="2640376"/>
            <a:ext cx="3796427" cy="2757975"/>
          </a:xfrm>
        </p:spPr>
        <p:txBody>
          <a:bodyPr vert="horz" lIns="91440" tIns="45720" rIns="91440" bIns="45720" rtlCol="0" anchor="t">
            <a:normAutofit fontScale="90000"/>
          </a:bodyPr>
          <a:lstStyle/>
          <a:p>
            <a:pPr>
              <a:lnSpc>
                <a:spcPct val="150000"/>
              </a:lnSpc>
            </a:pPr>
            <a:r>
              <a:rPr lang="en-US" sz="2700" b="1">
                <a:solidFill>
                  <a:srgbClr val="FFFFFF"/>
                </a:solidFill>
              </a:rPr>
              <a:t>Query 1 :</a:t>
            </a:r>
            <a:br>
              <a:rPr lang="en-US" sz="2700" b="1">
                <a:solidFill>
                  <a:srgbClr val="FFFFFF"/>
                </a:solidFill>
              </a:rPr>
            </a:br>
            <a:r>
              <a:rPr lang="en-US" sz="2700" b="1" i="0">
                <a:solidFill>
                  <a:srgbClr val="FFFFFF"/>
                </a:solidFill>
                <a:effectLst/>
              </a:rPr>
              <a:t>Aggregate monthly data for cases, hospitalizations, and deaths</a:t>
            </a:r>
            <a:br>
              <a:rPr lang="en-US" sz="2500" b="1" i="0">
                <a:solidFill>
                  <a:srgbClr val="FFFFFF"/>
                </a:solidFill>
                <a:effectLst/>
              </a:rPr>
            </a:br>
            <a:endParaRPr lang="en-US" sz="2500" b="1">
              <a:solidFill>
                <a:srgbClr val="FFFFFF"/>
              </a:solidFill>
            </a:endParaRPr>
          </a:p>
        </p:txBody>
      </p:sp>
      <p:pic>
        <p:nvPicPr>
          <p:cNvPr id="5" name="Picture 4">
            <a:extLst>
              <a:ext uri="{FF2B5EF4-FFF2-40B4-BE49-F238E27FC236}">
                <a16:creationId xmlns:a16="http://schemas.microsoft.com/office/drawing/2014/main" id="{AF763360-167C-2E45-0286-EC7DA8900854}"/>
              </a:ext>
            </a:extLst>
          </p:cNvPr>
          <p:cNvPicPr>
            <a:picLocks noChangeAspect="1"/>
          </p:cNvPicPr>
          <p:nvPr/>
        </p:nvPicPr>
        <p:blipFill>
          <a:blip r:embed="rId2"/>
          <a:stretch>
            <a:fillRect/>
          </a:stretch>
        </p:blipFill>
        <p:spPr>
          <a:xfrm>
            <a:off x="4495807" y="2244436"/>
            <a:ext cx="3426824" cy="2549237"/>
          </a:xfrm>
          <a:prstGeom prst="rect">
            <a:avLst/>
          </a:prstGeom>
        </p:spPr>
      </p:pic>
      <p:pic>
        <p:nvPicPr>
          <p:cNvPr id="4" name="Content Placeholder 3">
            <a:extLst>
              <a:ext uri="{FF2B5EF4-FFF2-40B4-BE49-F238E27FC236}">
                <a16:creationId xmlns:a16="http://schemas.microsoft.com/office/drawing/2014/main" id="{8A4B5757-AA11-6640-5A19-790354677CD6}"/>
              </a:ext>
            </a:extLst>
          </p:cNvPr>
          <p:cNvPicPr>
            <a:picLocks noGrp="1" noChangeAspect="1"/>
          </p:cNvPicPr>
          <p:nvPr>
            <p:ph idx="1"/>
          </p:nvPr>
        </p:nvPicPr>
        <p:blipFill>
          <a:blip r:embed="rId3"/>
          <a:stretch>
            <a:fillRect/>
          </a:stretch>
        </p:blipFill>
        <p:spPr>
          <a:xfrm>
            <a:off x="8266414" y="1889434"/>
            <a:ext cx="3141973" cy="3079133"/>
          </a:xfrm>
          <a:prstGeom prst="rect">
            <a:avLst/>
          </a:prstGeom>
        </p:spPr>
      </p:pic>
      <p:sp>
        <p:nvSpPr>
          <p:cNvPr id="3" name="TextBox 2">
            <a:extLst>
              <a:ext uri="{FF2B5EF4-FFF2-40B4-BE49-F238E27FC236}">
                <a16:creationId xmlns:a16="http://schemas.microsoft.com/office/drawing/2014/main" id="{62519AD1-BBCB-CFE3-09BE-258B04C227EF}"/>
              </a:ext>
            </a:extLst>
          </p:cNvPr>
          <p:cNvSpPr txBox="1"/>
          <p:nvPr/>
        </p:nvSpPr>
        <p:spPr>
          <a:xfrm>
            <a:off x="714703" y="567558"/>
            <a:ext cx="2839729" cy="523220"/>
          </a:xfrm>
          <a:prstGeom prst="rect">
            <a:avLst/>
          </a:prstGeom>
          <a:noFill/>
        </p:spPr>
        <p:txBody>
          <a:bodyPr wrap="square" rtlCol="0">
            <a:spAutoFit/>
          </a:bodyPr>
          <a:lstStyle/>
          <a:p>
            <a:r>
              <a:rPr lang="en-US" sz="2800">
                <a:solidFill>
                  <a:srgbClr val="FFFFFF"/>
                </a:solidFill>
              </a:rPr>
              <a:t>SQL QUERIES</a:t>
            </a:r>
            <a:endParaRPr lang="en-US" sz="2800"/>
          </a:p>
        </p:txBody>
      </p:sp>
      <p:sp>
        <p:nvSpPr>
          <p:cNvPr id="7" name="TextBox 6">
            <a:extLst>
              <a:ext uri="{FF2B5EF4-FFF2-40B4-BE49-F238E27FC236}">
                <a16:creationId xmlns:a16="http://schemas.microsoft.com/office/drawing/2014/main" id="{8B913326-ACCC-A9A7-6406-362D2FE6FA86}"/>
              </a:ext>
            </a:extLst>
          </p:cNvPr>
          <p:cNvSpPr txBox="1"/>
          <p:nvPr/>
        </p:nvSpPr>
        <p:spPr>
          <a:xfrm>
            <a:off x="7922631" y="6304003"/>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44579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E8E88-156F-1A18-628E-83CF5B2EAECD}"/>
              </a:ext>
            </a:extLst>
          </p:cNvPr>
          <p:cNvSpPr>
            <a:spLocks noGrp="1"/>
          </p:cNvSpPr>
          <p:nvPr>
            <p:ph type="title"/>
          </p:nvPr>
        </p:nvSpPr>
        <p:spPr>
          <a:xfrm>
            <a:off x="-6621" y="2501549"/>
            <a:ext cx="3859928" cy="3128881"/>
          </a:xfrm>
        </p:spPr>
        <p:txBody>
          <a:bodyPr vert="horz" lIns="91440" tIns="45720" rIns="91440" bIns="45720" rtlCol="0" anchor="t">
            <a:normAutofit fontScale="90000"/>
          </a:bodyPr>
          <a:lstStyle/>
          <a:p>
            <a:pPr>
              <a:lnSpc>
                <a:spcPct val="150000"/>
              </a:lnSpc>
            </a:pPr>
            <a:r>
              <a:rPr lang="en-US" sz="2700" b="1" kern="1200">
                <a:solidFill>
                  <a:srgbClr val="FFFFFF"/>
                </a:solidFill>
                <a:latin typeface="Times New Roman" panose="02020603050405020304" pitchFamily="18" charset="0"/>
                <a:cs typeface="Times New Roman" panose="02020603050405020304" pitchFamily="18" charset="0"/>
              </a:rPr>
              <a:t>Query 2 :</a:t>
            </a:r>
            <a:br>
              <a:rPr lang="en-US" sz="2700" b="1" kern="1200">
                <a:solidFill>
                  <a:srgbClr val="FFFFFF"/>
                </a:solidFill>
                <a:latin typeface="Times New Roman" panose="02020603050405020304" pitchFamily="18" charset="0"/>
                <a:cs typeface="Times New Roman" panose="02020603050405020304" pitchFamily="18" charset="0"/>
              </a:rPr>
            </a:br>
            <a:r>
              <a:rPr lang="en-US" sz="2700" b="1" kern="1200">
                <a:solidFill>
                  <a:srgbClr val="FFFFFF"/>
                </a:solidFill>
                <a:latin typeface="Times New Roman" panose="02020603050405020304" pitchFamily="18" charset="0"/>
                <a:cs typeface="Times New Roman" panose="02020603050405020304" pitchFamily="18" charset="0"/>
              </a:rPr>
              <a:t>Calculate the 7-day moving average of new cases.</a:t>
            </a:r>
            <a:br>
              <a:rPr lang="en-US" sz="2400" b="1" i="0" kern="1200">
                <a:solidFill>
                  <a:srgbClr val="FFFFFF"/>
                </a:solidFill>
                <a:effectLst/>
                <a:latin typeface="Times New Roman" panose="02020603050405020304" pitchFamily="18" charset="0"/>
                <a:cs typeface="Times New Roman" panose="02020603050405020304" pitchFamily="18" charset="0"/>
              </a:rPr>
            </a:br>
            <a:br>
              <a:rPr lang="en-US" sz="2400" b="1" kern="1200">
                <a:solidFill>
                  <a:srgbClr val="FFFFFF"/>
                </a:solidFill>
                <a:latin typeface="Times New Roman" panose="02020603050405020304" pitchFamily="18" charset="0"/>
                <a:cs typeface="Times New Roman" panose="02020603050405020304" pitchFamily="18" charset="0"/>
              </a:rPr>
            </a:br>
            <a:endParaRPr lang="en-US" sz="2400" b="1" kern="1200">
              <a:solidFill>
                <a:srgbClr val="FFFFFF"/>
              </a:solidFill>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a:extLst>
              <a:ext uri="{FF2B5EF4-FFF2-40B4-BE49-F238E27FC236}">
                <a16:creationId xmlns:a16="http://schemas.microsoft.com/office/drawing/2014/main" id="{4C7C4073-4670-6136-96C7-1384FCB3D936}"/>
              </a:ext>
            </a:extLst>
          </p:cNvPr>
          <p:cNvPicPr>
            <a:picLocks noGrp="1" noChangeAspect="1"/>
          </p:cNvPicPr>
          <p:nvPr>
            <p:ph idx="1"/>
          </p:nvPr>
        </p:nvPicPr>
        <p:blipFill>
          <a:blip r:embed="rId2"/>
          <a:stretch>
            <a:fillRect/>
          </a:stretch>
        </p:blipFill>
        <p:spPr>
          <a:xfrm>
            <a:off x="4502428" y="1423856"/>
            <a:ext cx="7225748" cy="4010288"/>
          </a:xfrm>
          <a:prstGeom prst="rect">
            <a:avLst/>
          </a:prstGeom>
        </p:spPr>
      </p:pic>
      <p:sp>
        <p:nvSpPr>
          <p:cNvPr id="8" name="TextBox 7">
            <a:extLst>
              <a:ext uri="{FF2B5EF4-FFF2-40B4-BE49-F238E27FC236}">
                <a16:creationId xmlns:a16="http://schemas.microsoft.com/office/drawing/2014/main" id="{33FE1A02-B183-C2B3-F3D4-4DA6E13D92CF}"/>
              </a:ext>
            </a:extLst>
          </p:cNvPr>
          <p:cNvSpPr txBox="1"/>
          <p:nvPr/>
        </p:nvSpPr>
        <p:spPr>
          <a:xfrm>
            <a:off x="7886330" y="6229164"/>
            <a:ext cx="4742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Scalable Databases FALL 2024 72913</a:t>
            </a:r>
          </a:p>
          <a:p>
            <a:pPr algn="l"/>
            <a:endParaRPr lang="en-US">
              <a:cs typeface="Calibri"/>
            </a:endParaRPr>
          </a:p>
        </p:txBody>
      </p:sp>
    </p:spTree>
    <p:extLst>
      <p:ext uri="{BB962C8B-B14F-4D97-AF65-F5344CB8AC3E}">
        <p14:creationId xmlns:p14="http://schemas.microsoft.com/office/powerpoint/2010/main" val="387789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0EA1C2-7E7D-C254-345D-6DA52544F9C3}"/>
              </a:ext>
            </a:extLst>
          </p:cNvPr>
          <p:cNvSpPr>
            <a:spLocks noGrp="1"/>
          </p:cNvSpPr>
          <p:nvPr>
            <p:ph type="title"/>
          </p:nvPr>
        </p:nvSpPr>
        <p:spPr>
          <a:xfrm>
            <a:off x="0" y="2501549"/>
            <a:ext cx="4038603" cy="3071906"/>
          </a:xfrm>
        </p:spPr>
        <p:txBody>
          <a:bodyPr vert="horz" lIns="91440" tIns="45720" rIns="91440" bIns="45720" rtlCol="0" anchor="t">
            <a:normAutofit/>
          </a:bodyPr>
          <a:lstStyle/>
          <a:p>
            <a:pPr>
              <a:lnSpc>
                <a:spcPct val="150000"/>
              </a:lnSpc>
            </a:pPr>
            <a:r>
              <a:rPr lang="en-US" sz="2400" b="1" kern="1200">
                <a:solidFill>
                  <a:srgbClr val="FFFFFF"/>
                </a:solidFill>
                <a:latin typeface="+mj-lt"/>
                <a:ea typeface="+mj-ea"/>
                <a:cs typeface="+mj-cs"/>
              </a:rPr>
              <a:t>Query 3 : </a:t>
            </a:r>
            <a:br>
              <a:rPr lang="en-US" sz="2400" b="1" kern="1200">
                <a:solidFill>
                  <a:srgbClr val="FFFFFF"/>
                </a:solidFill>
                <a:latin typeface="+mj-lt"/>
                <a:ea typeface="+mj-ea"/>
                <a:cs typeface="+mj-cs"/>
              </a:rPr>
            </a:br>
            <a:r>
              <a:rPr lang="en-US" sz="2400" b="1" i="0" kern="1200">
                <a:solidFill>
                  <a:srgbClr val="FFFFFF"/>
                </a:solidFill>
                <a:effectLst/>
                <a:latin typeface="+mj-lt"/>
                <a:ea typeface="+mj-ea"/>
                <a:cs typeface="+mj-cs"/>
              </a:rPr>
              <a:t>Average hospitalization rate per month</a:t>
            </a:r>
            <a:endParaRPr lang="en-US" sz="2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45ABE3A-FA2B-2A3D-1E1D-2B9899D912F0}"/>
              </a:ext>
            </a:extLst>
          </p:cNvPr>
          <p:cNvPicPr>
            <a:picLocks noGrp="1" noChangeAspect="1"/>
          </p:cNvPicPr>
          <p:nvPr>
            <p:ph idx="1"/>
          </p:nvPr>
        </p:nvPicPr>
        <p:blipFill>
          <a:blip r:embed="rId2"/>
          <a:stretch>
            <a:fillRect/>
          </a:stretch>
        </p:blipFill>
        <p:spPr>
          <a:xfrm>
            <a:off x="5168319" y="467208"/>
            <a:ext cx="5893965" cy="5923584"/>
          </a:xfrm>
          <a:prstGeom prst="rect">
            <a:avLst/>
          </a:prstGeom>
        </p:spPr>
      </p:pic>
      <p:sp>
        <p:nvSpPr>
          <p:cNvPr id="5" name="TextBox 4">
            <a:extLst>
              <a:ext uri="{FF2B5EF4-FFF2-40B4-BE49-F238E27FC236}">
                <a16:creationId xmlns:a16="http://schemas.microsoft.com/office/drawing/2014/main" id="{EE338C83-6C4C-F133-D74E-FB71FFF4B1D0}"/>
              </a:ext>
            </a:extLst>
          </p:cNvPr>
          <p:cNvSpPr txBox="1"/>
          <p:nvPr/>
        </p:nvSpPr>
        <p:spPr>
          <a:xfrm>
            <a:off x="8526517" y="643973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20093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7DA8F3-6CD0-2E95-1901-9AF1F8B910E3}"/>
              </a:ext>
            </a:extLst>
          </p:cNvPr>
          <p:cNvSpPr>
            <a:spLocks noGrp="1"/>
          </p:cNvSpPr>
          <p:nvPr>
            <p:ph type="title"/>
          </p:nvPr>
        </p:nvSpPr>
        <p:spPr>
          <a:xfrm>
            <a:off x="-6621" y="2501549"/>
            <a:ext cx="4038604" cy="3071906"/>
          </a:xfrm>
        </p:spPr>
        <p:txBody>
          <a:bodyPr vert="horz" lIns="91440" tIns="45720" rIns="91440" bIns="45720" rtlCol="0" anchor="t">
            <a:normAutofit/>
          </a:bodyPr>
          <a:lstStyle/>
          <a:p>
            <a:pPr>
              <a:lnSpc>
                <a:spcPct val="150000"/>
              </a:lnSpc>
            </a:pPr>
            <a:r>
              <a:rPr lang="en-US" sz="2400" kern="1200">
                <a:solidFill>
                  <a:srgbClr val="FFFFFF"/>
                </a:solidFill>
                <a:latin typeface="+mj-lt"/>
                <a:ea typeface="+mj-ea"/>
                <a:cs typeface="+mj-cs"/>
              </a:rPr>
              <a:t>Query 4 :</a:t>
            </a:r>
            <a:br>
              <a:rPr lang="en-US" sz="2400" kern="1200">
                <a:solidFill>
                  <a:srgbClr val="FFFFFF"/>
                </a:solidFill>
                <a:latin typeface="+mj-lt"/>
                <a:ea typeface="+mj-ea"/>
                <a:cs typeface="+mj-cs"/>
              </a:rPr>
            </a:br>
            <a:r>
              <a:rPr lang="en-US" sz="2400" b="1" i="0" kern="1200">
                <a:solidFill>
                  <a:srgbClr val="FFFFFF"/>
                </a:solidFill>
                <a:effectLst/>
                <a:latin typeface="+mj-lt"/>
                <a:ea typeface="+mj-ea"/>
                <a:cs typeface="+mj-cs"/>
              </a:rPr>
              <a:t>Total cases and tests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9AFFA0B-E27C-2223-3892-CAA93D7F57D0}"/>
              </a:ext>
            </a:extLst>
          </p:cNvPr>
          <p:cNvPicPr>
            <a:picLocks noGrp="1" noChangeAspect="1"/>
          </p:cNvPicPr>
          <p:nvPr>
            <p:ph idx="1"/>
          </p:nvPr>
        </p:nvPicPr>
        <p:blipFill>
          <a:blip r:embed="rId2"/>
          <a:stretch>
            <a:fillRect/>
          </a:stretch>
        </p:blipFill>
        <p:spPr>
          <a:xfrm>
            <a:off x="4502428" y="656120"/>
            <a:ext cx="7225748" cy="5545760"/>
          </a:xfrm>
          <a:prstGeom prst="rect">
            <a:avLst/>
          </a:prstGeom>
        </p:spPr>
      </p:pic>
      <p:sp>
        <p:nvSpPr>
          <p:cNvPr id="5" name="TextBox 4">
            <a:extLst>
              <a:ext uri="{FF2B5EF4-FFF2-40B4-BE49-F238E27FC236}">
                <a16:creationId xmlns:a16="http://schemas.microsoft.com/office/drawing/2014/main" id="{B3309E7B-BB0A-FFC4-5180-A03AF7E314A7}"/>
              </a:ext>
            </a:extLst>
          </p:cNvPr>
          <p:cNvSpPr txBox="1"/>
          <p:nvPr/>
        </p:nvSpPr>
        <p:spPr>
          <a:xfrm>
            <a:off x="8308428" y="6345274"/>
            <a:ext cx="614855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530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BA1B6C-EFD0-792E-80B5-5A7CFF820E06}"/>
              </a:ext>
            </a:extLst>
          </p:cNvPr>
          <p:cNvSpPr>
            <a:spLocks noGrp="1"/>
          </p:cNvSpPr>
          <p:nvPr>
            <p:ph type="title"/>
          </p:nvPr>
        </p:nvSpPr>
        <p:spPr>
          <a:xfrm>
            <a:off x="1891" y="2501549"/>
            <a:ext cx="3865915" cy="3071906"/>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5: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Baseline Data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2DF4362B-29A0-EF8C-D900-60F2598F6498}"/>
              </a:ext>
            </a:extLst>
          </p:cNvPr>
          <p:cNvPicPr>
            <a:picLocks noGrp="1" noChangeAspect="1"/>
          </p:cNvPicPr>
          <p:nvPr>
            <p:ph idx="1"/>
          </p:nvPr>
        </p:nvPicPr>
        <p:blipFill>
          <a:blip r:embed="rId2"/>
          <a:stretch>
            <a:fillRect/>
          </a:stretch>
        </p:blipFill>
        <p:spPr>
          <a:xfrm>
            <a:off x="4502428" y="791603"/>
            <a:ext cx="7225748" cy="5274794"/>
          </a:xfrm>
          <a:prstGeom prst="rect">
            <a:avLst/>
          </a:prstGeom>
        </p:spPr>
      </p:pic>
      <p:sp>
        <p:nvSpPr>
          <p:cNvPr id="5" name="TextBox 4">
            <a:extLst>
              <a:ext uri="{FF2B5EF4-FFF2-40B4-BE49-F238E27FC236}">
                <a16:creationId xmlns:a16="http://schemas.microsoft.com/office/drawing/2014/main" id="{BCF949F1-3847-8546-26EC-C2256740EE4F}"/>
              </a:ext>
            </a:extLst>
          </p:cNvPr>
          <p:cNvSpPr txBox="1"/>
          <p:nvPr/>
        </p:nvSpPr>
        <p:spPr>
          <a:xfrm>
            <a:off x="7570076"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62945243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1126</Words>
  <Application>Microsoft Macintosh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Arial</vt:lpstr>
      <vt:lpstr>Calibri</vt:lpstr>
      <vt:lpstr>Calibri Light</vt:lpstr>
      <vt:lpstr>Times New Roman</vt:lpstr>
      <vt:lpstr>Office 2013 - 2022 Theme</vt:lpstr>
      <vt:lpstr>Midterm project</vt:lpstr>
      <vt:lpstr>Introduction Datasets:</vt:lpstr>
      <vt:lpstr>Explanation Of The Datasets:</vt:lpstr>
      <vt:lpstr>After combining 3 Datasets:</vt:lpstr>
      <vt:lpstr>Query 1 : Aggregate monthly data for cases, hospitalizations, and deaths </vt:lpstr>
      <vt:lpstr>Query 2 : Calculate the 7-day moving average of new cases.  </vt:lpstr>
      <vt:lpstr>Query 3 :  Average hospitalization rate per month</vt:lpstr>
      <vt:lpstr>Query 4 : Total cases and tests per day</vt:lpstr>
      <vt:lpstr>Query 5:  Baseline Data Per Day</vt:lpstr>
      <vt:lpstr>Query 6 : Percentage Change Data Per Day</vt:lpstr>
      <vt:lpstr>Query 7 :  Find the date with the highest number of deaths. </vt:lpstr>
      <vt:lpstr>Data Visualization</vt:lpstr>
      <vt:lpstr>Hospitalized Count Over Time</vt:lpstr>
      <vt:lpstr>Correlation Heatmap:</vt:lpstr>
      <vt:lpstr>Comparison of Insert Status:</vt:lpstr>
      <vt:lpstr>Daily cases vs 7-day Averages:</vt:lpstr>
      <vt:lpstr>Plotting the Differences:</vt:lpstr>
      <vt:lpstr>Daily Cases count:</vt:lpstr>
      <vt:lpstr>Future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Mahankali, Sai Kumar</dc:creator>
  <cp:lastModifiedBy>Mahankali, Sai Kumar</cp:lastModifiedBy>
  <cp:revision>7</cp:revision>
  <dcterms:created xsi:type="dcterms:W3CDTF">2024-11-12T14:31:44Z</dcterms:created>
  <dcterms:modified xsi:type="dcterms:W3CDTF">2024-11-13T01:22:34Z</dcterms:modified>
</cp:coreProperties>
</file>