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8" r:id="rId3"/>
    <p:sldId id="287" r:id="rId4"/>
    <p:sldId id="258" r:id="rId5"/>
    <p:sldId id="288" r:id="rId6"/>
    <p:sldId id="259" r:id="rId7"/>
    <p:sldId id="261" r:id="rId8"/>
    <p:sldId id="262" r:id="rId9"/>
    <p:sldId id="276" r:id="rId10"/>
    <p:sldId id="277" r:id="rId11"/>
    <p:sldId id="263" r:id="rId12"/>
    <p:sldId id="273" r:id="rId13"/>
    <p:sldId id="266" r:id="rId14"/>
    <p:sldId id="272" r:id="rId15"/>
    <p:sldId id="274" r:id="rId16"/>
    <p:sldId id="275" r:id="rId17"/>
    <p:sldId id="280" r:id="rId18"/>
    <p:sldId id="283" r:id="rId19"/>
    <p:sldId id="284" r:id="rId20"/>
    <p:sldId id="286" r:id="rId21"/>
    <p:sldId id="265"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7" autoAdjust="0"/>
    <p:restoredTop sz="94660"/>
  </p:normalViewPr>
  <p:slideViewPr>
    <p:cSldViewPr>
      <p:cViewPr varScale="1">
        <p:scale>
          <a:sx n="84" d="100"/>
          <a:sy n="84" d="100"/>
        </p:scale>
        <p:origin x="1397" y="-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6D137E-ED07-4115-A463-57A7ADE32083}"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B8624A-1F12-4138-9631-ACE2BD3803D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461903-3DC5-4C38-A6C1-124C7B3AC53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1461903-3DC5-4C38-A6C1-124C7B3AC53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1461903-3DC5-4C38-A6C1-124C7B3AC53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51461903-3DC5-4C38-A6C1-124C7B3AC53D}"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461903-3DC5-4C38-A6C1-124C7B3AC53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7036E-B27C-41A2-AAC6-1D71DB91D299}"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461903-3DC5-4C38-A6C1-124C7B3AC53D}" type="datetimeFigureOut">
              <a:rPr lang="en-IN" smtClean="0"/>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A7036E-B27C-41A2-AAC6-1D71DB91D29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16255" y="335915"/>
            <a:ext cx="8269605" cy="7047230"/>
          </a:xfrm>
          <a:prstGeom prst="rect">
            <a:avLst/>
          </a:prstGeom>
          <a:noFill/>
        </p:spPr>
        <p:txBody>
          <a:bodyPr wrap="square" rtlCol="0" anchor="t">
            <a:spAutoFit/>
          </a:bodyPr>
          <a:p>
            <a:pPr algn="ctr"/>
            <a:r>
              <a:rPr lang="en-US" b="1" dirty="0">
                <a:latin typeface="Times New Roman" panose="02020603050405020304" pitchFamily="18" charset="0"/>
                <a:cs typeface="Times New Roman" panose="02020603050405020304" pitchFamily="18" charset="0"/>
                <a:sym typeface="+mn-ea"/>
              </a:rPr>
              <a:t>CMR TECHNICAL CAMPUS</a:t>
            </a:r>
            <a:br>
              <a:rPr lang="en-US" b="1" dirty="0">
                <a:latin typeface="Times New Roman" panose="02020603050405020304" pitchFamily="18" charset="0"/>
                <a:cs typeface="Times New Roman" panose="02020603050405020304" pitchFamily="18" charset="0"/>
                <a:sym typeface="+mn-ea"/>
              </a:rPr>
            </a:br>
            <a:r>
              <a:rPr lang="en-US" sz="1400" dirty="0">
                <a:latin typeface="Microsoft JhengHei Light" panose="020B0304030504040204" charset="-120"/>
                <a:ea typeface="Microsoft JhengHei Light" panose="020B0304030504040204" charset="-120"/>
                <a:cs typeface="+mj-lt"/>
                <a:sym typeface="+mn-ea"/>
              </a:rPr>
              <a:t> </a:t>
            </a:r>
            <a:r>
              <a:rPr lang="en-US" sz="1400" dirty="0">
                <a:latin typeface="Microsoft JhengHei UI" panose="020B0604030504040204" charset="-120"/>
                <a:ea typeface="Microsoft JhengHei UI" panose="020B0604030504040204" charset="-120"/>
                <a:cs typeface="+mj-lt"/>
                <a:sym typeface="+mn-ea"/>
              </a:rPr>
              <a:t>(UGC Autonomous) </a:t>
            </a:r>
            <a:br>
              <a:rPr lang="en-US" sz="1400" dirty="0">
                <a:latin typeface="Microsoft JhengHei UI" panose="020B0604030504040204" charset="-120"/>
                <a:ea typeface="Microsoft JhengHei UI" panose="020B0604030504040204" charset="-120"/>
                <a:cs typeface="+mj-lt"/>
                <a:sym typeface="+mn-ea"/>
              </a:rPr>
            </a:br>
            <a:r>
              <a:rPr lang="en-US" sz="1400" dirty="0">
                <a:latin typeface="Microsoft JhengHei UI" panose="020B0604030504040204" charset="-120"/>
                <a:ea typeface="Microsoft JhengHei UI" panose="020B0604030504040204" charset="-120"/>
                <a:cs typeface="+mj-lt"/>
                <a:sym typeface="+mn-ea"/>
              </a:rPr>
              <a:t>               </a:t>
            </a:r>
            <a:r>
              <a:rPr lang="en-US" sz="1400" b="1" dirty="0">
                <a:latin typeface="Microsoft JhengHei UI" panose="020B0604030504040204" charset="-120"/>
                <a:ea typeface="Microsoft JhengHei UI" panose="020B0604030504040204" charset="-120"/>
                <a:cs typeface="+mj-lt"/>
                <a:sym typeface="+mn-ea"/>
              </a:rPr>
              <a:t>(Approved by AICTE, Permanently Affiliated to JNTUH, Hyderabad, NAAC Accredited   with ‘A’ Grade &amp;NBA </a:t>
            </a:r>
            <a:r>
              <a:rPr lang="en-US" sz="1400" b="1" dirty="0" err="1">
                <a:latin typeface="Microsoft JhengHei UI" panose="020B0604030504040204" charset="-120"/>
                <a:ea typeface="Microsoft JhengHei UI" panose="020B0604030504040204" charset="-120"/>
                <a:cs typeface="+mj-lt"/>
                <a:sym typeface="+mn-ea"/>
              </a:rPr>
              <a:t>Accredites</a:t>
            </a:r>
            <a:r>
              <a:rPr lang="en-US" sz="1400" b="1" dirty="0">
                <a:latin typeface="Microsoft JhengHei UI" panose="020B0604030504040204" charset="-120"/>
                <a:ea typeface="Microsoft JhengHei UI" panose="020B0604030504040204" charset="-120"/>
                <a:cs typeface="+mj-lt"/>
                <a:sym typeface="+mn-ea"/>
              </a:rPr>
              <a:t>                                                                                                                                                                              </a:t>
            </a:r>
            <a:br>
              <a:rPr lang="en-US" sz="1400" dirty="0">
                <a:latin typeface="Microsoft JhengHei UI" panose="020B0604030504040204" charset="-120"/>
                <a:ea typeface="Microsoft JhengHei UI" panose="020B0604030504040204" charset="-120"/>
                <a:cs typeface="+mj-lt"/>
                <a:sym typeface="+mn-ea"/>
              </a:rPr>
            </a:br>
            <a:r>
              <a:rPr lang="en-US" sz="1400" dirty="0">
                <a:latin typeface="Microsoft JhengHei UI" panose="020B0604030504040204" charset="-120"/>
                <a:ea typeface="Microsoft JhengHei UI" panose="020B0604030504040204" charset="-120"/>
                <a:cs typeface="+mj-lt"/>
                <a:sym typeface="+mn-ea"/>
              </a:rPr>
              <a:t>         </a:t>
            </a:r>
            <a:r>
              <a:rPr lang="en-US" sz="1400" dirty="0" err="1">
                <a:latin typeface="Microsoft JhengHei UI" panose="020B0604030504040204" charset="-120"/>
                <a:ea typeface="Microsoft JhengHei UI" panose="020B0604030504040204" charset="-120"/>
                <a:cs typeface="+mj-lt"/>
                <a:sym typeface="+mn-ea"/>
              </a:rPr>
              <a:t>Kandlakoya</a:t>
            </a:r>
            <a:r>
              <a:rPr lang="en-US" sz="1400" dirty="0">
                <a:latin typeface="Microsoft JhengHei UI" panose="020B0604030504040204" charset="-120"/>
                <a:ea typeface="Microsoft JhengHei UI" panose="020B0604030504040204" charset="-120"/>
                <a:cs typeface="+mj-lt"/>
                <a:sym typeface="+mn-ea"/>
              </a:rPr>
              <a:t> (V), </a:t>
            </a:r>
            <a:r>
              <a:rPr lang="en-US" sz="1400" dirty="0" err="1">
                <a:latin typeface="Microsoft JhengHei UI" panose="020B0604030504040204" charset="-120"/>
                <a:ea typeface="Microsoft JhengHei UI" panose="020B0604030504040204" charset="-120"/>
                <a:cs typeface="+mj-lt"/>
                <a:sym typeface="+mn-ea"/>
              </a:rPr>
              <a:t>Medchal</a:t>
            </a:r>
            <a:r>
              <a:rPr lang="en-US" sz="1400" dirty="0">
                <a:latin typeface="Microsoft JhengHei UI" panose="020B0604030504040204" charset="-120"/>
                <a:ea typeface="Microsoft JhengHei UI" panose="020B0604030504040204" charset="-120"/>
                <a:cs typeface="+mj-lt"/>
                <a:sym typeface="+mn-ea"/>
              </a:rPr>
              <a:t> Road, Hyderabad – 501401</a:t>
            </a:r>
            <a:endParaRPr lang="en-US" sz="1400" i="0" dirty="0">
              <a:latin typeface="Microsoft JhengHei UI" panose="020B0604030504040204" charset="-120"/>
              <a:ea typeface="Microsoft JhengHei UI" panose="020B0604030504040204" charset="-120"/>
              <a:cs typeface="+mj-lt"/>
              <a:sym typeface="+mn-ea"/>
            </a:endParaRPr>
          </a:p>
          <a:p>
            <a:pPr algn="ctr"/>
            <a:endParaRPr lang="en-US" dirty="0">
              <a:effectLst>
                <a:outerShdw blurRad="38100" dist="19050" dir="2700000" algn="tl" rotWithShape="0">
                  <a:schemeClr val="dk1">
                    <a:alpha val="40000"/>
                  </a:schemeClr>
                </a:outerShdw>
              </a:effectLst>
              <a:latin typeface="Malgun Gothic Semilight" panose="020B0502040204020203" charset="-122"/>
              <a:ea typeface="Malgun Gothic Semilight" panose="020B0502040204020203" charset="-122"/>
              <a:cs typeface="+mn-lt"/>
            </a:endParaRPr>
          </a:p>
          <a:p>
            <a:pPr algn="ctr"/>
            <a:r>
              <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sym typeface="+mn-ea"/>
              </a:rPr>
              <a:t>DEPARTMENT OF  COMPUTER SCIENCE AND ENGINEERING</a:t>
            </a:r>
            <a:endPar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endParaRPr>
          </a:p>
          <a:p>
            <a:pPr algn="ctr"/>
            <a:r>
              <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sym typeface="+mn-ea"/>
              </a:rPr>
              <a:t>A</a:t>
            </a:r>
            <a:endPar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endParaRPr>
          </a:p>
          <a:p>
            <a:pPr algn="ctr"/>
            <a:r>
              <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sym typeface="+mn-ea"/>
              </a:rPr>
              <a:t>Major Project</a:t>
            </a:r>
            <a:endPar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endParaRPr>
          </a:p>
          <a:p>
            <a:pPr algn="ctr"/>
            <a:r>
              <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sym typeface="+mn-ea"/>
              </a:rPr>
              <a:t>on </a:t>
            </a:r>
            <a:endParaRPr lang="en-US"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sym typeface="+mn-ea"/>
            </a:endParaRPr>
          </a:p>
          <a:p>
            <a:pPr algn="ctr"/>
            <a:r>
              <a:rPr lang="en-US" b="1" dirty="0">
                <a:effectLst>
                  <a:outerShdw blurRad="38100" dist="19050" dir="2700000" algn="tl" rotWithShape="0">
                    <a:schemeClr val="dk1">
                      <a:alpha val="40000"/>
                    </a:schemeClr>
                  </a:outerShdw>
                </a:effectLst>
                <a:latin typeface="Times New Roman" panose="02020603050405020304" pitchFamily="18" charset="0"/>
                <a:ea typeface="Malgun Gothic Semilight" panose="020B0502040204020203" charset="-122"/>
                <a:cs typeface="Times New Roman" panose="02020603050405020304" pitchFamily="18" charset="0"/>
                <a:sym typeface="+mn-ea"/>
              </a:rPr>
              <a:t>INFORMATION RETRIEVAL RANKING USING MACHINE LEARNING </a:t>
            </a:r>
            <a:endParaRPr lang="en-US" dirty="0">
              <a:effectLst>
                <a:outerShdw blurRad="38100" dist="19050" dir="2700000" algn="tl" rotWithShape="0">
                  <a:schemeClr val="dk1">
                    <a:alpha val="40000"/>
                  </a:schemeClr>
                </a:outerShdw>
              </a:effectLst>
              <a:latin typeface="Malgun Gothic Semilight" panose="020B0502040204020203" charset="-122"/>
              <a:ea typeface="Malgun Gothic Semilight" panose="020B0502040204020203" charset="-122"/>
              <a:cs typeface="+mn-lt"/>
              <a:sym typeface="+mn-ea"/>
            </a:endParaRPr>
          </a:p>
          <a:p>
            <a:pPr algn="ctr"/>
            <a:endParaRPr lang="en-US"/>
          </a:p>
          <a:p>
            <a:pPr algn="ctr"/>
            <a:r>
              <a:rPr lang="en-US"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PRESENTED BY</a:t>
            </a:r>
            <a:endParaRPr lang="en-US"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algn="ctr"/>
            <a:r>
              <a:rPr lang="en-US"/>
              <a:t>M. Sai kumar Reddy (167R1A05M2)</a:t>
            </a:r>
            <a:endParaRPr lang="en-US"/>
          </a:p>
          <a:p>
            <a:pPr algn="ctr"/>
            <a:r>
              <a:rPr lang="en-US"/>
              <a:t>MD Thamjeed(167R1A05F7)</a:t>
            </a:r>
            <a:endParaRPr lang="en-US"/>
          </a:p>
          <a:p>
            <a:pPr algn="ctr"/>
            <a:r>
              <a:rPr lang="en-US"/>
              <a:t>Under the Guidance of</a:t>
            </a:r>
            <a:endParaRPr lang="en-US"/>
          </a:p>
          <a:p>
            <a:pPr algn="ctr"/>
            <a:r>
              <a:rPr lang="en-US"/>
              <a:t>G. LAVANYA</a:t>
            </a: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pic>
        <p:nvPicPr>
          <p:cNvPr id="10" name="Picture 5" descr="Logo, company name&#10;&#10;Description automatically generated"/>
          <p:cNvPicPr>
            <a:picLocks noChangeAspect="1"/>
          </p:cNvPicPr>
          <p:nvPr/>
        </p:nvPicPr>
        <p:blipFill>
          <a:blip r:embed="rId1"/>
          <a:stretch>
            <a:fillRect/>
          </a:stretch>
        </p:blipFill>
        <p:spPr>
          <a:xfrm>
            <a:off x="3851910" y="5013325"/>
            <a:ext cx="1645285" cy="13354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SYSTEM REQUIREMENTS</a:t>
            </a:r>
            <a:endParaRPr lang="en-IN" sz="3600" b="1"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idx="1"/>
          </p:nvPr>
        </p:nvSpPr>
        <p:spPr>
          <a:xfrm>
            <a:off x="827700" y="1268761"/>
            <a:ext cx="6711654" cy="4979646"/>
          </a:xfrm>
        </p:spPr>
        <p:txBody>
          <a:bodyPr>
            <a:normAutofit fontScale="62500" lnSpcReduction="20000"/>
          </a:bodyPr>
          <a:lstStyle/>
          <a:p>
            <a:pPr>
              <a:buFont typeface="Wingdings" panose="05000000000000000000" pitchFamily="2" charset="2"/>
              <a:buChar char="Ø"/>
            </a:pPr>
            <a:endParaRPr lang="en-IN" sz="31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100" b="1" dirty="0">
                <a:latin typeface="Times New Roman" panose="02020603050405020304" pitchFamily="18" charset="0"/>
                <a:cs typeface="Times New Roman" panose="02020603050405020304" pitchFamily="18" charset="0"/>
              </a:rPr>
              <a:t>Hardware Requirements  </a:t>
            </a:r>
            <a:r>
              <a:rPr lang="en-IN" sz="2500" b="1" dirty="0">
                <a:latin typeface="Times New Roman" panose="02020603050405020304" pitchFamily="18" charset="0"/>
                <a:cs typeface="Times New Roman" panose="02020603050405020304" pitchFamily="18" charset="0"/>
              </a:rPr>
              <a:t>		</a:t>
            </a:r>
            <a:endParaRPr lang="en-IN" sz="25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System             		        :  	</a:t>
            </a:r>
            <a:r>
              <a:rPr lang="en-GB" sz="2400" dirty="0"/>
              <a:t>Pentium Dual Core</a:t>
            </a: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lvl="0" indent="0">
              <a:buNone/>
            </a:pPr>
            <a:r>
              <a:rPr lang="en-GB" sz="2400" dirty="0"/>
              <a:t>Hard Disk       		: 	500 GB</a:t>
            </a:r>
            <a:endParaRPr lang="en-IN" sz="2400" dirty="0"/>
          </a:p>
          <a:p>
            <a:pPr marL="0" lvl="0" indent="0">
              <a:buNone/>
            </a:pPr>
            <a:r>
              <a:rPr lang="en-GB" sz="2400" dirty="0"/>
              <a:t>Monitor          		: 	15’’ LED</a:t>
            </a:r>
            <a:endParaRPr lang="en-IN" sz="2400" dirty="0"/>
          </a:p>
          <a:p>
            <a:pPr marL="0" lvl="0" indent="0">
              <a:buNone/>
            </a:pPr>
            <a:r>
              <a:rPr lang="en-GB" sz="2400" dirty="0"/>
              <a:t>Input Devices 		: 	Keyboard, Mouse</a:t>
            </a:r>
            <a:endParaRPr lang="en-IN" sz="2400" dirty="0"/>
          </a:p>
          <a:p>
            <a:pPr marL="0" lvl="0" indent="0">
              <a:buNone/>
            </a:pPr>
            <a:r>
              <a:rPr lang="en-GB" sz="2400" dirty="0"/>
              <a:t>Ram	          	        : 	1GB</a:t>
            </a:r>
            <a:endParaRPr lang="en-GB" sz="2400" dirty="0"/>
          </a:p>
          <a:p>
            <a:pPr marL="0" lvl="0" indent="0">
              <a:buNone/>
            </a:pPr>
            <a:endParaRPr lang="en-GB" sz="2400" dirty="0"/>
          </a:p>
          <a:p>
            <a:pPr>
              <a:buFont typeface="Wingdings" panose="05000000000000000000" pitchFamily="2" charset="2"/>
              <a:buChar char="Ø"/>
            </a:pPr>
            <a:r>
              <a:rPr lang="en-US" sz="3100" b="1" dirty="0"/>
              <a:t>Software Requirements</a:t>
            </a:r>
            <a:endParaRPr lang="en-US" sz="3100" b="1" dirty="0"/>
          </a:p>
          <a:p>
            <a:pPr marL="0" lvl="0" indent="0">
              <a:buNone/>
            </a:pPr>
            <a:r>
              <a:rPr lang="en-US" sz="2400" dirty="0"/>
              <a:t>Operating system 	: 	Windows 7</a:t>
            </a:r>
            <a:endParaRPr lang="en-IN" sz="2400" dirty="0"/>
          </a:p>
          <a:p>
            <a:pPr marL="0" lvl="0" indent="0">
              <a:buNone/>
            </a:pPr>
            <a:r>
              <a:rPr lang="en-US" sz="2400" dirty="0"/>
              <a:t>Coding Language	:	Python </a:t>
            </a:r>
            <a:r>
              <a:rPr lang="en-US" sz="2400" dirty="0" err="1"/>
              <a:t>DJango</a:t>
            </a:r>
            <a:endParaRPr lang="en-IN" sz="2400" dirty="0"/>
          </a:p>
          <a:p>
            <a:pPr marL="0" lvl="0" indent="0">
              <a:buNone/>
            </a:pPr>
            <a:r>
              <a:rPr lang="en-US" sz="2400" dirty="0"/>
              <a:t>Tool			               :	</a:t>
            </a:r>
            <a:r>
              <a:rPr lang="en-US" sz="2400" dirty="0" err="1"/>
              <a:t>PyCharm</a:t>
            </a:r>
            <a:endParaRPr lang="en-IN" sz="2400" dirty="0"/>
          </a:p>
          <a:p>
            <a:pPr marL="0" indent="0">
              <a:buNone/>
            </a:pPr>
            <a:r>
              <a:rPr lang="en-US" sz="2400" dirty="0"/>
              <a:t>Database		       :	</a:t>
            </a:r>
            <a:r>
              <a:rPr lang="en-US" sz="2400" dirty="0" err="1"/>
              <a:t>MySQl</a:t>
            </a:r>
            <a:endParaRPr lang="en-US" sz="2400" b="1" dirty="0"/>
          </a:p>
          <a:p>
            <a:pPr marL="0" indent="0">
              <a:buNone/>
            </a:pPr>
            <a:endParaRPr lang="en-IN" sz="2400" dirty="0"/>
          </a:p>
          <a:p>
            <a:pPr marL="0" indent="0">
              <a:buNone/>
            </a:pPr>
            <a:r>
              <a:rPr lang="en-IN" sz="2200" dirty="0">
                <a:latin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427984" y="692696"/>
            <a:ext cx="4572000" cy="646331"/>
          </a:xfrm>
          <a:prstGeom prst="rect">
            <a:avLst/>
          </a:prstGeom>
        </p:spPr>
        <p:txBody>
          <a:bodyPr>
            <a:spAutoFit/>
          </a:bodyPr>
          <a:lstStyle/>
          <a:p>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IN" sz="3600" b="1" dirty="0">
                <a:latin typeface="Times New Roman" panose="02020603050405020304" pitchFamily="18" charset="0"/>
                <a:cs typeface="Times New Roman" panose="02020603050405020304" pitchFamily="18" charset="0"/>
              </a:rPr>
              <a:t>MODULES</a:t>
            </a:r>
            <a:endParaRPr lang="en-IN" sz="36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27700" y="1196753"/>
            <a:ext cx="6711654" cy="5051654"/>
          </a:xfrm>
        </p:spPr>
        <p:txBody>
          <a:bodyPr>
            <a:normAutofit fontScale="62500" lnSpcReduction="20000"/>
          </a:bodyPr>
          <a:lstStyle/>
          <a:p>
            <a:pPr>
              <a:buFont typeface="Wingdings" panose="05000000000000000000" pitchFamily="2" charset="2"/>
              <a:buChar char="Ø"/>
            </a:pPr>
            <a:r>
              <a:rPr lang="en-IN" sz="3500" b="1" dirty="0"/>
              <a:t>User:</a:t>
            </a:r>
            <a:endParaRPr lang="en-IN" sz="3500" dirty="0"/>
          </a:p>
          <a:p>
            <a:pPr marL="0" indent="0">
              <a:buNone/>
            </a:pPr>
            <a:r>
              <a:rPr lang="en-IN" sz="3100" dirty="0"/>
              <a:t>Information retrieval is the research area in which many researcher have been done and many are still going on. The rapidly growing web pages make it very crucial to search up to date documents. As a user we have to know about the file. The files available in this website , user will get the weightage of file based on the machine learning concepts of TF and IDF. Based on the weight we can find the rank of the file.</a:t>
            </a:r>
            <a:endParaRPr lang="en-IN" sz="3100" dirty="0"/>
          </a:p>
          <a:p>
            <a:pPr>
              <a:buFont typeface="Wingdings" panose="05000000000000000000" pitchFamily="2" charset="2"/>
              <a:buChar char="Ø"/>
            </a:pPr>
            <a:r>
              <a:rPr lang="en-IN" sz="3500" b="1" dirty="0"/>
              <a:t>File Vendor:</a:t>
            </a:r>
            <a:endParaRPr lang="en-IN" sz="3500" dirty="0"/>
          </a:p>
          <a:p>
            <a:pPr marL="0" indent="0">
              <a:buNone/>
            </a:pPr>
            <a:r>
              <a:rPr lang="en-IN" sz="3100" dirty="0"/>
              <a:t>The stepping up requirements for the quick decision making has led to the need to develop a computer-assisted control in the subject area of File uploading. Here file vendor uploads the files related to our website and the user can find the weightage of that file. Based upon the weight we can find the better file. And here we can upload only text files with utf-8 characters</a:t>
            </a:r>
            <a:r>
              <a:rPr lang="en-IN" sz="2200" dirty="0"/>
              <a:t>.</a:t>
            </a:r>
            <a:endParaRPr lang="en-IN" sz="2200" dirty="0"/>
          </a:p>
          <a:p>
            <a:pPr marL="0" indent="0">
              <a:buNone/>
            </a:pPr>
            <a:endParaRPr lang="en-IN" sz="2200" dirty="0"/>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04813"/>
            <a:ext cx="8229600" cy="5722937"/>
          </a:xfrm>
        </p:spPr>
        <p:txBody>
          <a:bodyPr/>
          <a:lstStyle/>
          <a:p>
            <a:pPr>
              <a:buFont typeface="Wingdings" panose="05000000000000000000" pitchFamily="2" charset="2"/>
              <a:buChar char="Ø"/>
            </a:pPr>
            <a:r>
              <a:rPr lang="en-IN" sz="2500" b="1" dirty="0"/>
              <a:t>Admin:</a:t>
            </a:r>
            <a:endParaRPr lang="en-IN" sz="2500" dirty="0"/>
          </a:p>
          <a:p>
            <a:pPr marL="400050" lvl="1" indent="0">
              <a:buNone/>
            </a:pPr>
            <a:r>
              <a:rPr lang="en-IN" sz="2200" dirty="0"/>
              <a:t>The aim of admin is to approve the User and File vendor . the entire data must be gathered to admin.  Record large amounts of files have to take into account. Based on these data, the admin can control user and file vendor. Here the admin will maintain the details of user , vendor, file details, accuracy. If the user and vendor will enter the proper details then only the admin can activate.</a:t>
            </a: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  UML DIAGRAMS</a:t>
            </a:r>
            <a:endParaRPr lang="en-IN"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USER </a:t>
            </a: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1"/>
          <a:srcRect/>
          <a:stretch>
            <a:fillRect/>
          </a:stretch>
        </p:blipFill>
        <p:spPr bwMode="auto">
          <a:xfrm>
            <a:off x="1979712" y="1916832"/>
            <a:ext cx="4880610" cy="299971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571500" indent="-5715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VENDOR</a:t>
            </a:r>
            <a:endParaRPr lang="en-IN" sz="2500" b="1"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idx="1"/>
          </p:nvPr>
        </p:nvPicPr>
        <p:blipFill>
          <a:blip r:embed="rId1"/>
          <a:stretch>
            <a:fillRect/>
          </a:stretch>
        </p:blipFill>
        <p:spPr bwMode="auto">
          <a:xfrm>
            <a:off x="1259632" y="1052736"/>
            <a:ext cx="6521513" cy="321092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24"/>
            <a:ext cx="8229600" cy="582613"/>
          </a:xfrm>
        </p:spPr>
        <p:txBody>
          <a:bodyPr/>
          <a:lstStyle/>
          <a:p>
            <a:pPr marL="571500" indent="-571500">
              <a:buFont typeface="Wingdings" panose="05000000000000000000" pitchFamily="2" charset="2"/>
              <a:buChar char="Ø"/>
            </a:pPr>
            <a:r>
              <a:rPr lang="en-IN" sz="2500" b="1" dirty="0">
                <a:latin typeface="Times New Roman" panose="02020603050405020304" pitchFamily="18" charset="0"/>
                <a:cs typeface="Times New Roman" panose="02020603050405020304" pitchFamily="18" charset="0"/>
              </a:rPr>
              <a:t>ADMIN</a:t>
            </a:r>
            <a:endParaRPr lang="en-IN" sz="25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1"/>
          <a:stretch>
            <a:fillRect/>
          </a:stretch>
        </p:blipFill>
        <p:spPr bwMode="auto">
          <a:xfrm>
            <a:off x="1187624" y="980728"/>
            <a:ext cx="6393396" cy="41957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age.PNG"/>
          <p:cNvPicPr/>
          <p:nvPr/>
        </p:nvPicPr>
        <p:blipFill>
          <a:blip r:embed="rId1" cstate="print"/>
          <a:stretch>
            <a:fillRect/>
          </a:stretch>
        </p:blipFill>
        <p:spPr>
          <a:xfrm>
            <a:off x="179512" y="1196752"/>
            <a:ext cx="4464496" cy="2376264"/>
          </a:xfrm>
          <a:prstGeom prst="rect">
            <a:avLst/>
          </a:prstGeom>
        </p:spPr>
      </p:pic>
      <p:sp>
        <p:nvSpPr>
          <p:cNvPr id="5" name="Title 4"/>
          <p:cNvSpPr>
            <a:spLocks noGrp="1"/>
          </p:cNvSpPr>
          <p:nvPr>
            <p:ph type="title"/>
          </p:nvPr>
        </p:nvSpPr>
        <p:spPr>
          <a:xfrm>
            <a:off x="484710" y="452718"/>
            <a:ext cx="7055380" cy="888050"/>
          </a:xfrm>
        </p:spPr>
        <p:txBody>
          <a:bodyPr/>
          <a:lstStyle/>
          <a:p>
            <a:pPr algn="ctr"/>
            <a:r>
              <a:rPr lang="en-IN" b="1" dirty="0"/>
              <a:t>      USER INTERFACE</a:t>
            </a:r>
            <a:endParaRPr lang="en-IN" b="1" dirty="0"/>
          </a:p>
        </p:txBody>
      </p:sp>
      <p:pic>
        <p:nvPicPr>
          <p:cNvPr id="7" name="Picture 6" descr="UserRegisterationPage.PNG"/>
          <p:cNvPicPr/>
          <p:nvPr/>
        </p:nvPicPr>
        <p:blipFill>
          <a:blip r:embed="rId2" cstate="print"/>
          <a:stretch>
            <a:fillRect/>
          </a:stretch>
        </p:blipFill>
        <p:spPr>
          <a:xfrm>
            <a:off x="4788024" y="1160748"/>
            <a:ext cx="3888432" cy="2448272"/>
          </a:xfrm>
          <a:prstGeom prst="rect">
            <a:avLst/>
          </a:prstGeom>
        </p:spPr>
      </p:pic>
      <p:pic>
        <p:nvPicPr>
          <p:cNvPr id="8" name="Picture 7" descr="UserLoginPage.PNG"/>
          <p:cNvPicPr/>
          <p:nvPr/>
        </p:nvPicPr>
        <p:blipFill>
          <a:blip r:embed="rId3" cstate="print"/>
          <a:stretch>
            <a:fillRect/>
          </a:stretch>
        </p:blipFill>
        <p:spPr>
          <a:xfrm>
            <a:off x="179512" y="3757139"/>
            <a:ext cx="4464496" cy="2840213"/>
          </a:xfrm>
          <a:prstGeom prst="rect">
            <a:avLst/>
          </a:prstGeom>
        </p:spPr>
      </p:pic>
      <p:pic>
        <p:nvPicPr>
          <p:cNvPr id="9" name="Picture 8" descr="FileSearch.PNG"/>
          <p:cNvPicPr/>
          <p:nvPr/>
        </p:nvPicPr>
        <p:blipFill>
          <a:blip r:embed="rId4" cstate="print"/>
          <a:stretch>
            <a:fillRect/>
          </a:stretch>
        </p:blipFill>
        <p:spPr>
          <a:xfrm>
            <a:off x="4788024" y="3685947"/>
            <a:ext cx="4032448" cy="2982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endorRegisterationPage.PNG"/>
          <p:cNvPicPr/>
          <p:nvPr/>
        </p:nvPicPr>
        <p:blipFill>
          <a:blip r:embed="rId1" cstate="print"/>
          <a:stretch>
            <a:fillRect/>
          </a:stretch>
        </p:blipFill>
        <p:spPr>
          <a:xfrm>
            <a:off x="107504" y="1315632"/>
            <a:ext cx="4104456" cy="2520280"/>
          </a:xfrm>
          <a:prstGeom prst="rect">
            <a:avLst/>
          </a:prstGeom>
        </p:spPr>
      </p:pic>
      <p:pic>
        <p:nvPicPr>
          <p:cNvPr id="3" name="Picture 2" descr="VendorLoginPage.PNG"/>
          <p:cNvPicPr/>
          <p:nvPr/>
        </p:nvPicPr>
        <p:blipFill>
          <a:blip r:embed="rId2" cstate="print"/>
          <a:stretch>
            <a:fillRect/>
          </a:stretch>
        </p:blipFill>
        <p:spPr>
          <a:xfrm>
            <a:off x="4427984" y="1263961"/>
            <a:ext cx="4536504" cy="2571952"/>
          </a:xfrm>
          <a:prstGeom prst="rect">
            <a:avLst/>
          </a:prstGeom>
        </p:spPr>
      </p:pic>
      <p:sp>
        <p:nvSpPr>
          <p:cNvPr id="4" name="Title 3"/>
          <p:cNvSpPr>
            <a:spLocks noGrp="1"/>
          </p:cNvSpPr>
          <p:nvPr>
            <p:ph type="title"/>
          </p:nvPr>
        </p:nvSpPr>
        <p:spPr/>
        <p:txBody>
          <a:bodyPr/>
          <a:lstStyle/>
          <a:p>
            <a:pPr algn="ctr"/>
            <a:r>
              <a:rPr lang="en-IN" b="1" dirty="0"/>
              <a:t>VENDOR</a:t>
            </a:r>
            <a:endParaRPr lang="en-IN" b="1" dirty="0"/>
          </a:p>
        </p:txBody>
      </p:sp>
      <p:pic>
        <p:nvPicPr>
          <p:cNvPr id="5" name="Picture 4" descr="VendorHomepage.PNG"/>
          <p:cNvPicPr/>
          <p:nvPr/>
        </p:nvPicPr>
        <p:blipFill>
          <a:blip r:embed="rId3" cstate="print"/>
          <a:stretch>
            <a:fillRect/>
          </a:stretch>
        </p:blipFill>
        <p:spPr>
          <a:xfrm>
            <a:off x="107504" y="3933057"/>
            <a:ext cx="4104456" cy="2808312"/>
          </a:xfrm>
          <a:prstGeom prst="rect">
            <a:avLst/>
          </a:prstGeom>
        </p:spPr>
      </p:pic>
      <p:pic>
        <p:nvPicPr>
          <p:cNvPr id="6" name="Picture 5" descr="VendorFileUpload.PNG"/>
          <p:cNvPicPr/>
          <p:nvPr/>
        </p:nvPicPr>
        <p:blipFill>
          <a:blip r:embed="rId4" cstate="print"/>
          <a:stretch>
            <a:fillRect/>
          </a:stretch>
        </p:blipFill>
        <p:spPr>
          <a:xfrm>
            <a:off x="4443746" y="3933057"/>
            <a:ext cx="4520742" cy="27363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a:t>ADMIN</a:t>
            </a:r>
            <a:endParaRPr lang="en-IN" b="1" dirty="0"/>
          </a:p>
        </p:txBody>
      </p:sp>
      <p:pic>
        <p:nvPicPr>
          <p:cNvPr id="5" name="Picture 4" descr="AdminLoginPage.PNG"/>
          <p:cNvPicPr/>
          <p:nvPr/>
        </p:nvPicPr>
        <p:blipFill>
          <a:blip r:embed="rId1" cstate="print"/>
          <a:stretch>
            <a:fillRect/>
          </a:stretch>
        </p:blipFill>
        <p:spPr>
          <a:xfrm>
            <a:off x="251520" y="1412776"/>
            <a:ext cx="3888432" cy="2232248"/>
          </a:xfrm>
          <a:prstGeom prst="rect">
            <a:avLst/>
          </a:prstGeom>
        </p:spPr>
      </p:pic>
      <p:pic>
        <p:nvPicPr>
          <p:cNvPr id="6" name="Picture 5" descr="AdminHomePage.PNG"/>
          <p:cNvPicPr/>
          <p:nvPr/>
        </p:nvPicPr>
        <p:blipFill>
          <a:blip r:embed="rId2" cstate="print"/>
          <a:stretch>
            <a:fillRect/>
          </a:stretch>
        </p:blipFill>
        <p:spPr>
          <a:xfrm>
            <a:off x="4427984" y="1412777"/>
            <a:ext cx="4536504" cy="2232248"/>
          </a:xfrm>
          <a:prstGeom prst="rect">
            <a:avLst/>
          </a:prstGeom>
        </p:spPr>
      </p:pic>
      <p:pic>
        <p:nvPicPr>
          <p:cNvPr id="7" name="Picture 6" descr="UserRegisteredDetails.PNG"/>
          <p:cNvPicPr/>
          <p:nvPr/>
        </p:nvPicPr>
        <p:blipFill>
          <a:blip r:embed="rId3" cstate="print"/>
          <a:stretch>
            <a:fillRect/>
          </a:stretch>
        </p:blipFill>
        <p:spPr>
          <a:xfrm>
            <a:off x="251520" y="3764915"/>
            <a:ext cx="3888432" cy="2760429"/>
          </a:xfrm>
          <a:prstGeom prst="rect">
            <a:avLst/>
          </a:prstGeom>
        </p:spPr>
      </p:pic>
      <p:pic>
        <p:nvPicPr>
          <p:cNvPr id="8" name="Picture 7" descr="VendorRegisteredDetails.PNG"/>
          <p:cNvPicPr/>
          <p:nvPr/>
        </p:nvPicPr>
        <p:blipFill>
          <a:blip r:embed="rId4" cstate="print"/>
          <a:stretch>
            <a:fillRect/>
          </a:stretch>
        </p:blipFill>
        <p:spPr>
          <a:xfrm>
            <a:off x="4427984" y="3780907"/>
            <a:ext cx="4608512" cy="27444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UploadFiles.PNG"/>
          <p:cNvPicPr/>
          <p:nvPr/>
        </p:nvPicPr>
        <p:blipFill>
          <a:blip r:embed="rId1" cstate="print"/>
          <a:stretch>
            <a:fillRect/>
          </a:stretch>
        </p:blipFill>
        <p:spPr>
          <a:xfrm>
            <a:off x="1259632" y="1412776"/>
            <a:ext cx="6696744" cy="4824536"/>
          </a:xfrm>
          <a:prstGeom prst="rect">
            <a:avLst/>
          </a:prstGeom>
        </p:spPr>
      </p:pic>
      <p:sp>
        <p:nvSpPr>
          <p:cNvPr id="3" name="Title 2"/>
          <p:cNvSpPr>
            <a:spLocks noGrp="1"/>
          </p:cNvSpPr>
          <p:nvPr>
            <p:ph type="title"/>
          </p:nvPr>
        </p:nvSpPr>
        <p:spPr/>
        <p:txBody>
          <a:bodyPr/>
          <a:lstStyle/>
          <a:p>
            <a:pPr algn="ctr"/>
            <a:r>
              <a:rPr lang="en-IN" b="1" dirty="0"/>
              <a:t>      UPLOADED FILE DETAILS</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What we are going to see….</a:t>
            </a:r>
            <a:endParaRPr lang="en-IN" sz="4000" b="1" dirty="0"/>
          </a:p>
        </p:txBody>
      </p:sp>
      <p:sp>
        <p:nvSpPr>
          <p:cNvPr id="4" name="Content Placeholder 3"/>
          <p:cNvSpPr>
            <a:spLocks noGrp="1"/>
          </p:cNvSpPr>
          <p:nvPr>
            <p:ph idx="1"/>
          </p:nvPr>
        </p:nvSpPr>
        <p:spPr/>
        <p:txBody>
          <a:bodyPr>
            <a:normAutofit lnSpcReduction="10000"/>
          </a:bodyPr>
          <a:lstStyle/>
          <a:p>
            <a:r>
              <a:rPr lang="en-IN" dirty="0"/>
              <a:t>Introduction</a:t>
            </a:r>
            <a:endParaRPr lang="en-IN" dirty="0"/>
          </a:p>
          <a:p>
            <a:r>
              <a:rPr lang="en-IN" dirty="0"/>
              <a:t>Existing system &amp; Its Disadvantages</a:t>
            </a:r>
            <a:endParaRPr lang="en-IN" dirty="0"/>
          </a:p>
          <a:p>
            <a:r>
              <a:rPr lang="en-IN" dirty="0"/>
              <a:t>Proposed System &amp; Its Advantages</a:t>
            </a:r>
            <a:endParaRPr lang="en-IN" dirty="0"/>
          </a:p>
          <a:p>
            <a:r>
              <a:rPr lang="en-IN" dirty="0"/>
              <a:t>Architecture</a:t>
            </a:r>
            <a:endParaRPr lang="en-IN" dirty="0"/>
          </a:p>
          <a:p>
            <a:r>
              <a:rPr lang="en-IN" dirty="0"/>
              <a:t>Implementation</a:t>
            </a:r>
            <a:endParaRPr lang="en-IN" dirty="0"/>
          </a:p>
          <a:p>
            <a:r>
              <a:rPr lang="en-IN" dirty="0"/>
              <a:t>System Requirements</a:t>
            </a:r>
            <a:endParaRPr lang="en-IN" dirty="0"/>
          </a:p>
          <a:p>
            <a:r>
              <a:rPr lang="en-IN" dirty="0"/>
              <a:t>Modules</a:t>
            </a:r>
            <a:endParaRPr lang="en-IN" dirty="0"/>
          </a:p>
          <a:p>
            <a:r>
              <a:rPr lang="en-IN" dirty="0"/>
              <a:t>UML Diagrams</a:t>
            </a:r>
            <a:endParaRPr lang="en-IN" dirty="0"/>
          </a:p>
          <a:p>
            <a:r>
              <a:rPr lang="en-IN" dirty="0"/>
              <a:t>User Interface</a:t>
            </a:r>
            <a:endParaRPr lang="en-IN" dirty="0"/>
          </a:p>
          <a:p>
            <a:r>
              <a:rPr lang="en-IN" dirty="0"/>
              <a:t>Conclusion</a:t>
            </a:r>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104" y="-243408"/>
            <a:ext cx="5791200" cy="1371600"/>
          </a:xfrm>
        </p:spPr>
        <p:txBody>
          <a:bodyPr>
            <a:normAutofit fontScale="90000"/>
          </a:bodyPr>
          <a:lstStyle/>
          <a:p>
            <a:pPr algn="ct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CONCLUSION</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5576" y="908720"/>
            <a:ext cx="7620000" cy="4373563"/>
          </a:xfrm>
        </p:spPr>
        <p:txBody>
          <a:bodyPr>
            <a:normAutofit/>
          </a:bodyPr>
          <a:lstStyle/>
          <a:p>
            <a:pPr marL="0" indent="0">
              <a:buNone/>
            </a:pPr>
            <a:r>
              <a:rPr lang="en-US" sz="2200" dirty="0"/>
              <a:t> </a:t>
            </a:r>
            <a:endParaRPr lang="en-US" sz="2200" dirty="0"/>
          </a:p>
          <a:p>
            <a:pPr marL="0" indent="0">
              <a:buNone/>
            </a:pPr>
            <a:r>
              <a:rPr lang="en-US" sz="2200" dirty="0"/>
              <a:t>As our system is the hybridization of both SVM and PSO, it overcomes all the previous shortcomings in ranking of information retrieval and improves the performance of the ranking system as we have seen in our evaluation tables and graphs. This paper contains the ranking system for monolingual only using SVM and PSO. The research can be further done for cross lingual and for real time retrieval system.</a:t>
            </a:r>
            <a:endParaRPr lang="en-IN"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764705"/>
            <a:ext cx="7305958" cy="1944215"/>
          </a:xfrm>
        </p:spPr>
        <p:txBody>
          <a:bodyPr/>
          <a:lstStyle/>
          <a:p>
            <a:r>
              <a:rPr lang="en-IN" sz="8000" b="1" dirty="0"/>
              <a:t>Thank You..</a:t>
            </a:r>
            <a:endParaRPr lang="en-IN" sz="8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171400"/>
            <a:ext cx="7055380" cy="1584176"/>
          </a:xfrm>
        </p:spPr>
        <p:txBody>
          <a:bodyPr anchor="ctr">
            <a:noAutofit/>
          </a:bodyPr>
          <a:lstStyle/>
          <a:p>
            <a:pPr algn="ctr"/>
            <a:r>
              <a:rPr lang="en-IN" b="1" dirty="0">
                <a:latin typeface="Times New Roman" panose="02020603050405020304" pitchFamily="18" charset="0"/>
                <a:cs typeface="Times New Roman" panose="02020603050405020304" pitchFamily="18" charset="0"/>
              </a:rPr>
              <a:t>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79512" y="764704"/>
            <a:ext cx="8856984" cy="6624736"/>
          </a:xfrm>
        </p:spPr>
        <p:txBody>
          <a:bodyPr>
            <a:noAutofit/>
          </a:bodyPr>
          <a:lstStyle/>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Search</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Search is basically to find something by looking or seeking     carefully or thoroughly. In continuation of search there is a search engine in the world of Internet that gives a lot of documents related to the specified key words. Web search engine becomes most popular engine as the most vital access technique to the web.</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Information Retrieval</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IR is the process of obtaining information system resources that are relevant to an information need from a collection of those resources.IR finds the documents of an unstructured nature usually text among large collections of data stored on computers.</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052736"/>
            <a:ext cx="8568952" cy="3170099"/>
          </a:xfrm>
          <a:prstGeom prst="rect">
            <a:avLst/>
          </a:prstGeom>
        </p:spPr>
        <p:txBody>
          <a:bodyPr wrap="square">
            <a:spAutoFit/>
          </a:bodyPr>
          <a:lstStyle/>
          <a:p>
            <a:pPr>
              <a:buFont typeface="Wingdings" panose="05000000000000000000" pitchFamily="2" charset="2"/>
              <a:buChar char="Ø"/>
            </a:pPr>
            <a:r>
              <a:rPr lang="en-US" sz="2000" b="1" dirty="0"/>
              <a:t>Ranking</a:t>
            </a:r>
            <a:endParaRPr lang="en-US" sz="2000" b="1" dirty="0"/>
          </a:p>
          <a:p>
            <a:r>
              <a:rPr lang="en-US" sz="2000" dirty="0"/>
              <a:t>         Ranking of query results is the basic problem in IR. Among the documents groups related to the query ranking is the problem i.e. to sort the document according to some criterion that are phrased in terms of relevance of Documents related to an information need expressed in the query. Ranking is done by statistical ranking in which scores are used as the basis of ranked retrieval. The document with highest score is ranked to be first and so on. The scoring is done as the simple match or by using weighted match which gives better result in ranking</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260648"/>
            <a:ext cx="4824536" cy="792088"/>
          </a:xfrm>
        </p:spPr>
        <p:txBody>
          <a:bodyPr>
            <a:normAutofit fontScale="90000"/>
          </a:bodyPr>
          <a:lstStyle/>
          <a:p>
            <a:pPr algn="ctr"/>
            <a:r>
              <a:rPr lang="en-US"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EXISTING SYSTEM</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764704"/>
            <a:ext cx="8352928" cy="2688412"/>
          </a:xfrm>
        </p:spPr>
        <p:txBody>
          <a:bodyPr anchor="ctr">
            <a:normAutofit fontScale="70000" lnSpcReduction="20000"/>
          </a:bodyPr>
          <a:lstStyle/>
          <a:p>
            <a:pPr marL="0" indent="0">
              <a:buNone/>
            </a:pPr>
            <a:endParaRPr lang="en-US" sz="2000" b="0" dirty="0">
              <a:latin typeface="Times New Roman" panose="02020603050405020304" pitchFamily="18" charset="0"/>
              <a:cs typeface="Times New Roman" panose="02020603050405020304" pitchFamily="18" charset="0"/>
            </a:endParaRPr>
          </a:p>
          <a:p>
            <a:pPr marL="0" indent="0">
              <a:buNone/>
            </a:pPr>
            <a:r>
              <a:rPr lang="en-US" sz="2000" b="0" dirty="0">
                <a:latin typeface="Times New Roman" panose="02020603050405020304" pitchFamily="18" charset="0"/>
                <a:cs typeface="Times New Roman" panose="02020603050405020304" pitchFamily="18" charset="0"/>
              </a:rPr>
              <a:t> </a:t>
            </a:r>
            <a:endParaRPr lang="en-US" sz="2000" b="0" dirty="0">
              <a:latin typeface="Times New Roman" panose="02020603050405020304" pitchFamily="18" charset="0"/>
              <a:cs typeface="Times New Roman" panose="02020603050405020304" pitchFamily="18" charset="0"/>
            </a:endParaRPr>
          </a:p>
          <a:p>
            <a:pPr marL="0" indent="0">
              <a:buNone/>
            </a:pPr>
            <a:r>
              <a:rPr lang="en-US" sz="2900" dirty="0"/>
              <a:t>Information retrieval is to retrieve the information resources that what we are interested or extract whatever information we need. Now, you can retrieve any information easily. Information retrieval (IR) may deals with the organization, storage, retrieval and evaluation of information from document particularly textual information. But we cannot give the ranks to those documents.  If we are giving the ranks then we can easily identify the important documents.</a:t>
            </a:r>
            <a:endParaRPr lang="en-IN" sz="2900" dirty="0"/>
          </a:p>
        </p:txBody>
      </p:sp>
      <p:sp>
        <p:nvSpPr>
          <p:cNvPr id="4" name="Rectangle 3"/>
          <p:cNvSpPr/>
          <p:nvPr/>
        </p:nvSpPr>
        <p:spPr>
          <a:xfrm>
            <a:off x="573093" y="4221088"/>
            <a:ext cx="8424936" cy="2123658"/>
          </a:xfrm>
          <a:prstGeom prst="rect">
            <a:avLst/>
          </a:prstGeom>
        </p:spPr>
        <p:txBody>
          <a:bodyPr wrap="square">
            <a:spAutoFit/>
          </a:bodyPr>
          <a:lstStyle/>
          <a:p>
            <a:pPr marL="342900" lvl="0" indent="-342900">
              <a:buFont typeface="Wingdings" panose="05000000000000000000" pitchFamily="2" charset="2"/>
              <a:buChar char="Ø"/>
            </a:pPr>
            <a:r>
              <a:rPr lang="en-US" sz="2200" dirty="0"/>
              <a:t>Information retrieving is very difficult task in large number of texts in a document.</a:t>
            </a:r>
            <a:endParaRPr lang="en-IN" sz="2200" dirty="0"/>
          </a:p>
          <a:p>
            <a:pPr marL="342900" lvl="0" indent="-342900">
              <a:buFont typeface="Wingdings" panose="05000000000000000000" pitchFamily="2" charset="2"/>
              <a:buChar char="Ø"/>
            </a:pPr>
            <a:r>
              <a:rPr lang="en-US" sz="2200" dirty="0"/>
              <a:t>Difficult to identify the important concepts or topic in a collection of documents.</a:t>
            </a:r>
            <a:endParaRPr lang="en-IN" sz="2200" dirty="0"/>
          </a:p>
          <a:p>
            <a:pPr marL="342900" lvl="0" indent="-342900">
              <a:buFont typeface="Wingdings" panose="05000000000000000000" pitchFamily="2" charset="2"/>
              <a:buChar char="Ø"/>
            </a:pPr>
            <a:r>
              <a:rPr lang="en-US" sz="2200" dirty="0"/>
              <a:t>The explicit rankings are always difficult to obtain or even not available in many documents. </a:t>
            </a:r>
            <a:endParaRPr lang="en-IN" sz="2200" dirty="0"/>
          </a:p>
        </p:txBody>
      </p:sp>
      <p:sp>
        <p:nvSpPr>
          <p:cNvPr id="5" name="Rectangle 4"/>
          <p:cNvSpPr/>
          <p:nvPr/>
        </p:nvSpPr>
        <p:spPr>
          <a:xfrm>
            <a:off x="107504" y="3453258"/>
            <a:ext cx="8890525" cy="2554545"/>
          </a:xfrm>
          <a:prstGeom prst="rect">
            <a:avLst/>
          </a:prstGeom>
        </p:spPr>
        <p:txBody>
          <a:bodyPr wrap="square">
            <a:spAutoFit/>
          </a:bodyPr>
          <a:lstStyle/>
          <a:p>
            <a:pPr algn="ctr"/>
            <a:r>
              <a:rPr lang="en-IN" sz="3200" b="1" dirty="0">
                <a:solidFill>
                  <a:schemeClr val="tx2"/>
                </a:solidFill>
                <a:latin typeface="Times New Roman" panose="02020603050405020304" pitchFamily="18" charset="0"/>
                <a:cs typeface="Times New Roman" panose="02020603050405020304" pitchFamily="18" charset="0"/>
              </a:rPr>
              <a:t>DISADVANTAGES </a:t>
            </a:r>
            <a:br>
              <a:rPr lang="en-IN" sz="3200" b="1" u="sng" dirty="0">
                <a:solidFill>
                  <a:schemeClr val="tx2"/>
                </a:solidFill>
                <a:latin typeface="Times New Roman" panose="02020603050405020304" pitchFamily="18" charset="0"/>
                <a:cs typeface="Times New Roman" panose="02020603050405020304" pitchFamily="18" charset="0"/>
              </a:rPr>
            </a:br>
            <a:endParaRPr lang="en-IN" sz="3200" b="1" u="sng" dirty="0">
              <a:solidFill>
                <a:schemeClr val="tx2"/>
              </a:solidFill>
              <a:latin typeface="Times New Roman" panose="02020603050405020304" pitchFamily="18" charset="0"/>
              <a:cs typeface="Times New Roman" panose="02020603050405020304" pitchFamily="18" charset="0"/>
            </a:endParaRPr>
          </a:p>
          <a:p>
            <a:pPr algn="ctr"/>
            <a:endParaRPr lang="en-IN" sz="3200" b="1" u="sng" dirty="0">
              <a:solidFill>
                <a:schemeClr val="tx2"/>
              </a:solidFill>
              <a:latin typeface="Times New Roman" panose="02020603050405020304" pitchFamily="18" charset="0"/>
              <a:cs typeface="Times New Roman" panose="02020603050405020304" pitchFamily="18" charset="0"/>
            </a:endParaRPr>
          </a:p>
          <a:p>
            <a:pPr algn="ctr"/>
            <a:endParaRPr lang="en-IN" sz="3200" b="1" u="sng" dirty="0">
              <a:solidFill>
                <a:schemeClr val="tx2"/>
              </a:solidFill>
              <a:latin typeface="Times New Roman" panose="02020603050405020304" pitchFamily="18" charset="0"/>
              <a:cs typeface="Times New Roman" panose="02020603050405020304" pitchFamily="18" charset="0"/>
            </a:endParaRPr>
          </a:p>
          <a:p>
            <a:pPr algn="ctr"/>
            <a:endParaRPr lang="en-IN" sz="3200" b="1" u="sng"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588324" cy="914400"/>
          </a:xfrm>
        </p:spPr>
        <p:txBody>
          <a:bodyPr>
            <a:noAutofit/>
          </a:bodyPr>
          <a:lstStyle/>
          <a:p>
            <a:pPr algn="ctr"/>
            <a:r>
              <a:rPr lang="en-US" sz="3600" b="1" dirty="0">
                <a:latin typeface="Times New Roman" panose="02020603050405020304" pitchFamily="18" charset="0"/>
                <a:cs typeface="Times New Roman" panose="02020603050405020304" pitchFamily="18" charset="0"/>
              </a:rPr>
              <a:t>PROPOSED SYSTEM</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980728"/>
            <a:ext cx="7732340" cy="5352708"/>
          </a:xfrm>
        </p:spPr>
        <p:txBody>
          <a:bodyPr>
            <a:normAutofit/>
          </a:bodyPr>
          <a:lstStyle/>
          <a:p>
            <a:pPr marL="0" indent="0" algn="just">
              <a:buNone/>
            </a:pPr>
            <a:r>
              <a:rPr lang="en-US" sz="2000" b="0" dirty="0">
                <a:latin typeface="Times New Roman" panose="02020603050405020304" pitchFamily="18" charset="0"/>
                <a:cs typeface="Times New Roman" panose="02020603050405020304" pitchFamily="18" charset="0"/>
              </a:rPr>
              <a:t> </a:t>
            </a:r>
            <a:r>
              <a:rPr lang="en-US" sz="2200" dirty="0"/>
              <a:t>We are collecting the documents first, and then we will have to process individual words in each document to discover topics to retrieve the related data and identifying the important documents. And assign values to each topic based on the distribution of these words by using TF-IDF. Distribution of words in a document using LDA (Linear Discriminate Analysis) algorithm to generate the ranks to that particular document so, we can easily identify the important documents.</a:t>
            </a:r>
            <a:r>
              <a:rPr lang="en-US" sz="2200" b="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98390"/>
            <a:ext cx="5791200" cy="1007110"/>
          </a:xfrm>
        </p:spPr>
        <p:txBody>
          <a:bodyPr>
            <a:normAutofit fontScale="90000"/>
          </a:bodyPr>
          <a:lstStyle/>
          <a:p>
            <a:pPr algn="ctr"/>
            <a:br>
              <a:rPr lang="en-US" sz="28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ADVANTAGES OF PROPOSED SYSTEM</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2440" y="908720"/>
            <a:ext cx="7620000" cy="4373563"/>
          </a:xfrm>
        </p:spPr>
        <p:txBody>
          <a:bodyPr/>
          <a:lstStyle/>
          <a:p>
            <a:pPr lvl="0">
              <a:buFont typeface="Wingdings" panose="05000000000000000000" pitchFamily="2" charset="2"/>
              <a:buChar char="Ø"/>
            </a:pPr>
            <a:endParaRPr lang="en-US" sz="2200" dirty="0"/>
          </a:p>
          <a:p>
            <a:pPr lvl="0">
              <a:buFont typeface="Wingdings" panose="05000000000000000000" pitchFamily="2" charset="2"/>
              <a:buChar char="Ø"/>
            </a:pPr>
            <a:endParaRPr lang="en-US" sz="2200" dirty="0"/>
          </a:p>
          <a:p>
            <a:pPr lvl="0">
              <a:buFont typeface="Wingdings" panose="05000000000000000000" pitchFamily="2" charset="2"/>
              <a:buChar char="Ø"/>
            </a:pPr>
            <a:endParaRPr lang="en-US" sz="2200" dirty="0"/>
          </a:p>
          <a:p>
            <a:pPr lvl="0">
              <a:buFont typeface="Wingdings" panose="05000000000000000000" pitchFamily="2" charset="2"/>
              <a:buChar char="Ø"/>
            </a:pPr>
            <a:r>
              <a:rPr lang="en-US" sz="2200" dirty="0"/>
              <a:t>Anyone can easily identifying the important documents in a collection of documents and retrieve  the related data.</a:t>
            </a:r>
            <a:endParaRPr lang="en-IN" sz="2200" dirty="0"/>
          </a:p>
          <a:p>
            <a:pPr lvl="0">
              <a:buFont typeface="Wingdings" panose="05000000000000000000" pitchFamily="2" charset="2"/>
              <a:buChar char="Ø"/>
            </a:pPr>
            <a:r>
              <a:rPr lang="en-US" sz="2200" dirty="0"/>
              <a:t>It proposes a novel model, named LDA (Linear Discriminate Analysis), achieves good performance and easy to clustering the related documents based on that ranking.</a:t>
            </a:r>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ARCHITECTURE</a:t>
            </a:r>
            <a:endParaRPr lang="en-IN" sz="3600" b="1" dirty="0">
              <a:latin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1"/>
          <a:stretch>
            <a:fillRect/>
          </a:stretch>
        </p:blipFill>
        <p:spPr bwMode="auto">
          <a:xfrm>
            <a:off x="1538863" y="2595821"/>
            <a:ext cx="5288400" cy="310939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a:t>
            </a:r>
            <a:r>
              <a:rPr lang="en-US" sz="3600" b="1" dirty="0"/>
              <a:t>IMPLEMENTATION</a:t>
            </a:r>
            <a:endParaRPr lang="en-IN" sz="3600" b="1" dirty="0"/>
          </a:p>
        </p:txBody>
      </p:sp>
      <p:sp>
        <p:nvSpPr>
          <p:cNvPr id="3" name="Content Placeholder 2"/>
          <p:cNvSpPr>
            <a:spLocks noGrp="1"/>
          </p:cNvSpPr>
          <p:nvPr>
            <p:ph idx="1"/>
          </p:nvPr>
        </p:nvSpPr>
        <p:spPr/>
        <p:txBody>
          <a:bodyPr>
            <a:normAutofit/>
          </a:bodyPr>
          <a:lstStyle/>
          <a:p>
            <a:pPr marL="0" indent="0">
              <a:buNone/>
            </a:pPr>
            <a:r>
              <a:rPr lang="en-US" sz="2200" dirty="0"/>
              <a:t>By using,</a:t>
            </a:r>
            <a:endParaRPr lang="en-US" sz="2200" dirty="0"/>
          </a:p>
          <a:p>
            <a:pPr>
              <a:buFont typeface="Wingdings" panose="05000000000000000000" pitchFamily="2" charset="2"/>
              <a:buChar char="Ø"/>
            </a:pPr>
            <a:r>
              <a:rPr lang="en-US" sz="2200" dirty="0"/>
              <a:t>     Python 3.7.4</a:t>
            </a:r>
            <a:endParaRPr lang="en-IN" sz="2200" dirty="0"/>
          </a:p>
          <a:p>
            <a:pPr>
              <a:buFont typeface="Wingdings" panose="05000000000000000000" pitchFamily="2" charset="2"/>
              <a:buChar char="Ø"/>
            </a:pPr>
            <a:r>
              <a:rPr lang="en-US" sz="2200" dirty="0"/>
              <a:t>     Django framework</a:t>
            </a:r>
            <a:endParaRPr lang="en-US" sz="2200" dirty="0"/>
          </a:p>
          <a:p>
            <a:pPr>
              <a:buFont typeface="Wingdings" panose="05000000000000000000" pitchFamily="2" charset="2"/>
              <a:buChar char="Ø"/>
            </a:pPr>
            <a:r>
              <a:rPr lang="en-US" sz="2200" dirty="0"/>
              <a:t>     MySQL</a:t>
            </a:r>
            <a:endParaRPr lang="en-US" sz="2200" dirty="0"/>
          </a:p>
          <a:p>
            <a:pPr>
              <a:buFont typeface="Wingdings" panose="05000000000000000000" pitchFamily="2" charset="2"/>
              <a:buChar char="Ø"/>
            </a:pPr>
            <a:r>
              <a:rPr lang="en-US" sz="2200" dirty="0"/>
              <a:t>     Machine Learning </a:t>
            </a:r>
            <a:endParaRPr lang="en-IN" sz="2200" dirty="0"/>
          </a:p>
          <a:p>
            <a:pPr marL="0" indent="0">
              <a:buNone/>
            </a:pPr>
            <a:r>
              <a:rPr lang="en-US" sz="2200" dirty="0"/>
              <a:t>           --  Natural Language Processing(NLP)</a:t>
            </a:r>
            <a:endParaRPr lang="en-IN" sz="2200" dirty="0"/>
          </a:p>
          <a:p>
            <a:pPr marL="0" indent="0">
              <a:buNone/>
            </a:pPr>
            <a:r>
              <a:rPr lang="en-US" sz="2200" dirty="0"/>
              <a:t>           --  Hybrid support vector machine &amp; particle swarm</a:t>
            </a:r>
            <a:endParaRPr lang="en-US" sz="2200" dirty="0"/>
          </a:p>
          <a:p>
            <a:pPr marL="0" indent="0">
              <a:buNone/>
            </a:pPr>
            <a:r>
              <a:rPr lang="en-US" sz="2200" dirty="0"/>
              <a:t>             (SVM-PSO)  </a:t>
            </a:r>
            <a:endParaRPr lang="en-IN"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5973</Words>
  <Application>WPS Presentation</Application>
  <PresentationFormat>On-screen Show (4:3)</PresentationFormat>
  <Paragraphs>147</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Wingdings 3</vt:lpstr>
      <vt:lpstr>Arial</vt:lpstr>
      <vt:lpstr>Times New Roman</vt:lpstr>
      <vt:lpstr>Microsoft JhengHei Light</vt:lpstr>
      <vt:lpstr>Microsoft JhengHei UI</vt:lpstr>
      <vt:lpstr>Malgun Gothic Semilight</vt:lpstr>
      <vt:lpstr>Century Gothic</vt:lpstr>
      <vt:lpstr>Microsoft YaHei</vt:lpstr>
      <vt:lpstr>Arial Unicode MS</vt:lpstr>
      <vt:lpstr>Calibri</vt:lpstr>
      <vt:lpstr>Ion</vt:lpstr>
      <vt:lpstr>PowerPoint 演示文稿</vt:lpstr>
      <vt:lpstr>What we are going to see….</vt:lpstr>
      <vt:lpstr>             INTRODUCTION</vt:lpstr>
      <vt:lpstr>PowerPoint 演示文稿</vt:lpstr>
      <vt:lpstr>	 EXISTING SYSTEM </vt:lpstr>
      <vt:lpstr>PROPOSED SYSTEM </vt:lpstr>
      <vt:lpstr>  ADVANTAGES OF PROPOSED SYSTEM </vt:lpstr>
      <vt:lpstr>                      				 			       		ARCHITECTURE</vt:lpstr>
      <vt:lpstr>	IMPLEMENTATION</vt:lpstr>
      <vt:lpstr>SYSTEM REQUIREMENTS</vt:lpstr>
      <vt:lpstr>MODULES</vt:lpstr>
      <vt:lpstr>PowerPoint 演示文稿</vt:lpstr>
      <vt:lpstr>  UML DIAGRAMS</vt:lpstr>
      <vt:lpstr>VENDOR</vt:lpstr>
      <vt:lpstr>ADMIN</vt:lpstr>
      <vt:lpstr>      USER INTERFACE</vt:lpstr>
      <vt:lpstr>VENDOR</vt:lpstr>
      <vt:lpstr>ADMIN</vt:lpstr>
      <vt:lpstr>      UPLOADED FILE DETAILS</vt:lpstr>
      <vt:lpstr>  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Efficient Assessment and Prediction of Human Performance in Collaborative Learning Environments </dc:title>
  <dc:creator>Avinash</dc:creator>
  <cp:lastModifiedBy>TDSB</cp:lastModifiedBy>
  <cp:revision>77</cp:revision>
  <dcterms:created xsi:type="dcterms:W3CDTF">2020-05-11T05:05:00Z</dcterms:created>
  <dcterms:modified xsi:type="dcterms:W3CDTF">2022-07-04T06:21:33Z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1033-11.2.0.11156</vt:lpwstr>
  </property>
  <property fmtid="{D5CDD505-2E9C-101B-9397-08002B2CF9AE}" pid="3" name="ICV">
    <vt:lpwstr>B6D628B0AAA74270BB17503E3BA06B29</vt:lpwstr>
  </property>
</Properties>
</file>