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5" r:id="rId3"/>
    <p:sldId id="268" r:id="rId4"/>
    <p:sldId id="269" r:id="rId5"/>
    <p:sldId id="263" r:id="rId6"/>
    <p:sldId id="262" r:id="rId7"/>
    <p:sldId id="259" r:id="rId8"/>
    <p:sldId id="261" r:id="rId9"/>
    <p:sldId id="266" r:id="rId10"/>
    <p:sldId id="278" r:id="rId11"/>
    <p:sldId id="257" r:id="rId12"/>
    <p:sldId id="270" r:id="rId13"/>
    <p:sldId id="272" r:id="rId14"/>
    <p:sldId id="273" r:id="rId15"/>
    <p:sldId id="274" r:id="rId16"/>
    <p:sldId id="265" r:id="rId17"/>
    <p:sldId id="277" r:id="rId18"/>
    <p:sldId id="279" r:id="rId19"/>
    <p:sldId id="271" r:id="rId20"/>
    <p:sldId id="276" r:id="rId21"/>
    <p:sldId id="267"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100" d="100"/>
          <a:sy n="100" d="100"/>
        </p:scale>
        <p:origin x="39"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7A1E-CD86-4EC6-948A-800A20CEE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13D87-5BA8-4095-8F19-A221F917F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B918F-4ECD-4570-8110-CC91056D448B}"/>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5" name="Footer Placeholder 4">
            <a:extLst>
              <a:ext uri="{FF2B5EF4-FFF2-40B4-BE49-F238E27FC236}">
                <a16:creationId xmlns:a16="http://schemas.microsoft.com/office/drawing/2014/main" id="{EBA16326-A817-4C2C-8D94-05FEE2D7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EB0A1-E316-4516-A150-7438A476A47E}"/>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42347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1ACE-12AC-41D1-8343-E742224D5A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26FEBB-0803-4727-889B-74B147A84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A8888-9347-4639-AA0C-3FF8485FCF66}"/>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5" name="Footer Placeholder 4">
            <a:extLst>
              <a:ext uri="{FF2B5EF4-FFF2-40B4-BE49-F238E27FC236}">
                <a16:creationId xmlns:a16="http://schemas.microsoft.com/office/drawing/2014/main" id="{659DB3F1-3112-4169-84D9-25E18D580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53ACB-1DEF-497B-ACCE-5D4F995D00F8}"/>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172319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3CD456-D432-469A-9BC8-5A34A43865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2C4B10-10E1-4C09-9A19-CC551E662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78477-73C1-45E3-9EAD-6AC499C76DB0}"/>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5" name="Footer Placeholder 4">
            <a:extLst>
              <a:ext uri="{FF2B5EF4-FFF2-40B4-BE49-F238E27FC236}">
                <a16:creationId xmlns:a16="http://schemas.microsoft.com/office/drawing/2014/main" id="{CDB35661-AF05-4EDC-B061-76F1DFC2A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B408E-87F5-4E08-A27B-0C739AF0D7F1}"/>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99967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A3E7-44A0-4189-8436-9CACDDCF2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6C15CF-E5FA-47C9-ADCF-049117070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8B328-89C1-4568-913A-C56523A0B56F}"/>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5" name="Footer Placeholder 4">
            <a:extLst>
              <a:ext uri="{FF2B5EF4-FFF2-40B4-BE49-F238E27FC236}">
                <a16:creationId xmlns:a16="http://schemas.microsoft.com/office/drawing/2014/main" id="{FD598529-9A1C-4E90-9620-7304E7FE1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1C3D6-D621-4554-845B-6A59F3AECDE0}"/>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1857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DD47-1030-47B3-B0AB-A99FED1C73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93C2FC-5C6A-4398-98B7-B1BBBC6A0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A6B6DC-03E5-4E9F-969F-D40CD09A9200}"/>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5" name="Footer Placeholder 4">
            <a:extLst>
              <a:ext uri="{FF2B5EF4-FFF2-40B4-BE49-F238E27FC236}">
                <a16:creationId xmlns:a16="http://schemas.microsoft.com/office/drawing/2014/main" id="{5C78B899-60C8-4C39-9701-51F2FAD83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A6B68-580E-4F99-9BBB-9597F4750C42}"/>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232353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3136-9127-4824-A2D6-C62676BD0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D16F6-9949-4DA7-AB98-39AA73281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73CB5F-71C8-444E-A44C-0F71E8D7B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F040BE-C014-4C9C-A3FC-E6B19CAE93D6}"/>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6" name="Footer Placeholder 5">
            <a:extLst>
              <a:ext uri="{FF2B5EF4-FFF2-40B4-BE49-F238E27FC236}">
                <a16:creationId xmlns:a16="http://schemas.microsoft.com/office/drawing/2014/main" id="{F9B1D71B-2BA7-4789-922F-CD69034E8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253F6-3050-469A-86F6-97B56979CF19}"/>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106492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4EF1-E75B-4A34-9D5F-B466C9D88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64E8B0-E5FA-4582-93DD-CF8E7BF26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CD55F-552F-4E75-A357-FDD13E945C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41510B-7784-446D-9264-640C257C4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B2F0FE-17A6-4C9D-9D9F-7920D78AE9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AF986B-3F61-4CF7-82FA-9E6698D5EF8E}"/>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8" name="Footer Placeholder 7">
            <a:extLst>
              <a:ext uri="{FF2B5EF4-FFF2-40B4-BE49-F238E27FC236}">
                <a16:creationId xmlns:a16="http://schemas.microsoft.com/office/drawing/2014/main" id="{17068D87-FD81-4D7A-9047-652FBE958D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A57BE-B97F-45BC-9531-66CBA5D00F1F}"/>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256937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AE59-50DC-4C47-9F9F-79A622CD4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700919-3099-442F-86FD-2C5753C17F1D}"/>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4" name="Footer Placeholder 3">
            <a:extLst>
              <a:ext uri="{FF2B5EF4-FFF2-40B4-BE49-F238E27FC236}">
                <a16:creationId xmlns:a16="http://schemas.microsoft.com/office/drawing/2014/main" id="{79609AD5-40AD-4274-8D94-49B64995A1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BFF9C-6FD1-4F4F-8DBD-B4A75AF31C67}"/>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427970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FF098-1F5A-41C2-9CD9-6DC98E78515E}"/>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3" name="Footer Placeholder 2">
            <a:extLst>
              <a:ext uri="{FF2B5EF4-FFF2-40B4-BE49-F238E27FC236}">
                <a16:creationId xmlns:a16="http://schemas.microsoft.com/office/drawing/2014/main" id="{8D132AC1-30E8-48EA-AACC-3E3F12FCC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D0DA12-3236-4EB2-A47D-38E7915D3D39}"/>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391617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AFD8-5CC7-4BC2-A9F2-9F0D5C2E2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27F3A9-6464-4603-998E-C1D8F6B6F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DAC0E-4D43-424D-9EBB-D6A82E05D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4C390-E877-48DA-B447-21D1D8EACD67}"/>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6" name="Footer Placeholder 5">
            <a:extLst>
              <a:ext uri="{FF2B5EF4-FFF2-40B4-BE49-F238E27FC236}">
                <a16:creationId xmlns:a16="http://schemas.microsoft.com/office/drawing/2014/main" id="{7664B836-148E-497C-B3A1-5D32CB76B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4376B-33B8-427D-B080-1383D875FDA7}"/>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322789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440C-EFD5-46B6-B959-ACECB0AB7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349D86-659D-4A01-9E97-B866B5AD9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8953FC-900D-4A96-8831-A738DB5F4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62094-90B5-48EC-9EA4-7E1931BC813B}"/>
              </a:ext>
            </a:extLst>
          </p:cNvPr>
          <p:cNvSpPr>
            <a:spLocks noGrp="1"/>
          </p:cNvSpPr>
          <p:nvPr>
            <p:ph type="dt" sz="half" idx="10"/>
          </p:nvPr>
        </p:nvSpPr>
        <p:spPr/>
        <p:txBody>
          <a:bodyPr/>
          <a:lstStyle/>
          <a:p>
            <a:fld id="{BEE69098-E080-4F33-8FD9-F36B7714F604}" type="datetimeFigureOut">
              <a:rPr lang="en-US" smtClean="0"/>
              <a:t>7/30/2020</a:t>
            </a:fld>
            <a:endParaRPr lang="en-US"/>
          </a:p>
        </p:txBody>
      </p:sp>
      <p:sp>
        <p:nvSpPr>
          <p:cNvPr id="6" name="Footer Placeholder 5">
            <a:extLst>
              <a:ext uri="{FF2B5EF4-FFF2-40B4-BE49-F238E27FC236}">
                <a16:creationId xmlns:a16="http://schemas.microsoft.com/office/drawing/2014/main" id="{9E24F715-DB65-4492-BC81-95B773C4C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DF608-A9E7-4B05-A00E-B861976DB0CF}"/>
              </a:ext>
            </a:extLst>
          </p:cNvPr>
          <p:cNvSpPr>
            <a:spLocks noGrp="1"/>
          </p:cNvSpPr>
          <p:nvPr>
            <p:ph type="sldNum" sz="quarter" idx="12"/>
          </p:nvPr>
        </p:nvSpPr>
        <p:spPr/>
        <p:txBody>
          <a:bodyPr/>
          <a:lstStyle/>
          <a:p>
            <a:fld id="{63C0460A-1066-447D-8912-317B010701F3}" type="slidenum">
              <a:rPr lang="en-US" smtClean="0"/>
              <a:t>‹#›</a:t>
            </a:fld>
            <a:endParaRPr lang="en-US"/>
          </a:p>
        </p:txBody>
      </p:sp>
    </p:spTree>
    <p:extLst>
      <p:ext uri="{BB962C8B-B14F-4D97-AF65-F5344CB8AC3E}">
        <p14:creationId xmlns:p14="http://schemas.microsoft.com/office/powerpoint/2010/main" val="110930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B397F-EA64-4894-BBB2-774D76550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8A98D4-9B0F-4D6B-A18B-7854A74EA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06FBB-1ED7-48E3-BC1A-51E0A08D7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69098-E080-4F33-8FD9-F36B7714F604}" type="datetimeFigureOut">
              <a:rPr lang="en-US" smtClean="0"/>
              <a:t>7/30/2020</a:t>
            </a:fld>
            <a:endParaRPr lang="en-US"/>
          </a:p>
        </p:txBody>
      </p:sp>
      <p:sp>
        <p:nvSpPr>
          <p:cNvPr id="5" name="Footer Placeholder 4">
            <a:extLst>
              <a:ext uri="{FF2B5EF4-FFF2-40B4-BE49-F238E27FC236}">
                <a16:creationId xmlns:a16="http://schemas.microsoft.com/office/drawing/2014/main" id="{64172FD4-17AB-40F1-B285-6061E348F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51186B-C0C2-495C-9B91-9351A47E0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0460A-1066-447D-8912-317B010701F3}" type="slidenum">
              <a:rPr lang="en-US" smtClean="0"/>
              <a:t>‹#›</a:t>
            </a:fld>
            <a:endParaRPr lang="en-US"/>
          </a:p>
        </p:txBody>
      </p:sp>
    </p:spTree>
    <p:extLst>
      <p:ext uri="{BB962C8B-B14F-4D97-AF65-F5344CB8AC3E}">
        <p14:creationId xmlns:p14="http://schemas.microsoft.com/office/powerpoint/2010/main" val="1612624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B8A14B-029A-4DD6-AA9C-A2F38DBCD846}"/>
              </a:ext>
            </a:extLst>
          </p:cNvPr>
          <p:cNvSpPr/>
          <p:nvPr/>
        </p:nvSpPr>
        <p:spPr>
          <a:xfrm>
            <a:off x="4763" y="0"/>
            <a:ext cx="12192000" cy="1838325"/>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J-difference Editing Toolkit (JET)</a:t>
            </a:r>
          </a:p>
          <a:p>
            <a:pPr algn="ctr"/>
            <a:r>
              <a:rPr lang="en-US" sz="3200" dirty="0">
                <a:latin typeface="Times New Roman" panose="02020603050405020304" pitchFamily="18" charset="0"/>
                <a:cs typeface="Times New Roman" panose="02020603050405020304" pitchFamily="18" charset="0"/>
              </a:rPr>
              <a:t>About</a:t>
            </a:r>
          </a:p>
        </p:txBody>
      </p:sp>
      <p:sp>
        <p:nvSpPr>
          <p:cNvPr id="38" name="Rectangle 37">
            <a:extLst>
              <a:ext uri="{FF2B5EF4-FFF2-40B4-BE49-F238E27FC236}">
                <a16:creationId xmlns:a16="http://schemas.microsoft.com/office/drawing/2014/main" id="{6585A3BB-4ABE-49DE-8971-4D9B088C5391}"/>
              </a:ext>
            </a:extLst>
          </p:cNvPr>
          <p:cNvSpPr/>
          <p:nvPr/>
        </p:nvSpPr>
        <p:spPr>
          <a:xfrm>
            <a:off x="772716" y="2441528"/>
            <a:ext cx="10656093"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J-difference Editing Toolkit (JET) is a software package designed for the batch analysis of J-difference editing magnetic resonance spectroscopy (MRS) data, such as MEGA-PRESS MRS spectra.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JET is capable to process Raw data acquired from all major clinical (i.e., Siemens, GE, Philips) and preclinical (i.e., Bruker) MRI scanners.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JET is implemented in </a:t>
            </a:r>
            <a:r>
              <a:rPr lang="en-US" sz="2000" dirty="0" err="1">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and is distributed as executables, except for the configuration functions being distributed as source code, allowing necessary users modifications.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JET is fully automated and does not require user intervention to minimize software operator variances in MRS data quantification.</a:t>
            </a:r>
          </a:p>
        </p:txBody>
      </p:sp>
    </p:spTree>
    <p:extLst>
      <p:ext uri="{BB962C8B-B14F-4D97-AF65-F5344CB8AC3E}">
        <p14:creationId xmlns:p14="http://schemas.microsoft.com/office/powerpoint/2010/main" val="80822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584483B9-8FA7-41BB-9CC5-A1302EA14144}"/>
              </a:ext>
            </a:extLst>
          </p:cNvPr>
          <p:cNvSpPr/>
          <p:nvPr/>
        </p:nvSpPr>
        <p:spPr>
          <a:xfrm>
            <a:off x="4221953" y="1412082"/>
            <a:ext cx="7465222" cy="290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a:solidFill>
                  <a:schemeClr val="tx1"/>
                </a:solidFill>
                <a:latin typeface="Times New Roman" panose="02020603050405020304" pitchFamily="18" charset="0"/>
                <a:cs typeface="Times New Roman" panose="02020603050405020304" pitchFamily="18" charset="0"/>
              </a:rPr>
              <a:t>Goal</a:t>
            </a:r>
            <a:r>
              <a:rPr lang="en-US">
                <a:solidFill>
                  <a:schemeClr val="tx1"/>
                </a:solidFill>
                <a:latin typeface="Times New Roman" panose="02020603050405020304" pitchFamily="18" charset="0"/>
                <a:cs typeface="Times New Roman" panose="02020603050405020304" pitchFamily="18" charset="0"/>
              </a:rPr>
              <a:t>: Combine each individual spectrum from all coil channels and repetitions, after proper removal of frequency and zero-order phase difference, to result in one single ON spectrum and one single OFF spectrum.</a:t>
            </a:r>
          </a:p>
          <a:p>
            <a:endParaRPr lang="en-US">
              <a:solidFill>
                <a:schemeClr val="tx1"/>
              </a:solidFill>
              <a:latin typeface="Times New Roman" panose="02020603050405020304" pitchFamily="18" charset="0"/>
              <a:cs typeface="Times New Roman" panose="02020603050405020304" pitchFamily="18" charset="0"/>
            </a:endParaRPr>
          </a:p>
          <a:p>
            <a:r>
              <a:rPr lang="en-US" b="1">
                <a:solidFill>
                  <a:schemeClr val="tx1"/>
                </a:solidFill>
                <a:latin typeface="Times New Roman" panose="02020603050405020304" pitchFamily="18" charset="0"/>
                <a:cs typeface="Times New Roman" panose="02020603050405020304" pitchFamily="18" charset="0"/>
              </a:rPr>
              <a:t>Principle</a:t>
            </a:r>
            <a:r>
              <a:rPr lang="en-US">
                <a:solidFill>
                  <a:schemeClr val="tx1"/>
                </a:solidFill>
                <a:latin typeface="Times New Roman" panose="02020603050405020304" pitchFamily="18" charset="0"/>
                <a:cs typeface="Times New Roman" panose="02020603050405020304" pitchFamily="18" charset="0"/>
              </a:rPr>
              <a:t>: Use a line-broadened version of the spectra (higher SNR, less authentic) as a representation of the version without line-broadening (lower SNR, more authentic) to calculate the necessary frequency and phase shift, and then apply the shift to the more authentic version to prepare it as the input for spectral fitting. Thus we ensure minimal manipulation and great preservation of the signal.</a:t>
            </a:r>
          </a:p>
        </p:txBody>
      </p:sp>
      <p:sp>
        <p:nvSpPr>
          <p:cNvPr id="2" name="Rectangle 1">
            <a:extLst>
              <a:ext uri="{FF2B5EF4-FFF2-40B4-BE49-F238E27FC236}">
                <a16:creationId xmlns:a16="http://schemas.microsoft.com/office/drawing/2014/main" id="{B385AE0B-2422-445D-BB4B-3D55E8C1908A}"/>
              </a:ext>
            </a:extLst>
          </p:cNvPr>
          <p:cNvSpPr/>
          <p:nvPr/>
        </p:nvSpPr>
        <p:spPr>
          <a:xfrm>
            <a:off x="4329113" y="4786309"/>
            <a:ext cx="1028700" cy="4286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FIDs</a:t>
            </a:r>
          </a:p>
        </p:txBody>
      </p:sp>
      <p:sp>
        <p:nvSpPr>
          <p:cNvPr id="20" name="Rectangle 19">
            <a:extLst>
              <a:ext uri="{FF2B5EF4-FFF2-40B4-BE49-F238E27FC236}">
                <a16:creationId xmlns:a16="http://schemas.microsoft.com/office/drawing/2014/main" id="{1D116291-D75F-4C16-BBD1-5FD6A4A25E75}"/>
              </a:ext>
            </a:extLst>
          </p:cNvPr>
          <p:cNvSpPr/>
          <p:nvPr/>
        </p:nvSpPr>
        <p:spPr>
          <a:xfrm>
            <a:off x="5807072" y="4786308"/>
            <a:ext cx="1028700" cy="4286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Spectra</a:t>
            </a:r>
          </a:p>
        </p:txBody>
      </p:sp>
      <p:cxnSp>
        <p:nvCxnSpPr>
          <p:cNvPr id="21" name="Straight Arrow Connector 20">
            <a:extLst>
              <a:ext uri="{FF2B5EF4-FFF2-40B4-BE49-F238E27FC236}">
                <a16:creationId xmlns:a16="http://schemas.microsoft.com/office/drawing/2014/main" id="{C60ACF7D-1987-4A55-B372-1689BC4E7955}"/>
              </a:ext>
            </a:extLst>
          </p:cNvPr>
          <p:cNvCxnSpPr>
            <a:cxnSpLocks/>
            <a:stCxn id="2" idx="3"/>
            <a:endCxn id="20" idx="1"/>
          </p:cNvCxnSpPr>
          <p:nvPr/>
        </p:nvCxnSpPr>
        <p:spPr>
          <a:xfrm flipV="1">
            <a:off x="5357813" y="5000621"/>
            <a:ext cx="44925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033CFCD-805C-4506-A935-3A017D0EE19E}"/>
              </a:ext>
            </a:extLst>
          </p:cNvPr>
          <p:cNvSpPr txBox="1"/>
          <p:nvPr/>
        </p:nvSpPr>
        <p:spPr>
          <a:xfrm>
            <a:off x="5334001" y="4601642"/>
            <a:ext cx="496883"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FT</a:t>
            </a:r>
          </a:p>
        </p:txBody>
      </p:sp>
      <p:sp>
        <p:nvSpPr>
          <p:cNvPr id="22" name="Rectangle 21">
            <a:extLst>
              <a:ext uri="{FF2B5EF4-FFF2-40B4-BE49-F238E27FC236}">
                <a16:creationId xmlns:a16="http://schemas.microsoft.com/office/drawing/2014/main" id="{7BDAAF3A-FF17-4531-AE43-A41B7D03B990}"/>
              </a:ext>
            </a:extLst>
          </p:cNvPr>
          <p:cNvSpPr/>
          <p:nvPr/>
        </p:nvSpPr>
        <p:spPr>
          <a:xfrm>
            <a:off x="8192704" y="4313507"/>
            <a:ext cx="1346584" cy="576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More Processing</a:t>
            </a:r>
          </a:p>
        </p:txBody>
      </p:sp>
      <p:cxnSp>
        <p:nvCxnSpPr>
          <p:cNvPr id="30" name="Connector: Elbow 29">
            <a:extLst>
              <a:ext uri="{FF2B5EF4-FFF2-40B4-BE49-F238E27FC236}">
                <a16:creationId xmlns:a16="http://schemas.microsoft.com/office/drawing/2014/main" id="{47C3D1D6-74F5-41ED-A46E-B050A8160EC1}"/>
              </a:ext>
            </a:extLst>
          </p:cNvPr>
          <p:cNvCxnSpPr>
            <a:cxnSpLocks/>
            <a:stCxn id="20" idx="3"/>
            <a:endCxn id="22" idx="1"/>
          </p:cNvCxnSpPr>
          <p:nvPr/>
        </p:nvCxnSpPr>
        <p:spPr>
          <a:xfrm flipV="1">
            <a:off x="6835772" y="4601642"/>
            <a:ext cx="1356932" cy="398979"/>
          </a:xfrm>
          <a:prstGeom prst="bentConnector3">
            <a:avLst>
              <a:gd name="adj1" fmla="val 1104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8A4E90E6-5928-4FEA-841F-8A31EA269867}"/>
              </a:ext>
            </a:extLst>
          </p:cNvPr>
          <p:cNvCxnSpPr>
            <a:cxnSpLocks/>
            <a:stCxn id="20" idx="3"/>
            <a:endCxn id="44" idx="1"/>
          </p:cNvCxnSpPr>
          <p:nvPr/>
        </p:nvCxnSpPr>
        <p:spPr>
          <a:xfrm>
            <a:off x="6835772" y="5000621"/>
            <a:ext cx="1356932" cy="494111"/>
          </a:xfrm>
          <a:prstGeom prst="bentConnector3">
            <a:avLst>
              <a:gd name="adj1" fmla="val 1104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97FF8F9-F6EA-4FEE-94C2-79B5C454D847}"/>
              </a:ext>
            </a:extLst>
          </p:cNvPr>
          <p:cNvSpPr txBox="1"/>
          <p:nvPr/>
        </p:nvSpPr>
        <p:spPr>
          <a:xfrm>
            <a:off x="6781799" y="4224789"/>
            <a:ext cx="1533525"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RC, ZF, LB</a:t>
            </a:r>
          </a:p>
        </p:txBody>
      </p:sp>
      <p:sp>
        <p:nvSpPr>
          <p:cNvPr id="44" name="Rectangle 43">
            <a:extLst>
              <a:ext uri="{FF2B5EF4-FFF2-40B4-BE49-F238E27FC236}">
                <a16:creationId xmlns:a16="http://schemas.microsoft.com/office/drawing/2014/main" id="{B0ECF222-BE0C-4F1E-9F6C-1FE03F24CAB0}"/>
              </a:ext>
            </a:extLst>
          </p:cNvPr>
          <p:cNvSpPr/>
          <p:nvPr/>
        </p:nvSpPr>
        <p:spPr>
          <a:xfrm>
            <a:off x="8192704" y="5206597"/>
            <a:ext cx="1346584" cy="576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Less Processing</a:t>
            </a:r>
          </a:p>
        </p:txBody>
      </p:sp>
      <p:sp>
        <p:nvSpPr>
          <p:cNvPr id="47" name="TextBox 46">
            <a:extLst>
              <a:ext uri="{FF2B5EF4-FFF2-40B4-BE49-F238E27FC236}">
                <a16:creationId xmlns:a16="http://schemas.microsoft.com/office/drawing/2014/main" id="{F328B496-9BE8-4614-8E77-A1B8CD06132A}"/>
              </a:ext>
            </a:extLst>
          </p:cNvPr>
          <p:cNvSpPr txBox="1"/>
          <p:nvPr/>
        </p:nvSpPr>
        <p:spPr>
          <a:xfrm>
            <a:off x="7074693" y="5150400"/>
            <a:ext cx="947736"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RC, ZF</a:t>
            </a:r>
          </a:p>
        </p:txBody>
      </p:sp>
      <p:sp>
        <p:nvSpPr>
          <p:cNvPr id="48" name="Rectangle 47">
            <a:extLst>
              <a:ext uri="{FF2B5EF4-FFF2-40B4-BE49-F238E27FC236}">
                <a16:creationId xmlns:a16="http://schemas.microsoft.com/office/drawing/2014/main" id="{1D10512C-133E-479F-A646-7CC88F94E1A3}"/>
              </a:ext>
            </a:extLst>
          </p:cNvPr>
          <p:cNvSpPr/>
          <p:nvPr/>
        </p:nvSpPr>
        <p:spPr>
          <a:xfrm>
            <a:off x="4221953" y="5896440"/>
            <a:ext cx="6096000" cy="954107"/>
          </a:xfrm>
          <a:prstGeom prst="rect">
            <a:avLst/>
          </a:prstGeom>
        </p:spPr>
        <p:txBody>
          <a:bodyPr>
            <a:spAutoFit/>
          </a:bodyPr>
          <a:lstStyle/>
          <a:p>
            <a:r>
              <a:rPr lang="en-US" sz="1400">
                <a:latin typeface="Times New Roman" panose="02020603050405020304" pitchFamily="18" charset="0"/>
                <a:cs typeface="Times New Roman" panose="02020603050405020304" pitchFamily="18" charset="0"/>
              </a:rPr>
              <a:t>RC: remove compensate points (typically first 68 points in FID)</a:t>
            </a:r>
          </a:p>
          <a:p>
            <a:r>
              <a:rPr lang="en-US" sz="1400">
                <a:latin typeface="Times New Roman" panose="02020603050405020304" pitchFamily="18" charset="0"/>
                <a:cs typeface="Times New Roman" panose="02020603050405020304" pitchFamily="18" charset="0"/>
              </a:rPr>
              <a:t>ZF: zero-filling</a:t>
            </a:r>
          </a:p>
          <a:p>
            <a:r>
              <a:rPr lang="en-US" sz="1400">
                <a:latin typeface="Times New Roman" panose="02020603050405020304" pitchFamily="18" charset="0"/>
                <a:cs typeface="Times New Roman" panose="02020603050405020304" pitchFamily="18" charset="0"/>
              </a:rPr>
              <a:t>LB: line-broadening</a:t>
            </a:r>
          </a:p>
          <a:p>
            <a:r>
              <a:rPr lang="en-US" sz="1400">
                <a:latin typeface="Times New Roman" panose="02020603050405020304" pitchFamily="18" charset="0"/>
                <a:cs typeface="Times New Roman" panose="02020603050405020304" pitchFamily="18" charset="0"/>
              </a:rPr>
              <a:t>params: parameters of frequency and zero-order phase shift</a:t>
            </a:r>
          </a:p>
        </p:txBody>
      </p:sp>
      <p:cxnSp>
        <p:nvCxnSpPr>
          <p:cNvPr id="50" name="Straight Arrow Connector 49">
            <a:extLst>
              <a:ext uri="{FF2B5EF4-FFF2-40B4-BE49-F238E27FC236}">
                <a16:creationId xmlns:a16="http://schemas.microsoft.com/office/drawing/2014/main" id="{7699E637-6A75-4E75-8484-3371AAE98A6F}"/>
              </a:ext>
            </a:extLst>
          </p:cNvPr>
          <p:cNvCxnSpPr>
            <a:cxnSpLocks/>
            <a:stCxn id="22" idx="3"/>
            <a:endCxn id="53" idx="1"/>
          </p:cNvCxnSpPr>
          <p:nvPr/>
        </p:nvCxnSpPr>
        <p:spPr>
          <a:xfrm>
            <a:off x="9539288" y="4601642"/>
            <a:ext cx="271458"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50F4A0FD-B2F4-4353-ACC1-364347FC493D}"/>
              </a:ext>
            </a:extLst>
          </p:cNvPr>
          <p:cNvSpPr/>
          <p:nvPr/>
        </p:nvSpPr>
        <p:spPr>
          <a:xfrm>
            <a:off x="9810746" y="4313507"/>
            <a:ext cx="879884" cy="576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params</a:t>
            </a:r>
          </a:p>
        </p:txBody>
      </p:sp>
      <p:sp>
        <p:nvSpPr>
          <p:cNvPr id="56" name="Rectangle 55">
            <a:extLst>
              <a:ext uri="{FF2B5EF4-FFF2-40B4-BE49-F238E27FC236}">
                <a16:creationId xmlns:a16="http://schemas.microsoft.com/office/drawing/2014/main" id="{58B792D6-5EBF-4239-95CD-5814446F7DB5}"/>
              </a:ext>
            </a:extLst>
          </p:cNvPr>
          <p:cNvSpPr/>
          <p:nvPr/>
        </p:nvSpPr>
        <p:spPr>
          <a:xfrm>
            <a:off x="10904941" y="5206596"/>
            <a:ext cx="1117984" cy="576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Spectra</a:t>
            </a:r>
          </a:p>
          <a:p>
            <a:pPr algn="ctr"/>
            <a:r>
              <a:rPr lang="en-US">
                <a:solidFill>
                  <a:schemeClr val="tx1"/>
                </a:solidFill>
                <a:latin typeface="Times New Roman" panose="02020603050405020304" pitchFamily="18" charset="0"/>
                <a:cs typeface="Times New Roman" panose="02020603050405020304" pitchFamily="18" charset="0"/>
              </a:rPr>
              <a:t>for fitting</a:t>
            </a:r>
          </a:p>
        </p:txBody>
      </p:sp>
      <p:cxnSp>
        <p:nvCxnSpPr>
          <p:cNvPr id="57" name="Straight Arrow Connector 56">
            <a:extLst>
              <a:ext uri="{FF2B5EF4-FFF2-40B4-BE49-F238E27FC236}">
                <a16:creationId xmlns:a16="http://schemas.microsoft.com/office/drawing/2014/main" id="{C08CBBAE-31C7-48EF-94AE-14E79C1E017C}"/>
              </a:ext>
            </a:extLst>
          </p:cNvPr>
          <p:cNvCxnSpPr>
            <a:cxnSpLocks/>
            <a:stCxn id="44" idx="3"/>
            <a:endCxn id="56" idx="1"/>
          </p:cNvCxnSpPr>
          <p:nvPr/>
        </p:nvCxnSpPr>
        <p:spPr>
          <a:xfrm flipV="1">
            <a:off x="9539288" y="5494731"/>
            <a:ext cx="1365653"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DF592FD-6471-4855-B54C-40FED5FDD1B1}"/>
              </a:ext>
            </a:extLst>
          </p:cNvPr>
          <p:cNvCxnSpPr>
            <a:cxnSpLocks/>
            <a:stCxn id="53" idx="2"/>
          </p:cNvCxnSpPr>
          <p:nvPr/>
        </p:nvCxnSpPr>
        <p:spPr>
          <a:xfrm>
            <a:off x="10250688" y="4889776"/>
            <a:ext cx="0" cy="598042"/>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336007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584483B9-8FA7-41BB-9CC5-A1302EA14144}"/>
              </a:ext>
            </a:extLst>
          </p:cNvPr>
          <p:cNvSpPr/>
          <p:nvPr/>
        </p:nvSpPr>
        <p:spPr>
          <a:xfrm>
            <a:off x="4383878" y="1814510"/>
            <a:ext cx="7465222" cy="5043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Incoming data</a:t>
            </a:r>
            <a:r>
              <a:rPr lang="en-US" sz="1600">
                <a:solidFill>
                  <a:schemeClr val="tx1"/>
                </a:solidFill>
                <a:latin typeface="Times New Roman" panose="02020603050405020304" pitchFamily="18" charset="0"/>
                <a:cs typeface="Times New Roman" panose="02020603050405020304" pitchFamily="18" charset="0"/>
              </a:rPr>
              <a:t>: 3D spectra.</a:t>
            </a:r>
          </a:p>
          <a:p>
            <a:r>
              <a:rPr lang="en-US" sz="1400" i="1">
                <a:solidFill>
                  <a:schemeClr val="tx1"/>
                </a:solidFill>
                <a:latin typeface="Times New Roman" panose="02020603050405020304" pitchFamily="18" charset="0"/>
                <a:cs typeface="Times New Roman" panose="02020603050405020304" pitchFamily="18" charset="0"/>
              </a:rPr>
              <a:t>	(number of coil channels)×(number of repetitions)×(spectra length)</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Goal</a:t>
            </a:r>
            <a:r>
              <a:rPr lang="en-US" sz="1600">
                <a:solidFill>
                  <a:schemeClr val="tx1"/>
                </a:solidFill>
                <a:latin typeface="Times New Roman" panose="02020603050405020304" pitchFamily="18" charset="0"/>
                <a:cs typeface="Times New Roman" panose="02020603050405020304" pitchFamily="18" charset="0"/>
              </a:rPr>
              <a:t>: Remove the frequency and phase differences that are specific to coil-channel but independent of repetitions.</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Strategy</a:t>
            </a:r>
            <a:r>
              <a:rPr lang="en-US" sz="160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the inter-repetition mean 2D spectra as the representation for each coil channel to calculate the coil-channel-specific corrections required, and apply the same corrections over all repetitions in the same coil channel.</a:t>
            </a:r>
          </a:p>
          <a:p>
            <a:r>
              <a:rPr lang="en-US" sz="1400" i="1">
                <a:solidFill>
                  <a:schemeClr val="tx1"/>
                </a:solidFill>
                <a:latin typeface="Times New Roman" panose="02020603050405020304" pitchFamily="18" charset="0"/>
                <a:cs typeface="Times New Roman" panose="02020603050405020304" pitchFamily="18" charset="0"/>
              </a:rPr>
              <a:t>	(number of coil channels)× (spectra length)</a:t>
            </a:r>
          </a:p>
          <a:p>
            <a:endParaRPr lang="en-US" sz="14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Procedure</a:t>
            </a:r>
            <a:r>
              <a:rPr lang="en-US" sz="160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ACME as phase correction initialization.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Icoshift as frequency correction initialization.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JET SR algorithm to correct for frequency and zero-order phase.</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Channel combination by taking mean over coil channel.</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Outcome</a:t>
            </a:r>
            <a:r>
              <a:rPr lang="en-US" sz="1600">
                <a:solidFill>
                  <a:schemeClr val="tx1"/>
                </a:solidFill>
                <a:latin typeface="Times New Roman" panose="02020603050405020304" pitchFamily="18" charset="0"/>
                <a:cs typeface="Times New Roman" panose="02020603050405020304" pitchFamily="18" charset="0"/>
              </a:rPr>
              <a:t>: 2D, coil-channel combined spectra.</a:t>
            </a:r>
          </a:p>
          <a:p>
            <a:r>
              <a:rPr lang="en-US" sz="1400" i="1">
                <a:solidFill>
                  <a:schemeClr val="tx1"/>
                </a:solidFill>
                <a:latin typeface="Times New Roman" panose="02020603050405020304" pitchFamily="18" charset="0"/>
                <a:cs typeface="Times New Roman" panose="02020603050405020304" pitchFamily="18" charset="0"/>
              </a:rPr>
              <a:t>	(number of repetitions)×(spectra length)</a:t>
            </a:r>
            <a:endParaRPr lang="en-US" sz="1400">
              <a:solidFill>
                <a:schemeClr val="tx1"/>
              </a:solidFill>
              <a:latin typeface="Times New Roman" panose="02020603050405020304" pitchFamily="18" charset="0"/>
              <a:cs typeface="Times New Roman" panose="02020603050405020304" pitchFamily="18" charset="0"/>
            </a:endParaRPr>
          </a:p>
          <a:p>
            <a:endParaRPr lang="en-US" sz="160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50588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1A31B2-DE43-47CE-889D-1AEED9D91A5A}"/>
              </a:ext>
            </a:extLst>
          </p:cNvPr>
          <p:cNvPicPr>
            <a:picLocks noChangeAspect="1"/>
          </p:cNvPicPr>
          <p:nvPr/>
        </p:nvPicPr>
        <p:blipFill rotWithShape="1">
          <a:blip r:embed="rId2">
            <a:extLst>
              <a:ext uri="{28A0092B-C50C-407E-A947-70E740481C1C}">
                <a14:useLocalDpi xmlns:a14="http://schemas.microsoft.com/office/drawing/2010/main" val="0"/>
              </a:ext>
            </a:extLst>
          </a:blip>
          <a:srcRect l="9886" t="4941" r="7046" b="8267"/>
          <a:stretch/>
        </p:blipFill>
        <p:spPr>
          <a:xfrm>
            <a:off x="4391033" y="1687340"/>
            <a:ext cx="7672380" cy="4973806"/>
          </a:xfrm>
          <a:prstGeom prst="rect">
            <a:avLst/>
          </a:prstGeom>
        </p:spPr>
      </p:pic>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F075CA1B-41E3-4DEE-A042-7419CA35A547}"/>
              </a:ext>
            </a:extLst>
          </p:cNvPr>
          <p:cNvSpPr/>
          <p:nvPr/>
        </p:nvSpPr>
        <p:spPr>
          <a:xfrm>
            <a:off x="9617872" y="1627881"/>
            <a:ext cx="2359816" cy="36770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ON spectra</a:t>
            </a:r>
            <a:endParaRPr lang="en-US">
              <a:solidFill>
                <a:schemeClr val="tx1"/>
              </a:solidFill>
            </a:endParaRP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cxnSp>
        <p:nvCxnSpPr>
          <p:cNvPr id="21" name="Straight Arrow Connector 20"/>
          <p:cNvCxnSpPr/>
          <p:nvPr/>
        </p:nvCxnSpPr>
        <p:spPr>
          <a:xfrm>
            <a:off x="4219575" y="1847850"/>
            <a:ext cx="9525" cy="4676775"/>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32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D23942C-9C1B-4B02-B500-0FC5E866F4AF}"/>
              </a:ext>
            </a:extLst>
          </p:cNvPr>
          <p:cNvPicPr>
            <a:picLocks noChangeAspect="1"/>
          </p:cNvPicPr>
          <p:nvPr/>
        </p:nvPicPr>
        <p:blipFill rotWithShape="1">
          <a:blip r:embed="rId2">
            <a:extLst>
              <a:ext uri="{28A0092B-C50C-407E-A947-70E740481C1C}">
                <a14:useLocalDpi xmlns:a14="http://schemas.microsoft.com/office/drawing/2010/main" val="0"/>
              </a:ext>
            </a:extLst>
          </a:blip>
          <a:srcRect l="10018" t="4899" r="7241" b="7755"/>
          <a:stretch/>
        </p:blipFill>
        <p:spPr>
          <a:xfrm>
            <a:off x="4400559" y="1683539"/>
            <a:ext cx="7643813" cy="5006677"/>
          </a:xfrm>
          <a:prstGeom prst="rect">
            <a:avLst/>
          </a:prstGeom>
        </p:spPr>
      </p:pic>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C5B595A2-3C62-463A-B3A0-35CBA79EA314}"/>
              </a:ext>
            </a:extLst>
          </p:cNvPr>
          <p:cNvSpPr/>
          <p:nvPr/>
        </p:nvSpPr>
        <p:spPr>
          <a:xfrm>
            <a:off x="9617872" y="1627881"/>
            <a:ext cx="2359816" cy="36770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OFF spectra</a:t>
            </a:r>
            <a:endParaRPr lang="en-US">
              <a:solidFill>
                <a:schemeClr val="tx1"/>
              </a:solidFill>
            </a:endParaRPr>
          </a:p>
        </p:txBody>
      </p:sp>
      <p:sp>
        <p:nvSpPr>
          <p:cNvPr id="18" name="Rectangle 17">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cxnSp>
        <p:nvCxnSpPr>
          <p:cNvPr id="20" name="Straight Arrow Connector 19"/>
          <p:cNvCxnSpPr/>
          <p:nvPr/>
        </p:nvCxnSpPr>
        <p:spPr>
          <a:xfrm>
            <a:off x="4219575" y="1847850"/>
            <a:ext cx="9525" cy="4676775"/>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78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DFDDC285-B6EA-4816-9AF8-2754BC004F5A}"/>
              </a:ext>
            </a:extLst>
          </p:cNvPr>
          <p:cNvSpPr/>
          <p:nvPr/>
        </p:nvSpPr>
        <p:spPr>
          <a:xfrm>
            <a:off x="4383877" y="1814509"/>
            <a:ext cx="7503321" cy="4619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Technical Detail</a:t>
            </a:r>
            <a:r>
              <a:rPr lang="en-US" sz="1600">
                <a:solidFill>
                  <a:schemeClr val="tx1"/>
                </a:solidFill>
                <a:latin typeface="Times New Roman" panose="02020603050405020304" pitchFamily="18" charset="0"/>
                <a:cs typeface="Times New Roman" panose="02020603050405020304" pitchFamily="18" charset="0"/>
              </a:rPr>
              <a:t>:</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The JET Spectrum Registration algorithm for coil-channel combination (applied separately to the ON and OFF spectra) uses a least square fitting method to minimize the difference between an iteratively updated </a:t>
            </a:r>
            <a:r>
              <a:rPr lang="en-US" sz="1600" b="1" i="1">
                <a:solidFill>
                  <a:schemeClr val="tx1"/>
                </a:solidFill>
                <a:latin typeface="Times New Roman" panose="02020603050405020304" pitchFamily="18" charset="0"/>
                <a:cs typeface="Times New Roman" panose="02020603050405020304" pitchFamily="18" charset="0"/>
              </a:rPr>
              <a:t>spectra template</a:t>
            </a:r>
            <a:r>
              <a:rPr lang="en-US" sz="1600">
                <a:solidFill>
                  <a:schemeClr val="tx1"/>
                </a:solidFill>
                <a:latin typeface="Times New Roman" panose="02020603050405020304" pitchFamily="18" charset="0"/>
                <a:cs typeface="Times New Roman" panose="02020603050405020304" pitchFamily="18" charset="0"/>
              </a:rPr>
              <a:t> and the </a:t>
            </a:r>
            <a:r>
              <a:rPr lang="en-US" sz="1600" b="1" i="1">
                <a:solidFill>
                  <a:schemeClr val="tx1"/>
                </a:solidFill>
                <a:latin typeface="Times New Roman" panose="02020603050405020304" pitchFamily="18" charset="0"/>
                <a:cs typeface="Times New Roman" panose="02020603050405020304" pitchFamily="18" charset="0"/>
              </a:rPr>
              <a:t>coil-channel-specific mean spectra</a:t>
            </a:r>
            <a:r>
              <a:rPr lang="en-US" sz="1600">
                <a:solidFill>
                  <a:schemeClr val="tx1"/>
                </a:solidFill>
                <a:latin typeface="Times New Roman" panose="02020603050405020304" pitchFamily="18" charset="0"/>
                <a:cs typeface="Times New Roman" panose="02020603050405020304" pitchFamily="18" charset="0"/>
              </a:rPr>
              <a:t> with three degrees of freedom: frequency, zero-order phase, and amplitude.</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This process estimates the necessary frequency, zero-order phase and amplitude for the correction, and such coil-channel-specific frequency and phase shifts are applied to every repetition within each coil channel to generate aligned spectra. In contrast, the amplitude corrections are only used to facilitate accurate estimation of frequency and phase shift, as well as for visualization and quantification of coil-channel sensitivity, but are not propagated to subsequent steps.</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Please note that the coil-channel mean is taken as a high-SNR representation of the spectra from each coil channel, such that we can have more robust estimations of the coil-channel-specific shift parameters. We won’t naively take the mean and leave them like that for further processing, but rather only the parameters are utilized at this step.</a:t>
            </a: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97114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33535D-36C1-4E9F-8A32-DE10EA5BC765}"/>
              </a:ext>
            </a:extLst>
          </p:cNvPr>
          <p:cNvPicPr>
            <a:picLocks noChangeAspect="1"/>
          </p:cNvPicPr>
          <p:nvPr/>
        </p:nvPicPr>
        <p:blipFill rotWithShape="1">
          <a:blip r:embed="rId2">
            <a:extLst>
              <a:ext uri="{28A0092B-C50C-407E-A947-70E740481C1C}">
                <a14:useLocalDpi xmlns:a14="http://schemas.microsoft.com/office/drawing/2010/main" val="0"/>
              </a:ext>
            </a:extLst>
          </a:blip>
          <a:srcRect l="10078" t="3958" r="7645" b="7500"/>
          <a:stretch/>
        </p:blipFill>
        <p:spPr>
          <a:xfrm>
            <a:off x="4514850" y="1599140"/>
            <a:ext cx="7305674" cy="4833802"/>
          </a:xfrm>
          <a:prstGeom prst="rect">
            <a:avLst/>
          </a:prstGeom>
        </p:spPr>
      </p:pic>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6536347" y="958254"/>
            <a:ext cx="324564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3.1 Coil-channel combination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stCxn id="10" idx="3"/>
            <a:endCxn id="17" idx="1"/>
          </p:cNvCxnSpPr>
          <p:nvPr/>
        </p:nvCxnSpPr>
        <p:spPr>
          <a:xfrm flipV="1">
            <a:off x="3156741" y="1239242"/>
            <a:ext cx="3379606" cy="2580284"/>
          </a:xfrm>
          <a:prstGeom prst="bentConnector3">
            <a:avLst>
              <a:gd name="adj1" fmla="val 20501"/>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cxnSp>
        <p:nvCxnSpPr>
          <p:cNvPr id="20" name="Straight Arrow Connector 19"/>
          <p:cNvCxnSpPr/>
          <p:nvPr/>
        </p:nvCxnSpPr>
        <p:spPr>
          <a:xfrm flipV="1">
            <a:off x="4846544" y="6619875"/>
            <a:ext cx="6878731" cy="1"/>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13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4992693" y="954305"/>
            <a:ext cx="629285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 Within-ON/OFF Registration &amp; 3.3 ON-to-OFF Registration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cxnSpLocks/>
            <a:stCxn id="10" idx="3"/>
            <a:endCxn id="17" idx="1"/>
          </p:cNvCxnSpPr>
          <p:nvPr/>
        </p:nvCxnSpPr>
        <p:spPr>
          <a:xfrm flipV="1">
            <a:off x="3156741" y="1235293"/>
            <a:ext cx="1835952" cy="2584233"/>
          </a:xfrm>
          <a:prstGeom prst="bentConnector3">
            <a:avLst>
              <a:gd name="adj1" fmla="val 37548"/>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9B86BBFC-013D-4158-9D36-7E72D0153411}"/>
              </a:ext>
            </a:extLst>
          </p:cNvPr>
          <p:cNvSpPr/>
          <p:nvPr/>
        </p:nvSpPr>
        <p:spPr>
          <a:xfrm>
            <a:off x="4383878" y="1814510"/>
            <a:ext cx="7465222" cy="4786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Incoming data</a:t>
            </a:r>
            <a:r>
              <a:rPr lang="en-US" sz="1600">
                <a:solidFill>
                  <a:schemeClr val="tx1"/>
                </a:solidFill>
                <a:latin typeface="Times New Roman" panose="02020603050405020304" pitchFamily="18" charset="0"/>
                <a:cs typeface="Times New Roman" panose="02020603050405020304" pitchFamily="18" charset="0"/>
              </a:rPr>
              <a:t>: Two 2D spectra (ON spectra and OFF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Goal</a:t>
            </a:r>
            <a:r>
              <a:rPr lang="en-US" sz="1600">
                <a:solidFill>
                  <a:schemeClr val="tx1"/>
                </a:solidFill>
                <a:latin typeface="Times New Roman" panose="02020603050405020304" pitchFamily="18" charset="0"/>
                <a:cs typeface="Times New Roman" panose="02020603050405020304" pitchFamily="18" charset="0"/>
              </a:rPr>
              <a:t>: Remove the frequency and phase differences that are specific to each repetition. Also align ON spectra to OFF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Strategy</a:t>
            </a:r>
            <a:r>
              <a:rPr lang="en-US" sz="160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a repetition-wise smoothed 1D spectrum as the representation for each repetition to calculate the repetition-specific corrections required, and apply the corrections to each respective repetition.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the mean of ON spectra and mean of OFF spectra to find the frequency and phase corrections required to match the former to the latter, and apply the correction over all repetitions of the ON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Procedure:</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ACME as phase correction initialization.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Use Icoshift as frequency correction initialization.</a:t>
            </a:r>
          </a:p>
          <a:p>
            <a:pPr marL="285750" indent="-285750">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JET SR algorithm to correct for frequency and zero-order phase.</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b="1">
                <a:solidFill>
                  <a:schemeClr val="tx1"/>
                </a:solidFill>
                <a:latin typeface="Times New Roman" panose="02020603050405020304" pitchFamily="18" charset="0"/>
                <a:cs typeface="Times New Roman" panose="02020603050405020304" pitchFamily="18" charset="0"/>
              </a:rPr>
              <a:t>Outcome</a:t>
            </a:r>
            <a:r>
              <a:rPr lang="en-US" sz="1600">
                <a:solidFill>
                  <a:schemeClr val="tx1"/>
                </a:solidFill>
                <a:latin typeface="Times New Roman" panose="02020603050405020304" pitchFamily="18" charset="0"/>
                <a:cs typeface="Times New Roman" panose="02020603050405020304" pitchFamily="18" charset="0"/>
              </a:rPr>
              <a:t>: Two 2D spectra (ON spectra and OFF spectra) after corrections.</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114775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4992693" y="954305"/>
            <a:ext cx="629285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 Within-ON/OFF Registration &amp; 3.3 ON-to-OFF Registration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cxnSpLocks/>
            <a:stCxn id="10" idx="3"/>
            <a:endCxn id="17" idx="1"/>
          </p:cNvCxnSpPr>
          <p:nvPr/>
        </p:nvCxnSpPr>
        <p:spPr>
          <a:xfrm flipV="1">
            <a:off x="3156741" y="1235293"/>
            <a:ext cx="1835952" cy="2584233"/>
          </a:xfrm>
          <a:prstGeom prst="bentConnector3">
            <a:avLst>
              <a:gd name="adj1" fmla="val 37548"/>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1A479E8-CFCF-4086-A471-7171BA640FF8}"/>
              </a:ext>
            </a:extLst>
          </p:cNvPr>
          <p:cNvSpPr/>
          <p:nvPr/>
        </p:nvSpPr>
        <p:spPr>
          <a:xfrm>
            <a:off x="4383878" y="1814510"/>
            <a:ext cx="7465222" cy="477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Technical Detail</a:t>
            </a:r>
            <a:r>
              <a:rPr lang="en-US" sz="1600">
                <a:solidFill>
                  <a:schemeClr val="tx1"/>
                </a:solidFill>
                <a:latin typeface="Times New Roman" panose="02020603050405020304" pitchFamily="18" charset="0"/>
                <a:cs typeface="Times New Roman" panose="02020603050405020304" pitchFamily="18" charset="0"/>
              </a:rPr>
              <a:t>:</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u="sng">
                <a:solidFill>
                  <a:schemeClr val="tx1"/>
                </a:solidFill>
                <a:latin typeface="Times New Roman" panose="02020603050405020304" pitchFamily="18" charset="0"/>
                <a:cs typeface="Times New Roman" panose="02020603050405020304" pitchFamily="18" charset="0"/>
              </a:rPr>
              <a:t>Within-ON/OFF Registration</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The JET Spectrum Registration algorithm for within-ON/OFF registration (applied separately to the ON and OFF spectra) uses a least square fitting method to minimize the difference between an iteratively updated </a:t>
            </a:r>
            <a:r>
              <a:rPr lang="en-US" sz="1600" b="1" i="1">
                <a:solidFill>
                  <a:schemeClr val="tx1"/>
                </a:solidFill>
                <a:latin typeface="Times New Roman" panose="02020603050405020304" pitchFamily="18" charset="0"/>
                <a:cs typeface="Times New Roman" panose="02020603050405020304" pitchFamily="18" charset="0"/>
              </a:rPr>
              <a:t>spectra template</a:t>
            </a:r>
            <a:r>
              <a:rPr lang="en-US" sz="1600">
                <a:solidFill>
                  <a:schemeClr val="tx1"/>
                </a:solidFill>
                <a:latin typeface="Times New Roman" panose="02020603050405020304" pitchFamily="18" charset="0"/>
                <a:cs typeface="Times New Roman" panose="02020603050405020304" pitchFamily="18" charset="0"/>
              </a:rPr>
              <a:t> and the </a:t>
            </a:r>
            <a:r>
              <a:rPr lang="en-US" sz="1600" b="1" i="1">
                <a:solidFill>
                  <a:schemeClr val="tx1"/>
                </a:solidFill>
                <a:latin typeface="Times New Roman" panose="02020603050405020304" pitchFamily="18" charset="0"/>
                <a:cs typeface="Times New Roman" panose="02020603050405020304" pitchFamily="18" charset="0"/>
              </a:rPr>
              <a:t>repetition-specific representative spectra</a:t>
            </a:r>
            <a:r>
              <a:rPr lang="en-US" sz="1600">
                <a:solidFill>
                  <a:schemeClr val="tx1"/>
                </a:solidFill>
                <a:latin typeface="Times New Roman" panose="02020603050405020304" pitchFamily="18" charset="0"/>
                <a:cs typeface="Times New Roman" panose="02020603050405020304" pitchFamily="18" charset="0"/>
              </a:rPr>
              <a:t> with two degrees of freedom: frequency and zero-order phase.</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This process estimates the necessary frequency and zero-order phase for the correction, and such repetition-specific frequency and phase shifts are applied to every repetition to generate aligned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Another thing to note is, just like in the coil-channel combination step we used the mean spectrum within the coil-channel as a high-SNR representative, here we use the inter-repetition gaussian-smoothed version (smoothing over the time axis) as the high-SNR representative for the single-repetition spectrum. Again, this is just for more robust estimation of the shift parameters (which are applied on the version without smoothing), not for any other purpose.</a:t>
            </a: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85703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4992693" y="954305"/>
            <a:ext cx="629285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 Within-ON/OFF Registration &amp; 3.3 ON-to-OFF Registration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cxnSpLocks/>
            <a:stCxn id="10" idx="3"/>
            <a:endCxn id="17" idx="1"/>
          </p:cNvCxnSpPr>
          <p:nvPr/>
        </p:nvCxnSpPr>
        <p:spPr>
          <a:xfrm flipV="1">
            <a:off x="3156741" y="1235293"/>
            <a:ext cx="1835952" cy="2584233"/>
          </a:xfrm>
          <a:prstGeom prst="bentConnector3">
            <a:avLst>
              <a:gd name="adj1" fmla="val 37548"/>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1A479E8-CFCF-4086-A471-7171BA640FF8}"/>
              </a:ext>
            </a:extLst>
          </p:cNvPr>
          <p:cNvSpPr/>
          <p:nvPr/>
        </p:nvSpPr>
        <p:spPr>
          <a:xfrm>
            <a:off x="4383878" y="1814509"/>
            <a:ext cx="7465222" cy="4986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latin typeface="Times New Roman" panose="02020603050405020304" pitchFamily="18" charset="0"/>
                <a:cs typeface="Times New Roman" panose="02020603050405020304" pitchFamily="18" charset="0"/>
              </a:rPr>
              <a:t>Technical Detail</a:t>
            </a:r>
            <a:r>
              <a:rPr lang="en-US" sz="1600">
                <a:solidFill>
                  <a:schemeClr val="tx1"/>
                </a:solidFill>
                <a:latin typeface="Times New Roman" panose="02020603050405020304" pitchFamily="18" charset="0"/>
                <a:cs typeface="Times New Roman" panose="02020603050405020304" pitchFamily="18" charset="0"/>
              </a:rPr>
              <a:t>:</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u="sng">
                <a:solidFill>
                  <a:schemeClr val="tx1"/>
                </a:solidFill>
                <a:latin typeface="Times New Roman" panose="02020603050405020304" pitchFamily="18" charset="0"/>
                <a:cs typeface="Times New Roman" panose="02020603050405020304" pitchFamily="18" charset="0"/>
              </a:rPr>
              <a:t>ON-to-OFF Registration</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The JET Spectrum Registration algorithm for ON-to-OFF registration (applied to the ON spectra only) uses a least square fitting method to minimize the difference between the </a:t>
            </a:r>
            <a:r>
              <a:rPr lang="en-US" sz="1600" b="1" i="1">
                <a:solidFill>
                  <a:schemeClr val="tx1"/>
                </a:solidFill>
                <a:latin typeface="Times New Roman" panose="02020603050405020304" pitchFamily="18" charset="0"/>
                <a:cs typeface="Times New Roman" panose="02020603050405020304" pitchFamily="18" charset="0"/>
              </a:rPr>
              <a:t>mean OFF spectrum</a:t>
            </a:r>
            <a:r>
              <a:rPr lang="en-US" sz="1600">
                <a:solidFill>
                  <a:schemeClr val="tx1"/>
                </a:solidFill>
                <a:latin typeface="Times New Roman" panose="02020603050405020304" pitchFamily="18" charset="0"/>
                <a:cs typeface="Times New Roman" panose="02020603050405020304" pitchFamily="18" charset="0"/>
              </a:rPr>
              <a:t> and the </a:t>
            </a:r>
            <a:r>
              <a:rPr lang="en-US" sz="1600" b="1" i="1">
                <a:solidFill>
                  <a:schemeClr val="tx1"/>
                </a:solidFill>
                <a:latin typeface="Times New Roman" panose="02020603050405020304" pitchFamily="18" charset="0"/>
                <a:cs typeface="Times New Roman" panose="02020603050405020304" pitchFamily="18" charset="0"/>
              </a:rPr>
              <a:t>mean ON spectrum</a:t>
            </a:r>
            <a:r>
              <a:rPr lang="en-US" sz="1600">
                <a:solidFill>
                  <a:schemeClr val="tx1"/>
                </a:solidFill>
                <a:latin typeface="Times New Roman" panose="02020603050405020304" pitchFamily="18" charset="0"/>
                <a:cs typeface="Times New Roman" panose="02020603050405020304" pitchFamily="18" charset="0"/>
              </a:rPr>
              <a:t> with two degrees of freedom: frequency and zero-order phase.</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This process estimates the necessary frequency and zero-order phase for the correction, and such common frequency and phase shifts are applied to every repetition of the ON spectra to generate ON-OFF aligned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Just like before, we take the mean as high-SNR representations of the ON or OFF spectra.</a:t>
            </a:r>
          </a:p>
          <a:p>
            <a:endParaRPr lang="en-US" sz="1600">
              <a:solidFill>
                <a:schemeClr val="tx1"/>
              </a:solidFill>
              <a:latin typeface="Times New Roman" panose="02020603050405020304" pitchFamily="18" charset="0"/>
              <a:cs typeface="Times New Roman" panose="02020603050405020304" pitchFamily="18" charset="0"/>
            </a:endParaRPr>
          </a:p>
          <a:p>
            <a:r>
              <a:rPr lang="en-US" sz="1600">
                <a:solidFill>
                  <a:schemeClr val="tx1"/>
                </a:solidFill>
                <a:latin typeface="Times New Roman" panose="02020603050405020304" pitchFamily="18" charset="0"/>
                <a:cs typeface="Times New Roman" panose="02020603050405020304" pitchFamily="18" charset="0"/>
              </a:rPr>
              <a:t>After this step, all spectra within ON/OFF are aligned, and ON is aligned to OFF, and we can frequency-shift them together such that the NAA peak in OFF spectrum is at 2 ppm.</a:t>
            </a:r>
          </a:p>
          <a:p>
            <a:endParaRPr lang="en-US" sz="160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68131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AF08301-9C69-4E57-9BC0-BA91F54B05E8}"/>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9" name="Rectangle: Rounded Corners 8">
            <a:extLst>
              <a:ext uri="{FF2B5EF4-FFF2-40B4-BE49-F238E27FC236}">
                <a16:creationId xmlns:a16="http://schemas.microsoft.com/office/drawing/2014/main" id="{E420FBA2-BE48-4A9F-B71D-E8B45212196C}"/>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0" name="Rectangle: Rounded Corners 9">
            <a:extLst>
              <a:ext uri="{FF2B5EF4-FFF2-40B4-BE49-F238E27FC236}">
                <a16:creationId xmlns:a16="http://schemas.microsoft.com/office/drawing/2014/main" id="{43975C97-8A82-4C45-82D6-4BF546EC82CA}"/>
              </a:ext>
            </a:extLst>
          </p:cNvPr>
          <p:cNvSpPr/>
          <p:nvPr/>
        </p:nvSpPr>
        <p:spPr>
          <a:xfrm>
            <a:off x="551659" y="3538538"/>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1" name="Rectangle: Rounded Corners 10">
            <a:extLst>
              <a:ext uri="{FF2B5EF4-FFF2-40B4-BE49-F238E27FC236}">
                <a16:creationId xmlns:a16="http://schemas.microsoft.com/office/drawing/2014/main" id="{D48C69DF-68A3-4841-A3AD-A500E512ACC6}"/>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2" name="Rectangle: Rounded Corners 11">
            <a:extLst>
              <a:ext uri="{FF2B5EF4-FFF2-40B4-BE49-F238E27FC236}">
                <a16:creationId xmlns:a16="http://schemas.microsoft.com/office/drawing/2014/main" id="{9AEB1439-7BF0-4A24-B419-84A1707F025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3" name="Straight Arrow Connector 12">
            <a:extLst>
              <a:ext uri="{FF2B5EF4-FFF2-40B4-BE49-F238E27FC236}">
                <a16:creationId xmlns:a16="http://schemas.microsoft.com/office/drawing/2014/main" id="{8BAE654B-44A8-4310-B9B8-1F12F089D6D0}"/>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52D3A-3C21-4779-BEB4-A9E00EDB25E9}"/>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5A06CA-2A5E-48BB-B2DD-693B26C7D7CA}"/>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B1C1C3-9C98-4894-B38A-D69F79B6A7FE}"/>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88B0EB5-ED66-45BC-B5F7-D86D6F3E743E}"/>
              </a:ext>
            </a:extLst>
          </p:cNvPr>
          <p:cNvSpPr/>
          <p:nvPr/>
        </p:nvSpPr>
        <p:spPr>
          <a:xfrm>
            <a:off x="4992693" y="954305"/>
            <a:ext cx="629285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3.2 Within-ON/OFF Registration &amp; 3.3 ON-to-OFF Registration</a:t>
            </a:r>
            <a:endParaRPr lang="en-US">
              <a:solidFill>
                <a:schemeClr val="tx1"/>
              </a:solidFill>
            </a:endParaRPr>
          </a:p>
        </p:txBody>
      </p:sp>
      <p:cxnSp>
        <p:nvCxnSpPr>
          <p:cNvPr id="19" name="Connector: Elbow 18">
            <a:extLst>
              <a:ext uri="{FF2B5EF4-FFF2-40B4-BE49-F238E27FC236}">
                <a16:creationId xmlns:a16="http://schemas.microsoft.com/office/drawing/2014/main" id="{C0238283-FE11-42CD-9C90-CEDDC5DF0807}"/>
              </a:ext>
            </a:extLst>
          </p:cNvPr>
          <p:cNvCxnSpPr>
            <a:cxnSpLocks/>
            <a:stCxn id="10" idx="3"/>
            <a:endCxn id="17" idx="1"/>
          </p:cNvCxnSpPr>
          <p:nvPr/>
        </p:nvCxnSpPr>
        <p:spPr>
          <a:xfrm flipV="1">
            <a:off x="3156741" y="1235293"/>
            <a:ext cx="1835952" cy="2584233"/>
          </a:xfrm>
          <a:prstGeom prst="bentConnector3">
            <a:avLst>
              <a:gd name="adj1" fmla="val 37548"/>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cxnSp>
        <p:nvCxnSpPr>
          <p:cNvPr id="22" name="Straight Arrow Connector 21"/>
          <p:cNvCxnSpPr/>
          <p:nvPr/>
        </p:nvCxnSpPr>
        <p:spPr>
          <a:xfrm>
            <a:off x="4219575" y="1847850"/>
            <a:ext cx="9525" cy="4676775"/>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descr="A close up of a map&#10;&#10;Description automatically generated">
            <a:extLst>
              <a:ext uri="{FF2B5EF4-FFF2-40B4-BE49-F238E27FC236}">
                <a16:creationId xmlns:a16="http://schemas.microsoft.com/office/drawing/2014/main" id="{7B4B9D15-FAFA-4573-BF73-8149551E3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856" y="1674902"/>
            <a:ext cx="7536523" cy="5022670"/>
          </a:xfrm>
          <a:prstGeom prst="rect">
            <a:avLst/>
          </a:prstGeom>
        </p:spPr>
      </p:pic>
    </p:spTree>
    <p:extLst>
      <p:ext uri="{BB962C8B-B14F-4D97-AF65-F5344CB8AC3E}">
        <p14:creationId xmlns:p14="http://schemas.microsoft.com/office/powerpoint/2010/main" val="121350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B8A14B-029A-4DD6-AA9C-A2F38DBCD846}"/>
              </a:ext>
            </a:extLst>
          </p:cNvPr>
          <p:cNvSpPr/>
          <p:nvPr/>
        </p:nvSpPr>
        <p:spPr>
          <a:xfrm>
            <a:off x="4763" y="0"/>
            <a:ext cx="12192000" cy="1838325"/>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J-difference Editing Toolkit (JET)</a:t>
            </a:r>
          </a:p>
          <a:p>
            <a:pPr algn="ctr"/>
            <a:r>
              <a:rPr lang="en-US" sz="3200" dirty="0">
                <a:latin typeface="Times New Roman" panose="02020603050405020304" pitchFamily="18" charset="0"/>
                <a:cs typeface="Times New Roman" panose="02020603050405020304" pitchFamily="18" charset="0"/>
              </a:rPr>
              <a:t>Team</a:t>
            </a:r>
          </a:p>
        </p:txBody>
      </p:sp>
      <p:sp>
        <p:nvSpPr>
          <p:cNvPr id="38" name="Rectangle 37">
            <a:extLst>
              <a:ext uri="{FF2B5EF4-FFF2-40B4-BE49-F238E27FC236}">
                <a16:creationId xmlns:a16="http://schemas.microsoft.com/office/drawing/2014/main" id="{6585A3BB-4ABE-49DE-8971-4D9B088C5391}"/>
              </a:ext>
            </a:extLst>
          </p:cNvPr>
          <p:cNvSpPr/>
          <p:nvPr/>
        </p:nvSpPr>
        <p:spPr>
          <a:xfrm>
            <a:off x="1071563" y="2632028"/>
            <a:ext cx="10058400" cy="3170099"/>
          </a:xfrm>
          <a:prstGeom prst="rect">
            <a:avLst/>
          </a:prstGeom>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Major Developers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Chen "Raphael" Liu, MS; Nanyan "Rosalie" Zhu, MA; Jia Guo, PhD.</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Contributors</a:t>
            </a:r>
          </a:p>
          <a:p>
            <a:pPr lvl="1"/>
            <a:r>
              <a:rPr lang="en-US" sz="2000" dirty="0" err="1">
                <a:latin typeface="Times New Roman" panose="02020603050405020304" pitchFamily="18" charset="0"/>
                <a:cs typeface="Times New Roman" panose="02020603050405020304" pitchFamily="18" charset="0"/>
              </a:rPr>
              <a:t>Jochen</a:t>
            </a:r>
            <a:r>
              <a:rPr lang="en-US" sz="2000" dirty="0">
                <a:latin typeface="Times New Roman" panose="02020603050405020304" pitchFamily="18" charset="0"/>
                <a:cs typeface="Times New Roman" panose="02020603050405020304" pitchFamily="18" charset="0"/>
              </a:rPr>
              <a:t> Weber, MS; Kay C. </a:t>
            </a:r>
            <a:r>
              <a:rPr lang="en-US" sz="2000" dirty="0" err="1">
                <a:latin typeface="Times New Roman" panose="02020603050405020304" pitchFamily="18" charset="0"/>
                <a:cs typeface="Times New Roman" panose="02020603050405020304" pitchFamily="18" charset="0"/>
              </a:rPr>
              <a:t>Igwe</a:t>
            </a:r>
            <a:r>
              <a:rPr lang="en-US" sz="2000" dirty="0">
                <a:latin typeface="Times New Roman" panose="02020603050405020304" pitchFamily="18" charset="0"/>
                <a:cs typeface="Times New Roman" panose="02020603050405020304" pitchFamily="18" charset="0"/>
              </a:rPr>
              <a:t>, MS; Emily Turner Wood, MD, PhD; </a:t>
            </a:r>
            <a:r>
              <a:rPr lang="en-US" sz="2000" dirty="0" err="1">
                <a:latin typeface="Times New Roman" panose="02020603050405020304" pitchFamily="18" charset="0"/>
                <a:cs typeface="Times New Roman" panose="02020603050405020304" pitchFamily="18" charset="0"/>
              </a:rPr>
              <a:t>Wafae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Labriji</a:t>
            </a:r>
            <a:r>
              <a:rPr lang="en-US" sz="2000" dirty="0">
                <a:latin typeface="Times New Roman" panose="02020603050405020304" pitchFamily="18" charset="0"/>
                <a:cs typeface="Times New Roman" panose="02020603050405020304" pitchFamily="18" charset="0"/>
              </a:rPr>
              <a:t>, MS; </a:t>
            </a:r>
            <a:r>
              <a:rPr lang="en-US" sz="2000" dirty="0" err="1">
                <a:latin typeface="Times New Roman" panose="02020603050405020304" pitchFamily="18" charset="0"/>
                <a:cs typeface="Times New Roman" panose="02020603050405020304" pitchFamily="18" charset="0"/>
              </a:rPr>
              <a:t>Vasile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Stupar</a:t>
            </a:r>
            <a:r>
              <a:rPr lang="en-US" sz="2000" dirty="0">
                <a:latin typeface="Times New Roman" panose="02020603050405020304" pitchFamily="18" charset="0"/>
                <a:cs typeface="Times New Roman" panose="02020603050405020304" pitchFamily="18" charset="0"/>
              </a:rPr>
              <a:t>, PhD; Gregory Smith, PhD.</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Collaborators</a:t>
            </a:r>
          </a:p>
          <a:p>
            <a:pPr lvl="1"/>
            <a:r>
              <a:rPr lang="en-US" sz="2000" dirty="0">
                <a:latin typeface="Times New Roman" panose="02020603050405020304" pitchFamily="18" charset="0"/>
                <a:cs typeface="Times New Roman" panose="02020603050405020304" pitchFamily="18" charset="0"/>
              </a:rPr>
              <a:t>Scott A. Small, MD; Douglas L Rothman, PhD; Robin de </a:t>
            </a:r>
            <a:r>
              <a:rPr lang="en-US" sz="2000" dirty="0" err="1">
                <a:latin typeface="Times New Roman" panose="02020603050405020304" pitchFamily="18" charset="0"/>
                <a:cs typeface="Times New Roman" panose="02020603050405020304" pitchFamily="18" charset="0"/>
              </a:rPr>
              <a:t>Graaf</a:t>
            </a:r>
            <a:r>
              <a:rPr lang="en-US" sz="2000" dirty="0">
                <a:latin typeface="Times New Roman" panose="02020603050405020304" pitchFamily="18" charset="0"/>
                <a:cs typeface="Times New Roman" panose="02020603050405020304" pitchFamily="18" charset="0"/>
              </a:rPr>
              <a:t>, PhD; Neil Harris, PhD; Florence </a:t>
            </a:r>
            <a:r>
              <a:rPr lang="en-US" sz="2000" dirty="0" err="1">
                <a:latin typeface="Times New Roman" panose="02020603050405020304" pitchFamily="18" charset="0"/>
                <a:cs typeface="Times New Roman" panose="02020603050405020304" pitchFamily="18" charset="0"/>
              </a:rPr>
              <a:t>Fauvelle</a:t>
            </a:r>
            <a:r>
              <a:rPr lang="en-US" sz="2000" dirty="0">
                <a:latin typeface="Times New Roman" panose="02020603050405020304" pitchFamily="18" charset="0"/>
                <a:cs typeface="Times New Roman" panose="02020603050405020304" pitchFamily="18" charset="0"/>
              </a:rPr>
              <a:t>, PhD; Yanping Sun, PhD.</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Inventor and Correspondence</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Jia Guo, PhD. (Email: jg3400@columbia.edu)</a:t>
            </a:r>
          </a:p>
        </p:txBody>
      </p:sp>
    </p:spTree>
    <p:extLst>
      <p:ext uri="{BB962C8B-B14F-4D97-AF65-F5344CB8AC3E}">
        <p14:creationId xmlns:p14="http://schemas.microsoft.com/office/powerpoint/2010/main" val="1984612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08448BF-5C2D-4B22-8FCB-23DCB81B9B34}"/>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8" name="Rectangle: Rounded Corners 7">
            <a:extLst>
              <a:ext uri="{FF2B5EF4-FFF2-40B4-BE49-F238E27FC236}">
                <a16:creationId xmlns:a16="http://schemas.microsoft.com/office/drawing/2014/main" id="{1B16A3DE-7625-4878-8FAB-4CEA7C4F4402}"/>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9" name="Rectangle: Rounded Corners 8">
            <a:extLst>
              <a:ext uri="{FF2B5EF4-FFF2-40B4-BE49-F238E27FC236}">
                <a16:creationId xmlns:a16="http://schemas.microsoft.com/office/drawing/2014/main" id="{7D5C4F68-C1E4-4A2C-B0FA-91B23D3819F4}"/>
              </a:ext>
            </a:extLst>
          </p:cNvPr>
          <p:cNvSpPr/>
          <p:nvPr/>
        </p:nvSpPr>
        <p:spPr>
          <a:xfrm>
            <a:off x="551659" y="3538538"/>
            <a:ext cx="2605082"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0" name="Rectangle: Rounded Corners 9">
            <a:extLst>
              <a:ext uri="{FF2B5EF4-FFF2-40B4-BE49-F238E27FC236}">
                <a16:creationId xmlns:a16="http://schemas.microsoft.com/office/drawing/2014/main" id="{7A478FAB-2C36-4EE1-9E29-E1E171B2FACD}"/>
              </a:ext>
            </a:extLst>
          </p:cNvPr>
          <p:cNvSpPr/>
          <p:nvPr/>
        </p:nvSpPr>
        <p:spPr>
          <a:xfrm>
            <a:off x="551659" y="4601766"/>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1" name="Rectangle: Rounded Corners 10">
            <a:extLst>
              <a:ext uri="{FF2B5EF4-FFF2-40B4-BE49-F238E27FC236}">
                <a16:creationId xmlns:a16="http://schemas.microsoft.com/office/drawing/2014/main" id="{13C77DE5-249D-4E42-AC9F-30BBF2056093}"/>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12" name="Straight Arrow Connector 11">
            <a:extLst>
              <a:ext uri="{FF2B5EF4-FFF2-40B4-BE49-F238E27FC236}">
                <a16:creationId xmlns:a16="http://schemas.microsoft.com/office/drawing/2014/main" id="{75B66C27-0207-435C-950C-B64A324555C5}"/>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1DB2284-118F-48E9-8E25-A1B8B45B7B7E}"/>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37C6FA-A896-4720-ADD7-78DD99C4B9AF}"/>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D42D6AB-0B75-4C97-A366-D0A61A8D8738}"/>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D8283364-DA1B-4AE0-8E61-7AD91EA832CF}"/>
              </a:ext>
            </a:extLst>
          </p:cNvPr>
          <p:cNvSpPr/>
          <p:nvPr/>
        </p:nvSpPr>
        <p:spPr>
          <a:xfrm>
            <a:off x="3778945" y="1338260"/>
            <a:ext cx="8131730" cy="517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b="1" dirty="0">
                <a:solidFill>
                  <a:schemeClr val="tx1"/>
                </a:solidFill>
                <a:latin typeface="Times New Roman" panose="02020603050405020304" pitchFamily="18" charset="0"/>
                <a:cs typeface="Times New Roman" panose="02020603050405020304" pitchFamily="18" charset="0"/>
              </a:rPr>
              <a:t>Incoming data</a:t>
            </a:r>
            <a:r>
              <a:rPr lang="en-US" sz="1600">
                <a:solidFill>
                  <a:schemeClr val="tx1"/>
                </a:solidFill>
                <a:latin typeface="Times New Roman" panose="02020603050405020304" pitchFamily="18" charset="0"/>
                <a:cs typeface="Times New Roman" panose="02020603050405020304" pitchFamily="18" charset="0"/>
              </a:rPr>
              <a:t>: The non-edited OFF spectrum </a:t>
            </a:r>
            <a:r>
              <a:rPr lang="en-US" sz="1600" dirty="0">
                <a:solidFill>
                  <a:schemeClr val="tx1"/>
                </a:solidFill>
                <a:latin typeface="Times New Roman" panose="02020603050405020304" pitchFamily="18" charset="0"/>
                <a:cs typeface="Times New Roman" panose="02020603050405020304" pitchFamily="18" charset="0"/>
              </a:rPr>
              <a:t>and the edited </a:t>
            </a:r>
            <a:r>
              <a:rPr lang="en-US" sz="1600">
                <a:solidFill>
                  <a:schemeClr val="tx1"/>
                </a:solidFill>
                <a:latin typeface="Times New Roman" panose="02020603050405020304" pitchFamily="18" charset="0"/>
                <a:cs typeface="Times New Roman" panose="02020603050405020304" pitchFamily="18" charset="0"/>
              </a:rPr>
              <a:t>DIFF spectrum </a:t>
            </a:r>
            <a:r>
              <a:rPr lang="en-US" sz="1600" dirty="0">
                <a:solidFill>
                  <a:schemeClr val="tx1"/>
                </a:solidFill>
                <a:latin typeface="Times New Roman" panose="02020603050405020304" pitchFamily="18" charset="0"/>
                <a:cs typeface="Times New Roman" panose="02020603050405020304" pitchFamily="18" charset="0"/>
              </a:rPr>
              <a:t>(contains GABA).</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Goal</a:t>
            </a:r>
            <a:r>
              <a:rPr lang="en-US" sz="1600" dirty="0">
                <a:solidFill>
                  <a:schemeClr val="tx1"/>
                </a:solidFill>
                <a:latin typeface="Times New Roman" panose="02020603050405020304" pitchFamily="18" charset="0"/>
                <a:cs typeface="Times New Roman" panose="02020603050405020304" pitchFamily="18" charset="0"/>
              </a:rPr>
              <a:t>: Estimate metabolite levels.</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Method</a:t>
            </a:r>
            <a:r>
              <a:rPr lang="en-US" sz="1600" dirty="0">
                <a:solidFill>
                  <a:schemeClr val="tx1"/>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Spectral quantification is performed by solving a separable nonlinear least-squares ﬁtting problem with simulated metabolite basis sets (de </a:t>
            </a:r>
            <a:r>
              <a:rPr lang="en-US" sz="1600" dirty="0" err="1">
                <a:solidFill>
                  <a:schemeClr val="tx1"/>
                </a:solidFill>
                <a:latin typeface="Times New Roman" panose="02020603050405020304" pitchFamily="18" charset="0"/>
                <a:cs typeface="Times New Roman" panose="02020603050405020304" pitchFamily="18" charset="0"/>
              </a:rPr>
              <a:t>Graaf</a:t>
            </a:r>
            <a:r>
              <a:rPr lang="en-US" sz="1600" dirty="0">
                <a:solidFill>
                  <a:schemeClr val="tx1"/>
                </a:solidFill>
                <a:latin typeface="Times New Roman" panose="02020603050405020304" pitchFamily="18" charset="0"/>
                <a:cs typeface="Times New Roman" panose="02020603050405020304" pitchFamily="18" charset="0"/>
              </a:rPr>
              <a:t>, 2011), which was numerically solved using a modiﬁed variable-projection procedure (VARPRO) (</a:t>
            </a:r>
            <a:r>
              <a:rPr lang="en-US" sz="1600" dirty="0" err="1">
                <a:solidFill>
                  <a:schemeClr val="tx1"/>
                </a:solidFill>
                <a:latin typeface="Times New Roman" panose="02020603050405020304" pitchFamily="18" charset="0"/>
                <a:cs typeface="Times New Roman" panose="02020603050405020304" pitchFamily="18" charset="0"/>
              </a:rPr>
              <a:t>Poullet</a:t>
            </a:r>
            <a:r>
              <a:rPr lang="en-US" sz="1600" dirty="0">
                <a:solidFill>
                  <a:schemeClr val="tx1"/>
                </a:solidFill>
                <a:latin typeface="Times New Roman" panose="02020603050405020304" pitchFamily="18" charset="0"/>
                <a:cs typeface="Times New Roman" panose="02020603050405020304" pitchFamily="18" charset="0"/>
              </a:rPr>
              <a:t>, 2007</a:t>
            </a:r>
            <a:r>
              <a:rPr lang="en-US" sz="1600">
                <a:solidFill>
                  <a:schemeClr val="tx1"/>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60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fitting error, i.e. the standard deviation of the fitting residual, was calculated for each metabolite.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For GABA, co-edition of macromolecule was not taken into account, so that only GABA+ was obtained.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JET can </a:t>
            </a:r>
            <a:r>
              <a:rPr lang="en-US" sz="1600">
                <a:solidFill>
                  <a:schemeClr val="tx1"/>
                </a:solidFill>
                <a:latin typeface="Times New Roman" panose="02020603050405020304" pitchFamily="18" charset="0"/>
                <a:cs typeface="Times New Roman" panose="02020603050405020304" pitchFamily="18" charset="0"/>
              </a:rPr>
              <a:t>further calculate </a:t>
            </a:r>
            <a:r>
              <a:rPr lang="en-US" sz="1600" dirty="0">
                <a:solidFill>
                  <a:schemeClr val="tx1"/>
                </a:solidFill>
                <a:latin typeface="Times New Roman" panose="02020603050405020304" pitchFamily="18" charset="0"/>
                <a:cs typeface="Times New Roman" panose="02020603050405020304" pitchFamily="18" charset="0"/>
              </a:rPr>
              <a:t>the GABA ratios such as GABA+/GLX and GABA+/CR for </a:t>
            </a:r>
            <a:r>
              <a:rPr lang="en-US" sz="1600">
                <a:solidFill>
                  <a:schemeClr val="tx1"/>
                </a:solidFill>
                <a:latin typeface="Times New Roman" panose="02020603050405020304" pitchFamily="18" charset="0"/>
                <a:cs typeface="Times New Roman" panose="02020603050405020304" pitchFamily="18" charset="0"/>
              </a:rPr>
              <a:t>cross-subject comparison</a:t>
            </a:r>
            <a:r>
              <a:rPr lang="en-US" sz="1600" dirty="0">
                <a:solidFill>
                  <a:schemeClr val="tx1"/>
                </a:solidFill>
                <a:latin typeface="Times New Roman" panose="02020603050405020304" pitchFamily="18" charset="0"/>
                <a:cs typeface="Times New Roman" panose="02020603050405020304" pitchFamily="18" charset="0"/>
              </a:rPr>
              <a:t>. </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Outcome</a:t>
            </a:r>
            <a:r>
              <a:rPr lang="en-US" sz="1600" dirty="0">
                <a:solidFill>
                  <a:schemeClr val="tx1"/>
                </a:solidFill>
                <a:latin typeface="Times New Roman" panose="02020603050405020304" pitchFamily="18" charset="0"/>
                <a:cs typeface="Times New Roman" panose="02020603050405020304" pitchFamily="18" charset="0"/>
              </a:rPr>
              <a:t>: Estimated metabolite levels.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87847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25EECF-1858-4CCC-8128-93750FE5EC6D}"/>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J-Editing Toolkit (JET)</a:t>
            </a:r>
          </a:p>
        </p:txBody>
      </p:sp>
      <p:sp>
        <p:nvSpPr>
          <p:cNvPr id="16" name="Rectangle: Rounded Corners 6">
            <a:extLst>
              <a:ext uri="{FF2B5EF4-FFF2-40B4-BE49-F238E27FC236}">
                <a16:creationId xmlns:a16="http://schemas.microsoft.com/office/drawing/2014/main" id="{A08448BF-5C2D-4B22-8FCB-23DCB81B9B34}"/>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17" name="Rectangle: Rounded Corners 7">
            <a:extLst>
              <a:ext uri="{FF2B5EF4-FFF2-40B4-BE49-F238E27FC236}">
                <a16:creationId xmlns:a16="http://schemas.microsoft.com/office/drawing/2014/main" id="{1B16A3DE-7625-4878-8FAB-4CEA7C4F4402}"/>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8" name="Rectangle: Rounded Corners 8">
            <a:extLst>
              <a:ext uri="{FF2B5EF4-FFF2-40B4-BE49-F238E27FC236}">
                <a16:creationId xmlns:a16="http://schemas.microsoft.com/office/drawing/2014/main" id="{7D5C4F68-C1E4-4A2C-B0FA-91B23D3819F4}"/>
              </a:ext>
            </a:extLst>
          </p:cNvPr>
          <p:cNvSpPr/>
          <p:nvPr/>
        </p:nvSpPr>
        <p:spPr>
          <a:xfrm>
            <a:off x="551659" y="3538538"/>
            <a:ext cx="2605082"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9" name="Rectangle: Rounded Corners 9">
            <a:extLst>
              <a:ext uri="{FF2B5EF4-FFF2-40B4-BE49-F238E27FC236}">
                <a16:creationId xmlns:a16="http://schemas.microsoft.com/office/drawing/2014/main" id="{7A478FAB-2C36-4EE1-9E29-E1E171B2FACD}"/>
              </a:ext>
            </a:extLst>
          </p:cNvPr>
          <p:cNvSpPr/>
          <p:nvPr/>
        </p:nvSpPr>
        <p:spPr>
          <a:xfrm>
            <a:off x="551659" y="4601766"/>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20" name="Rectangle: Rounded Corners 10">
            <a:extLst>
              <a:ext uri="{FF2B5EF4-FFF2-40B4-BE49-F238E27FC236}">
                <a16:creationId xmlns:a16="http://schemas.microsoft.com/office/drawing/2014/main" id="{13C77DE5-249D-4E42-AC9F-30BBF2056093}"/>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21" name="Straight Arrow Connector 20">
            <a:extLst>
              <a:ext uri="{FF2B5EF4-FFF2-40B4-BE49-F238E27FC236}">
                <a16:creationId xmlns:a16="http://schemas.microsoft.com/office/drawing/2014/main" id="{75B66C27-0207-435C-950C-B64A324555C5}"/>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1DB2284-118F-48E9-8E25-A1B8B45B7B7E}"/>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437C6FA-A896-4720-ADD7-78DD99C4B9AF}"/>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D42D6AB-0B75-4C97-A366-D0A61A8D8738}"/>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B9B56ADC-E3A1-4C91-A8B7-B4F8BA4247EE}"/>
              </a:ext>
            </a:extLst>
          </p:cNvPr>
          <p:cNvPicPr>
            <a:picLocks noChangeAspect="1"/>
          </p:cNvPicPr>
          <p:nvPr/>
        </p:nvPicPr>
        <p:blipFill rotWithShape="1">
          <a:blip r:embed="rId2">
            <a:extLst>
              <a:ext uri="{28A0092B-C50C-407E-A947-70E740481C1C}">
                <a14:useLocalDpi xmlns:a14="http://schemas.microsoft.com/office/drawing/2010/main" val="0"/>
              </a:ext>
            </a:extLst>
          </a:blip>
          <a:srcRect l="9169" t="2301" r="7650" b="3551"/>
          <a:stretch/>
        </p:blipFill>
        <p:spPr>
          <a:xfrm>
            <a:off x="3406214" y="1412081"/>
            <a:ext cx="8595287" cy="4814887"/>
          </a:xfrm>
          <a:prstGeom prst="rect">
            <a:avLst/>
          </a:prstGeom>
        </p:spPr>
      </p:pic>
    </p:spTree>
    <p:extLst>
      <p:ext uri="{BB962C8B-B14F-4D97-AF65-F5344CB8AC3E}">
        <p14:creationId xmlns:p14="http://schemas.microsoft.com/office/powerpoint/2010/main" val="321600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25EECF-1858-4CCC-8128-93750FE5EC6D}"/>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J-Editing Toolkit (JET)</a:t>
            </a:r>
          </a:p>
        </p:txBody>
      </p:sp>
      <p:sp>
        <p:nvSpPr>
          <p:cNvPr id="7" name="Rectangle: Rounded Corners 6">
            <a:extLst>
              <a:ext uri="{FF2B5EF4-FFF2-40B4-BE49-F238E27FC236}">
                <a16:creationId xmlns:a16="http://schemas.microsoft.com/office/drawing/2014/main" id="{A08448BF-5C2D-4B22-8FCB-23DCB81B9B34}"/>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8" name="Rectangle: Rounded Corners 7">
            <a:extLst>
              <a:ext uri="{FF2B5EF4-FFF2-40B4-BE49-F238E27FC236}">
                <a16:creationId xmlns:a16="http://schemas.microsoft.com/office/drawing/2014/main" id="{1B16A3DE-7625-4878-8FAB-4CEA7C4F4402}"/>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9" name="Rectangle: Rounded Corners 8">
            <a:extLst>
              <a:ext uri="{FF2B5EF4-FFF2-40B4-BE49-F238E27FC236}">
                <a16:creationId xmlns:a16="http://schemas.microsoft.com/office/drawing/2014/main" id="{7D5C4F68-C1E4-4A2C-B0FA-91B23D3819F4}"/>
              </a:ext>
            </a:extLst>
          </p:cNvPr>
          <p:cNvSpPr/>
          <p:nvPr/>
        </p:nvSpPr>
        <p:spPr>
          <a:xfrm>
            <a:off x="551659" y="3538538"/>
            <a:ext cx="2605082"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0" name="Rectangle: Rounded Corners 9">
            <a:extLst>
              <a:ext uri="{FF2B5EF4-FFF2-40B4-BE49-F238E27FC236}">
                <a16:creationId xmlns:a16="http://schemas.microsoft.com/office/drawing/2014/main" id="{7A478FAB-2C36-4EE1-9E29-E1E171B2FACD}"/>
              </a:ext>
            </a:extLst>
          </p:cNvPr>
          <p:cNvSpPr/>
          <p:nvPr/>
        </p:nvSpPr>
        <p:spPr>
          <a:xfrm>
            <a:off x="551659" y="4601766"/>
            <a:ext cx="2605082"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1" name="Rectangle: Rounded Corners 10">
            <a:extLst>
              <a:ext uri="{FF2B5EF4-FFF2-40B4-BE49-F238E27FC236}">
                <a16:creationId xmlns:a16="http://schemas.microsoft.com/office/drawing/2014/main" id="{13C77DE5-249D-4E42-AC9F-30BBF2056093}"/>
              </a:ext>
            </a:extLst>
          </p:cNvPr>
          <p:cNvSpPr/>
          <p:nvPr/>
        </p:nvSpPr>
        <p:spPr>
          <a:xfrm>
            <a:off x="551659" y="5664994"/>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 Report</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75B66C27-0207-435C-950C-B64A324555C5}"/>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1DB2284-118F-48E9-8E25-A1B8B45B7B7E}"/>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37C6FA-A896-4720-ADD7-78DD99C4B9AF}"/>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D42D6AB-0B75-4C97-A366-D0A61A8D8738}"/>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3" name="Picture 2" descr="A screenshot of a cell phone&#10;&#10;Description automatically generated">
            <a:extLst>
              <a:ext uri="{FF2B5EF4-FFF2-40B4-BE49-F238E27FC236}">
                <a16:creationId xmlns:a16="http://schemas.microsoft.com/office/drawing/2014/main" id="{666968FE-9150-47AA-A879-09C90EBA5D09}"/>
              </a:ext>
            </a:extLst>
          </p:cNvPr>
          <p:cNvPicPr>
            <a:picLocks noChangeAspect="1"/>
          </p:cNvPicPr>
          <p:nvPr/>
        </p:nvPicPr>
        <p:blipFill rotWithShape="1">
          <a:blip r:embed="rId2">
            <a:extLst>
              <a:ext uri="{28A0092B-C50C-407E-A947-70E740481C1C}">
                <a14:useLocalDpi xmlns:a14="http://schemas.microsoft.com/office/drawing/2010/main" val="0"/>
              </a:ext>
            </a:extLst>
          </a:blip>
          <a:srcRect l="9077" t="8472" r="7473" b="6528"/>
          <a:stretch/>
        </p:blipFill>
        <p:spPr>
          <a:xfrm>
            <a:off x="3514728" y="1235259"/>
            <a:ext cx="8181974" cy="517091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700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A9BCD9-942F-453A-A12F-157F22FE8887}"/>
              </a:ext>
            </a:extLst>
          </p:cNvPr>
          <p:cNvSpPr/>
          <p:nvPr/>
        </p:nvSpPr>
        <p:spPr>
          <a:xfrm>
            <a:off x="2464594" y="1209677"/>
            <a:ext cx="7262812" cy="3771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latin typeface="Times New Roman" panose="02020603050405020304" pitchFamily="18" charset="0"/>
                <a:cs typeface="Times New Roman" panose="02020603050405020304" pitchFamily="18" charset="0"/>
              </a:rPr>
              <a:t>Installation Guide</a:t>
            </a:r>
          </a:p>
        </p:txBody>
      </p:sp>
      <p:sp>
        <p:nvSpPr>
          <p:cNvPr id="5" name="Rectangle 4">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19257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A9BCD9-942F-453A-A12F-157F22FE8887}"/>
              </a:ext>
            </a:extLst>
          </p:cNvPr>
          <p:cNvSpPr/>
          <p:nvPr/>
        </p:nvSpPr>
        <p:spPr>
          <a:xfrm>
            <a:off x="892175" y="1730376"/>
            <a:ext cx="10521950" cy="4460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Clone from GitHub repository.</a:t>
            </a:r>
          </a:p>
          <a:p>
            <a:pPr lvl="2"/>
            <a:r>
              <a:rPr lang="en-US" sz="2400" i="1" dirty="0" err="1">
                <a:solidFill>
                  <a:schemeClr val="tx1"/>
                </a:solidFill>
                <a:latin typeface="Times New Roman" panose="02020603050405020304" pitchFamily="18" charset="0"/>
                <a:cs typeface="Times New Roman" panose="02020603050405020304" pitchFamily="18" charset="0"/>
              </a:rPr>
              <a:t>git</a:t>
            </a:r>
            <a:r>
              <a:rPr lang="en-US" sz="2400" i="1" dirty="0">
                <a:solidFill>
                  <a:schemeClr val="tx1"/>
                </a:solidFill>
                <a:latin typeface="Times New Roman" panose="02020603050405020304" pitchFamily="18" charset="0"/>
                <a:cs typeface="Times New Roman" panose="02020603050405020304" pitchFamily="18" charset="0"/>
              </a:rPr>
              <a:t> clone https://github.com/SAIL-GuoLab/JET</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Organize your data inside “./Data/” folder, in the following hierarchy: ./Data/</a:t>
            </a:r>
            <a:r>
              <a:rPr lang="en-US" sz="2400" u="sng" dirty="0">
                <a:solidFill>
                  <a:schemeClr val="tx1"/>
                </a:solidFill>
                <a:latin typeface="Times New Roman" panose="02020603050405020304" pitchFamily="18" charset="0"/>
                <a:cs typeface="Times New Roman" panose="02020603050405020304" pitchFamily="18" charset="0"/>
              </a:rPr>
              <a:t>vender</a:t>
            </a:r>
            <a:r>
              <a:rPr lang="en-US" sz="2400" dirty="0">
                <a:solidFill>
                  <a:schemeClr val="tx1"/>
                </a:solidFill>
                <a:latin typeface="Times New Roman" panose="02020603050405020304" pitchFamily="18" charset="0"/>
                <a:cs typeface="Times New Roman" panose="02020603050405020304" pitchFamily="18" charset="0"/>
              </a:rPr>
              <a:t>/</a:t>
            </a:r>
            <a:r>
              <a:rPr lang="en-US" sz="2400" u="sng" dirty="0">
                <a:solidFill>
                  <a:schemeClr val="tx1"/>
                </a:solidFill>
                <a:latin typeface="Times New Roman" panose="02020603050405020304" pitchFamily="18" charset="0"/>
                <a:cs typeface="Times New Roman" panose="02020603050405020304" pitchFamily="18" charset="0"/>
              </a:rPr>
              <a:t>scanner</a:t>
            </a:r>
            <a:r>
              <a:rPr lang="en-US" sz="2400" dirty="0">
                <a:solidFill>
                  <a:schemeClr val="tx1"/>
                </a:solidFill>
                <a:latin typeface="Times New Roman" panose="02020603050405020304" pitchFamily="18" charset="0"/>
                <a:cs typeface="Times New Roman" panose="02020603050405020304" pitchFamily="18" charset="0"/>
              </a:rPr>
              <a:t>/</a:t>
            </a:r>
            <a:r>
              <a:rPr lang="en-US" sz="2400" u="sng" dirty="0">
                <a:solidFill>
                  <a:schemeClr val="tx1"/>
                </a:solidFill>
                <a:latin typeface="Times New Roman" panose="02020603050405020304" pitchFamily="18" charset="0"/>
                <a:cs typeface="Times New Roman" panose="02020603050405020304" pitchFamily="18" charset="0"/>
              </a:rPr>
              <a:t>study</a:t>
            </a:r>
            <a:r>
              <a:rPr lang="en-US" sz="2400" dirty="0">
                <a:solidFill>
                  <a:schemeClr val="tx1"/>
                </a:solidFill>
                <a:latin typeface="Times New Roman" panose="02020603050405020304" pitchFamily="18" charset="0"/>
                <a:cs typeface="Times New Roman" panose="02020603050405020304" pitchFamily="18" charset="0"/>
              </a:rPr>
              <a:t>/</a:t>
            </a:r>
            <a:r>
              <a:rPr lang="en-US" sz="2400" u="sng" dirty="0">
                <a:solidFill>
                  <a:schemeClr val="tx1"/>
                </a:solidFill>
                <a:latin typeface="Times New Roman" panose="02020603050405020304" pitchFamily="18" charset="0"/>
                <a:cs typeface="Times New Roman" panose="02020603050405020304" pitchFamily="18" charset="0"/>
              </a:rPr>
              <a:t>session</a:t>
            </a:r>
            <a:r>
              <a:rPr lang="en-US" sz="2400" dirty="0">
                <a:solidFill>
                  <a:schemeClr val="tx1"/>
                </a:solidFill>
                <a:latin typeface="Times New Roman" panose="02020603050405020304" pitchFamily="18" charset="0"/>
                <a:cs typeface="Times New Roman" panose="02020603050405020304" pitchFamily="18" charset="0"/>
              </a:rPr>
              <a:t>/</a:t>
            </a: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Modify and run </a:t>
            </a:r>
            <a:r>
              <a:rPr lang="en-US" sz="2400" dirty="0" err="1">
                <a:solidFill>
                  <a:schemeClr val="tx1"/>
                </a:solidFill>
                <a:latin typeface="Times New Roman" panose="02020603050405020304" pitchFamily="18" charset="0"/>
                <a:cs typeface="Times New Roman" panose="02020603050405020304" pitchFamily="18" charset="0"/>
              </a:rPr>
              <a:t>JET_main_script.m</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sz="2400" b="1" dirty="0">
                <a:solidFill>
                  <a:schemeClr val="tx1"/>
                </a:solidFill>
                <a:latin typeface="Times New Roman" panose="02020603050405020304" pitchFamily="18" charset="0"/>
                <a:cs typeface="Times New Roman" panose="02020603050405020304" pitchFamily="18" charset="0"/>
              </a:rPr>
              <a:t>You can find a more comprehensive tutorial in Installation_Guide.txt.</a:t>
            </a: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chemeClr val="tx1"/>
                </a:solidFill>
                <a:latin typeface="Times New Roman" panose="02020603050405020304" pitchFamily="18" charset="0"/>
                <a:cs typeface="Times New Roman" panose="02020603050405020304" pitchFamily="18" charset="0"/>
              </a:rPr>
              <a:t>For more questions, please contact Dr. Jia Guo at jg3400@columbia.edu.</a:t>
            </a: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159535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6C0B7B-B7CD-42AF-BBB4-91C171E51876}"/>
              </a:ext>
            </a:extLst>
          </p:cNvPr>
          <p:cNvSpPr/>
          <p:nvPr/>
        </p:nvSpPr>
        <p:spPr>
          <a:xfrm>
            <a:off x="431007" y="962026"/>
            <a:ext cx="1454944" cy="33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latin typeface="Times New Roman" panose="02020603050405020304" pitchFamily="18" charset="0"/>
                <a:cs typeface="Times New Roman" panose="02020603050405020304" pitchFamily="18" charset="0"/>
              </a:rPr>
              <a:t>Purpose</a:t>
            </a:r>
          </a:p>
        </p:txBody>
      </p:sp>
      <p:sp>
        <p:nvSpPr>
          <p:cNvPr id="5" name="Rectangle 4">
            <a:extLst>
              <a:ext uri="{FF2B5EF4-FFF2-40B4-BE49-F238E27FC236}">
                <a16:creationId xmlns:a16="http://schemas.microsoft.com/office/drawing/2014/main" id="{B0468FB0-7A0C-4117-8E71-36BDD3EE8A92}"/>
              </a:ext>
            </a:extLst>
          </p:cNvPr>
          <p:cNvSpPr/>
          <p:nvPr/>
        </p:nvSpPr>
        <p:spPr>
          <a:xfrm>
            <a:off x="431007" y="1490662"/>
            <a:ext cx="11299031" cy="852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To provide a complete toolbox that performs registration and metabolite quantification in MR spectroscopy.</a:t>
            </a:r>
          </a:p>
        </p:txBody>
      </p:sp>
      <p:sp>
        <p:nvSpPr>
          <p:cNvPr id="7" name="Rectangle 6">
            <a:extLst>
              <a:ext uri="{FF2B5EF4-FFF2-40B4-BE49-F238E27FC236}">
                <a16:creationId xmlns:a16="http://schemas.microsoft.com/office/drawing/2014/main" id="{4F95C49A-CB38-4F3C-9486-67B06EDB82EF}"/>
              </a:ext>
            </a:extLst>
          </p:cNvPr>
          <p:cNvSpPr/>
          <p:nvPr/>
        </p:nvSpPr>
        <p:spPr>
          <a:xfrm>
            <a:off x="1156084" y="2628904"/>
            <a:ext cx="2501513" cy="33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From </a:t>
            </a:r>
            <a:r>
              <a:rPr lang="en-US" sz="2400" b="1" i="1">
                <a:solidFill>
                  <a:schemeClr val="tx1"/>
                </a:solidFill>
                <a:latin typeface="Times New Roman" panose="02020603050405020304" pitchFamily="18" charset="0"/>
                <a:cs typeface="Times New Roman" panose="02020603050405020304" pitchFamily="18" charset="0"/>
              </a:rPr>
              <a:t>Raw Data</a:t>
            </a:r>
          </a:p>
        </p:txBody>
      </p:sp>
      <p:sp>
        <p:nvSpPr>
          <p:cNvPr id="8" name="Rectangle 7">
            <a:extLst>
              <a:ext uri="{FF2B5EF4-FFF2-40B4-BE49-F238E27FC236}">
                <a16:creationId xmlns:a16="http://schemas.microsoft.com/office/drawing/2014/main" id="{75301457-CB83-48AC-B374-9995D714F8A9}"/>
              </a:ext>
            </a:extLst>
          </p:cNvPr>
          <p:cNvSpPr/>
          <p:nvPr/>
        </p:nvSpPr>
        <p:spPr>
          <a:xfrm>
            <a:off x="7429512" y="2619908"/>
            <a:ext cx="3008954" cy="33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To </a:t>
            </a:r>
            <a:r>
              <a:rPr lang="en-US" sz="2400" b="1" i="1">
                <a:solidFill>
                  <a:schemeClr val="tx1"/>
                </a:solidFill>
                <a:latin typeface="Times New Roman" panose="02020603050405020304" pitchFamily="18" charset="0"/>
                <a:cs typeface="Times New Roman" panose="02020603050405020304" pitchFamily="18" charset="0"/>
              </a:rPr>
              <a:t>Quantification</a:t>
            </a:r>
          </a:p>
        </p:txBody>
      </p:sp>
      <p:pic>
        <p:nvPicPr>
          <p:cNvPr id="3" name="Picture 2">
            <a:extLst>
              <a:ext uri="{FF2B5EF4-FFF2-40B4-BE49-F238E27FC236}">
                <a16:creationId xmlns:a16="http://schemas.microsoft.com/office/drawing/2014/main" id="{07C0A337-E4E1-470D-84EF-801BE109C3FD}"/>
              </a:ext>
            </a:extLst>
          </p:cNvPr>
          <p:cNvPicPr>
            <a:picLocks noChangeAspect="1"/>
          </p:cNvPicPr>
          <p:nvPr/>
        </p:nvPicPr>
        <p:blipFill rotWithShape="1">
          <a:blip r:embed="rId2"/>
          <a:srcRect t="4306" r="3534"/>
          <a:stretch/>
        </p:blipFill>
        <p:spPr>
          <a:xfrm>
            <a:off x="485944" y="3234273"/>
            <a:ext cx="3667343" cy="2370107"/>
          </a:xfrm>
          <a:prstGeom prst="rect">
            <a:avLst/>
          </a:prstGeom>
        </p:spPr>
      </p:pic>
      <p:sp>
        <p:nvSpPr>
          <p:cNvPr id="10" name="Rectangle 9">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
        <p:nvSpPr>
          <p:cNvPr id="11" name="Right Arrow 10"/>
          <p:cNvSpPr/>
          <p:nvPr/>
        </p:nvSpPr>
        <p:spPr>
          <a:xfrm>
            <a:off x="4432179" y="4033832"/>
            <a:ext cx="978408"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1BDF973D-1294-423D-B3EA-2A1941006E9D}"/>
              </a:ext>
            </a:extLst>
          </p:cNvPr>
          <p:cNvPicPr>
            <a:picLocks noChangeAspect="1"/>
          </p:cNvPicPr>
          <p:nvPr/>
        </p:nvPicPr>
        <p:blipFill rotWithShape="1">
          <a:blip r:embed="rId3">
            <a:extLst>
              <a:ext uri="{28A0092B-C50C-407E-A947-70E740481C1C}">
                <a14:useLocalDpi xmlns:a14="http://schemas.microsoft.com/office/drawing/2010/main" val="0"/>
              </a:ext>
            </a:extLst>
          </a:blip>
          <a:srcRect l="51433" t="18463" r="27727" b="57111"/>
          <a:stretch/>
        </p:blipFill>
        <p:spPr>
          <a:xfrm>
            <a:off x="5496775" y="3233814"/>
            <a:ext cx="3267083" cy="2375867"/>
          </a:xfrm>
          <a:prstGeom prst="rect">
            <a:avLst/>
          </a:prstGeom>
          <a:effectLst/>
        </p:spPr>
      </p:pic>
      <p:pic>
        <p:nvPicPr>
          <p:cNvPr id="14" name="Picture 13" descr="A screenshot of a cell phone&#10;&#10;Description automatically generated">
            <a:extLst>
              <a:ext uri="{FF2B5EF4-FFF2-40B4-BE49-F238E27FC236}">
                <a16:creationId xmlns:a16="http://schemas.microsoft.com/office/drawing/2014/main" id="{E956709A-0A26-4596-837F-CF26410B2BC0}"/>
              </a:ext>
            </a:extLst>
          </p:cNvPr>
          <p:cNvPicPr>
            <a:picLocks noChangeAspect="1"/>
          </p:cNvPicPr>
          <p:nvPr/>
        </p:nvPicPr>
        <p:blipFill rotWithShape="1">
          <a:blip r:embed="rId3">
            <a:extLst>
              <a:ext uri="{28A0092B-C50C-407E-A947-70E740481C1C}">
                <a14:useLocalDpi xmlns:a14="http://schemas.microsoft.com/office/drawing/2010/main" val="0"/>
              </a:ext>
            </a:extLst>
          </a:blip>
          <a:srcRect l="52040" t="55577" r="27870" b="19997"/>
          <a:stretch/>
        </p:blipFill>
        <p:spPr>
          <a:xfrm>
            <a:off x="8688234" y="3308571"/>
            <a:ext cx="3141817" cy="2370107"/>
          </a:xfrm>
          <a:prstGeom prst="rect">
            <a:avLst/>
          </a:prstGeom>
          <a:effectLst/>
        </p:spPr>
      </p:pic>
    </p:spTree>
    <p:extLst>
      <p:ext uri="{BB962C8B-B14F-4D97-AF65-F5344CB8AC3E}">
        <p14:creationId xmlns:p14="http://schemas.microsoft.com/office/powerpoint/2010/main" val="343906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A9BCD9-942F-453A-A12F-157F22FE8887}"/>
              </a:ext>
            </a:extLst>
          </p:cNvPr>
          <p:cNvSpPr/>
          <p:nvPr/>
        </p:nvSpPr>
        <p:spPr>
          <a:xfrm>
            <a:off x="1780989" y="1221325"/>
            <a:ext cx="8630022" cy="527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latin typeface="Times New Roman" panose="02020603050405020304" pitchFamily="18" charset="0"/>
                <a:cs typeface="Times New Roman" panose="02020603050405020304" pitchFamily="18" charset="0"/>
              </a:rPr>
              <a:t>Technical Overview</a:t>
            </a:r>
          </a:p>
          <a:p>
            <a:pPr algn="ctr"/>
            <a:endParaRPr lang="en-US" sz="3600">
              <a:solidFill>
                <a:schemeClr val="tx1"/>
              </a:solidFill>
              <a:latin typeface="Times New Roman" panose="02020603050405020304" pitchFamily="18" charset="0"/>
              <a:cs typeface="Times New Roman" panose="02020603050405020304" pitchFamily="18" charset="0"/>
            </a:endParaRPr>
          </a:p>
          <a:p>
            <a:pPr algn="ctr"/>
            <a:r>
              <a:rPr lang="en-US" sz="2400">
                <a:solidFill>
                  <a:schemeClr val="tx1"/>
                </a:solidFill>
                <a:latin typeface="Times New Roman" panose="02020603050405020304" pitchFamily="18" charset="0"/>
                <a:cs typeface="Times New Roman" panose="02020603050405020304" pitchFamily="18" charset="0"/>
              </a:rPr>
              <a:t>Please see </a:t>
            </a:r>
            <a:r>
              <a:rPr lang="en-US" sz="2400" b="1">
                <a:solidFill>
                  <a:schemeClr val="tx1"/>
                </a:solidFill>
                <a:latin typeface="Times New Roman" panose="02020603050405020304" pitchFamily="18" charset="0"/>
                <a:cs typeface="Times New Roman" panose="02020603050405020304" pitchFamily="18" charset="0"/>
              </a:rPr>
              <a:t>JET_1.0_TechnicalWhitePaper.pdf</a:t>
            </a:r>
            <a:r>
              <a:rPr lang="en-US" sz="2400">
                <a:solidFill>
                  <a:schemeClr val="tx1"/>
                </a:solidFill>
                <a:latin typeface="Times New Roman" panose="02020603050405020304" pitchFamily="18" charset="0"/>
                <a:cs typeface="Times New Roman" panose="02020603050405020304" pitchFamily="18" charset="0"/>
              </a:rPr>
              <a:t> for more details</a:t>
            </a:r>
          </a:p>
        </p:txBody>
      </p:sp>
      <p:sp>
        <p:nvSpPr>
          <p:cNvPr id="6" name="Rectangle 5">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198482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4173935" y="904875"/>
            <a:ext cx="7646589" cy="57531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Rectangle 1"/>
          <p:cNvSpPr/>
          <p:nvPr/>
        </p:nvSpPr>
        <p:spPr>
          <a:xfrm>
            <a:off x="219075" y="904875"/>
            <a:ext cx="3387722" cy="57531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822C898-ABF2-447D-A7C3-7E8C292992DC}"/>
              </a:ext>
            </a:extLst>
          </p:cNvPr>
          <p:cNvSpPr/>
          <p:nvPr/>
        </p:nvSpPr>
        <p:spPr>
          <a:xfrm>
            <a:off x="551660" y="1583532"/>
            <a:ext cx="2605081"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12" name="Rectangle: Rounded Corners 11">
            <a:extLst>
              <a:ext uri="{FF2B5EF4-FFF2-40B4-BE49-F238E27FC236}">
                <a16:creationId xmlns:a16="http://schemas.microsoft.com/office/drawing/2014/main" id="{E04D66E8-0990-4AF1-8182-EBB93F636131}"/>
              </a:ext>
            </a:extLst>
          </p:cNvPr>
          <p:cNvSpPr/>
          <p:nvPr/>
        </p:nvSpPr>
        <p:spPr>
          <a:xfrm>
            <a:off x="551659" y="264676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13" name="Rectangle: Rounded Corners 12">
            <a:extLst>
              <a:ext uri="{FF2B5EF4-FFF2-40B4-BE49-F238E27FC236}">
                <a16:creationId xmlns:a16="http://schemas.microsoft.com/office/drawing/2014/main" id="{A87F1097-5812-4285-96C5-9A84D27A83F8}"/>
              </a:ext>
            </a:extLst>
          </p:cNvPr>
          <p:cNvSpPr/>
          <p:nvPr/>
        </p:nvSpPr>
        <p:spPr>
          <a:xfrm>
            <a:off x="551659" y="3709988"/>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14" name="Rectangle: Rounded Corners 13">
            <a:extLst>
              <a:ext uri="{FF2B5EF4-FFF2-40B4-BE49-F238E27FC236}">
                <a16:creationId xmlns:a16="http://schemas.microsoft.com/office/drawing/2014/main" id="{D30EF294-14BA-4E8F-8BA3-7694A91E4B1B}"/>
              </a:ext>
            </a:extLst>
          </p:cNvPr>
          <p:cNvSpPr/>
          <p:nvPr/>
        </p:nvSpPr>
        <p:spPr>
          <a:xfrm>
            <a:off x="551659" y="477321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15" name="Rectangle: Rounded Corners 14">
            <a:extLst>
              <a:ext uri="{FF2B5EF4-FFF2-40B4-BE49-F238E27FC236}">
                <a16:creationId xmlns:a16="http://schemas.microsoft.com/office/drawing/2014/main" id="{F70E6537-F50B-49BF-A7FD-F5FE791CF7A0}"/>
              </a:ext>
            </a:extLst>
          </p:cNvPr>
          <p:cNvSpPr/>
          <p:nvPr/>
        </p:nvSpPr>
        <p:spPr>
          <a:xfrm>
            <a:off x="551659" y="583644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27" name="Straight Arrow Connector 26">
            <a:extLst>
              <a:ext uri="{FF2B5EF4-FFF2-40B4-BE49-F238E27FC236}">
                <a16:creationId xmlns:a16="http://schemas.microsoft.com/office/drawing/2014/main" id="{3EBE21F0-EB3A-42D2-8D56-FC924F4C83D4}"/>
              </a:ext>
            </a:extLst>
          </p:cNvPr>
          <p:cNvCxnSpPr>
            <a:cxnSpLocks/>
          </p:cNvCxnSpPr>
          <p:nvPr/>
        </p:nvCxnSpPr>
        <p:spPr>
          <a:xfrm flipH="1">
            <a:off x="1854200" y="214550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1D4E6FE-7477-4A89-8911-102FF48F241B}"/>
              </a:ext>
            </a:extLst>
          </p:cNvPr>
          <p:cNvCxnSpPr>
            <a:cxnSpLocks/>
          </p:cNvCxnSpPr>
          <p:nvPr/>
        </p:nvCxnSpPr>
        <p:spPr>
          <a:xfrm>
            <a:off x="1854200" y="320873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B79257F-DE9B-486A-93E1-1B89E4E6B457}"/>
              </a:ext>
            </a:extLst>
          </p:cNvPr>
          <p:cNvCxnSpPr>
            <a:cxnSpLocks/>
          </p:cNvCxnSpPr>
          <p:nvPr/>
        </p:nvCxnSpPr>
        <p:spPr>
          <a:xfrm>
            <a:off x="1854200" y="427196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D780F30-24F2-44D2-AE40-407381F564C9}"/>
              </a:ext>
            </a:extLst>
          </p:cNvPr>
          <p:cNvCxnSpPr>
            <a:cxnSpLocks/>
          </p:cNvCxnSpPr>
          <p:nvPr/>
        </p:nvCxnSpPr>
        <p:spPr>
          <a:xfrm>
            <a:off x="1854200" y="533519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0BA9EAB4-3B74-4A37-9131-C241A6CED609}"/>
              </a:ext>
            </a:extLst>
          </p:cNvPr>
          <p:cNvSpPr/>
          <p:nvPr/>
        </p:nvSpPr>
        <p:spPr>
          <a:xfrm>
            <a:off x="551659" y="994173"/>
            <a:ext cx="2605081" cy="338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Times New Roman" panose="02020603050405020304" pitchFamily="18" charset="0"/>
                <a:cs typeface="Times New Roman" panose="02020603050405020304" pitchFamily="18" charset="0"/>
              </a:rPr>
              <a:t>Modules × </a:t>
            </a:r>
            <a:r>
              <a:rPr lang="en-US" sz="2800" b="1" dirty="0">
                <a:solidFill>
                  <a:schemeClr val="tx1"/>
                </a:solidFill>
                <a:latin typeface="Times New Roman" panose="02020603050405020304" pitchFamily="18" charset="0"/>
                <a:cs typeface="Times New Roman" panose="02020603050405020304" pitchFamily="18" charset="0"/>
              </a:rPr>
              <a:t>5</a:t>
            </a:r>
          </a:p>
        </p:txBody>
      </p:sp>
      <p:sp>
        <p:nvSpPr>
          <p:cNvPr id="19" name="Rectangle 18">
            <a:extLst>
              <a:ext uri="{FF2B5EF4-FFF2-40B4-BE49-F238E27FC236}">
                <a16:creationId xmlns:a16="http://schemas.microsoft.com/office/drawing/2014/main" id="{E3A0F374-90D4-4EF6-9933-50D3507A9A1B}"/>
              </a:ext>
            </a:extLst>
          </p:cNvPr>
          <p:cNvSpPr/>
          <p:nvPr/>
        </p:nvSpPr>
        <p:spPr>
          <a:xfrm>
            <a:off x="4173935" y="999633"/>
            <a:ext cx="7646589" cy="338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 Data </a:t>
            </a:r>
            <a:r>
              <a:rPr lang="en-US" sz="2800" b="1">
                <a:solidFill>
                  <a:schemeClr val="tx1"/>
                </a:solidFill>
                <a:latin typeface="Times New Roman" panose="02020603050405020304" pitchFamily="18" charset="0"/>
                <a:cs typeface="Times New Roman" panose="02020603050405020304" pitchFamily="18" charset="0"/>
              </a:rPr>
              <a:t>Structure × </a:t>
            </a:r>
            <a:r>
              <a:rPr lang="en-US" sz="2800" b="1" dirty="0">
                <a:solidFill>
                  <a:schemeClr val="tx1"/>
                </a:solidFill>
                <a:latin typeface="Times New Roman" panose="02020603050405020304" pitchFamily="18" charset="0"/>
                <a:cs typeface="Times New Roman" panose="02020603050405020304" pitchFamily="18" charset="0"/>
              </a:rPr>
              <a:t>1</a:t>
            </a:r>
          </a:p>
        </p:txBody>
      </p:sp>
      <p:sp>
        <p:nvSpPr>
          <p:cNvPr id="20" name="Hexagon 19">
            <a:extLst>
              <a:ext uri="{FF2B5EF4-FFF2-40B4-BE49-F238E27FC236}">
                <a16:creationId xmlns:a16="http://schemas.microsoft.com/office/drawing/2014/main" id="{3D48923A-C539-4C95-8709-5E079CBB3211}"/>
              </a:ext>
            </a:extLst>
          </p:cNvPr>
          <p:cNvSpPr/>
          <p:nvPr/>
        </p:nvSpPr>
        <p:spPr>
          <a:xfrm>
            <a:off x="4367610" y="4043362"/>
            <a:ext cx="1683142"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JET_STR</a:t>
            </a:r>
            <a:endParaRPr lang="en-US">
              <a:solidFill>
                <a:schemeClr val="tx1"/>
              </a:solidFill>
            </a:endParaRPr>
          </a:p>
        </p:txBody>
      </p:sp>
      <p:sp>
        <p:nvSpPr>
          <p:cNvPr id="21" name="Hexagon 20">
            <a:extLst>
              <a:ext uri="{FF2B5EF4-FFF2-40B4-BE49-F238E27FC236}">
                <a16:creationId xmlns:a16="http://schemas.microsoft.com/office/drawing/2014/main" id="{B21ED30C-D3C6-4560-BB37-665BEF347296}"/>
              </a:ext>
            </a:extLst>
          </p:cNvPr>
          <p:cNvSpPr/>
          <p:nvPr/>
        </p:nvSpPr>
        <p:spPr>
          <a:xfrm>
            <a:off x="6617891" y="2462610"/>
            <a:ext cx="2054225"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JET_STR.Loader</a:t>
            </a:r>
            <a:endParaRPr lang="en-US" sz="1600">
              <a:solidFill>
                <a:schemeClr val="tx1"/>
              </a:solidFill>
            </a:endParaRPr>
          </a:p>
        </p:txBody>
      </p:sp>
      <p:sp>
        <p:nvSpPr>
          <p:cNvPr id="26" name="Hexagon 25">
            <a:extLst>
              <a:ext uri="{FF2B5EF4-FFF2-40B4-BE49-F238E27FC236}">
                <a16:creationId xmlns:a16="http://schemas.microsoft.com/office/drawing/2014/main" id="{5C99D013-18A0-4693-9921-9B073D812BA5}"/>
              </a:ext>
            </a:extLst>
          </p:cNvPr>
          <p:cNvSpPr/>
          <p:nvPr/>
        </p:nvSpPr>
        <p:spPr>
          <a:xfrm>
            <a:off x="6617891" y="3507185"/>
            <a:ext cx="2054225"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JET_STR.SR</a:t>
            </a:r>
            <a:endParaRPr lang="en-US" sz="1600">
              <a:solidFill>
                <a:schemeClr val="tx1"/>
              </a:solidFill>
            </a:endParaRPr>
          </a:p>
        </p:txBody>
      </p:sp>
      <p:sp>
        <p:nvSpPr>
          <p:cNvPr id="29" name="Hexagon 28">
            <a:extLst>
              <a:ext uri="{FF2B5EF4-FFF2-40B4-BE49-F238E27FC236}">
                <a16:creationId xmlns:a16="http://schemas.microsoft.com/office/drawing/2014/main" id="{EBA35DDA-22BD-4AAE-9041-A41B9CBC7EB2}"/>
              </a:ext>
            </a:extLst>
          </p:cNvPr>
          <p:cNvSpPr/>
          <p:nvPr/>
        </p:nvSpPr>
        <p:spPr>
          <a:xfrm>
            <a:off x="6617891" y="4564460"/>
            <a:ext cx="2054225"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JET_STR.SF</a:t>
            </a:r>
            <a:endParaRPr lang="en-US" sz="1600">
              <a:solidFill>
                <a:schemeClr val="tx1"/>
              </a:solidFill>
            </a:endParaRPr>
          </a:p>
        </p:txBody>
      </p:sp>
      <p:sp>
        <p:nvSpPr>
          <p:cNvPr id="30" name="Hexagon 29">
            <a:extLst>
              <a:ext uri="{FF2B5EF4-FFF2-40B4-BE49-F238E27FC236}">
                <a16:creationId xmlns:a16="http://schemas.microsoft.com/office/drawing/2014/main" id="{108BC749-0F47-4E13-A886-CE539625D3CF}"/>
              </a:ext>
            </a:extLst>
          </p:cNvPr>
          <p:cNvSpPr/>
          <p:nvPr/>
        </p:nvSpPr>
        <p:spPr>
          <a:xfrm>
            <a:off x="6617891" y="5578078"/>
            <a:ext cx="2054225" cy="56197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JET_STR.Report</a:t>
            </a:r>
            <a:endParaRPr lang="en-US" sz="1600">
              <a:solidFill>
                <a:schemeClr val="tx1"/>
              </a:solidFill>
            </a:endParaRPr>
          </a:p>
        </p:txBody>
      </p:sp>
      <p:cxnSp>
        <p:nvCxnSpPr>
          <p:cNvPr id="5" name="Connector: Elbow 4">
            <a:extLst>
              <a:ext uri="{FF2B5EF4-FFF2-40B4-BE49-F238E27FC236}">
                <a16:creationId xmlns:a16="http://schemas.microsoft.com/office/drawing/2014/main" id="{746B129B-F33A-46EE-AB31-B00C4501FA11}"/>
              </a:ext>
            </a:extLst>
          </p:cNvPr>
          <p:cNvCxnSpPr>
            <a:cxnSpLocks/>
            <a:stCxn id="20" idx="0"/>
            <a:endCxn id="21" idx="3"/>
          </p:cNvCxnSpPr>
          <p:nvPr/>
        </p:nvCxnSpPr>
        <p:spPr>
          <a:xfrm flipV="1">
            <a:off x="6050752" y="2743598"/>
            <a:ext cx="567139" cy="1580752"/>
          </a:xfrm>
          <a:prstGeom prst="bentConnector3">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841DD7AE-3CF9-4BF6-B537-21C4053071BC}"/>
              </a:ext>
            </a:extLst>
          </p:cNvPr>
          <p:cNvCxnSpPr>
            <a:cxnSpLocks/>
            <a:stCxn id="20" idx="0"/>
            <a:endCxn id="26" idx="3"/>
          </p:cNvCxnSpPr>
          <p:nvPr/>
        </p:nvCxnSpPr>
        <p:spPr>
          <a:xfrm flipV="1">
            <a:off x="6050752" y="3788173"/>
            <a:ext cx="567139" cy="536177"/>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75A0BDB-C64C-4B2B-8177-4689B0998D9E}"/>
              </a:ext>
            </a:extLst>
          </p:cNvPr>
          <p:cNvCxnSpPr>
            <a:cxnSpLocks/>
            <a:stCxn id="20" idx="0"/>
            <a:endCxn id="29" idx="3"/>
          </p:cNvCxnSpPr>
          <p:nvPr/>
        </p:nvCxnSpPr>
        <p:spPr>
          <a:xfrm>
            <a:off x="6050752" y="4324350"/>
            <a:ext cx="567139" cy="521098"/>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EB1D328-B734-4E61-9BD3-7D772EBB9C61}"/>
              </a:ext>
            </a:extLst>
          </p:cNvPr>
          <p:cNvCxnSpPr>
            <a:cxnSpLocks/>
            <a:stCxn id="20" idx="0"/>
            <a:endCxn id="30" idx="3"/>
          </p:cNvCxnSpPr>
          <p:nvPr/>
        </p:nvCxnSpPr>
        <p:spPr>
          <a:xfrm>
            <a:off x="6050752" y="4324350"/>
            <a:ext cx="567139" cy="1534716"/>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Hexagon 43">
            <a:extLst>
              <a:ext uri="{FF2B5EF4-FFF2-40B4-BE49-F238E27FC236}">
                <a16:creationId xmlns:a16="http://schemas.microsoft.com/office/drawing/2014/main" id="{FC5C4856-1695-47DF-8240-D019EC465DA5}"/>
              </a:ext>
            </a:extLst>
          </p:cNvPr>
          <p:cNvSpPr/>
          <p:nvPr/>
        </p:nvSpPr>
        <p:spPr>
          <a:xfrm>
            <a:off x="9059067" y="1930798"/>
            <a:ext cx="2379663" cy="35202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JET_STR.Loader.coil_type</a:t>
            </a:r>
            <a:endParaRPr lang="en-US" sz="1200">
              <a:solidFill>
                <a:schemeClr val="tx1"/>
              </a:solidFill>
            </a:endParaRPr>
          </a:p>
        </p:txBody>
      </p:sp>
      <p:cxnSp>
        <p:nvCxnSpPr>
          <p:cNvPr id="46" name="Connector: Elbow 45">
            <a:extLst>
              <a:ext uri="{FF2B5EF4-FFF2-40B4-BE49-F238E27FC236}">
                <a16:creationId xmlns:a16="http://schemas.microsoft.com/office/drawing/2014/main" id="{9F2E8DEC-418F-494E-A175-C170D40600FF}"/>
              </a:ext>
            </a:extLst>
          </p:cNvPr>
          <p:cNvCxnSpPr>
            <a:cxnSpLocks/>
            <a:stCxn id="21" idx="0"/>
            <a:endCxn id="44" idx="3"/>
          </p:cNvCxnSpPr>
          <p:nvPr/>
        </p:nvCxnSpPr>
        <p:spPr>
          <a:xfrm flipV="1">
            <a:off x="8672116" y="2106812"/>
            <a:ext cx="386951" cy="636786"/>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EFD3249-4869-4BFE-860D-ABB3B84DC4C4}"/>
              </a:ext>
            </a:extLst>
          </p:cNvPr>
          <p:cNvSpPr/>
          <p:nvPr/>
        </p:nvSpPr>
        <p:spPr>
          <a:xfrm>
            <a:off x="10144324" y="2299992"/>
            <a:ext cx="386951" cy="3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solidFill>
                  <a:schemeClr val="tx1"/>
                </a:solidFill>
              </a:rPr>
              <a:t>...</a:t>
            </a:r>
          </a:p>
        </p:txBody>
      </p:sp>
      <p:sp>
        <p:nvSpPr>
          <p:cNvPr id="50" name="Hexagon 49">
            <a:extLst>
              <a:ext uri="{FF2B5EF4-FFF2-40B4-BE49-F238E27FC236}">
                <a16:creationId xmlns:a16="http://schemas.microsoft.com/office/drawing/2014/main" id="{F842E880-B0B4-495D-BEDA-B77996DBFCAB}"/>
              </a:ext>
            </a:extLst>
          </p:cNvPr>
          <p:cNvSpPr/>
          <p:nvPr/>
        </p:nvSpPr>
        <p:spPr>
          <a:xfrm>
            <a:off x="9061846" y="3002558"/>
            <a:ext cx="2379663" cy="35202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JET_STR.SR.params</a:t>
            </a:r>
            <a:endParaRPr lang="en-US" sz="1200">
              <a:solidFill>
                <a:schemeClr val="tx1"/>
              </a:solidFill>
            </a:endParaRPr>
          </a:p>
        </p:txBody>
      </p:sp>
      <p:cxnSp>
        <p:nvCxnSpPr>
          <p:cNvPr id="51" name="Connector: Elbow 50">
            <a:extLst>
              <a:ext uri="{FF2B5EF4-FFF2-40B4-BE49-F238E27FC236}">
                <a16:creationId xmlns:a16="http://schemas.microsoft.com/office/drawing/2014/main" id="{08AADDDB-3F5B-47C7-8DFC-0F3950705A32}"/>
              </a:ext>
            </a:extLst>
          </p:cNvPr>
          <p:cNvCxnSpPr>
            <a:cxnSpLocks/>
            <a:stCxn id="26" idx="0"/>
            <a:endCxn id="50" idx="3"/>
          </p:cNvCxnSpPr>
          <p:nvPr/>
        </p:nvCxnSpPr>
        <p:spPr>
          <a:xfrm flipV="1">
            <a:off x="8672116" y="3178572"/>
            <a:ext cx="389730" cy="609601"/>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Hexagon 53">
            <a:extLst>
              <a:ext uri="{FF2B5EF4-FFF2-40B4-BE49-F238E27FC236}">
                <a16:creationId xmlns:a16="http://schemas.microsoft.com/office/drawing/2014/main" id="{00359BEE-CF2B-44A1-B8A5-F11A300796F4}"/>
              </a:ext>
            </a:extLst>
          </p:cNvPr>
          <p:cNvSpPr/>
          <p:nvPr/>
        </p:nvSpPr>
        <p:spPr>
          <a:xfrm>
            <a:off x="9057471" y="4074318"/>
            <a:ext cx="2379663" cy="35202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JET_STR.SF.data</a:t>
            </a:r>
            <a:endParaRPr lang="en-US" sz="1200">
              <a:solidFill>
                <a:schemeClr val="tx1"/>
              </a:solidFill>
            </a:endParaRPr>
          </a:p>
        </p:txBody>
      </p:sp>
      <p:sp>
        <p:nvSpPr>
          <p:cNvPr id="55" name="Hexagon 54">
            <a:extLst>
              <a:ext uri="{FF2B5EF4-FFF2-40B4-BE49-F238E27FC236}">
                <a16:creationId xmlns:a16="http://schemas.microsoft.com/office/drawing/2014/main" id="{6503566B-C154-4264-810B-03AFF26F65D8}"/>
              </a:ext>
            </a:extLst>
          </p:cNvPr>
          <p:cNvSpPr/>
          <p:nvPr/>
        </p:nvSpPr>
        <p:spPr>
          <a:xfrm>
            <a:off x="9057470" y="5146078"/>
            <a:ext cx="2379663" cy="352028"/>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JET_STR.Report.report_dir</a:t>
            </a:r>
            <a:endParaRPr lang="en-US" sz="1200">
              <a:solidFill>
                <a:schemeClr val="tx1"/>
              </a:solidFill>
            </a:endParaRPr>
          </a:p>
        </p:txBody>
      </p:sp>
      <p:cxnSp>
        <p:nvCxnSpPr>
          <p:cNvPr id="56" name="Connector: Elbow 55">
            <a:extLst>
              <a:ext uri="{FF2B5EF4-FFF2-40B4-BE49-F238E27FC236}">
                <a16:creationId xmlns:a16="http://schemas.microsoft.com/office/drawing/2014/main" id="{48B9F978-75C1-4BC8-91AC-3396BC9A12A1}"/>
              </a:ext>
            </a:extLst>
          </p:cNvPr>
          <p:cNvCxnSpPr>
            <a:cxnSpLocks/>
            <a:stCxn id="29" idx="0"/>
            <a:endCxn id="54" idx="3"/>
          </p:cNvCxnSpPr>
          <p:nvPr/>
        </p:nvCxnSpPr>
        <p:spPr>
          <a:xfrm flipV="1">
            <a:off x="8672116" y="4250332"/>
            <a:ext cx="385355" cy="595116"/>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044B1D81-DF4A-45E1-A002-22B9EDED6174}"/>
              </a:ext>
            </a:extLst>
          </p:cNvPr>
          <p:cNvCxnSpPr>
            <a:cxnSpLocks/>
            <a:stCxn id="30" idx="0"/>
            <a:endCxn id="55" idx="3"/>
          </p:cNvCxnSpPr>
          <p:nvPr/>
        </p:nvCxnSpPr>
        <p:spPr>
          <a:xfrm flipV="1">
            <a:off x="8672116" y="5322092"/>
            <a:ext cx="385354" cy="536974"/>
          </a:xfrm>
          <a:prstGeom prst="bentConnector3">
            <a:avLst>
              <a:gd name="adj1"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0F64CC13-647D-49B4-B99C-ED9706007739}"/>
              </a:ext>
            </a:extLst>
          </p:cNvPr>
          <p:cNvSpPr/>
          <p:nvPr/>
        </p:nvSpPr>
        <p:spPr>
          <a:xfrm>
            <a:off x="10144323" y="3372744"/>
            <a:ext cx="386951" cy="3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solidFill>
                  <a:schemeClr val="tx1"/>
                </a:solidFill>
              </a:rPr>
              <a:t>...</a:t>
            </a:r>
          </a:p>
        </p:txBody>
      </p:sp>
      <p:sp>
        <p:nvSpPr>
          <p:cNvPr id="63" name="Rectangle 62">
            <a:extLst>
              <a:ext uri="{FF2B5EF4-FFF2-40B4-BE49-F238E27FC236}">
                <a16:creationId xmlns:a16="http://schemas.microsoft.com/office/drawing/2014/main" id="{8CA2DC07-BBF7-49A2-A779-821F9E89BFA2}"/>
              </a:ext>
            </a:extLst>
          </p:cNvPr>
          <p:cNvSpPr/>
          <p:nvPr/>
        </p:nvSpPr>
        <p:spPr>
          <a:xfrm>
            <a:off x="10144322" y="4447183"/>
            <a:ext cx="386951" cy="3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solidFill>
                  <a:schemeClr val="tx1"/>
                </a:solidFill>
              </a:rPr>
              <a:t>...</a:t>
            </a:r>
          </a:p>
        </p:txBody>
      </p:sp>
      <p:sp>
        <p:nvSpPr>
          <p:cNvPr id="64" name="Rectangle 63">
            <a:extLst>
              <a:ext uri="{FF2B5EF4-FFF2-40B4-BE49-F238E27FC236}">
                <a16:creationId xmlns:a16="http://schemas.microsoft.com/office/drawing/2014/main" id="{14257A82-69A7-4F36-B3E7-C11563A75A89}"/>
              </a:ext>
            </a:extLst>
          </p:cNvPr>
          <p:cNvSpPr/>
          <p:nvPr/>
        </p:nvSpPr>
        <p:spPr>
          <a:xfrm>
            <a:off x="10144322" y="5508426"/>
            <a:ext cx="386951" cy="352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solidFill>
                  <a:schemeClr val="tx1"/>
                </a:solidFill>
              </a:rPr>
              <a:t>...</a:t>
            </a:r>
          </a:p>
        </p:txBody>
      </p:sp>
      <p:sp>
        <p:nvSpPr>
          <p:cNvPr id="36" name="Rectangle 35">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8925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E0657D9C-7EED-4273-80CC-139E43AC115E}"/>
              </a:ext>
            </a:extLst>
          </p:cNvPr>
          <p:cNvSpPr/>
          <p:nvPr/>
        </p:nvSpPr>
        <p:spPr>
          <a:xfrm>
            <a:off x="551660" y="1412082"/>
            <a:ext cx="2605081"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40" name="Rectangle: Rounded Corners 39">
            <a:extLst>
              <a:ext uri="{FF2B5EF4-FFF2-40B4-BE49-F238E27FC236}">
                <a16:creationId xmlns:a16="http://schemas.microsoft.com/office/drawing/2014/main" id="{D8D2A59A-4A17-46B8-AE87-E476EA14B148}"/>
              </a:ext>
            </a:extLst>
          </p:cNvPr>
          <p:cNvSpPr/>
          <p:nvPr/>
        </p:nvSpPr>
        <p:spPr>
          <a:xfrm>
            <a:off x="551659" y="2475310"/>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41" name="Rectangle: Rounded Corners 40">
            <a:extLst>
              <a:ext uri="{FF2B5EF4-FFF2-40B4-BE49-F238E27FC236}">
                <a16:creationId xmlns:a16="http://schemas.microsoft.com/office/drawing/2014/main" id="{0B66A353-ECD8-4DFD-91C9-7660856D7247}"/>
              </a:ext>
            </a:extLst>
          </p:cNvPr>
          <p:cNvSpPr/>
          <p:nvPr/>
        </p:nvSpPr>
        <p:spPr>
          <a:xfrm>
            <a:off x="551659" y="3538538"/>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42" name="Rectangle: Rounded Corners 41">
            <a:extLst>
              <a:ext uri="{FF2B5EF4-FFF2-40B4-BE49-F238E27FC236}">
                <a16:creationId xmlns:a16="http://schemas.microsoft.com/office/drawing/2014/main" id="{D6688148-D0AA-4437-BF31-93C0D48DF084}"/>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43" name="Rectangle: Rounded Corners 42">
            <a:extLst>
              <a:ext uri="{FF2B5EF4-FFF2-40B4-BE49-F238E27FC236}">
                <a16:creationId xmlns:a16="http://schemas.microsoft.com/office/drawing/2014/main" id="{472F378D-F118-4DAC-BAD1-1B298EEE49D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44" name="Straight Arrow Connector 43">
            <a:extLst>
              <a:ext uri="{FF2B5EF4-FFF2-40B4-BE49-F238E27FC236}">
                <a16:creationId xmlns:a16="http://schemas.microsoft.com/office/drawing/2014/main" id="{B21F66FD-3D38-46B1-A8F0-1A8FCC574ADE}"/>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804CFA6-5D23-4A89-8CD3-E97E7C4D537F}"/>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541D5AA-5341-4830-A804-2B6E2B3A9342}"/>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A4960F8-38D7-40A0-A484-8796A9D2F68B}"/>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0F1D274E-59CF-4054-9E6E-E789990009EA}"/>
              </a:ext>
            </a:extLst>
          </p:cNvPr>
          <p:cNvSpPr/>
          <p:nvPr/>
        </p:nvSpPr>
        <p:spPr>
          <a:xfrm>
            <a:off x="4383878" y="2475310"/>
            <a:ext cx="7262812" cy="2566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a:solidFill>
                  <a:schemeClr val="tx1"/>
                </a:solidFill>
                <a:latin typeface="Times New Roman" panose="02020603050405020304" pitchFamily="18" charset="0"/>
                <a:cs typeface="Times New Roman" panose="02020603050405020304" pitchFamily="18" charset="0"/>
              </a:rPr>
              <a:t>Define where the raw data are located, where to save the report, where to store the processed data, etc.</a:t>
            </a:r>
          </a:p>
        </p:txBody>
      </p:sp>
      <p:sp>
        <p:nvSpPr>
          <p:cNvPr id="13" name="Rectangle 12">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20676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E0657D9C-7EED-4273-80CC-139E43AC115E}"/>
              </a:ext>
            </a:extLst>
          </p:cNvPr>
          <p:cNvSpPr/>
          <p:nvPr/>
        </p:nvSpPr>
        <p:spPr>
          <a:xfrm>
            <a:off x="551660" y="1412082"/>
            <a:ext cx="2605081" cy="561975"/>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1. Initialization</a:t>
            </a:r>
            <a:endParaRPr lang="en-US">
              <a:solidFill>
                <a:schemeClr val="tx1"/>
              </a:solidFill>
            </a:endParaRPr>
          </a:p>
        </p:txBody>
      </p:sp>
      <p:sp>
        <p:nvSpPr>
          <p:cNvPr id="40" name="Rectangle: Rounded Corners 39">
            <a:extLst>
              <a:ext uri="{FF2B5EF4-FFF2-40B4-BE49-F238E27FC236}">
                <a16:creationId xmlns:a16="http://schemas.microsoft.com/office/drawing/2014/main" id="{D8D2A59A-4A17-46B8-AE87-E476EA14B148}"/>
              </a:ext>
            </a:extLst>
          </p:cNvPr>
          <p:cNvSpPr/>
          <p:nvPr/>
        </p:nvSpPr>
        <p:spPr>
          <a:xfrm>
            <a:off x="551659" y="2475310"/>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2. Loader</a:t>
            </a:r>
            <a:endParaRPr lang="en-US">
              <a:solidFill>
                <a:schemeClr val="tx1"/>
              </a:solidFill>
            </a:endParaRPr>
          </a:p>
        </p:txBody>
      </p:sp>
      <p:sp>
        <p:nvSpPr>
          <p:cNvPr id="41" name="Rectangle: Rounded Corners 40">
            <a:extLst>
              <a:ext uri="{FF2B5EF4-FFF2-40B4-BE49-F238E27FC236}">
                <a16:creationId xmlns:a16="http://schemas.microsoft.com/office/drawing/2014/main" id="{0B66A353-ECD8-4DFD-91C9-7660856D7247}"/>
              </a:ext>
            </a:extLst>
          </p:cNvPr>
          <p:cNvSpPr/>
          <p:nvPr/>
        </p:nvSpPr>
        <p:spPr>
          <a:xfrm>
            <a:off x="551659" y="3538538"/>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3. Spectrum Registration</a:t>
            </a:r>
            <a:endParaRPr lang="en-US">
              <a:solidFill>
                <a:schemeClr val="tx1"/>
              </a:solidFill>
            </a:endParaRPr>
          </a:p>
        </p:txBody>
      </p:sp>
      <p:sp>
        <p:nvSpPr>
          <p:cNvPr id="42" name="Rectangle: Rounded Corners 41">
            <a:extLst>
              <a:ext uri="{FF2B5EF4-FFF2-40B4-BE49-F238E27FC236}">
                <a16:creationId xmlns:a16="http://schemas.microsoft.com/office/drawing/2014/main" id="{D6688148-D0AA-4437-BF31-93C0D48DF084}"/>
              </a:ext>
            </a:extLst>
          </p:cNvPr>
          <p:cNvSpPr/>
          <p:nvPr/>
        </p:nvSpPr>
        <p:spPr>
          <a:xfrm>
            <a:off x="551659" y="4601766"/>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4. Spectral Fitting</a:t>
            </a:r>
            <a:endParaRPr lang="en-US">
              <a:solidFill>
                <a:schemeClr val="tx1"/>
              </a:solidFill>
            </a:endParaRPr>
          </a:p>
        </p:txBody>
      </p:sp>
      <p:sp>
        <p:nvSpPr>
          <p:cNvPr id="43" name="Rectangle: Rounded Corners 42">
            <a:extLst>
              <a:ext uri="{FF2B5EF4-FFF2-40B4-BE49-F238E27FC236}">
                <a16:creationId xmlns:a16="http://schemas.microsoft.com/office/drawing/2014/main" id="{472F378D-F118-4DAC-BAD1-1B298EEE49DF}"/>
              </a:ext>
            </a:extLst>
          </p:cNvPr>
          <p:cNvSpPr/>
          <p:nvPr/>
        </p:nvSpPr>
        <p:spPr>
          <a:xfrm>
            <a:off x="551659" y="5664994"/>
            <a:ext cx="2605082" cy="561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5. Report</a:t>
            </a:r>
            <a:endParaRPr lang="en-US">
              <a:solidFill>
                <a:schemeClr val="tx1"/>
              </a:solidFill>
            </a:endParaRPr>
          </a:p>
        </p:txBody>
      </p:sp>
      <p:cxnSp>
        <p:nvCxnSpPr>
          <p:cNvPr id="44" name="Straight Arrow Connector 43">
            <a:extLst>
              <a:ext uri="{FF2B5EF4-FFF2-40B4-BE49-F238E27FC236}">
                <a16:creationId xmlns:a16="http://schemas.microsoft.com/office/drawing/2014/main" id="{B21F66FD-3D38-46B1-A8F0-1A8FCC574ADE}"/>
              </a:ext>
            </a:extLst>
          </p:cNvPr>
          <p:cNvCxnSpPr>
            <a:cxnSpLocks/>
          </p:cNvCxnSpPr>
          <p:nvPr/>
        </p:nvCxnSpPr>
        <p:spPr>
          <a:xfrm flipH="1">
            <a:off x="1854200" y="1974057"/>
            <a:ext cx="1"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804CFA6-5D23-4A89-8CD3-E97E7C4D537F}"/>
              </a:ext>
            </a:extLst>
          </p:cNvPr>
          <p:cNvCxnSpPr>
            <a:cxnSpLocks/>
          </p:cNvCxnSpPr>
          <p:nvPr/>
        </p:nvCxnSpPr>
        <p:spPr>
          <a:xfrm>
            <a:off x="1854200" y="3037285"/>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541D5AA-5341-4830-A804-2B6E2B3A9342}"/>
              </a:ext>
            </a:extLst>
          </p:cNvPr>
          <p:cNvCxnSpPr>
            <a:cxnSpLocks/>
          </p:cNvCxnSpPr>
          <p:nvPr/>
        </p:nvCxnSpPr>
        <p:spPr>
          <a:xfrm>
            <a:off x="1854200" y="4100513"/>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A4960F8-38D7-40A0-A484-8796A9D2F68B}"/>
              </a:ext>
            </a:extLst>
          </p:cNvPr>
          <p:cNvCxnSpPr>
            <a:cxnSpLocks/>
          </p:cNvCxnSpPr>
          <p:nvPr/>
        </p:nvCxnSpPr>
        <p:spPr>
          <a:xfrm>
            <a:off x="1854200" y="5163741"/>
            <a:ext cx="0" cy="501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Rectangle: Folded Corner 11">
            <a:extLst>
              <a:ext uri="{FF2B5EF4-FFF2-40B4-BE49-F238E27FC236}">
                <a16:creationId xmlns:a16="http://schemas.microsoft.com/office/drawing/2014/main" id="{CA66AFE3-8B57-493C-826B-CD0B0CC9B67F}"/>
              </a:ext>
            </a:extLst>
          </p:cNvPr>
          <p:cNvSpPr/>
          <p:nvPr/>
        </p:nvSpPr>
        <p:spPr>
          <a:xfrm>
            <a:off x="8285960" y="2884884"/>
            <a:ext cx="3175788" cy="561975"/>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Loaded Structure</a:t>
            </a:r>
            <a:endParaRPr lang="en-US">
              <a:solidFill>
                <a:schemeClr val="tx1"/>
              </a:solidFill>
            </a:endParaRPr>
          </a:p>
        </p:txBody>
      </p:sp>
      <p:sp>
        <p:nvSpPr>
          <p:cNvPr id="13" name="Rectangle: Rounded Corners 12">
            <a:extLst>
              <a:ext uri="{FF2B5EF4-FFF2-40B4-BE49-F238E27FC236}">
                <a16:creationId xmlns:a16="http://schemas.microsoft.com/office/drawing/2014/main" id="{7A93D09A-B8DF-4FE5-B66D-05BE2ED5F692}"/>
              </a:ext>
            </a:extLst>
          </p:cNvPr>
          <p:cNvSpPr/>
          <p:nvPr/>
        </p:nvSpPr>
        <p:spPr>
          <a:xfrm>
            <a:off x="4450559" y="2072282"/>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Loader by vendor</a:t>
            </a:r>
            <a:endParaRPr lang="en-US">
              <a:solidFill>
                <a:schemeClr val="tx1"/>
              </a:solidFill>
            </a:endParaRPr>
          </a:p>
        </p:txBody>
      </p:sp>
      <p:sp>
        <p:nvSpPr>
          <p:cNvPr id="14" name="Rectangle: Rounded Corners 13">
            <a:extLst>
              <a:ext uri="{FF2B5EF4-FFF2-40B4-BE49-F238E27FC236}">
                <a16:creationId xmlns:a16="http://schemas.microsoft.com/office/drawing/2014/main" id="{BEED217A-B0B9-4A68-891C-C082A128F52C}"/>
              </a:ext>
            </a:extLst>
          </p:cNvPr>
          <p:cNvSpPr/>
          <p:nvPr/>
        </p:nvSpPr>
        <p:spPr>
          <a:xfrm>
            <a:off x="4450559" y="2884884"/>
            <a:ext cx="2605082" cy="561975"/>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Converter by vendor</a:t>
            </a:r>
            <a:endParaRPr lang="en-US">
              <a:solidFill>
                <a:schemeClr val="tx1"/>
              </a:solidFill>
            </a:endParaRPr>
          </a:p>
        </p:txBody>
      </p:sp>
      <p:cxnSp>
        <p:nvCxnSpPr>
          <p:cNvPr id="15" name="Connector: Elbow 14">
            <a:extLst>
              <a:ext uri="{FF2B5EF4-FFF2-40B4-BE49-F238E27FC236}">
                <a16:creationId xmlns:a16="http://schemas.microsoft.com/office/drawing/2014/main" id="{A9E9E4A7-1020-450C-935F-DB9D6CC3D9C0}"/>
              </a:ext>
            </a:extLst>
          </p:cNvPr>
          <p:cNvCxnSpPr>
            <a:cxnSpLocks/>
            <a:stCxn id="40" idx="3"/>
            <a:endCxn id="13" idx="1"/>
          </p:cNvCxnSpPr>
          <p:nvPr/>
        </p:nvCxnSpPr>
        <p:spPr>
          <a:xfrm flipV="1">
            <a:off x="3156741" y="2353270"/>
            <a:ext cx="1293818" cy="403028"/>
          </a:xfrm>
          <a:prstGeom prst="bentConnector3">
            <a:avLst>
              <a:gd name="adj1" fmla="val 50000"/>
            </a:avLst>
          </a:prstGeom>
          <a:ln w="28575">
            <a:prstDash val="dash"/>
            <a:tailEnd type="non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3956079-8302-4490-B1B9-5F99C9928152}"/>
              </a:ext>
            </a:extLst>
          </p:cNvPr>
          <p:cNvCxnSpPr>
            <a:cxnSpLocks/>
            <a:stCxn id="40" idx="3"/>
            <a:endCxn id="14" idx="1"/>
          </p:cNvCxnSpPr>
          <p:nvPr/>
        </p:nvCxnSpPr>
        <p:spPr>
          <a:xfrm>
            <a:off x="3156741" y="2756298"/>
            <a:ext cx="1293818" cy="409574"/>
          </a:xfrm>
          <a:prstGeom prst="bentConnector3">
            <a:avLst>
              <a:gd name="adj1" fmla="val 50000"/>
            </a:avLst>
          </a:prstGeom>
          <a:ln w="28575">
            <a:prstDash val="dash"/>
            <a:tailEnd type="none"/>
          </a:ln>
        </p:spPr>
        <p:style>
          <a:lnRef idx="1">
            <a:schemeClr val="dk1"/>
          </a:lnRef>
          <a:fillRef idx="0">
            <a:schemeClr val="dk1"/>
          </a:fillRef>
          <a:effectRef idx="0">
            <a:schemeClr val="dk1"/>
          </a:effectRef>
          <a:fontRef idx="minor">
            <a:schemeClr val="tx1"/>
          </a:fontRef>
        </p:style>
      </p:cxnSp>
      <p:sp>
        <p:nvSpPr>
          <p:cNvPr id="21" name="Rectangle: Folded Corner 20">
            <a:extLst>
              <a:ext uri="{FF2B5EF4-FFF2-40B4-BE49-F238E27FC236}">
                <a16:creationId xmlns:a16="http://schemas.microsoft.com/office/drawing/2014/main" id="{9CEBEF6F-69D0-4F2B-9480-05E5D4772030}"/>
              </a:ext>
            </a:extLst>
          </p:cNvPr>
          <p:cNvSpPr/>
          <p:nvPr/>
        </p:nvSpPr>
        <p:spPr>
          <a:xfrm>
            <a:off x="8285960" y="2072281"/>
            <a:ext cx="3175788" cy="561975"/>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Raw Data</a:t>
            </a:r>
            <a:endParaRPr lang="en-US">
              <a:solidFill>
                <a:schemeClr val="tx1"/>
              </a:solidFill>
            </a:endParaRPr>
          </a:p>
        </p:txBody>
      </p:sp>
      <p:sp>
        <p:nvSpPr>
          <p:cNvPr id="22" name="Rectangle 21">
            <a:extLst>
              <a:ext uri="{FF2B5EF4-FFF2-40B4-BE49-F238E27FC236}">
                <a16:creationId xmlns:a16="http://schemas.microsoft.com/office/drawing/2014/main" id="{714CFCA7-A99A-4C49-8811-5EC70E53A5D5}"/>
              </a:ext>
            </a:extLst>
          </p:cNvPr>
          <p:cNvSpPr/>
          <p:nvPr/>
        </p:nvSpPr>
        <p:spPr>
          <a:xfrm>
            <a:off x="8218687" y="1483517"/>
            <a:ext cx="3310334" cy="33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2 options of data loading</a:t>
            </a:r>
          </a:p>
        </p:txBody>
      </p:sp>
      <p:sp>
        <p:nvSpPr>
          <p:cNvPr id="7" name="Arrow: Notched Right 6">
            <a:extLst>
              <a:ext uri="{FF2B5EF4-FFF2-40B4-BE49-F238E27FC236}">
                <a16:creationId xmlns:a16="http://schemas.microsoft.com/office/drawing/2014/main" id="{527624A1-2E43-45E9-A56A-158D8CE1DFFB}"/>
              </a:ext>
            </a:extLst>
          </p:cNvPr>
          <p:cNvSpPr/>
          <p:nvPr/>
        </p:nvSpPr>
        <p:spPr>
          <a:xfrm rot="10800000">
            <a:off x="7372350" y="2184199"/>
            <a:ext cx="596900" cy="338137"/>
          </a:xfrm>
          <a:prstGeom prst="notchedRightArrow">
            <a:avLst/>
          </a:prstGeom>
          <a:solidFill>
            <a:schemeClr val="bg1"/>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Arrow: Notched Right 25">
            <a:extLst>
              <a:ext uri="{FF2B5EF4-FFF2-40B4-BE49-F238E27FC236}">
                <a16:creationId xmlns:a16="http://schemas.microsoft.com/office/drawing/2014/main" id="{6B5AFB38-B114-4DD9-A19D-B7DB3B5E6F2D}"/>
              </a:ext>
            </a:extLst>
          </p:cNvPr>
          <p:cNvSpPr/>
          <p:nvPr/>
        </p:nvSpPr>
        <p:spPr>
          <a:xfrm rot="10800000">
            <a:off x="7372350" y="2996803"/>
            <a:ext cx="596900" cy="338137"/>
          </a:xfrm>
          <a:prstGeom prst="notchedRightArrow">
            <a:avLst/>
          </a:prstGeom>
          <a:solidFill>
            <a:schemeClr val="bg1"/>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EE0CEA-0E3E-4244-BE17-0192170C1CE7}"/>
              </a:ext>
            </a:extLst>
          </p:cNvPr>
          <p:cNvSpPr/>
          <p:nvPr/>
        </p:nvSpPr>
        <p:spPr>
          <a:xfrm>
            <a:off x="3523854" y="2579787"/>
            <a:ext cx="565546" cy="37266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or</a:t>
            </a:r>
          </a:p>
        </p:txBody>
      </p:sp>
      <p:sp>
        <p:nvSpPr>
          <p:cNvPr id="23" name="Rectangle 22">
            <a:extLst>
              <a:ext uri="{FF2B5EF4-FFF2-40B4-BE49-F238E27FC236}">
                <a16:creationId xmlns:a16="http://schemas.microsoft.com/office/drawing/2014/main" id="{CE2BD205-11CE-40AE-BDFA-853F05CFE6C9}"/>
              </a:ext>
            </a:extLst>
          </p:cNvPr>
          <p:cNvSpPr/>
          <p:nvPr/>
        </p:nvSpPr>
        <p:spPr>
          <a:xfrm>
            <a:off x="0" y="0"/>
            <a:ext cx="12192000" cy="666750"/>
          </a:xfrm>
          <a:prstGeom prst="rect">
            <a:avLst/>
          </a:prstGeom>
          <a:solidFill>
            <a:srgbClr val="74B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J-difference Editing Toolkit (JET)</a:t>
            </a:r>
          </a:p>
        </p:txBody>
      </p:sp>
    </p:spTree>
    <p:extLst>
      <p:ext uri="{BB962C8B-B14F-4D97-AF65-F5344CB8AC3E}">
        <p14:creationId xmlns:p14="http://schemas.microsoft.com/office/powerpoint/2010/main" val="3601552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5160</TotalTime>
  <Words>1983</Words>
  <Application>Microsoft Office PowerPoint</Application>
  <PresentationFormat>Widescreen</PresentationFormat>
  <Paragraphs>256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Liu</dc:creator>
  <cp:lastModifiedBy>Chen Liu</cp:lastModifiedBy>
  <cp:revision>198</cp:revision>
  <dcterms:created xsi:type="dcterms:W3CDTF">2020-04-03T14:37:41Z</dcterms:created>
  <dcterms:modified xsi:type="dcterms:W3CDTF">2020-07-30T15:07:57Z</dcterms:modified>
</cp:coreProperties>
</file>