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1" r:id="rId5"/>
    <p:sldId id="272" r:id="rId6"/>
    <p:sldId id="273" r:id="rId7"/>
    <p:sldId id="274" r:id="rId8"/>
    <p:sldId id="275" r:id="rId9"/>
    <p:sldId id="276"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128E5-2E78-88BE-52AE-565B0E313A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30F6C0-D7D1-D80A-E96D-0BD5574036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7FBB74-43DD-1FA1-7262-982B075AFF65}"/>
              </a:ext>
            </a:extLst>
          </p:cNvPr>
          <p:cNvSpPr>
            <a:spLocks noGrp="1"/>
          </p:cNvSpPr>
          <p:nvPr>
            <p:ph type="dt" sz="half" idx="10"/>
          </p:nvPr>
        </p:nvSpPr>
        <p:spPr/>
        <p:txBody>
          <a:bodyPr/>
          <a:lstStyle/>
          <a:p>
            <a:fld id="{B3D2C072-C1FB-4723-A627-98B498CA17BA}" type="datetimeFigureOut">
              <a:rPr lang="en-US" smtClean="0"/>
              <a:t>10/23/2025</a:t>
            </a:fld>
            <a:endParaRPr lang="en-US"/>
          </a:p>
        </p:txBody>
      </p:sp>
      <p:sp>
        <p:nvSpPr>
          <p:cNvPr id="5" name="Footer Placeholder 4">
            <a:extLst>
              <a:ext uri="{FF2B5EF4-FFF2-40B4-BE49-F238E27FC236}">
                <a16:creationId xmlns:a16="http://schemas.microsoft.com/office/drawing/2014/main" id="{D8EEC8D6-2C81-EF59-0B78-B07C41FEBD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30E853-4BD5-8EF4-B327-5FD207AC24A7}"/>
              </a:ext>
            </a:extLst>
          </p:cNvPr>
          <p:cNvSpPr>
            <a:spLocks noGrp="1"/>
          </p:cNvSpPr>
          <p:nvPr>
            <p:ph type="sldNum" sz="quarter" idx="12"/>
          </p:nvPr>
        </p:nvSpPr>
        <p:spPr/>
        <p:txBody>
          <a:bodyPr/>
          <a:lstStyle/>
          <a:p>
            <a:fld id="{21CC4BD1-90D3-4105-A26D-F9858FABD364}" type="slidenum">
              <a:rPr lang="en-US" smtClean="0"/>
              <a:t>‹#›</a:t>
            </a:fld>
            <a:endParaRPr lang="en-US"/>
          </a:p>
        </p:txBody>
      </p:sp>
    </p:spTree>
    <p:extLst>
      <p:ext uri="{BB962C8B-B14F-4D97-AF65-F5344CB8AC3E}">
        <p14:creationId xmlns:p14="http://schemas.microsoft.com/office/powerpoint/2010/main" val="3786474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2318A-11D6-3064-9C32-B762969F46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7A770E-7E0B-2E0E-C2C9-63FE21DAA9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F5C760-0B2C-12BB-5EDC-8F43071E6E2D}"/>
              </a:ext>
            </a:extLst>
          </p:cNvPr>
          <p:cNvSpPr>
            <a:spLocks noGrp="1"/>
          </p:cNvSpPr>
          <p:nvPr>
            <p:ph type="dt" sz="half" idx="10"/>
          </p:nvPr>
        </p:nvSpPr>
        <p:spPr/>
        <p:txBody>
          <a:bodyPr/>
          <a:lstStyle/>
          <a:p>
            <a:fld id="{B3D2C072-C1FB-4723-A627-98B498CA17BA}" type="datetimeFigureOut">
              <a:rPr lang="en-US" smtClean="0"/>
              <a:t>10/23/2025</a:t>
            </a:fld>
            <a:endParaRPr lang="en-US"/>
          </a:p>
        </p:txBody>
      </p:sp>
      <p:sp>
        <p:nvSpPr>
          <p:cNvPr id="5" name="Footer Placeholder 4">
            <a:extLst>
              <a:ext uri="{FF2B5EF4-FFF2-40B4-BE49-F238E27FC236}">
                <a16:creationId xmlns:a16="http://schemas.microsoft.com/office/drawing/2014/main" id="{15A373E8-6401-B7AC-EDEC-5FFE5B8314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47547F-7676-26EC-1E28-551DBC5F63D7}"/>
              </a:ext>
            </a:extLst>
          </p:cNvPr>
          <p:cNvSpPr>
            <a:spLocks noGrp="1"/>
          </p:cNvSpPr>
          <p:nvPr>
            <p:ph type="sldNum" sz="quarter" idx="12"/>
          </p:nvPr>
        </p:nvSpPr>
        <p:spPr/>
        <p:txBody>
          <a:bodyPr/>
          <a:lstStyle/>
          <a:p>
            <a:fld id="{21CC4BD1-90D3-4105-A26D-F9858FABD364}" type="slidenum">
              <a:rPr lang="en-US" smtClean="0"/>
              <a:t>‹#›</a:t>
            </a:fld>
            <a:endParaRPr lang="en-US"/>
          </a:p>
        </p:txBody>
      </p:sp>
    </p:spTree>
    <p:extLst>
      <p:ext uri="{BB962C8B-B14F-4D97-AF65-F5344CB8AC3E}">
        <p14:creationId xmlns:p14="http://schemas.microsoft.com/office/powerpoint/2010/main" val="2177279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6C16CC-4EC4-CC21-D45D-6882C7DD3E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ED3063-5174-2086-3B16-381E04A08D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D92D0F-2BF7-3230-6599-2C7823D4EA03}"/>
              </a:ext>
            </a:extLst>
          </p:cNvPr>
          <p:cNvSpPr>
            <a:spLocks noGrp="1"/>
          </p:cNvSpPr>
          <p:nvPr>
            <p:ph type="dt" sz="half" idx="10"/>
          </p:nvPr>
        </p:nvSpPr>
        <p:spPr/>
        <p:txBody>
          <a:bodyPr/>
          <a:lstStyle/>
          <a:p>
            <a:fld id="{B3D2C072-C1FB-4723-A627-98B498CA17BA}" type="datetimeFigureOut">
              <a:rPr lang="en-US" smtClean="0"/>
              <a:t>10/23/2025</a:t>
            </a:fld>
            <a:endParaRPr lang="en-US"/>
          </a:p>
        </p:txBody>
      </p:sp>
      <p:sp>
        <p:nvSpPr>
          <p:cNvPr id="5" name="Footer Placeholder 4">
            <a:extLst>
              <a:ext uri="{FF2B5EF4-FFF2-40B4-BE49-F238E27FC236}">
                <a16:creationId xmlns:a16="http://schemas.microsoft.com/office/drawing/2014/main" id="{FEAF3B87-0D72-BE40-96D9-6DB77620F8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57B460-8F20-E96F-DEAC-115E012B8647}"/>
              </a:ext>
            </a:extLst>
          </p:cNvPr>
          <p:cNvSpPr>
            <a:spLocks noGrp="1"/>
          </p:cNvSpPr>
          <p:nvPr>
            <p:ph type="sldNum" sz="quarter" idx="12"/>
          </p:nvPr>
        </p:nvSpPr>
        <p:spPr/>
        <p:txBody>
          <a:bodyPr/>
          <a:lstStyle/>
          <a:p>
            <a:fld id="{21CC4BD1-90D3-4105-A26D-F9858FABD364}" type="slidenum">
              <a:rPr lang="en-US" smtClean="0"/>
              <a:t>‹#›</a:t>
            </a:fld>
            <a:endParaRPr lang="en-US"/>
          </a:p>
        </p:txBody>
      </p:sp>
    </p:spTree>
    <p:extLst>
      <p:ext uri="{BB962C8B-B14F-4D97-AF65-F5344CB8AC3E}">
        <p14:creationId xmlns:p14="http://schemas.microsoft.com/office/powerpoint/2010/main" val="900832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A67C2-4717-9D3D-B0F5-344807CA1B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1564C5-B203-F783-FF08-4930B8EC04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323CB-2B50-1AF6-A9F9-BB42D46A9726}"/>
              </a:ext>
            </a:extLst>
          </p:cNvPr>
          <p:cNvSpPr>
            <a:spLocks noGrp="1"/>
          </p:cNvSpPr>
          <p:nvPr>
            <p:ph type="dt" sz="half" idx="10"/>
          </p:nvPr>
        </p:nvSpPr>
        <p:spPr/>
        <p:txBody>
          <a:bodyPr/>
          <a:lstStyle/>
          <a:p>
            <a:fld id="{B3D2C072-C1FB-4723-A627-98B498CA17BA}" type="datetimeFigureOut">
              <a:rPr lang="en-US" smtClean="0"/>
              <a:t>10/23/2025</a:t>
            </a:fld>
            <a:endParaRPr lang="en-US"/>
          </a:p>
        </p:txBody>
      </p:sp>
      <p:sp>
        <p:nvSpPr>
          <p:cNvPr id="5" name="Footer Placeholder 4">
            <a:extLst>
              <a:ext uri="{FF2B5EF4-FFF2-40B4-BE49-F238E27FC236}">
                <a16:creationId xmlns:a16="http://schemas.microsoft.com/office/drawing/2014/main" id="{92972FB2-7640-C596-BE2B-3F2F4F4813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E08E7B-44AC-7000-A052-D43ABF7D2AF0}"/>
              </a:ext>
            </a:extLst>
          </p:cNvPr>
          <p:cNvSpPr>
            <a:spLocks noGrp="1"/>
          </p:cNvSpPr>
          <p:nvPr>
            <p:ph type="sldNum" sz="quarter" idx="12"/>
          </p:nvPr>
        </p:nvSpPr>
        <p:spPr/>
        <p:txBody>
          <a:bodyPr/>
          <a:lstStyle/>
          <a:p>
            <a:fld id="{21CC4BD1-90D3-4105-A26D-F9858FABD364}" type="slidenum">
              <a:rPr lang="en-US" smtClean="0"/>
              <a:t>‹#›</a:t>
            </a:fld>
            <a:endParaRPr lang="en-US"/>
          </a:p>
        </p:txBody>
      </p:sp>
    </p:spTree>
    <p:extLst>
      <p:ext uri="{BB962C8B-B14F-4D97-AF65-F5344CB8AC3E}">
        <p14:creationId xmlns:p14="http://schemas.microsoft.com/office/powerpoint/2010/main" val="2057143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463E1-07B0-2ABF-DC34-0A61F5A9BD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63E597-CD1A-77D0-335C-C50A8895C6C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1EFB2C-DF88-2959-1118-FFF6074D7B12}"/>
              </a:ext>
            </a:extLst>
          </p:cNvPr>
          <p:cNvSpPr>
            <a:spLocks noGrp="1"/>
          </p:cNvSpPr>
          <p:nvPr>
            <p:ph type="dt" sz="half" idx="10"/>
          </p:nvPr>
        </p:nvSpPr>
        <p:spPr/>
        <p:txBody>
          <a:bodyPr/>
          <a:lstStyle/>
          <a:p>
            <a:fld id="{B3D2C072-C1FB-4723-A627-98B498CA17BA}" type="datetimeFigureOut">
              <a:rPr lang="en-US" smtClean="0"/>
              <a:t>10/23/2025</a:t>
            </a:fld>
            <a:endParaRPr lang="en-US"/>
          </a:p>
        </p:txBody>
      </p:sp>
      <p:sp>
        <p:nvSpPr>
          <p:cNvPr id="5" name="Footer Placeholder 4">
            <a:extLst>
              <a:ext uri="{FF2B5EF4-FFF2-40B4-BE49-F238E27FC236}">
                <a16:creationId xmlns:a16="http://schemas.microsoft.com/office/drawing/2014/main" id="{196910AB-C9FF-5CF2-1560-C69643B492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C3339-2DBF-883B-1203-A7A56FB8052F}"/>
              </a:ext>
            </a:extLst>
          </p:cNvPr>
          <p:cNvSpPr>
            <a:spLocks noGrp="1"/>
          </p:cNvSpPr>
          <p:nvPr>
            <p:ph type="sldNum" sz="quarter" idx="12"/>
          </p:nvPr>
        </p:nvSpPr>
        <p:spPr/>
        <p:txBody>
          <a:bodyPr/>
          <a:lstStyle/>
          <a:p>
            <a:fld id="{21CC4BD1-90D3-4105-A26D-F9858FABD364}" type="slidenum">
              <a:rPr lang="en-US" smtClean="0"/>
              <a:t>‹#›</a:t>
            </a:fld>
            <a:endParaRPr lang="en-US"/>
          </a:p>
        </p:txBody>
      </p:sp>
    </p:spTree>
    <p:extLst>
      <p:ext uri="{BB962C8B-B14F-4D97-AF65-F5344CB8AC3E}">
        <p14:creationId xmlns:p14="http://schemas.microsoft.com/office/powerpoint/2010/main" val="1632352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12D48-F695-7472-0C97-6883B459D4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FFB3ED-3266-9F6B-9A30-254DC3D954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D4D24A-DBDA-9F0B-9A30-B3AAF0E9DD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1C08A8-2B26-5271-F8EB-5FB940676A5C}"/>
              </a:ext>
            </a:extLst>
          </p:cNvPr>
          <p:cNvSpPr>
            <a:spLocks noGrp="1"/>
          </p:cNvSpPr>
          <p:nvPr>
            <p:ph type="dt" sz="half" idx="10"/>
          </p:nvPr>
        </p:nvSpPr>
        <p:spPr/>
        <p:txBody>
          <a:bodyPr/>
          <a:lstStyle/>
          <a:p>
            <a:fld id="{B3D2C072-C1FB-4723-A627-98B498CA17BA}" type="datetimeFigureOut">
              <a:rPr lang="en-US" smtClean="0"/>
              <a:t>10/23/2025</a:t>
            </a:fld>
            <a:endParaRPr lang="en-US"/>
          </a:p>
        </p:txBody>
      </p:sp>
      <p:sp>
        <p:nvSpPr>
          <p:cNvPr id="6" name="Footer Placeholder 5">
            <a:extLst>
              <a:ext uri="{FF2B5EF4-FFF2-40B4-BE49-F238E27FC236}">
                <a16:creationId xmlns:a16="http://schemas.microsoft.com/office/drawing/2014/main" id="{48F5338A-8FBA-386A-DC87-1169266717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A7D9D8-9437-1032-6393-B73FAA099ECE}"/>
              </a:ext>
            </a:extLst>
          </p:cNvPr>
          <p:cNvSpPr>
            <a:spLocks noGrp="1"/>
          </p:cNvSpPr>
          <p:nvPr>
            <p:ph type="sldNum" sz="quarter" idx="12"/>
          </p:nvPr>
        </p:nvSpPr>
        <p:spPr/>
        <p:txBody>
          <a:bodyPr/>
          <a:lstStyle/>
          <a:p>
            <a:fld id="{21CC4BD1-90D3-4105-A26D-F9858FABD364}" type="slidenum">
              <a:rPr lang="en-US" smtClean="0"/>
              <a:t>‹#›</a:t>
            </a:fld>
            <a:endParaRPr lang="en-US"/>
          </a:p>
        </p:txBody>
      </p:sp>
    </p:spTree>
    <p:extLst>
      <p:ext uri="{BB962C8B-B14F-4D97-AF65-F5344CB8AC3E}">
        <p14:creationId xmlns:p14="http://schemas.microsoft.com/office/powerpoint/2010/main" val="1797066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3C725-96AC-995C-E1A7-DCB44A8387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A2EF9C-1F63-6FEB-85A0-D5A7CABADD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17F763-3809-182D-D238-09FE593BA2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5B8393-C25C-6792-473E-5E06E683C3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5533BD-73BB-0297-7548-6BF8625C97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79D85C-10A2-0273-5A16-062D3A0329CA}"/>
              </a:ext>
            </a:extLst>
          </p:cNvPr>
          <p:cNvSpPr>
            <a:spLocks noGrp="1"/>
          </p:cNvSpPr>
          <p:nvPr>
            <p:ph type="dt" sz="half" idx="10"/>
          </p:nvPr>
        </p:nvSpPr>
        <p:spPr/>
        <p:txBody>
          <a:bodyPr/>
          <a:lstStyle/>
          <a:p>
            <a:fld id="{B3D2C072-C1FB-4723-A627-98B498CA17BA}" type="datetimeFigureOut">
              <a:rPr lang="en-US" smtClean="0"/>
              <a:t>10/23/2025</a:t>
            </a:fld>
            <a:endParaRPr lang="en-US"/>
          </a:p>
        </p:txBody>
      </p:sp>
      <p:sp>
        <p:nvSpPr>
          <p:cNvPr id="8" name="Footer Placeholder 7">
            <a:extLst>
              <a:ext uri="{FF2B5EF4-FFF2-40B4-BE49-F238E27FC236}">
                <a16:creationId xmlns:a16="http://schemas.microsoft.com/office/drawing/2014/main" id="{1FAB2B2B-1B19-98AE-E02D-AC461D2B19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9B1AC8-657A-2C64-7CF1-E2AE21552BB8}"/>
              </a:ext>
            </a:extLst>
          </p:cNvPr>
          <p:cNvSpPr>
            <a:spLocks noGrp="1"/>
          </p:cNvSpPr>
          <p:nvPr>
            <p:ph type="sldNum" sz="quarter" idx="12"/>
          </p:nvPr>
        </p:nvSpPr>
        <p:spPr/>
        <p:txBody>
          <a:bodyPr/>
          <a:lstStyle/>
          <a:p>
            <a:fld id="{21CC4BD1-90D3-4105-A26D-F9858FABD364}" type="slidenum">
              <a:rPr lang="en-US" smtClean="0"/>
              <a:t>‹#›</a:t>
            </a:fld>
            <a:endParaRPr lang="en-US"/>
          </a:p>
        </p:txBody>
      </p:sp>
    </p:spTree>
    <p:extLst>
      <p:ext uri="{BB962C8B-B14F-4D97-AF65-F5344CB8AC3E}">
        <p14:creationId xmlns:p14="http://schemas.microsoft.com/office/powerpoint/2010/main" val="3764546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62FFC-37BC-895B-C81F-B316AB172C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98D67D-4340-1D7F-4712-1EB242A97736}"/>
              </a:ext>
            </a:extLst>
          </p:cNvPr>
          <p:cNvSpPr>
            <a:spLocks noGrp="1"/>
          </p:cNvSpPr>
          <p:nvPr>
            <p:ph type="dt" sz="half" idx="10"/>
          </p:nvPr>
        </p:nvSpPr>
        <p:spPr/>
        <p:txBody>
          <a:bodyPr/>
          <a:lstStyle/>
          <a:p>
            <a:fld id="{B3D2C072-C1FB-4723-A627-98B498CA17BA}" type="datetimeFigureOut">
              <a:rPr lang="en-US" smtClean="0"/>
              <a:t>10/23/2025</a:t>
            </a:fld>
            <a:endParaRPr lang="en-US"/>
          </a:p>
        </p:txBody>
      </p:sp>
      <p:sp>
        <p:nvSpPr>
          <p:cNvPr id="4" name="Footer Placeholder 3">
            <a:extLst>
              <a:ext uri="{FF2B5EF4-FFF2-40B4-BE49-F238E27FC236}">
                <a16:creationId xmlns:a16="http://schemas.microsoft.com/office/drawing/2014/main" id="{D770DD6C-AF0B-0EDD-8B74-ECE034863E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6EA3C6-47F9-502D-9EDD-3ABC02C532D1}"/>
              </a:ext>
            </a:extLst>
          </p:cNvPr>
          <p:cNvSpPr>
            <a:spLocks noGrp="1"/>
          </p:cNvSpPr>
          <p:nvPr>
            <p:ph type="sldNum" sz="quarter" idx="12"/>
          </p:nvPr>
        </p:nvSpPr>
        <p:spPr/>
        <p:txBody>
          <a:bodyPr/>
          <a:lstStyle/>
          <a:p>
            <a:fld id="{21CC4BD1-90D3-4105-A26D-F9858FABD364}" type="slidenum">
              <a:rPr lang="en-US" smtClean="0"/>
              <a:t>‹#›</a:t>
            </a:fld>
            <a:endParaRPr lang="en-US"/>
          </a:p>
        </p:txBody>
      </p:sp>
    </p:spTree>
    <p:extLst>
      <p:ext uri="{BB962C8B-B14F-4D97-AF65-F5344CB8AC3E}">
        <p14:creationId xmlns:p14="http://schemas.microsoft.com/office/powerpoint/2010/main" val="722127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272E2D-580D-4171-53D4-30212F5408E7}"/>
              </a:ext>
            </a:extLst>
          </p:cNvPr>
          <p:cNvSpPr>
            <a:spLocks noGrp="1"/>
          </p:cNvSpPr>
          <p:nvPr>
            <p:ph type="dt" sz="half" idx="10"/>
          </p:nvPr>
        </p:nvSpPr>
        <p:spPr/>
        <p:txBody>
          <a:bodyPr/>
          <a:lstStyle/>
          <a:p>
            <a:fld id="{B3D2C072-C1FB-4723-A627-98B498CA17BA}" type="datetimeFigureOut">
              <a:rPr lang="en-US" smtClean="0"/>
              <a:t>10/23/2025</a:t>
            </a:fld>
            <a:endParaRPr lang="en-US"/>
          </a:p>
        </p:txBody>
      </p:sp>
      <p:sp>
        <p:nvSpPr>
          <p:cNvPr id="3" name="Footer Placeholder 2">
            <a:extLst>
              <a:ext uri="{FF2B5EF4-FFF2-40B4-BE49-F238E27FC236}">
                <a16:creationId xmlns:a16="http://schemas.microsoft.com/office/drawing/2014/main" id="{86D768FB-EB05-6305-D0EA-032761CE68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D810B9-9D7F-88AC-1861-53887F97862C}"/>
              </a:ext>
            </a:extLst>
          </p:cNvPr>
          <p:cNvSpPr>
            <a:spLocks noGrp="1"/>
          </p:cNvSpPr>
          <p:nvPr>
            <p:ph type="sldNum" sz="quarter" idx="12"/>
          </p:nvPr>
        </p:nvSpPr>
        <p:spPr/>
        <p:txBody>
          <a:bodyPr/>
          <a:lstStyle/>
          <a:p>
            <a:fld id="{21CC4BD1-90D3-4105-A26D-F9858FABD364}" type="slidenum">
              <a:rPr lang="en-US" smtClean="0"/>
              <a:t>‹#›</a:t>
            </a:fld>
            <a:endParaRPr lang="en-US"/>
          </a:p>
        </p:txBody>
      </p:sp>
    </p:spTree>
    <p:extLst>
      <p:ext uri="{BB962C8B-B14F-4D97-AF65-F5344CB8AC3E}">
        <p14:creationId xmlns:p14="http://schemas.microsoft.com/office/powerpoint/2010/main" val="2033456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BE91D-E65F-B6AB-2EB7-0F7BB8804A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E3080E-7FF9-EC14-9492-9CEC90D29B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066B3F-72F2-B1AC-CA40-F912A419AB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8BECB9-9DFE-A72B-018A-E4932DBEB8AD}"/>
              </a:ext>
            </a:extLst>
          </p:cNvPr>
          <p:cNvSpPr>
            <a:spLocks noGrp="1"/>
          </p:cNvSpPr>
          <p:nvPr>
            <p:ph type="dt" sz="half" idx="10"/>
          </p:nvPr>
        </p:nvSpPr>
        <p:spPr/>
        <p:txBody>
          <a:bodyPr/>
          <a:lstStyle/>
          <a:p>
            <a:fld id="{B3D2C072-C1FB-4723-A627-98B498CA17BA}" type="datetimeFigureOut">
              <a:rPr lang="en-US" smtClean="0"/>
              <a:t>10/23/2025</a:t>
            </a:fld>
            <a:endParaRPr lang="en-US"/>
          </a:p>
        </p:txBody>
      </p:sp>
      <p:sp>
        <p:nvSpPr>
          <p:cNvPr id="6" name="Footer Placeholder 5">
            <a:extLst>
              <a:ext uri="{FF2B5EF4-FFF2-40B4-BE49-F238E27FC236}">
                <a16:creationId xmlns:a16="http://schemas.microsoft.com/office/drawing/2014/main" id="{2FFA97A1-C3E8-73C6-A63E-0345B62D9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EB8170-6C58-98E1-DF58-34F9E3088890}"/>
              </a:ext>
            </a:extLst>
          </p:cNvPr>
          <p:cNvSpPr>
            <a:spLocks noGrp="1"/>
          </p:cNvSpPr>
          <p:nvPr>
            <p:ph type="sldNum" sz="quarter" idx="12"/>
          </p:nvPr>
        </p:nvSpPr>
        <p:spPr/>
        <p:txBody>
          <a:bodyPr/>
          <a:lstStyle/>
          <a:p>
            <a:fld id="{21CC4BD1-90D3-4105-A26D-F9858FABD364}" type="slidenum">
              <a:rPr lang="en-US" smtClean="0"/>
              <a:t>‹#›</a:t>
            </a:fld>
            <a:endParaRPr lang="en-US"/>
          </a:p>
        </p:txBody>
      </p:sp>
    </p:spTree>
    <p:extLst>
      <p:ext uri="{BB962C8B-B14F-4D97-AF65-F5344CB8AC3E}">
        <p14:creationId xmlns:p14="http://schemas.microsoft.com/office/powerpoint/2010/main" val="1108253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AD048-0556-968C-23CD-2B44C7AF8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D59B74-C48E-B748-A38E-309F2AF3B7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58DC7D-E000-CA04-6B6E-1BB4121740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53124C-A84C-C9CB-4188-F5A0AFB7C823}"/>
              </a:ext>
            </a:extLst>
          </p:cNvPr>
          <p:cNvSpPr>
            <a:spLocks noGrp="1"/>
          </p:cNvSpPr>
          <p:nvPr>
            <p:ph type="dt" sz="half" idx="10"/>
          </p:nvPr>
        </p:nvSpPr>
        <p:spPr/>
        <p:txBody>
          <a:bodyPr/>
          <a:lstStyle/>
          <a:p>
            <a:fld id="{B3D2C072-C1FB-4723-A627-98B498CA17BA}" type="datetimeFigureOut">
              <a:rPr lang="en-US" smtClean="0"/>
              <a:t>10/23/2025</a:t>
            </a:fld>
            <a:endParaRPr lang="en-US"/>
          </a:p>
        </p:txBody>
      </p:sp>
      <p:sp>
        <p:nvSpPr>
          <p:cNvPr id="6" name="Footer Placeholder 5">
            <a:extLst>
              <a:ext uri="{FF2B5EF4-FFF2-40B4-BE49-F238E27FC236}">
                <a16:creationId xmlns:a16="http://schemas.microsoft.com/office/drawing/2014/main" id="{05EFE9C4-1D2E-BA0D-D75E-5CD81F893C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A4208D-BD3A-A64D-DF6F-8ACD2E08B892}"/>
              </a:ext>
            </a:extLst>
          </p:cNvPr>
          <p:cNvSpPr>
            <a:spLocks noGrp="1"/>
          </p:cNvSpPr>
          <p:nvPr>
            <p:ph type="sldNum" sz="quarter" idx="12"/>
          </p:nvPr>
        </p:nvSpPr>
        <p:spPr/>
        <p:txBody>
          <a:bodyPr/>
          <a:lstStyle/>
          <a:p>
            <a:fld id="{21CC4BD1-90D3-4105-A26D-F9858FABD364}" type="slidenum">
              <a:rPr lang="en-US" smtClean="0"/>
              <a:t>‹#›</a:t>
            </a:fld>
            <a:endParaRPr lang="en-US"/>
          </a:p>
        </p:txBody>
      </p:sp>
    </p:spTree>
    <p:extLst>
      <p:ext uri="{BB962C8B-B14F-4D97-AF65-F5344CB8AC3E}">
        <p14:creationId xmlns:p14="http://schemas.microsoft.com/office/powerpoint/2010/main" val="704817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752413-BE9F-AD93-8556-E17BCD6EDE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94D036-42CE-5949-6DB9-73D27F3F85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944C35-C4D1-FD36-A0AA-C19A97A77D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3D2C072-C1FB-4723-A627-98B498CA17BA}" type="datetimeFigureOut">
              <a:rPr lang="en-US" smtClean="0"/>
              <a:t>10/23/2025</a:t>
            </a:fld>
            <a:endParaRPr lang="en-US"/>
          </a:p>
        </p:txBody>
      </p:sp>
      <p:sp>
        <p:nvSpPr>
          <p:cNvPr id="5" name="Footer Placeholder 4">
            <a:extLst>
              <a:ext uri="{FF2B5EF4-FFF2-40B4-BE49-F238E27FC236}">
                <a16:creationId xmlns:a16="http://schemas.microsoft.com/office/drawing/2014/main" id="{3FB4CE42-513E-1B13-167A-18C4F11892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FF31924-8CB8-4B7C-075C-1D8945FF53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1CC4BD1-90D3-4105-A26D-F9858FABD364}" type="slidenum">
              <a:rPr lang="en-US" smtClean="0"/>
              <a:t>‹#›</a:t>
            </a:fld>
            <a:endParaRPr lang="en-US"/>
          </a:p>
        </p:txBody>
      </p:sp>
    </p:spTree>
    <p:extLst>
      <p:ext uri="{BB962C8B-B14F-4D97-AF65-F5344CB8AC3E}">
        <p14:creationId xmlns:p14="http://schemas.microsoft.com/office/powerpoint/2010/main" val="3095534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23F3D-8326-4E39-1E93-F439640C8B0B}"/>
              </a:ext>
            </a:extLst>
          </p:cNvPr>
          <p:cNvSpPr>
            <a:spLocks noGrp="1"/>
          </p:cNvSpPr>
          <p:nvPr>
            <p:ph type="ctrTitle"/>
          </p:nvPr>
        </p:nvSpPr>
        <p:spPr/>
        <p:txBody>
          <a:bodyPr/>
          <a:lstStyle/>
          <a:p>
            <a:r>
              <a:rPr lang="en-US" dirty="0"/>
              <a:t>Story Studio Data Story</a:t>
            </a:r>
          </a:p>
        </p:txBody>
      </p:sp>
      <p:sp>
        <p:nvSpPr>
          <p:cNvPr id="3" name="Subtitle 2">
            <a:extLst>
              <a:ext uri="{FF2B5EF4-FFF2-40B4-BE49-F238E27FC236}">
                <a16:creationId xmlns:a16="http://schemas.microsoft.com/office/drawing/2014/main" id="{80AA84C6-F34C-419A-D053-8FEF22A74523}"/>
              </a:ext>
            </a:extLst>
          </p:cNvPr>
          <p:cNvSpPr>
            <a:spLocks noGrp="1"/>
          </p:cNvSpPr>
          <p:nvPr>
            <p:ph type="subTitle" idx="1"/>
          </p:nvPr>
        </p:nvSpPr>
        <p:spPr/>
        <p:txBody>
          <a:bodyPr/>
          <a:lstStyle/>
          <a:p>
            <a:r>
              <a:rPr lang="en-US" dirty="0"/>
              <a:t>{USERNAME HERE}</a:t>
            </a:r>
          </a:p>
        </p:txBody>
      </p:sp>
    </p:spTree>
    <p:extLst>
      <p:ext uri="{BB962C8B-B14F-4D97-AF65-F5344CB8AC3E}">
        <p14:creationId xmlns:p14="http://schemas.microsoft.com/office/powerpoint/2010/main" val="2807745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B8FC5-8029-9C21-97E5-A0ABCFAE9D52}"/>
              </a:ext>
            </a:extLst>
          </p:cNvPr>
          <p:cNvSpPr>
            <a:spLocks noGrp="1"/>
          </p:cNvSpPr>
          <p:nvPr>
            <p:ph type="title"/>
          </p:nvPr>
        </p:nvSpPr>
        <p:spPr/>
        <p:txBody>
          <a:bodyPr/>
          <a:lstStyle/>
          <a:p>
            <a:r>
              <a:rPr lang="en-US" dirty="0"/>
              <a:t>Sequence</a:t>
            </a:r>
          </a:p>
        </p:txBody>
      </p:sp>
      <p:sp>
        <p:nvSpPr>
          <p:cNvPr id="4" name="Content Placeholder 3">
            <a:extLst>
              <a:ext uri="{FF2B5EF4-FFF2-40B4-BE49-F238E27FC236}">
                <a16:creationId xmlns:a16="http://schemas.microsoft.com/office/drawing/2014/main" id="{75BA38A5-9FCA-CF27-6AAF-F74066917511}"/>
              </a:ext>
            </a:extLst>
          </p:cNvPr>
          <p:cNvSpPr>
            <a:spLocks noGrp="1"/>
          </p:cNvSpPr>
          <p:nvPr>
            <p:ph sz="half" idx="1"/>
          </p:nvPr>
        </p:nvSpPr>
        <p:spPr/>
        <p:txBody>
          <a:bodyPr>
            <a:normAutofit/>
          </a:bodyPr>
          <a:lstStyle/>
          <a:p>
            <a:pPr>
              <a:lnSpc>
                <a:spcPct val="100000"/>
              </a:lnSpc>
            </a:pPr>
            <a:r>
              <a:rPr lang="en-US" dirty="0"/>
              <a:t>Finally, the scatter plot</a:t>
            </a:r>
            <a:br>
              <a:rPr lang="en-US" dirty="0">
                <a:effectLst/>
              </a:rPr>
            </a:br>
            <a:r>
              <a:rPr lang="en-US" dirty="0"/>
              <a:t>focuses on the relationship between periods and characters, highlighting a specific trend </a:t>
            </a:r>
            <a:br>
              <a:rPr lang="en-US" dirty="0">
                <a:effectLst/>
              </a:rPr>
            </a:br>
            <a:r>
              <a:rPr lang="en-US" dirty="0"/>
              <a:t>and correlation, which is crucial for understanding potential impacts on content </a:t>
            </a:r>
            <a:br>
              <a:rPr lang="en-US" dirty="0">
                <a:effectLst/>
              </a:rPr>
            </a:br>
            <a:r>
              <a:rPr lang="en-US" dirty="0"/>
              <a:t>generation.</a:t>
            </a:r>
          </a:p>
        </p:txBody>
      </p:sp>
      <p:pic>
        <p:nvPicPr>
          <p:cNvPr id="7" name="Content Placeholder 5" descr="A graph with numbers and dots&#10;&#10;AI-generated content may be incorrect.">
            <a:extLst>
              <a:ext uri="{FF2B5EF4-FFF2-40B4-BE49-F238E27FC236}">
                <a16:creationId xmlns:a16="http://schemas.microsoft.com/office/drawing/2014/main" id="{24A0AC23-8C0F-E7CB-BC59-20837A72229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41003" y="1925602"/>
            <a:ext cx="4443993" cy="4151384"/>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947040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3F21B-7280-1151-A329-94CCA5A4BDAD}"/>
              </a:ext>
            </a:extLst>
          </p:cNvPr>
          <p:cNvSpPr>
            <a:spLocks noGrp="1"/>
          </p:cNvSpPr>
          <p:nvPr>
            <p:ph type="title"/>
          </p:nvPr>
        </p:nvSpPr>
        <p:spPr/>
        <p:txBody>
          <a:bodyPr/>
          <a:lstStyle/>
          <a:p>
            <a:r>
              <a:rPr lang="en-US" dirty="0"/>
              <a:t>Narrative Structuring</a:t>
            </a:r>
          </a:p>
        </p:txBody>
      </p:sp>
      <p:sp>
        <p:nvSpPr>
          <p:cNvPr id="3" name="Content Placeholder 2">
            <a:extLst>
              <a:ext uri="{FF2B5EF4-FFF2-40B4-BE49-F238E27FC236}">
                <a16:creationId xmlns:a16="http://schemas.microsoft.com/office/drawing/2014/main" id="{0C8C84A3-460F-C559-E8D3-99506BF26FD5}"/>
              </a:ext>
            </a:extLst>
          </p:cNvPr>
          <p:cNvSpPr>
            <a:spLocks noGrp="1"/>
          </p:cNvSpPr>
          <p:nvPr>
            <p:ph idx="1"/>
          </p:nvPr>
        </p:nvSpPr>
        <p:spPr/>
        <p:txBody>
          <a:bodyPr>
            <a:normAutofit fontScale="62500" lnSpcReduction="20000"/>
          </a:bodyPr>
          <a:lstStyle/>
          <a:p>
            <a:pPr marL="0" indent="0">
              <a:lnSpc>
                <a:spcPct val="120000"/>
              </a:lnSpc>
              <a:buNone/>
            </a:pPr>
            <a:r>
              <a:rPr lang="en-US" b="1" dirty="0"/>
              <a:t>Overall Story: </a:t>
            </a:r>
            <a:r>
              <a:rPr lang="en-US" dirty="0"/>
              <a:t>The figures collectively illustrate a comprehensive exploration of data </a:t>
            </a:r>
            <a:br>
              <a:rPr lang="en-US" dirty="0"/>
            </a:br>
            <a:r>
              <a:rPr lang="en-US" dirty="0"/>
              <a:t>characteristics and relationships within a dataset. They provide insights into the </a:t>
            </a:r>
            <a:br>
              <a:rPr lang="en-US" dirty="0"/>
            </a:br>
            <a:r>
              <a:rPr lang="en-US" dirty="0"/>
              <a:t>distribution, correlation, and potential impact of various features and target variables. The </a:t>
            </a:r>
            <a:br>
              <a:rPr lang="en-US" dirty="0"/>
            </a:br>
            <a:r>
              <a:rPr lang="en-US" dirty="0"/>
              <a:t>visualizations aim to uncover underlying patterns, such as the relationship between </a:t>
            </a:r>
            <a:br>
              <a:rPr lang="en-US" dirty="0"/>
            </a:br>
            <a:r>
              <a:rPr lang="en-US" dirty="0"/>
              <a:t>periods and content generation, the distribution of engineered features, and the interaction </a:t>
            </a:r>
            <a:br>
              <a:rPr lang="en-US" dirty="0"/>
            </a:br>
            <a:r>
              <a:rPr lang="en-US" dirty="0"/>
              <a:t>between features and target variables.</a:t>
            </a:r>
          </a:p>
          <a:p>
            <a:pPr marL="0" indent="0">
              <a:lnSpc>
                <a:spcPct val="120000"/>
              </a:lnSpc>
              <a:buNone/>
            </a:pPr>
            <a:br>
              <a:rPr lang="en-US" dirty="0"/>
            </a:br>
            <a:r>
              <a:rPr lang="en-US" b="1" dirty="0"/>
              <a:t>Objective: </a:t>
            </a:r>
            <a:r>
              <a:rPr lang="en-US" dirty="0"/>
              <a:t>The primary objective of these figures is to highlight trends and comparisons </a:t>
            </a:r>
            <a:br>
              <a:rPr lang="en-US" dirty="0"/>
            </a:br>
            <a:r>
              <a:rPr lang="en-US" dirty="0"/>
              <a:t>within the dataset. The scatter plots and </a:t>
            </a:r>
            <a:r>
              <a:rPr lang="en-US" dirty="0" err="1"/>
              <a:t>pairplot</a:t>
            </a:r>
            <a:r>
              <a:rPr lang="en-US" dirty="0"/>
              <a:t> matrix focus on identifying relationships </a:t>
            </a:r>
            <a:br>
              <a:rPr lang="en-US" dirty="0"/>
            </a:br>
            <a:r>
              <a:rPr lang="en-US" dirty="0"/>
              <a:t>and correlations between features and target variables, while the histogram with KDE curve </a:t>
            </a:r>
            <a:br>
              <a:rPr lang="en-US" dirty="0"/>
            </a:br>
            <a:r>
              <a:rPr lang="en-US" dirty="0"/>
              <a:t>emphasizes the distribution characteristics of a newly engineered feature. Together, these </a:t>
            </a:r>
            <a:br>
              <a:rPr lang="en-US" dirty="0"/>
            </a:br>
            <a:r>
              <a:rPr lang="en-US" dirty="0"/>
              <a:t>visualizations aim to facilitate a deeper understanding of the data, aiding in feature </a:t>
            </a:r>
            <a:br>
              <a:rPr lang="en-US" dirty="0"/>
            </a:br>
            <a:r>
              <a:rPr lang="en-US" dirty="0"/>
              <a:t>selection, data preprocessing, and subsequent modeling tasks. The figures serve as a </a:t>
            </a:r>
            <a:br>
              <a:rPr lang="en-US" dirty="0"/>
            </a:br>
            <a:r>
              <a:rPr lang="en-US" dirty="0"/>
              <a:t>foundational analysis to guide further exploration and decision-making in predictive </a:t>
            </a:r>
            <a:br>
              <a:rPr lang="en-US" dirty="0"/>
            </a:br>
            <a:r>
              <a:rPr lang="en-US" dirty="0"/>
              <a:t>modeling and data-driven insights. </a:t>
            </a:r>
          </a:p>
        </p:txBody>
      </p:sp>
    </p:spTree>
    <p:extLst>
      <p:ext uri="{BB962C8B-B14F-4D97-AF65-F5344CB8AC3E}">
        <p14:creationId xmlns:p14="http://schemas.microsoft.com/office/powerpoint/2010/main" val="481265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B72A4-BA3F-7299-F677-1AFED92983AB}"/>
              </a:ext>
            </a:extLst>
          </p:cNvPr>
          <p:cNvSpPr>
            <a:spLocks noGrp="1"/>
          </p:cNvSpPr>
          <p:nvPr>
            <p:ph type="title"/>
          </p:nvPr>
        </p:nvSpPr>
        <p:spPr/>
        <p:txBody>
          <a:bodyPr/>
          <a:lstStyle/>
          <a:p>
            <a:r>
              <a:rPr lang="en-US" dirty="0"/>
              <a:t>Figure Categories</a:t>
            </a:r>
          </a:p>
        </p:txBody>
      </p:sp>
      <p:sp>
        <p:nvSpPr>
          <p:cNvPr id="5" name="Content Placeholder 4">
            <a:extLst>
              <a:ext uri="{FF2B5EF4-FFF2-40B4-BE49-F238E27FC236}">
                <a16:creationId xmlns:a16="http://schemas.microsoft.com/office/drawing/2014/main" id="{48F82EE0-DF3A-2C02-263E-A3F6B0352BE4}"/>
              </a:ext>
            </a:extLst>
          </p:cNvPr>
          <p:cNvSpPr>
            <a:spLocks noGrp="1"/>
          </p:cNvSpPr>
          <p:nvPr>
            <p:ph sz="half" idx="2"/>
          </p:nvPr>
        </p:nvSpPr>
        <p:spPr/>
        <p:txBody>
          <a:bodyPr>
            <a:noAutofit/>
          </a:bodyPr>
          <a:lstStyle/>
          <a:p>
            <a:pPr>
              <a:lnSpc>
                <a:spcPct val="100000"/>
              </a:lnSpc>
            </a:pPr>
            <a:r>
              <a:rPr lang="en-US" sz="2000" b="1" dirty="0"/>
              <a:t>Category: </a:t>
            </a:r>
            <a:r>
              <a:rPr lang="en-US" sz="2000" dirty="0"/>
              <a:t>Trends/Time-Based Changes</a:t>
            </a:r>
          </a:p>
          <a:p>
            <a:pPr>
              <a:lnSpc>
                <a:spcPct val="100000"/>
              </a:lnSpc>
            </a:pPr>
            <a:r>
              <a:rPr lang="en-US" sz="2000" b="1" dirty="0"/>
              <a:t>Reason: </a:t>
            </a:r>
            <a:r>
              <a:rPr lang="en-US" sz="2000" dirty="0"/>
              <a:t>The scatter plot illustrates a positive correlation between 'Periods' and 'Characters,' suggesting that as the number of periods increases, the number of characters also tends to increase. This indicates a trend where longer periods are associated with more characters, highlighting a potential relationship between the duration of periods and the amount of content generated. The focus on the relationship over different periods </a:t>
            </a:r>
            <a:br>
              <a:rPr lang="en-US" sz="2000" dirty="0">
                <a:effectLst/>
              </a:rPr>
            </a:br>
            <a:r>
              <a:rPr lang="en-US" sz="2000" dirty="0"/>
              <a:t>suggests a time-based change or trend. </a:t>
            </a:r>
          </a:p>
        </p:txBody>
      </p:sp>
      <p:pic>
        <p:nvPicPr>
          <p:cNvPr id="6" name="Content Placeholder 5" descr="A graph with numbers and dots&#10;&#10;AI-generated content may be incorrect.">
            <a:extLst>
              <a:ext uri="{FF2B5EF4-FFF2-40B4-BE49-F238E27FC236}">
                <a16:creationId xmlns:a16="http://schemas.microsoft.com/office/drawing/2014/main" id="{0D8C88F5-9919-D914-93A3-07C9D115725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07003" y="1925602"/>
            <a:ext cx="4443993" cy="4151384"/>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542361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3703C8-E215-303B-7C72-7271E2A293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5B9943-2CCC-F01A-37D7-853A2B829E9E}"/>
              </a:ext>
            </a:extLst>
          </p:cNvPr>
          <p:cNvSpPr>
            <a:spLocks noGrp="1"/>
          </p:cNvSpPr>
          <p:nvPr>
            <p:ph type="title"/>
          </p:nvPr>
        </p:nvSpPr>
        <p:spPr/>
        <p:txBody>
          <a:bodyPr/>
          <a:lstStyle/>
          <a:p>
            <a:r>
              <a:rPr lang="en-US" dirty="0"/>
              <a:t>Figure Categories</a:t>
            </a:r>
          </a:p>
        </p:txBody>
      </p:sp>
      <p:sp>
        <p:nvSpPr>
          <p:cNvPr id="5" name="Content Placeholder 4">
            <a:extLst>
              <a:ext uri="{FF2B5EF4-FFF2-40B4-BE49-F238E27FC236}">
                <a16:creationId xmlns:a16="http://schemas.microsoft.com/office/drawing/2014/main" id="{51B1E088-8818-9D52-568B-32BFF1A80069}"/>
              </a:ext>
            </a:extLst>
          </p:cNvPr>
          <p:cNvSpPr>
            <a:spLocks noGrp="1"/>
          </p:cNvSpPr>
          <p:nvPr>
            <p:ph sz="half" idx="2"/>
          </p:nvPr>
        </p:nvSpPr>
        <p:spPr/>
        <p:txBody>
          <a:bodyPr>
            <a:normAutofit lnSpcReduction="10000"/>
          </a:bodyPr>
          <a:lstStyle/>
          <a:p>
            <a:pPr>
              <a:lnSpc>
                <a:spcPct val="100000"/>
              </a:lnSpc>
            </a:pPr>
            <a:r>
              <a:rPr lang="en-US" sz="2000" b="1" dirty="0"/>
              <a:t>Category: </a:t>
            </a:r>
            <a:r>
              <a:rPr lang="en-US" sz="2000" dirty="0"/>
              <a:t>Overview/High-Level Insights</a:t>
            </a:r>
          </a:p>
          <a:p>
            <a:pPr>
              <a:lnSpc>
                <a:spcPct val="100000"/>
              </a:lnSpc>
            </a:pPr>
            <a:r>
              <a:rPr lang="en-US" sz="2000" b="1" dirty="0"/>
              <a:t>Reason: </a:t>
            </a:r>
            <a:r>
              <a:rPr lang="en-US" sz="2000" dirty="0"/>
              <a:t>The figure provides a summary of the distribution characteristics of a newly </a:t>
            </a:r>
            <a:br>
              <a:rPr lang="en-US" sz="2000" dirty="0"/>
            </a:br>
            <a:r>
              <a:rPr lang="en-US" sz="2000" dirty="0"/>
              <a:t>engineered feature, 'Feature 3.' It offers a high-level view of the central tendency and </a:t>
            </a:r>
            <a:br>
              <a:rPr lang="en-US" sz="2000" dirty="0"/>
            </a:br>
            <a:r>
              <a:rPr lang="en-US" sz="2000" dirty="0"/>
              <a:t>spread of the data, which is crucial for understanding the feature's potential impact on further analyses or modeling tasks. The focus on the overall distribution pattern, including the histogram and KDE curve, aligns with providing a broad insight into the feature's behavior rather than delving into specific subcategories or </a:t>
            </a:r>
            <a:r>
              <a:rPr lang="en-US" sz="2000" dirty="0" err="1"/>
              <a:t>comarisons</a:t>
            </a:r>
            <a:r>
              <a:rPr lang="en-US" sz="2000" dirty="0"/>
              <a:t>. </a:t>
            </a:r>
          </a:p>
        </p:txBody>
      </p:sp>
      <p:pic>
        <p:nvPicPr>
          <p:cNvPr id="6" name="Content Placeholder 5">
            <a:extLst>
              <a:ext uri="{FF2B5EF4-FFF2-40B4-BE49-F238E27FC236}">
                <a16:creationId xmlns:a16="http://schemas.microsoft.com/office/drawing/2014/main" id="{49DED971-E949-F5FA-E309-A6D39C05A88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1207003" y="1925602"/>
            <a:ext cx="4443993" cy="4151384"/>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3993508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96259-E8A0-87CD-68CD-DC939C0CF3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D0945A-993B-9404-C3E7-24A4E419B779}"/>
              </a:ext>
            </a:extLst>
          </p:cNvPr>
          <p:cNvSpPr>
            <a:spLocks noGrp="1"/>
          </p:cNvSpPr>
          <p:nvPr>
            <p:ph type="title"/>
          </p:nvPr>
        </p:nvSpPr>
        <p:spPr/>
        <p:txBody>
          <a:bodyPr/>
          <a:lstStyle/>
          <a:p>
            <a:r>
              <a:rPr lang="en-US" dirty="0"/>
              <a:t>Figure Categories</a:t>
            </a:r>
          </a:p>
        </p:txBody>
      </p:sp>
      <p:sp>
        <p:nvSpPr>
          <p:cNvPr id="5" name="Content Placeholder 4">
            <a:extLst>
              <a:ext uri="{FF2B5EF4-FFF2-40B4-BE49-F238E27FC236}">
                <a16:creationId xmlns:a16="http://schemas.microsoft.com/office/drawing/2014/main" id="{129855E0-ECB6-51E0-0E8F-2794BA51FDA3}"/>
              </a:ext>
            </a:extLst>
          </p:cNvPr>
          <p:cNvSpPr>
            <a:spLocks noGrp="1"/>
          </p:cNvSpPr>
          <p:nvPr>
            <p:ph sz="half" idx="2"/>
          </p:nvPr>
        </p:nvSpPr>
        <p:spPr/>
        <p:txBody>
          <a:bodyPr>
            <a:noAutofit/>
          </a:bodyPr>
          <a:lstStyle/>
          <a:p>
            <a:pPr>
              <a:lnSpc>
                <a:spcPct val="120000"/>
              </a:lnSpc>
            </a:pPr>
            <a:r>
              <a:rPr lang="en-US" sz="1800" b="1" dirty="0"/>
              <a:t>Category: </a:t>
            </a:r>
            <a:r>
              <a:rPr lang="en-US" sz="1800" dirty="0"/>
              <a:t>Overview/High-Level Insights</a:t>
            </a:r>
          </a:p>
          <a:p>
            <a:pPr>
              <a:lnSpc>
                <a:spcPct val="120000"/>
              </a:lnSpc>
            </a:pPr>
            <a:r>
              <a:rPr lang="en-US" sz="1800" b="1" dirty="0"/>
              <a:t>Reason: </a:t>
            </a:r>
            <a:r>
              <a:rPr lang="en-US" sz="1800" dirty="0"/>
              <a:t>The figure titled "</a:t>
            </a:r>
            <a:r>
              <a:rPr lang="en-US" sz="1800" dirty="0" err="1"/>
              <a:t>Pairplot</a:t>
            </a:r>
            <a:r>
              <a:rPr lang="en-US" sz="1800" dirty="0"/>
              <a:t> of Features and Target" provides a comprehensive overview of the data's distribution and potential relationships between the variables "feature1," "feature2," and "target." The use of histograms and scatter plots in a 3x3 grid format allows for a high-level understanding of the data's characteristics, such as distribution patterns and correlations. This type of visualization is typically used for preliminary data analysis, making it suitable for the Overview/High-Level Insights category. </a:t>
            </a:r>
          </a:p>
        </p:txBody>
      </p:sp>
      <p:pic>
        <p:nvPicPr>
          <p:cNvPr id="6" name="Content Placeholder 5">
            <a:extLst>
              <a:ext uri="{FF2B5EF4-FFF2-40B4-BE49-F238E27FC236}">
                <a16:creationId xmlns:a16="http://schemas.microsoft.com/office/drawing/2014/main" id="{18DB351C-B8E6-83A3-4381-562952EF211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1207003" y="1925602"/>
            <a:ext cx="4443993" cy="4151384"/>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3450627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611086-4D20-D3C6-8703-E0722943CA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393D36-9F4D-2073-C621-FDBEC3586B6E}"/>
              </a:ext>
            </a:extLst>
          </p:cNvPr>
          <p:cNvSpPr>
            <a:spLocks noGrp="1"/>
          </p:cNvSpPr>
          <p:nvPr>
            <p:ph type="title"/>
          </p:nvPr>
        </p:nvSpPr>
        <p:spPr/>
        <p:txBody>
          <a:bodyPr/>
          <a:lstStyle/>
          <a:p>
            <a:r>
              <a:rPr lang="en-US" dirty="0"/>
              <a:t>Figure Categories</a:t>
            </a:r>
          </a:p>
        </p:txBody>
      </p:sp>
      <p:sp>
        <p:nvSpPr>
          <p:cNvPr id="5" name="Content Placeholder 4">
            <a:extLst>
              <a:ext uri="{FF2B5EF4-FFF2-40B4-BE49-F238E27FC236}">
                <a16:creationId xmlns:a16="http://schemas.microsoft.com/office/drawing/2014/main" id="{A70534ED-5982-0C01-B380-6FB27E52D15E}"/>
              </a:ext>
            </a:extLst>
          </p:cNvPr>
          <p:cNvSpPr>
            <a:spLocks noGrp="1"/>
          </p:cNvSpPr>
          <p:nvPr>
            <p:ph sz="half" idx="2"/>
          </p:nvPr>
        </p:nvSpPr>
        <p:spPr/>
        <p:txBody>
          <a:bodyPr>
            <a:normAutofit fontScale="62500" lnSpcReduction="20000"/>
          </a:bodyPr>
          <a:lstStyle/>
          <a:p>
            <a:pPr>
              <a:lnSpc>
                <a:spcPct val="120000"/>
              </a:lnSpc>
            </a:pPr>
            <a:r>
              <a:rPr lang="en-US" b="1" dirty="0"/>
              <a:t>Category: </a:t>
            </a:r>
            <a:r>
              <a:rPr lang="en-US" dirty="0"/>
              <a:t>Overview/High-Level Insights</a:t>
            </a:r>
          </a:p>
          <a:p>
            <a:pPr>
              <a:lnSpc>
                <a:spcPct val="120000"/>
              </a:lnSpc>
            </a:pPr>
            <a:r>
              <a:rPr lang="en-US" b="1" dirty="0"/>
              <a:t>Reason: </a:t>
            </a:r>
            <a:r>
              <a:rPr lang="en-US" dirty="0"/>
              <a:t>The scatter plot titled 'Incredible Data Distribution' provides a broad view of how </a:t>
            </a:r>
            <a:br>
              <a:rPr lang="en-US" dirty="0"/>
            </a:br>
            <a:r>
              <a:rPr lang="en-US" dirty="0"/>
              <a:t>data points are distributed across two features, with color coding to represent different </a:t>
            </a:r>
            <a:br>
              <a:rPr lang="en-US" dirty="0"/>
            </a:br>
            <a:r>
              <a:rPr lang="en-US" dirty="0"/>
              <a:t>target variable values. This visualization offers a high-level insight into the overall spread </a:t>
            </a:r>
            <a:br>
              <a:rPr lang="en-US" dirty="0"/>
            </a:br>
            <a:r>
              <a:rPr lang="en-US" dirty="0"/>
              <a:t>and clustering of data points, which is useful for identifying general patterns or clusters </a:t>
            </a:r>
            <a:br>
              <a:rPr lang="en-US" dirty="0"/>
            </a:br>
            <a:r>
              <a:rPr lang="en-US" dirty="0"/>
              <a:t>within the dataset. The lack of a clear linear relationship suggests a diverse distribution, </a:t>
            </a:r>
            <a:br>
              <a:rPr lang="en-US" dirty="0"/>
            </a:br>
            <a:r>
              <a:rPr lang="en-US" dirty="0"/>
              <a:t>making it an overview of the data's structure rather than focusing on specific details or </a:t>
            </a:r>
            <a:br>
              <a:rPr lang="en-US" dirty="0"/>
            </a:br>
            <a:r>
              <a:rPr lang="en-US" dirty="0"/>
              <a:t>comparisons.</a:t>
            </a:r>
          </a:p>
        </p:txBody>
      </p:sp>
      <p:pic>
        <p:nvPicPr>
          <p:cNvPr id="6" name="Content Placeholder 5">
            <a:extLst>
              <a:ext uri="{FF2B5EF4-FFF2-40B4-BE49-F238E27FC236}">
                <a16:creationId xmlns:a16="http://schemas.microsoft.com/office/drawing/2014/main" id="{A7F68CA7-2353-BC65-88E6-4B66388F0BC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1207003" y="1925602"/>
            <a:ext cx="4443993" cy="4151384"/>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104214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BE0627-0BE8-2C9E-E122-883640FC14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9BB8B7-C7C5-DFC1-63BA-FA644E84312A}"/>
              </a:ext>
            </a:extLst>
          </p:cNvPr>
          <p:cNvSpPr>
            <a:spLocks noGrp="1"/>
          </p:cNvSpPr>
          <p:nvPr>
            <p:ph type="title"/>
          </p:nvPr>
        </p:nvSpPr>
        <p:spPr/>
        <p:txBody>
          <a:bodyPr/>
          <a:lstStyle/>
          <a:p>
            <a:r>
              <a:rPr lang="en-US" dirty="0"/>
              <a:t>Sequence</a:t>
            </a:r>
          </a:p>
        </p:txBody>
      </p:sp>
      <p:sp>
        <p:nvSpPr>
          <p:cNvPr id="4" name="Content Placeholder 3">
            <a:extLst>
              <a:ext uri="{FF2B5EF4-FFF2-40B4-BE49-F238E27FC236}">
                <a16:creationId xmlns:a16="http://schemas.microsoft.com/office/drawing/2014/main" id="{3D352C52-58E1-C1D5-8473-ED7AAB2725CF}"/>
              </a:ext>
            </a:extLst>
          </p:cNvPr>
          <p:cNvSpPr>
            <a:spLocks noGrp="1"/>
          </p:cNvSpPr>
          <p:nvPr>
            <p:ph sz="half" idx="1"/>
          </p:nvPr>
        </p:nvSpPr>
        <p:spPr/>
        <p:txBody>
          <a:bodyPr>
            <a:normAutofit fontScale="77500" lnSpcReduction="20000"/>
          </a:bodyPr>
          <a:lstStyle/>
          <a:p>
            <a:pPr>
              <a:lnSpc>
                <a:spcPct val="120000"/>
              </a:lnSpc>
            </a:pPr>
            <a:r>
              <a:rPr lang="en-US" dirty="0"/>
              <a:t>The "Overview to Detail" structure was chosen because it allows us to start with a broad understanding of the dataset and progressively focus on specific aspects. The sequence begins with the </a:t>
            </a:r>
            <a:r>
              <a:rPr lang="en-US" dirty="0" err="1"/>
              <a:t>pairplot</a:t>
            </a:r>
            <a:r>
              <a:rPr lang="en-US" dirty="0"/>
              <a:t>, which provides a comprehensive overview of the relationships and distributions among the features and target variable. This sets the stage for understanding the general data landscape.</a:t>
            </a:r>
          </a:p>
        </p:txBody>
      </p:sp>
      <p:pic>
        <p:nvPicPr>
          <p:cNvPr id="3" name="Content Placeholder 5">
            <a:extLst>
              <a:ext uri="{FF2B5EF4-FFF2-40B4-BE49-F238E27FC236}">
                <a16:creationId xmlns:a16="http://schemas.microsoft.com/office/drawing/2014/main" id="{2851F08A-4AA2-3ADE-2D4A-93FA4620FC1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656649" y="1897991"/>
            <a:ext cx="4212701" cy="4206605"/>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4239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5D2EE1-8E13-5AB6-A208-173D3F0F17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E637D3-0352-CD0D-8A96-AAE9D8FF26CF}"/>
              </a:ext>
            </a:extLst>
          </p:cNvPr>
          <p:cNvSpPr>
            <a:spLocks noGrp="1"/>
          </p:cNvSpPr>
          <p:nvPr>
            <p:ph type="title"/>
          </p:nvPr>
        </p:nvSpPr>
        <p:spPr/>
        <p:txBody>
          <a:bodyPr/>
          <a:lstStyle/>
          <a:p>
            <a:r>
              <a:rPr lang="en-US" dirty="0"/>
              <a:t>Sequence</a:t>
            </a:r>
          </a:p>
        </p:txBody>
      </p:sp>
      <p:sp>
        <p:nvSpPr>
          <p:cNvPr id="4" name="Content Placeholder 3">
            <a:extLst>
              <a:ext uri="{FF2B5EF4-FFF2-40B4-BE49-F238E27FC236}">
                <a16:creationId xmlns:a16="http://schemas.microsoft.com/office/drawing/2014/main" id="{0ED57D95-B17F-DCF1-3516-CEF8AEBD6412}"/>
              </a:ext>
            </a:extLst>
          </p:cNvPr>
          <p:cNvSpPr>
            <a:spLocks noGrp="1"/>
          </p:cNvSpPr>
          <p:nvPr>
            <p:ph sz="half" idx="1"/>
          </p:nvPr>
        </p:nvSpPr>
        <p:spPr/>
        <p:txBody>
          <a:bodyPr/>
          <a:lstStyle/>
          <a:p>
            <a:pPr>
              <a:lnSpc>
                <a:spcPct val="100000"/>
              </a:lnSpc>
            </a:pPr>
            <a:r>
              <a:rPr lang="en-US" dirty="0"/>
              <a:t>Next, the scatter plot </a:t>
            </a:r>
            <a:br>
              <a:rPr lang="en-US" dirty="0"/>
            </a:br>
            <a:r>
              <a:rPr lang="en-US" dirty="0"/>
              <a:t>offers a high-level insight into the distribution and clustering of data points across two </a:t>
            </a:r>
            <a:br>
              <a:rPr lang="en-US" dirty="0"/>
            </a:br>
            <a:r>
              <a:rPr lang="en-US" dirty="0"/>
              <a:t>features, adding another layer of understanding about the dataset's structure.</a:t>
            </a:r>
          </a:p>
        </p:txBody>
      </p:sp>
      <p:pic>
        <p:nvPicPr>
          <p:cNvPr id="3" name="Content Placeholder 5">
            <a:extLst>
              <a:ext uri="{FF2B5EF4-FFF2-40B4-BE49-F238E27FC236}">
                <a16:creationId xmlns:a16="http://schemas.microsoft.com/office/drawing/2014/main" id="{AD3227AF-DF1E-C576-B7A6-24398D9E5AA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668842" y="2349135"/>
            <a:ext cx="4188315" cy="3304318"/>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2147929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DEE38-A21D-5A55-416D-29BD9087EF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2987CC-E82D-2962-878D-448E63A57723}"/>
              </a:ext>
            </a:extLst>
          </p:cNvPr>
          <p:cNvSpPr>
            <a:spLocks noGrp="1"/>
          </p:cNvSpPr>
          <p:nvPr>
            <p:ph type="title"/>
          </p:nvPr>
        </p:nvSpPr>
        <p:spPr/>
        <p:txBody>
          <a:bodyPr/>
          <a:lstStyle/>
          <a:p>
            <a:r>
              <a:rPr lang="en-US" dirty="0"/>
              <a:t>Sequence</a:t>
            </a:r>
          </a:p>
        </p:txBody>
      </p:sp>
      <p:sp>
        <p:nvSpPr>
          <p:cNvPr id="4" name="Content Placeholder 3">
            <a:extLst>
              <a:ext uri="{FF2B5EF4-FFF2-40B4-BE49-F238E27FC236}">
                <a16:creationId xmlns:a16="http://schemas.microsoft.com/office/drawing/2014/main" id="{09571F4B-CC11-0C8B-A0D5-A54CFC218D26}"/>
              </a:ext>
            </a:extLst>
          </p:cNvPr>
          <p:cNvSpPr>
            <a:spLocks noGrp="1"/>
          </p:cNvSpPr>
          <p:nvPr>
            <p:ph sz="half" idx="1"/>
          </p:nvPr>
        </p:nvSpPr>
        <p:spPr/>
        <p:txBody>
          <a:bodyPr>
            <a:normAutofit/>
          </a:bodyPr>
          <a:lstStyle/>
          <a:p>
            <a:pPr>
              <a:lnSpc>
                <a:spcPct val="100000"/>
              </a:lnSpc>
            </a:pPr>
            <a:r>
              <a:rPr lang="en-US" dirty="0"/>
              <a:t>The histogram with KDE </a:t>
            </a:r>
            <a:br>
              <a:rPr lang="en-US" dirty="0">
                <a:effectLst/>
              </a:rPr>
            </a:br>
            <a:r>
              <a:rPr lang="en-US" dirty="0"/>
              <a:t>then provides detailed insights into the distribution characteristics of a newly engineered feature, allowing us to zoom into specific data attributes. </a:t>
            </a:r>
            <a:endParaRPr lang="en-US" dirty="0">
              <a:effectLst/>
            </a:endParaRPr>
          </a:p>
        </p:txBody>
      </p:sp>
      <p:pic>
        <p:nvPicPr>
          <p:cNvPr id="3" name="Content Placeholder 5">
            <a:extLst>
              <a:ext uri="{FF2B5EF4-FFF2-40B4-BE49-F238E27FC236}">
                <a16:creationId xmlns:a16="http://schemas.microsoft.com/office/drawing/2014/main" id="{579153E2-1C5D-BDF5-7BDA-F9165A6C3E8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367064" y="2123563"/>
            <a:ext cx="4791871" cy="3755461"/>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3125671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TotalTime>
  <Words>740</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Story Studio Data Story</vt:lpstr>
      <vt:lpstr>Narrative Structuring</vt:lpstr>
      <vt:lpstr>Figure Categories</vt:lpstr>
      <vt:lpstr>Figure Categories</vt:lpstr>
      <vt:lpstr>Figure Categories</vt:lpstr>
      <vt:lpstr>Figure Categories</vt:lpstr>
      <vt:lpstr>Sequence</vt:lpstr>
      <vt:lpstr>Sequence</vt:lpstr>
      <vt:lpstr>Sequence</vt:lpstr>
      <vt:lpstr>Sequence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Caleb Erickson</dc:creator>
  <cp:lastModifiedBy>Caleb Erickson</cp:lastModifiedBy>
  <cp:revision>1</cp:revision>
  <dcterms:created xsi:type="dcterms:W3CDTF">2025-10-23T19:47:18Z</dcterms:created>
  <dcterms:modified xsi:type="dcterms:W3CDTF">2025-10-23T20:12:42Z</dcterms:modified>
</cp:coreProperties>
</file>