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62" r:id="rId5"/>
    <p:sldId id="263" r:id="rId6"/>
    <p:sldId id="264" r:id="rId7"/>
    <p:sldId id="265" r:id="rId8"/>
    <p:sldId id="266" r:id="rId9"/>
    <p:sldId id="267" r:id="rId10"/>
    <p:sldId id="268"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3/3/2023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3/3/2023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3/3/2023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3/3/2023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3/3/2023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3/3/2023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3/3/2023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3/3/2023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3/3/2023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3/3/2023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3/3/2023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3/3/2023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3/3/2023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AILAKSHMI-23/LM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1822004"/>
            <a:ext cx="9144000" cy="977778"/>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LEARNING MANAGEMENT SYSTEM</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723871" y="3252865"/>
            <a:ext cx="9039066" cy="1938992"/>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pitchFamily="34" charset="0"/>
                <a:cs typeface="Arial" pitchFamily="34" charset="0"/>
              </a:rPr>
              <a:t>Miss M.SaI Lakshmi – RGUKT Srikakulam</a:t>
            </a:r>
          </a:p>
          <a:p>
            <a:pPr marL="457200" indent="-457200">
              <a:buAutoNum type="arabicPeriod"/>
            </a:pPr>
            <a:r>
              <a:rPr lang="en-US" sz="2000" b="1" dirty="0">
                <a:solidFill>
                  <a:schemeClr val="accent1">
                    <a:lumMod val="75000"/>
                  </a:schemeClr>
                </a:solidFill>
                <a:latin typeface="Arial" pitchFamily="34" charset="0"/>
                <a:cs typeface="Arial" pitchFamily="34" charset="0"/>
              </a:rPr>
              <a:t>Miss Vanya Maddila – RGUKT Srikakulam</a:t>
            </a:r>
          </a:p>
          <a:p>
            <a:r>
              <a:rPr lang="en-US" sz="2000" b="1" dirty="0">
                <a:solidFill>
                  <a:schemeClr val="accent1">
                    <a:lumMod val="75000"/>
                  </a:schemeClr>
                </a:solidFill>
                <a:latin typeface="Arial" pitchFamily="34" charset="0"/>
                <a:cs typeface="Arial" pitchFamily="34" charset="0"/>
              </a:rPr>
              <a:t>3.    Miss Sk.Grace Jessy Moon – RGUKT Srikakulam</a:t>
            </a:r>
          </a:p>
          <a:p>
            <a:pPr marL="457200" indent="-457200">
              <a:buAutoNum type="arabicPeriod" startAt="4"/>
            </a:pPr>
            <a:r>
              <a:rPr lang="en-US" sz="2000" b="1" dirty="0">
                <a:solidFill>
                  <a:schemeClr val="accent1">
                    <a:lumMod val="75000"/>
                  </a:schemeClr>
                </a:solidFill>
                <a:latin typeface="Arial" pitchFamily="34" charset="0"/>
                <a:cs typeface="Arial" pitchFamily="34" charset="0"/>
              </a:rPr>
              <a:t>Miss Y.Nunandini –RGUKT Srikakulam</a:t>
            </a:r>
          </a:p>
          <a:p>
            <a:pPr marL="457200" indent="-457200">
              <a:buAutoNum type="arabicPeriod" startAt="4"/>
            </a:pPr>
            <a:r>
              <a:rPr lang="en-US" sz="2000" b="1" dirty="0">
                <a:solidFill>
                  <a:schemeClr val="accent1">
                    <a:lumMod val="75000"/>
                  </a:schemeClr>
                </a:solidFill>
                <a:latin typeface="Arial" pitchFamily="34" charset="0"/>
                <a:cs typeface="Arial" pitchFamily="34" charset="0"/>
              </a:rPr>
              <a:t>Miss R.Harika –RGUKT Srikakulam</a:t>
            </a: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Mrs.Uma Maheswari Madam</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BF60-1ABD-76CF-E255-48B5822E3277}"/>
              </a:ext>
            </a:extLst>
          </p:cNvPr>
          <p:cNvSpPr>
            <a:spLocks noGrp="1"/>
          </p:cNvSpPr>
          <p:nvPr>
            <p:ph type="title"/>
          </p:nvPr>
        </p:nvSpPr>
        <p:spPr/>
        <p:txBody>
          <a:bodyPr/>
          <a:lstStyle/>
          <a:p>
            <a:r>
              <a:rPr lang="en-US" sz="4400" b="1" dirty="0">
                <a:solidFill>
                  <a:schemeClr val="accent1"/>
                </a:solidFill>
                <a:latin typeface="Arial"/>
                <a:ea typeface="+mj-lt"/>
                <a:cs typeface="Arial"/>
              </a:rPr>
              <a:t>				Future Scope</a:t>
            </a:r>
            <a:endParaRPr lang="en-US" dirty="0"/>
          </a:p>
        </p:txBody>
      </p:sp>
      <p:sp>
        <p:nvSpPr>
          <p:cNvPr id="3" name="Content Placeholder 2">
            <a:extLst>
              <a:ext uri="{FF2B5EF4-FFF2-40B4-BE49-F238E27FC236}">
                <a16:creationId xmlns:a16="http://schemas.microsoft.com/office/drawing/2014/main" id="{C9C90674-3001-4091-3C65-5EEDA82DEDE2}"/>
              </a:ext>
            </a:extLst>
          </p:cNvPr>
          <p:cNvSpPr>
            <a:spLocks noGrp="1"/>
          </p:cNvSpPr>
          <p:nvPr>
            <p:ph idx="1"/>
          </p:nvPr>
        </p:nvSpPr>
        <p:spPr/>
        <p:txBody>
          <a:bodyPr/>
          <a:lstStyle/>
          <a:p>
            <a:pPr marL="0" indent="0" algn="just" rtl="0">
              <a:lnSpc>
                <a:spcPct val="150000"/>
              </a:lnSpc>
              <a:spcBef>
                <a:spcPts val="1000"/>
              </a:spcBef>
              <a:spcAft>
                <a:spcPts val="0"/>
              </a:spcAft>
              <a:buNone/>
            </a:pPr>
            <a:r>
              <a:rPr lang="en-US" sz="2000" b="0" i="0" u="none" strike="noStrike" dirty="0">
                <a:solidFill>
                  <a:srgbClr val="000000"/>
                </a:solidFill>
                <a:effectLst/>
                <a:latin typeface="Arial" panose="020B0604020202020204" pitchFamily="34" charset="0"/>
                <a:cs typeface="Arial" panose="020B0604020202020204" pitchFamily="34" charset="0"/>
              </a:rPr>
              <a:t>One of the best future enhancements for this project would be incorporating personalized learning. Personalized learning is an approach that tailors the learning experience to the individual student's needs and preferences. With this approach, the students will be able to learn at their own pace, focus on the areas they need to improve on and get more personalized feedback. This will help the students to retain information better and improve their overall understanding of the material. Personalized learning can be a powerful tool to make the education more effective, efficient and engaging for the students.</a:t>
            </a:r>
            <a:endParaRPr lang="en-US" sz="2000" b="0" dirty="0">
              <a:effectLst/>
              <a:latin typeface="Arial" panose="020B0604020202020204" pitchFamily="34" charset="0"/>
              <a:cs typeface="Arial" panose="020B0604020202020204" pitchFamily="34" charset="0"/>
            </a:endParaRPr>
          </a:p>
          <a:p>
            <a:pPr marL="0" indent="0">
              <a:buNone/>
            </a:pPr>
            <a:br>
              <a:rPr lang="en-US" dirty="0"/>
            </a:br>
            <a:endParaRPr lang="en-US" dirty="0"/>
          </a:p>
        </p:txBody>
      </p:sp>
      <p:sp>
        <p:nvSpPr>
          <p:cNvPr id="4" name="Footer Placeholder 3">
            <a:extLst>
              <a:ext uri="{FF2B5EF4-FFF2-40B4-BE49-F238E27FC236}">
                <a16:creationId xmlns:a16="http://schemas.microsoft.com/office/drawing/2014/main" id="{16421BBB-FD52-5F5B-367F-6FAF45292DB6}"/>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176705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DFC4-6B01-2D44-4E04-A4AF7A448885}"/>
              </a:ext>
            </a:extLst>
          </p:cNvPr>
          <p:cNvSpPr>
            <a:spLocks noGrp="1"/>
          </p:cNvSpPr>
          <p:nvPr>
            <p:ph type="title"/>
          </p:nvPr>
        </p:nvSpPr>
        <p:spPr/>
        <p:txBody>
          <a:bodyPr/>
          <a:lstStyle/>
          <a:p>
            <a:r>
              <a:rPr lang="en-US" sz="4400" b="1" dirty="0">
                <a:solidFill>
                  <a:schemeClr val="accent1"/>
                </a:solidFill>
                <a:latin typeface="Arial"/>
                <a:ea typeface="+mj-lt"/>
                <a:cs typeface="Arial"/>
              </a:rPr>
              <a:t>			</a:t>
            </a:r>
            <a:r>
              <a:rPr lang="en-US" b="1" dirty="0">
                <a:solidFill>
                  <a:schemeClr val="accent1"/>
                </a:solidFill>
                <a:latin typeface="Arial"/>
                <a:ea typeface="+mj-lt"/>
                <a:cs typeface="Arial"/>
              </a:rPr>
              <a:t>	Git Hub Link</a:t>
            </a:r>
            <a:endParaRPr lang="en-US" dirty="0"/>
          </a:p>
        </p:txBody>
      </p:sp>
      <p:sp>
        <p:nvSpPr>
          <p:cNvPr id="4" name="Footer Placeholder 3">
            <a:extLst>
              <a:ext uri="{FF2B5EF4-FFF2-40B4-BE49-F238E27FC236}">
                <a16:creationId xmlns:a16="http://schemas.microsoft.com/office/drawing/2014/main" id="{3F703A80-2D90-1879-E252-4D94B9BF0F65}"/>
              </a:ext>
            </a:extLst>
          </p:cNvPr>
          <p:cNvSpPr>
            <a:spLocks noGrp="1"/>
          </p:cNvSpPr>
          <p:nvPr>
            <p:ph type="ftr" sz="quarter" idx="11"/>
          </p:nvPr>
        </p:nvSpPr>
        <p:spPr/>
        <p:txBody>
          <a:bodyPr/>
          <a:lstStyle/>
          <a:p>
            <a:r>
              <a:rPr lang="en-US"/>
              <a:t>© Edunet Foundation. All rights reserved.</a:t>
            </a:r>
          </a:p>
        </p:txBody>
      </p:sp>
      <p:sp>
        <p:nvSpPr>
          <p:cNvPr id="5" name="Rectangle 1">
            <a:extLst>
              <a:ext uri="{FF2B5EF4-FFF2-40B4-BE49-F238E27FC236}">
                <a16:creationId xmlns:a16="http://schemas.microsoft.com/office/drawing/2014/main" id="{9225B4E4-BC9E-D1A3-C9D8-084AE42E89E9}"/>
              </a:ext>
            </a:extLst>
          </p:cNvPr>
          <p:cNvSpPr>
            <a:spLocks noGrp="1" noChangeArrowheads="1"/>
          </p:cNvSpPr>
          <p:nvPr>
            <p:ph idx="1"/>
          </p:nvPr>
        </p:nvSpPr>
        <p:spPr bwMode="auto">
          <a:xfrm>
            <a:off x="838200" y="2148335"/>
            <a:ext cx="10515600"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https://github.com/SAILAKSHMI-23/LMS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3530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a:lnSpc>
                <a:spcPct val="150000"/>
              </a:lnSpc>
            </a:pPr>
            <a:r>
              <a:rPr lang="en-US" sz="2000" b="1" dirty="0">
                <a:latin typeface="Arial"/>
                <a:ea typeface="+mn-lt"/>
                <a:cs typeface="Arial"/>
              </a:rPr>
              <a:t>Abstract     </a:t>
            </a:r>
            <a:endParaRPr lang="en-US" dirty="0">
              <a:latin typeface="Arial"/>
              <a:cs typeface="Arial"/>
            </a:endParaRPr>
          </a:p>
          <a:p>
            <a:pPr>
              <a:lnSpc>
                <a:spcPct val="150000"/>
              </a:lnSpc>
            </a:pPr>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a:lnSpc>
                <a:spcPct val="150000"/>
              </a:lnSpc>
            </a:pPr>
            <a:r>
              <a:rPr lang="en-US" sz="2000" b="1" dirty="0">
                <a:latin typeface="Arial"/>
                <a:ea typeface="+mn-lt"/>
                <a:cs typeface="Arial"/>
              </a:rPr>
              <a:t>Aims , Objective &amp; Proposed System/Solution</a:t>
            </a:r>
            <a:endParaRPr lang="en-US" dirty="0">
              <a:latin typeface="Arial"/>
              <a:cs typeface="Arial"/>
            </a:endParaRPr>
          </a:p>
          <a:p>
            <a:pPr>
              <a:lnSpc>
                <a:spcPct val="150000"/>
              </a:lnSpc>
            </a:pPr>
            <a:r>
              <a:rPr lang="en-US" sz="2000" b="1" dirty="0">
                <a:latin typeface="Arial"/>
                <a:ea typeface="+mn-lt"/>
                <a:cs typeface="Arial"/>
              </a:rPr>
              <a:t>System Design </a:t>
            </a:r>
            <a:endParaRPr lang="en-US" sz="2000" b="1" dirty="0">
              <a:latin typeface="Arial"/>
              <a:cs typeface="Arial"/>
            </a:endParaRPr>
          </a:p>
          <a:p>
            <a:pPr>
              <a:lnSpc>
                <a:spcPct val="150000"/>
              </a:lnSpc>
            </a:pPr>
            <a:r>
              <a:rPr lang="en-US" sz="2000" b="1" dirty="0">
                <a:latin typeface="Arial"/>
                <a:ea typeface="+mn-lt"/>
                <a:cs typeface="+mn-lt"/>
              </a:rPr>
              <a:t>System Development Approach(Technology Used)   </a:t>
            </a:r>
            <a:endParaRPr lang="en-US" dirty="0">
              <a:latin typeface="Arial"/>
              <a:cs typeface="Calibri"/>
            </a:endParaRPr>
          </a:p>
          <a:p>
            <a:pPr>
              <a:lnSpc>
                <a:spcPct val="150000"/>
              </a:lnSpc>
            </a:pPr>
            <a:r>
              <a:rPr lang="en-US" sz="2000" b="1" dirty="0">
                <a:latin typeface="Arial"/>
                <a:ea typeface="+mn-lt"/>
                <a:cs typeface="Arial"/>
              </a:rPr>
              <a:t>Conclusion</a:t>
            </a:r>
            <a:endParaRPr lang="en-US" dirty="0">
              <a:latin typeface="Arial"/>
              <a:cs typeface="Arial"/>
            </a:endParaRPr>
          </a:p>
          <a:p>
            <a:pPr>
              <a:lnSpc>
                <a:spcPct val="150000"/>
              </a:lnSpc>
            </a:pPr>
            <a:r>
              <a:rPr lang="en-US" sz="2000" b="1" dirty="0">
                <a:latin typeface="Arial"/>
                <a:ea typeface="+mn-lt"/>
                <a:cs typeface="Arial"/>
              </a:rPr>
              <a:t>References</a:t>
            </a:r>
            <a:endParaRPr lang="en-US" dirty="0">
              <a:latin typeface="Arial"/>
              <a:cs typeface="Arial"/>
            </a:endParaRPr>
          </a:p>
          <a:p>
            <a:pPr>
              <a:lnSpc>
                <a:spcPct val="150000"/>
              </a:lnSpc>
            </a:pPr>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89548" y="1956907"/>
            <a:ext cx="11152682" cy="4535968"/>
          </a:xfrm>
        </p:spPr>
        <p:txBody>
          <a:bodyPr>
            <a:noAutofit/>
          </a:bodyPr>
          <a:lstStyle/>
          <a:p>
            <a:pPr algn="just">
              <a:lnSpc>
                <a:spcPct val="150000"/>
              </a:lnSpc>
            </a:pPr>
            <a:r>
              <a:rPr lang="en-US" sz="2000" dirty="0">
                <a:latin typeface="Arial" panose="020B0604020202020204" pitchFamily="34" charset="0"/>
                <a:cs typeface="Arial" panose="020B0604020202020204" pitchFamily="34" charset="0"/>
              </a:rPr>
              <a:t>The project is a Learning Management System (LMS) that focuses on providing high-quality , free of-cost content . many people are paying large sums of money for courses, even though similar content is available for free. The proposed solution is to gather and provide high- quality, free educational resources on a single website, including videos, documents, and other materials, in multiple languages (Telugu, English, and Hindi) in order to provide an effective and accessible method of learning for student.This system aims to improve upon existing LMS platforms by providing more comprehensive and diverse content, and by making it easily accessible to users.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pPr>
            <a:r>
              <a:rPr lang="en-US" sz="2000" dirty="0">
                <a:latin typeface="Arial" panose="020B0604020202020204" pitchFamily="34" charset="0"/>
                <a:cs typeface="Arial" panose="020B0604020202020204" pitchFamily="34" charset="0"/>
              </a:rPr>
              <a:t>Many individuals are facing the challenge of having to pay high costs for educational resources, despite similar content being available for free. This creates barriers to access and affordability for many people, particularly those from disadvantaged backgrounds.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59568" y="1956907"/>
            <a:ext cx="11152682" cy="4365598"/>
          </a:xfrm>
        </p:spPr>
        <p:txBody>
          <a:bodyPr>
            <a:noAutofit/>
          </a:bodyPr>
          <a:lstStyle/>
          <a:p>
            <a:pPr marL="457200" indent="-457200" algn="l">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The proposed system aims to address the disadvantages of the existing system by providing high-quality educational content for free, in multiple languages on a centralized website that is easily accessible to all. The proposed system includes the following key features:</a:t>
            </a:r>
          </a:p>
          <a:p>
            <a:pPr marL="457200" indent="-457200" algn="l">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 A centralized, user-friendly website that allows easy access to a wide range of educational content.</a:t>
            </a:r>
          </a:p>
          <a:p>
            <a:pPr marL="457200" indent="-457200" algn="l">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Educational documents and videos in multiple languages (Telugu, English, and Hindi) to support a diverse user base.</a:t>
            </a:r>
          </a:p>
          <a:p>
            <a:pPr marL="457200" indent="-457200" algn="l">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The ability for users to provide feedback and suggestions for improvement. A user-friendly interface that makes it easy for users to navigate and find the content they need.</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1028" name="Picture 4">
            <a:extLst>
              <a:ext uri="{FF2B5EF4-FFF2-40B4-BE49-F238E27FC236}">
                <a16:creationId xmlns:a16="http://schemas.microsoft.com/office/drawing/2014/main" id="{82DD2EB3-8307-D28F-96ED-3BFED529B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181" y="1786537"/>
            <a:ext cx="8079698" cy="4494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3" name="TextBox 2">
            <a:extLst>
              <a:ext uri="{FF2B5EF4-FFF2-40B4-BE49-F238E27FC236}">
                <a16:creationId xmlns:a16="http://schemas.microsoft.com/office/drawing/2014/main" id="{42F7FF74-CBC0-D23E-1578-14F41A1A4166}"/>
              </a:ext>
            </a:extLst>
          </p:cNvPr>
          <p:cNvSpPr txBox="1"/>
          <p:nvPr/>
        </p:nvSpPr>
        <p:spPr>
          <a:xfrm>
            <a:off x="946879" y="2206265"/>
            <a:ext cx="3700071" cy="461665"/>
          </a:xfrm>
          <a:prstGeom prst="rect">
            <a:avLst/>
          </a:prstGeom>
          <a:noFill/>
        </p:spPr>
        <p:txBody>
          <a:bodyPr wrap="square">
            <a:spAutoFit/>
          </a:bodyPr>
          <a:lstStyle/>
          <a:p>
            <a:r>
              <a:rPr lang="en-US" sz="2400" b="1" i="0" u="none" strike="noStrike" dirty="0">
                <a:solidFill>
                  <a:srgbClr val="000000"/>
                </a:solidFill>
                <a:effectLst/>
                <a:latin typeface="Calibri" panose="020F0502020204030204" pitchFamily="34" charset="0"/>
              </a:rPr>
              <a:t>Software Requirements</a:t>
            </a:r>
            <a:endParaRPr lang="en-US" sz="2400" dirty="0"/>
          </a:p>
        </p:txBody>
      </p:sp>
      <p:sp>
        <p:nvSpPr>
          <p:cNvPr id="8" name="TextBox 7">
            <a:extLst>
              <a:ext uri="{FF2B5EF4-FFF2-40B4-BE49-F238E27FC236}">
                <a16:creationId xmlns:a16="http://schemas.microsoft.com/office/drawing/2014/main" id="{B1B02433-A649-ED57-8A27-8ADD5750AC7E}"/>
              </a:ext>
            </a:extLst>
          </p:cNvPr>
          <p:cNvSpPr txBox="1"/>
          <p:nvPr/>
        </p:nvSpPr>
        <p:spPr>
          <a:xfrm>
            <a:off x="928765" y="2995325"/>
            <a:ext cx="5427065" cy="2805320"/>
          </a:xfrm>
          <a:prstGeom prst="rect">
            <a:avLst/>
          </a:prstGeom>
          <a:noFill/>
        </p:spPr>
        <p:txBody>
          <a:bodyPr wrap="square">
            <a:spAutoFit/>
          </a:bodyPr>
          <a:lstStyle/>
          <a:p>
            <a:pPr algn="just" rtl="0" fontAlgn="base">
              <a:lnSpc>
                <a:spcPct val="150000"/>
              </a:lnSpc>
              <a:spcBef>
                <a:spcPts val="290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HTML                                                             </a:t>
            </a:r>
          </a:p>
          <a:p>
            <a:pPr algn="just"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CSS</a:t>
            </a:r>
          </a:p>
          <a:p>
            <a:pPr algn="just"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Bootstrap</a:t>
            </a:r>
          </a:p>
          <a:p>
            <a:pPr algn="just"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JavaScript</a:t>
            </a:r>
          </a:p>
          <a:p>
            <a:pPr algn="just"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PHP</a:t>
            </a:r>
          </a:p>
          <a:p>
            <a:pPr algn="just"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MySQL</a:t>
            </a:r>
          </a:p>
        </p:txBody>
      </p:sp>
      <p:sp>
        <p:nvSpPr>
          <p:cNvPr id="11" name="TextBox 10">
            <a:extLst>
              <a:ext uri="{FF2B5EF4-FFF2-40B4-BE49-F238E27FC236}">
                <a16:creationId xmlns:a16="http://schemas.microsoft.com/office/drawing/2014/main" id="{47A4807C-6372-868F-8A48-75B7B02A8EEC}"/>
              </a:ext>
            </a:extLst>
          </p:cNvPr>
          <p:cNvSpPr txBox="1"/>
          <p:nvPr/>
        </p:nvSpPr>
        <p:spPr>
          <a:xfrm>
            <a:off x="6355830" y="2277630"/>
            <a:ext cx="5427065" cy="461665"/>
          </a:xfrm>
          <a:prstGeom prst="rect">
            <a:avLst/>
          </a:prstGeom>
          <a:noFill/>
        </p:spPr>
        <p:txBody>
          <a:bodyPr wrap="square">
            <a:spAutoFit/>
          </a:bodyPr>
          <a:lstStyle/>
          <a:p>
            <a:r>
              <a:rPr lang="en-US" sz="2400" b="1" dirty="0">
                <a:solidFill>
                  <a:srgbClr val="000000"/>
                </a:solidFill>
                <a:latin typeface="Calibri" panose="020F0502020204030204" pitchFamily="34" charset="0"/>
              </a:rPr>
              <a:t>Hardware</a:t>
            </a:r>
            <a:r>
              <a:rPr lang="en-US" sz="2400" b="1" i="0" u="none" strike="noStrike" dirty="0">
                <a:solidFill>
                  <a:srgbClr val="000000"/>
                </a:solidFill>
                <a:effectLst/>
                <a:latin typeface="Calibri" panose="020F0502020204030204" pitchFamily="34" charset="0"/>
              </a:rPr>
              <a:t> Requirements</a:t>
            </a:r>
            <a:endParaRPr lang="en-US" sz="2400" dirty="0"/>
          </a:p>
        </p:txBody>
      </p:sp>
      <p:sp>
        <p:nvSpPr>
          <p:cNvPr id="13" name="TextBox 12">
            <a:extLst>
              <a:ext uri="{FF2B5EF4-FFF2-40B4-BE49-F238E27FC236}">
                <a16:creationId xmlns:a16="http://schemas.microsoft.com/office/drawing/2014/main" id="{37AFCE4A-8C65-21A1-3C73-42952D124046}"/>
              </a:ext>
            </a:extLst>
          </p:cNvPr>
          <p:cNvSpPr txBox="1"/>
          <p:nvPr/>
        </p:nvSpPr>
        <p:spPr>
          <a:xfrm>
            <a:off x="6700602" y="2995325"/>
            <a:ext cx="3132945" cy="1891287"/>
          </a:xfrm>
          <a:prstGeom prst="rect">
            <a:avLst/>
          </a:prstGeom>
          <a:noFill/>
        </p:spPr>
        <p:txBody>
          <a:bodyPr wrap="square">
            <a:spAutoFit/>
          </a:bodyPr>
          <a:lstStyle/>
          <a:p>
            <a:pPr rtl="0" fontAlgn="base">
              <a:lnSpc>
                <a:spcPct val="150000"/>
              </a:lnSpc>
              <a:spcBef>
                <a:spcPts val="100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RAM- 4GB  above</a:t>
            </a:r>
            <a:endParaRPr lang="en-US" sz="2000" b="0" i="0" u="none" strike="noStrike" dirty="0">
              <a:solidFill>
                <a:srgbClr val="000000"/>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Hard Disk -500GB above </a:t>
            </a:r>
            <a:endParaRPr lang="en-US" sz="2000" b="0" i="0" u="none" strike="noStrike" dirty="0">
              <a:solidFill>
                <a:srgbClr val="000000"/>
              </a:solidFill>
              <a:effectLst/>
              <a:latin typeface="Arial" panose="020B0604020202020204" pitchFamily="34" charset="0"/>
            </a:endParaRPr>
          </a:p>
          <a:p>
            <a:pPr>
              <a:lnSpc>
                <a:spcPct val="150000"/>
              </a:lnSpc>
            </a:pPr>
            <a:br>
              <a:rPr lang="en-US" sz="2000" b="0" dirty="0">
                <a:effectLst/>
              </a:rPr>
            </a:br>
            <a:endParaRPr lang="en-US" sz="2000" dirty="0"/>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lnSpcReduction="10000"/>
          </a:bodyPr>
          <a:lstStyle/>
          <a:p>
            <a:pPr algn="just" rtl="0">
              <a:lnSpc>
                <a:spcPct val="150000"/>
              </a:lnSpc>
              <a:spcBef>
                <a:spcPts val="1000"/>
              </a:spcBef>
              <a:spcAft>
                <a:spcPts val="0"/>
              </a:spcAft>
            </a:pPr>
            <a:r>
              <a:rPr lang="en-US" sz="2000" b="0" i="0" u="none" strike="noStrike" dirty="0">
                <a:solidFill>
                  <a:srgbClr val="000000"/>
                </a:solidFill>
                <a:effectLst/>
                <a:latin typeface="Arial" panose="020B0604020202020204" pitchFamily="34" charset="0"/>
                <a:cs typeface="Arial" panose="020B0604020202020204" pitchFamily="34" charset="0"/>
              </a:rPr>
              <a:t>In conclusion, the proposed project aims to address the issue of individuals spending large sums of money on courses despite the availability of quality content for free. By gathering and compiling this free content in one place, the project hopes to make it easily accessible to students and provide an effective method of learning. The website, documents, and instructional videos offered in Telugu, English, and Hindi will enhance the learning experience and help reduce financial burden on students. Overall, the project aims to provide accessible, quality education for all.</a:t>
            </a:r>
            <a:endParaRPr lang="en-US" sz="2000" b="0" dirty="0">
              <a:effectLst/>
              <a:latin typeface="Arial" panose="020B0604020202020204" pitchFamily="34" charset="0"/>
              <a:cs typeface="Arial" panose="020B0604020202020204" pitchFamily="34" charset="0"/>
            </a:endParaRPr>
          </a:p>
          <a:p>
            <a:pPr>
              <a:lnSpc>
                <a:spcPct val="150000"/>
              </a:lnSpc>
            </a:pPr>
            <a:br>
              <a:rPr lang="en-US" sz="2000" dirty="0">
                <a:latin typeface="Arial" panose="020B0604020202020204" pitchFamily="34" charset="0"/>
                <a:cs typeface="Arial" panose="020B0604020202020204" pitchFamily="34" charset="0"/>
              </a:rPr>
            </a:b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1D0A-ECDB-C154-5118-3094B35269BF}"/>
              </a:ext>
            </a:extLst>
          </p:cNvPr>
          <p:cNvSpPr>
            <a:spLocks noGrp="1"/>
          </p:cNvSpPr>
          <p:nvPr>
            <p:ph type="title"/>
          </p:nvPr>
        </p:nvSpPr>
        <p:spPr/>
        <p:txBody>
          <a:bodyPr/>
          <a:lstStyle/>
          <a:p>
            <a:r>
              <a:rPr lang="en-US" sz="4400" b="1" dirty="0">
                <a:solidFill>
                  <a:schemeClr val="accent1"/>
                </a:solidFill>
                <a:latin typeface="Arial"/>
                <a:ea typeface="+mj-lt"/>
                <a:cs typeface="Arial"/>
              </a:rPr>
              <a:t>				References</a:t>
            </a:r>
            <a:endParaRPr lang="en-US" dirty="0"/>
          </a:p>
        </p:txBody>
      </p:sp>
      <p:sp>
        <p:nvSpPr>
          <p:cNvPr id="3" name="Content Placeholder 2">
            <a:extLst>
              <a:ext uri="{FF2B5EF4-FFF2-40B4-BE49-F238E27FC236}">
                <a16:creationId xmlns:a16="http://schemas.microsoft.com/office/drawing/2014/main" id="{08457432-29E9-662C-8F5C-2B40EB870D9D}"/>
              </a:ext>
            </a:extLst>
          </p:cNvPr>
          <p:cNvSpPr>
            <a:spLocks noGrp="1"/>
          </p:cNvSpPr>
          <p:nvPr>
            <p:ph idx="1"/>
          </p:nvPr>
        </p:nvSpPr>
        <p:spPr/>
        <p:txBody>
          <a:bodyPr/>
          <a:lstStyle/>
          <a:p>
            <a:pPr rtl="0" fontAlgn="base">
              <a:lnSpc>
                <a:spcPct val="150000"/>
              </a:lnSpc>
              <a:spcBef>
                <a:spcPts val="100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Online E Learning Platform </a:t>
            </a:r>
          </a:p>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https://alison.com/ </a:t>
            </a:r>
          </a:p>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https://byjus.com/ </a:t>
            </a:r>
          </a:p>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https://www.sololearn.com/ </a:t>
            </a:r>
          </a:p>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https://ineuron.ai/ </a:t>
            </a:r>
          </a:p>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https://www.pirple.com/ </a:t>
            </a:r>
          </a:p>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https://www.vedantu.com</a:t>
            </a:r>
          </a:p>
          <a:p>
            <a:pPr marL="0" indent="0">
              <a:buNone/>
            </a:pPr>
            <a:endParaRPr lang="en-US" dirty="0"/>
          </a:p>
        </p:txBody>
      </p:sp>
      <p:sp>
        <p:nvSpPr>
          <p:cNvPr id="4" name="Footer Placeholder 3">
            <a:extLst>
              <a:ext uri="{FF2B5EF4-FFF2-40B4-BE49-F238E27FC236}">
                <a16:creationId xmlns:a16="http://schemas.microsoft.com/office/drawing/2014/main" id="{979FA41B-7FEB-1AE1-0A39-8E64AC9FBDC5}"/>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840143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772</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LEARNING MANAGEMENT SYSTEM</vt:lpstr>
      <vt:lpstr>OUTLINE</vt:lpstr>
      <vt:lpstr>Abstract</vt:lpstr>
      <vt:lpstr>Problem Statement</vt:lpstr>
      <vt:lpstr>Proposed Solution</vt:lpstr>
      <vt:lpstr>System Architecture</vt:lpstr>
      <vt:lpstr>System Deployment Approach</vt:lpstr>
      <vt:lpstr>Conclusion</vt:lpstr>
      <vt:lpstr>    References</vt:lpstr>
      <vt:lpstr>    Future Scope</vt:lpstr>
      <vt:lpstr>    Git 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Zia</cp:lastModifiedBy>
  <cp:revision>49</cp:revision>
  <dcterms:created xsi:type="dcterms:W3CDTF">2021-04-26T07:43:48Z</dcterms:created>
  <dcterms:modified xsi:type="dcterms:W3CDTF">2023-03-03T09:47:12Z</dcterms:modified>
</cp:coreProperties>
</file>