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7" r:id="rId2"/>
    <p:sldId id="258" r:id="rId3"/>
    <p:sldId id="256" r:id="rId4"/>
    <p:sldId id="269" r:id="rId5"/>
    <p:sldId id="270" r:id="rId6"/>
    <p:sldId id="260" r:id="rId7"/>
    <p:sldId id="262" r:id="rId8"/>
    <p:sldId id="271" r:id="rId9"/>
    <p:sldId id="275" r:id="rId10"/>
    <p:sldId id="276" r:id="rId11"/>
    <p:sldId id="277" r:id="rId12"/>
    <p:sldId id="265" r:id="rId13"/>
    <p:sldId id="259" r:id="rId14"/>
    <p:sldId id="266" r:id="rId15"/>
    <p:sldId id="273" r:id="rId16"/>
    <p:sldId id="272" r:id="rId17"/>
    <p:sldId id="267" r:id="rId18"/>
    <p:sldId id="261" r:id="rId19"/>
    <p:sldId id="263" r:id="rId20"/>
    <p:sldId id="274" r:id="rId21"/>
  </p:sldIdLst>
  <p:sldSz cx="9144000" cy="5143500" type="screen16x9"/>
  <p:notesSz cx="6858000" cy="9144000"/>
  <p:embeddedFontLst>
    <p:embeddedFont>
      <p:font typeface="Bookman Old Style" panose="02050604050505020204" pitchFamily="18"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820" y="5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56" Type="http://customschemas.google.com/relationships/presentationmetadata" Target="meta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hna\AppData\Local\Microsoft\Windows\INetCache\IE\5CWC2MHC\Resultsmajor%5b1%5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hna\AppData\Local\Microsoft\Windows\INetCache\IE\5CWC2MHC\Resultsmajor%5b1%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hna\AppData\Local\Microsoft\Windows\INetCache\IE\5CWC2MHC\Resultsmajor%5b1%5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Sheet1!$E$18</c:f>
              <c:strCache>
                <c:ptCount val="1"/>
                <c:pt idx="0">
                  <c:v>Memory Allocated (Bytes)</c:v>
                </c:pt>
              </c:strCache>
            </c:strRef>
          </c:tx>
          <c:spPr>
            <a:solidFill>
              <a:schemeClr val="accent1"/>
            </a:solidFill>
            <a:ln>
              <a:noFill/>
            </a:ln>
            <a:effectLst/>
          </c:spPr>
          <c:invertIfNegative val="0"/>
          <c:cat>
            <c:strRef>
              <c:f>Sheet1!$C$19:$C$22</c:f>
              <c:strCache>
                <c:ptCount val="4"/>
                <c:pt idx="0">
                  <c:v>Apriori</c:v>
                </c:pt>
                <c:pt idx="1">
                  <c:v>FPGrowth</c:v>
                </c:pt>
                <c:pt idx="2">
                  <c:v>DPT  Optimization</c:v>
                </c:pt>
                <c:pt idx="3">
                  <c:v>DPT </c:v>
                </c:pt>
              </c:strCache>
            </c:strRef>
          </c:cat>
          <c:val>
            <c:numRef>
              <c:f>Sheet1!$E$19:$E$22</c:f>
              <c:numCache>
                <c:formatCode>General</c:formatCode>
                <c:ptCount val="4"/>
                <c:pt idx="0">
                  <c:v>283286784</c:v>
                </c:pt>
                <c:pt idx="1">
                  <c:v>257153736</c:v>
                </c:pt>
                <c:pt idx="2">
                  <c:v>200369184</c:v>
                </c:pt>
                <c:pt idx="3">
                  <c:v>245338112</c:v>
                </c:pt>
              </c:numCache>
            </c:numRef>
          </c:val>
          <c:extLst>
            <c:ext xmlns:c16="http://schemas.microsoft.com/office/drawing/2014/chart" uri="{C3380CC4-5D6E-409C-BE32-E72D297353CC}">
              <c16:uniqueId val="{00000000-B57D-4E42-80FA-DE361740492B}"/>
            </c:ext>
          </c:extLst>
        </c:ser>
        <c:dLbls>
          <c:showLegendKey val="0"/>
          <c:showVal val="0"/>
          <c:showCatName val="0"/>
          <c:showSerName val="0"/>
          <c:showPercent val="0"/>
          <c:showBubbleSize val="0"/>
        </c:dLbls>
        <c:gapWidth val="219"/>
        <c:overlap val="-27"/>
        <c:axId val="1221747567"/>
        <c:axId val="1221731247"/>
      </c:barChart>
      <c:catAx>
        <c:axId val="1221747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1731247"/>
        <c:crosses val="autoZero"/>
        <c:auto val="1"/>
        <c:lblAlgn val="ctr"/>
        <c:lblOffset val="100"/>
        <c:noMultiLvlLbl val="0"/>
      </c:catAx>
      <c:valAx>
        <c:axId val="1221731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1747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9.5567147856517945E-2"/>
          <c:y val="0.18763888888888891"/>
          <c:w val="0.86554396325459315"/>
          <c:h val="0.70959135316418775"/>
        </c:manualLayout>
      </c:layout>
      <c:barChart>
        <c:barDir val="col"/>
        <c:grouping val="clustered"/>
        <c:varyColors val="0"/>
        <c:ser>
          <c:idx val="0"/>
          <c:order val="0"/>
          <c:tx>
            <c:strRef>
              <c:f>Sheet1!$D$18</c:f>
              <c:strCache>
                <c:ptCount val="1"/>
                <c:pt idx="0">
                  <c:v>Execution Time (Nanoseconds)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Lbl>
              <c:idx val="0"/>
              <c:tx>
                <c:rich>
                  <a:bodyPr/>
                  <a:lstStyle/>
                  <a:p>
                    <a:fld id="{F0FBD647-D63B-407F-86E3-17E9DB80CD1B}" type="VALUE">
                      <a:rPr lang="en-US"/>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D1D0-45C7-A3E5-ECB55BEADC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Sheet1!$C$19:$C$22</c:f>
              <c:strCache>
                <c:ptCount val="4"/>
                <c:pt idx="0">
                  <c:v>Apriori</c:v>
                </c:pt>
                <c:pt idx="1">
                  <c:v>FPGrowth</c:v>
                </c:pt>
                <c:pt idx="2">
                  <c:v>DPT  Optimization</c:v>
                </c:pt>
                <c:pt idx="3">
                  <c:v>DPT </c:v>
                </c:pt>
              </c:strCache>
            </c:strRef>
          </c:cat>
          <c:val>
            <c:numRef>
              <c:f>Sheet1!$D$19:$D$22</c:f>
              <c:numCache>
                <c:formatCode>General</c:formatCode>
                <c:ptCount val="4"/>
                <c:pt idx="0">
                  <c:v>11886487400</c:v>
                </c:pt>
                <c:pt idx="1">
                  <c:v>10858916200</c:v>
                </c:pt>
                <c:pt idx="2">
                  <c:v>2005798800</c:v>
                </c:pt>
                <c:pt idx="3">
                  <c:v>2754644900</c:v>
                </c:pt>
              </c:numCache>
            </c:numRef>
          </c:val>
          <c:extLst>
            <c:ext xmlns:c16="http://schemas.microsoft.com/office/drawing/2014/chart" uri="{C3380CC4-5D6E-409C-BE32-E72D297353CC}">
              <c16:uniqueId val="{00000001-D1D0-45C7-A3E5-ECB55BEADC09}"/>
            </c:ext>
          </c:extLst>
        </c:ser>
        <c:dLbls>
          <c:dLblPos val="outEnd"/>
          <c:showLegendKey val="0"/>
          <c:showVal val="1"/>
          <c:showCatName val="0"/>
          <c:showSerName val="0"/>
          <c:showPercent val="0"/>
          <c:showBubbleSize val="0"/>
        </c:dLbls>
        <c:gapWidth val="100"/>
        <c:overlap val="-24"/>
        <c:axId val="1221737967"/>
        <c:axId val="1221725967"/>
      </c:barChart>
      <c:catAx>
        <c:axId val="122173796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221725967"/>
        <c:crosses val="autoZero"/>
        <c:auto val="1"/>
        <c:lblAlgn val="ctr"/>
        <c:lblOffset val="100"/>
        <c:noMultiLvlLbl val="0"/>
      </c:catAx>
      <c:valAx>
        <c:axId val="122172596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221737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Nodes Generated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Sheet1!$C$46</c:f>
              <c:strCache>
                <c:ptCount val="1"/>
                <c:pt idx="0">
                  <c:v>DPT  Optimization</c:v>
                </c:pt>
              </c:strCache>
            </c:strRef>
          </c:tx>
          <c:spPr>
            <a:ln w="28575" cap="rnd">
              <a:solidFill>
                <a:schemeClr val="accent1"/>
              </a:solidFill>
              <a:round/>
            </a:ln>
            <a:effectLst/>
          </c:spPr>
          <c:marker>
            <c:symbol val="none"/>
          </c:marker>
          <c:dLbls>
            <c:dLbl>
              <c:idx val="0"/>
              <c:layout>
                <c:manualLayout>
                  <c:x val="1.8944444444444392E-2"/>
                  <c:y val="2.31481481481481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97A-4A2A-A8BE-680BBB5A08AA}"/>
                </c:ext>
              </c:extLst>
            </c:dLbl>
            <c:dLbl>
              <c:idx val="2"/>
              <c:layout>
                <c:manualLayout>
                  <c:x val="-0.11921031492069552"/>
                  <c:y val="8.8940657520817767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97A-4A2A-A8BE-680BBB5A08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Sheet1!$D$44:$F$45</c:f>
              <c:strCache>
                <c:ptCount val="3"/>
                <c:pt idx="0">
                  <c:v>Chess</c:v>
                </c:pt>
                <c:pt idx="1">
                  <c:v>Accidents</c:v>
                </c:pt>
                <c:pt idx="2">
                  <c:v>T10I4D100K</c:v>
                </c:pt>
              </c:strCache>
            </c:strRef>
          </c:cat>
          <c:val>
            <c:numRef>
              <c:f>Sheet1!$D$46:$F$46</c:f>
              <c:numCache>
                <c:formatCode>General</c:formatCode>
                <c:ptCount val="3"/>
                <c:pt idx="0">
                  <c:v>128790</c:v>
                </c:pt>
                <c:pt idx="1">
                  <c:v>43658189</c:v>
                </c:pt>
                <c:pt idx="2">
                  <c:v>164228</c:v>
                </c:pt>
              </c:numCache>
            </c:numRef>
          </c:val>
          <c:smooth val="0"/>
          <c:extLst>
            <c:ext xmlns:c16="http://schemas.microsoft.com/office/drawing/2014/chart" uri="{C3380CC4-5D6E-409C-BE32-E72D297353CC}">
              <c16:uniqueId val="{00000002-897A-4A2A-A8BE-680BBB5A08AA}"/>
            </c:ext>
          </c:extLst>
        </c:ser>
        <c:ser>
          <c:idx val="1"/>
          <c:order val="1"/>
          <c:tx>
            <c:strRef>
              <c:f>Sheet1!$C$47</c:f>
              <c:strCache>
                <c:ptCount val="1"/>
                <c:pt idx="0">
                  <c:v>DPT </c:v>
                </c:pt>
              </c:strCache>
            </c:strRef>
          </c:tx>
          <c:spPr>
            <a:ln w="28575" cap="rnd">
              <a:solidFill>
                <a:schemeClr val="accent2"/>
              </a:solidFill>
              <a:round/>
            </a:ln>
            <a:effectLst/>
          </c:spPr>
          <c:marker>
            <c:symbol val="none"/>
          </c:marker>
          <c:dLbls>
            <c:dLbl>
              <c:idx val="0"/>
              <c:layout>
                <c:manualLayout>
                  <c:x val="-0.10327777777777777"/>
                  <c:y val="-6.94444444444444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97A-4A2A-A8BE-680BBB5A08AA}"/>
                </c:ext>
              </c:extLst>
            </c:dLbl>
            <c:dLbl>
              <c:idx val="2"/>
              <c:layout>
                <c:manualLayout>
                  <c:x val="-2.8666003233866078E-2"/>
                  <c:y val="-9.64507453008678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97A-4A2A-A8BE-680BBB5A08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Sheet1!$D$44:$F$45</c:f>
              <c:strCache>
                <c:ptCount val="3"/>
                <c:pt idx="0">
                  <c:v>Chess</c:v>
                </c:pt>
                <c:pt idx="1">
                  <c:v>Accidents</c:v>
                </c:pt>
                <c:pt idx="2">
                  <c:v>T10I4D100K</c:v>
                </c:pt>
              </c:strCache>
            </c:strRef>
          </c:cat>
          <c:val>
            <c:numRef>
              <c:f>Sheet1!$D$47:$F$47</c:f>
              <c:numCache>
                <c:formatCode>General</c:formatCode>
                <c:ptCount val="3"/>
                <c:pt idx="0">
                  <c:v>152766</c:v>
                </c:pt>
                <c:pt idx="1">
                  <c:v>49432217</c:v>
                </c:pt>
                <c:pt idx="2">
                  <c:v>185314</c:v>
                </c:pt>
              </c:numCache>
            </c:numRef>
          </c:val>
          <c:smooth val="0"/>
          <c:extLst>
            <c:ext xmlns:c16="http://schemas.microsoft.com/office/drawing/2014/chart" uri="{C3380CC4-5D6E-409C-BE32-E72D297353CC}">
              <c16:uniqueId val="{00000005-897A-4A2A-A8BE-680BBB5A08AA}"/>
            </c:ext>
          </c:extLst>
        </c:ser>
        <c:dLbls>
          <c:dLblPos val="ctr"/>
          <c:showLegendKey val="0"/>
          <c:showVal val="1"/>
          <c:showCatName val="0"/>
          <c:showSerName val="0"/>
          <c:showPercent val="0"/>
          <c:showBubbleSize val="0"/>
        </c:dLbls>
        <c:smooth val="0"/>
        <c:axId val="1221725007"/>
        <c:axId val="1221725487"/>
      </c:lineChart>
      <c:catAx>
        <c:axId val="122172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1725487"/>
        <c:crosses val="autoZero"/>
        <c:auto val="1"/>
        <c:lblAlgn val="ctr"/>
        <c:lblOffset val="100"/>
        <c:noMultiLvlLbl val="0"/>
      </c:catAx>
      <c:valAx>
        <c:axId val="1221725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1725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41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7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788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958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37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88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73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980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76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Department of Computer Science and Engineering</a:t>
            </a:r>
            <a:endParaRPr dirty="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dirty="0"/>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dirty="0"/>
              <a:t>Department of Computer Science and Engineering</a:t>
            </a:r>
            <a:endParaRPr dirty="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67767" y="1215328"/>
            <a:ext cx="8229600" cy="857400"/>
          </a:xfrm>
        </p:spPr>
        <p:txBody>
          <a:bodyPr/>
          <a:lstStyle/>
          <a:p>
            <a:r>
              <a:rPr lang="en-US" sz="2400" dirty="0">
                <a:solidFill>
                  <a:srgbClr val="000000"/>
                </a:solidFill>
                <a:effectLst/>
                <a:latin typeface="Times New Roman" panose="02020603050405020304" pitchFamily="18" charset="0"/>
                <a:cs typeface="Times New Roman" panose="02020603050405020304" pitchFamily="18" charset="0"/>
              </a:rPr>
              <a:t>Enhancing Memory Efficiency in Frequent Itemset Mining </a:t>
            </a:r>
            <a:br>
              <a:rPr lang="en-US" sz="2400" dirty="0">
                <a:latin typeface="Times New Roman" panose="02020603050405020304" pitchFamily="18" charset="0"/>
                <a:cs typeface="Times New Roman" panose="02020603050405020304" pitchFamily="18" charset="0"/>
              </a:rPr>
            </a:br>
            <a:r>
              <a:rPr lang="en-US" sz="2400" dirty="0">
                <a:solidFill>
                  <a:srgbClr val="000000"/>
                </a:solidFill>
                <a:effectLst/>
                <a:latin typeface="Times New Roman" panose="02020603050405020304" pitchFamily="18" charset="0"/>
                <a:cs typeface="Times New Roman" panose="02020603050405020304" pitchFamily="18" charset="0"/>
              </a:rPr>
              <a:t>through Dynamic Prefix Tree Optimization</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7767" y="3265616"/>
            <a:ext cx="4285896"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 Sai Manideep Reddy (20EG105402)</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 Harshitha (20EG105405)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K. Adithya (20EG105417)</a:t>
            </a:r>
          </a:p>
        </p:txBody>
      </p:sp>
      <p:sp>
        <p:nvSpPr>
          <p:cNvPr id="8" name="TextBox 7"/>
          <p:cNvSpPr txBox="1"/>
          <p:nvPr/>
        </p:nvSpPr>
        <p:spPr>
          <a:xfrm>
            <a:off x="5630301" y="3284337"/>
            <a:ext cx="2070599"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r>
              <a:rPr lang="en-US" dirty="0">
                <a:latin typeface="Times New Roman" panose="02020603050405020304" pitchFamily="18" charset="0"/>
                <a:cs typeface="Times New Roman" panose="02020603050405020304" pitchFamily="18" charset="0"/>
              </a:rPr>
              <a:t>Dr. Pallam Ravi</a:t>
            </a:r>
          </a:p>
          <a:p>
            <a:r>
              <a:rPr lang="en-US" dirty="0">
                <a:latin typeface="Times New Roman" panose="02020603050405020304" pitchFamily="18" charset="0"/>
                <a:cs typeface="Times New Roman" panose="02020603050405020304" pitchFamily="18" charset="0"/>
              </a:rPr>
              <a:t>Assistant Professor</a:t>
            </a:r>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dirty="0"/>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D20F5571-D2FC-2D82-B8B3-577BC29A0D7F}"/>
              </a:ext>
            </a:extLst>
          </p:cNvPr>
          <p:cNvSpPr txBox="1"/>
          <p:nvPr/>
        </p:nvSpPr>
        <p:spPr>
          <a:xfrm>
            <a:off x="1394286" y="468255"/>
            <a:ext cx="4572000" cy="307777"/>
          </a:xfrm>
          <a:prstGeom prst="rect">
            <a:avLst/>
          </a:prstGeom>
          <a:noFill/>
        </p:spPr>
        <p:txBody>
          <a:bodyPr wrap="square">
            <a:spAutoFit/>
          </a:bodyPr>
          <a:lstStyle/>
          <a:p>
            <a:r>
              <a:rPr lang="en-IN" b="1" dirty="0">
                <a:solidFill>
                  <a:srgbClr val="000000"/>
                </a:solidFill>
                <a:effectLst/>
                <a:latin typeface="Times New Roman" panose="02020603050405020304" pitchFamily="18" charset="0"/>
                <a:ea typeface="Times New Roman" panose="02020603050405020304" pitchFamily="18" charset="0"/>
              </a:rPr>
              <a:t>Reducing the Nodes</a:t>
            </a:r>
            <a:endParaRPr lang="en-IN" b="1" dirty="0"/>
          </a:p>
        </p:txBody>
      </p:sp>
      <p:graphicFrame>
        <p:nvGraphicFramePr>
          <p:cNvPr id="27" name="Table 26">
            <a:extLst>
              <a:ext uri="{FF2B5EF4-FFF2-40B4-BE49-F238E27FC236}">
                <a16:creationId xmlns:a16="http://schemas.microsoft.com/office/drawing/2014/main" id="{75807DA8-2C01-A846-E018-BBF075C1ED8A}"/>
              </a:ext>
            </a:extLst>
          </p:cNvPr>
          <p:cNvGraphicFramePr>
            <a:graphicFrameLocks noGrp="1"/>
          </p:cNvGraphicFramePr>
          <p:nvPr>
            <p:extLst>
              <p:ext uri="{D42A27DB-BD31-4B8C-83A1-F6EECF244321}">
                <p14:modId xmlns:p14="http://schemas.microsoft.com/office/powerpoint/2010/main" val="2259466832"/>
              </p:ext>
            </p:extLst>
          </p:nvPr>
        </p:nvGraphicFramePr>
        <p:xfrm>
          <a:off x="514931" y="981080"/>
          <a:ext cx="1763320" cy="522256"/>
        </p:xfrm>
        <a:graphic>
          <a:graphicData uri="http://schemas.openxmlformats.org/drawingml/2006/table">
            <a:tbl>
              <a:tblPr firstRow="1" firstCol="1" bandRow="1">
                <a:tableStyleId>{1D3205E1-8B83-452B-8570-0B3C4014EAE2}</a:tableStyleId>
              </a:tblPr>
              <a:tblGrid>
                <a:gridCol w="440830">
                  <a:extLst>
                    <a:ext uri="{9D8B030D-6E8A-4147-A177-3AD203B41FA5}">
                      <a16:colId xmlns:a16="http://schemas.microsoft.com/office/drawing/2014/main" val="2381256392"/>
                    </a:ext>
                  </a:extLst>
                </a:gridCol>
                <a:gridCol w="440830">
                  <a:extLst>
                    <a:ext uri="{9D8B030D-6E8A-4147-A177-3AD203B41FA5}">
                      <a16:colId xmlns:a16="http://schemas.microsoft.com/office/drawing/2014/main" val="1446051257"/>
                    </a:ext>
                  </a:extLst>
                </a:gridCol>
                <a:gridCol w="440830">
                  <a:extLst>
                    <a:ext uri="{9D8B030D-6E8A-4147-A177-3AD203B41FA5}">
                      <a16:colId xmlns:a16="http://schemas.microsoft.com/office/drawing/2014/main" val="3423553234"/>
                    </a:ext>
                  </a:extLst>
                </a:gridCol>
                <a:gridCol w="440830">
                  <a:extLst>
                    <a:ext uri="{9D8B030D-6E8A-4147-A177-3AD203B41FA5}">
                      <a16:colId xmlns:a16="http://schemas.microsoft.com/office/drawing/2014/main" val="2293543018"/>
                    </a:ext>
                  </a:extLst>
                </a:gridCol>
              </a:tblGrid>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b</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c</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d</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2542589"/>
                  </a:ext>
                </a:extLst>
              </a:tr>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5</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3</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4</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5141447"/>
                  </a:ext>
                </a:extLst>
              </a:tr>
            </a:tbl>
          </a:graphicData>
        </a:graphic>
      </p:graphicFrame>
      <p:graphicFrame>
        <p:nvGraphicFramePr>
          <p:cNvPr id="28" name="Table 27">
            <a:extLst>
              <a:ext uri="{FF2B5EF4-FFF2-40B4-BE49-F238E27FC236}">
                <a16:creationId xmlns:a16="http://schemas.microsoft.com/office/drawing/2014/main" id="{E795C3B8-07F2-EF25-936F-473D476C14DD}"/>
              </a:ext>
            </a:extLst>
          </p:cNvPr>
          <p:cNvGraphicFramePr>
            <a:graphicFrameLocks noGrp="1"/>
          </p:cNvGraphicFramePr>
          <p:nvPr>
            <p:extLst>
              <p:ext uri="{D42A27DB-BD31-4B8C-83A1-F6EECF244321}">
                <p14:modId xmlns:p14="http://schemas.microsoft.com/office/powerpoint/2010/main" val="2102271949"/>
              </p:ext>
            </p:extLst>
          </p:nvPr>
        </p:nvGraphicFramePr>
        <p:xfrm>
          <a:off x="2502634" y="981080"/>
          <a:ext cx="1939652" cy="522256"/>
        </p:xfrm>
        <a:graphic>
          <a:graphicData uri="http://schemas.openxmlformats.org/drawingml/2006/table">
            <a:tbl>
              <a:tblPr firstRow="1" firstCol="1" bandRow="1">
                <a:tableStyleId>{1D3205E1-8B83-452B-8570-0B3C4014EAE2}</a:tableStyleId>
              </a:tblPr>
              <a:tblGrid>
                <a:gridCol w="484913">
                  <a:extLst>
                    <a:ext uri="{9D8B030D-6E8A-4147-A177-3AD203B41FA5}">
                      <a16:colId xmlns:a16="http://schemas.microsoft.com/office/drawing/2014/main" val="3483055605"/>
                    </a:ext>
                  </a:extLst>
                </a:gridCol>
                <a:gridCol w="484913">
                  <a:extLst>
                    <a:ext uri="{9D8B030D-6E8A-4147-A177-3AD203B41FA5}">
                      <a16:colId xmlns:a16="http://schemas.microsoft.com/office/drawing/2014/main" val="971462358"/>
                    </a:ext>
                  </a:extLst>
                </a:gridCol>
                <a:gridCol w="484913">
                  <a:extLst>
                    <a:ext uri="{9D8B030D-6E8A-4147-A177-3AD203B41FA5}">
                      <a16:colId xmlns:a16="http://schemas.microsoft.com/office/drawing/2014/main" val="3034190075"/>
                    </a:ext>
                  </a:extLst>
                </a:gridCol>
                <a:gridCol w="484913">
                  <a:extLst>
                    <a:ext uri="{9D8B030D-6E8A-4147-A177-3AD203B41FA5}">
                      <a16:colId xmlns:a16="http://schemas.microsoft.com/office/drawing/2014/main" val="45882656"/>
                    </a:ext>
                  </a:extLst>
                </a:gridCol>
              </a:tblGrid>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438" marR="75438"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438" marR="75438"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438" marR="75438"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438" marR="75438" marT="0" marB="0" anchor="ctr"/>
                </a:tc>
                <a:extLst>
                  <a:ext uri="{0D108BD9-81ED-4DB2-BD59-A6C34878D82A}">
                    <a16:rowId xmlns:a16="http://schemas.microsoft.com/office/drawing/2014/main" val="1247537713"/>
                  </a:ext>
                </a:extLst>
              </a:tr>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8</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438" marR="75438"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438" marR="75438"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4</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438" marR="75438"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7</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5438" marR="75438" marT="0" marB="0" anchor="ctr"/>
                </a:tc>
                <a:extLst>
                  <a:ext uri="{0D108BD9-81ED-4DB2-BD59-A6C34878D82A}">
                    <a16:rowId xmlns:a16="http://schemas.microsoft.com/office/drawing/2014/main" val="1018208712"/>
                  </a:ext>
                </a:extLst>
              </a:tr>
            </a:tbl>
          </a:graphicData>
        </a:graphic>
      </p:graphicFrame>
      <p:graphicFrame>
        <p:nvGraphicFramePr>
          <p:cNvPr id="29" name="Table 28">
            <a:extLst>
              <a:ext uri="{FF2B5EF4-FFF2-40B4-BE49-F238E27FC236}">
                <a16:creationId xmlns:a16="http://schemas.microsoft.com/office/drawing/2014/main" id="{783F97F0-12B4-432C-AE26-4B35AB6796BB}"/>
              </a:ext>
            </a:extLst>
          </p:cNvPr>
          <p:cNvGraphicFramePr>
            <a:graphicFrameLocks noGrp="1"/>
          </p:cNvGraphicFramePr>
          <p:nvPr>
            <p:extLst>
              <p:ext uri="{D42A27DB-BD31-4B8C-83A1-F6EECF244321}">
                <p14:modId xmlns:p14="http://schemas.microsoft.com/office/powerpoint/2010/main" val="3620214556"/>
              </p:ext>
            </p:extLst>
          </p:nvPr>
        </p:nvGraphicFramePr>
        <p:xfrm>
          <a:off x="4580864" y="981080"/>
          <a:ext cx="1972336" cy="522256"/>
        </p:xfrm>
        <a:graphic>
          <a:graphicData uri="http://schemas.openxmlformats.org/drawingml/2006/table">
            <a:tbl>
              <a:tblPr firstRow="1" firstCol="1" bandRow="1">
                <a:tableStyleId>{1D3205E1-8B83-452B-8570-0B3C4014EAE2}</a:tableStyleId>
              </a:tblPr>
              <a:tblGrid>
                <a:gridCol w="493084">
                  <a:extLst>
                    <a:ext uri="{9D8B030D-6E8A-4147-A177-3AD203B41FA5}">
                      <a16:colId xmlns:a16="http://schemas.microsoft.com/office/drawing/2014/main" val="1368005822"/>
                    </a:ext>
                  </a:extLst>
                </a:gridCol>
                <a:gridCol w="493084">
                  <a:extLst>
                    <a:ext uri="{9D8B030D-6E8A-4147-A177-3AD203B41FA5}">
                      <a16:colId xmlns:a16="http://schemas.microsoft.com/office/drawing/2014/main" val="1919004068"/>
                    </a:ext>
                  </a:extLst>
                </a:gridCol>
                <a:gridCol w="493084">
                  <a:extLst>
                    <a:ext uri="{9D8B030D-6E8A-4147-A177-3AD203B41FA5}">
                      <a16:colId xmlns:a16="http://schemas.microsoft.com/office/drawing/2014/main" val="3361433474"/>
                    </a:ext>
                  </a:extLst>
                </a:gridCol>
                <a:gridCol w="493084">
                  <a:extLst>
                    <a:ext uri="{9D8B030D-6E8A-4147-A177-3AD203B41FA5}">
                      <a16:colId xmlns:a16="http://schemas.microsoft.com/office/drawing/2014/main" val="4003653976"/>
                    </a:ext>
                  </a:extLst>
                </a:gridCol>
              </a:tblGrid>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0228664"/>
                  </a:ext>
                </a:extLst>
              </a:tr>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8</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7</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9</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0652821"/>
                  </a:ext>
                </a:extLst>
              </a:tr>
            </a:tbl>
          </a:graphicData>
        </a:graphic>
      </p:graphicFrame>
      <p:graphicFrame>
        <p:nvGraphicFramePr>
          <p:cNvPr id="30" name="Table 29">
            <a:extLst>
              <a:ext uri="{FF2B5EF4-FFF2-40B4-BE49-F238E27FC236}">
                <a16:creationId xmlns:a16="http://schemas.microsoft.com/office/drawing/2014/main" id="{6E270732-AE5E-8CF7-0484-BCC051B67621}"/>
              </a:ext>
            </a:extLst>
          </p:cNvPr>
          <p:cNvGraphicFramePr>
            <a:graphicFrameLocks noGrp="1"/>
          </p:cNvGraphicFramePr>
          <p:nvPr>
            <p:extLst>
              <p:ext uri="{D42A27DB-BD31-4B8C-83A1-F6EECF244321}">
                <p14:modId xmlns:p14="http://schemas.microsoft.com/office/powerpoint/2010/main" val="633061145"/>
              </p:ext>
            </p:extLst>
          </p:nvPr>
        </p:nvGraphicFramePr>
        <p:xfrm>
          <a:off x="6790067" y="981080"/>
          <a:ext cx="2042288" cy="522256"/>
        </p:xfrm>
        <a:graphic>
          <a:graphicData uri="http://schemas.openxmlformats.org/drawingml/2006/table">
            <a:tbl>
              <a:tblPr firstRow="1" firstCol="1" bandRow="1">
                <a:tableStyleId>{1D3205E1-8B83-452B-8570-0B3C4014EAE2}</a:tableStyleId>
              </a:tblPr>
              <a:tblGrid>
                <a:gridCol w="510572">
                  <a:extLst>
                    <a:ext uri="{9D8B030D-6E8A-4147-A177-3AD203B41FA5}">
                      <a16:colId xmlns:a16="http://schemas.microsoft.com/office/drawing/2014/main" val="1340714571"/>
                    </a:ext>
                  </a:extLst>
                </a:gridCol>
                <a:gridCol w="510572">
                  <a:extLst>
                    <a:ext uri="{9D8B030D-6E8A-4147-A177-3AD203B41FA5}">
                      <a16:colId xmlns:a16="http://schemas.microsoft.com/office/drawing/2014/main" val="557229045"/>
                    </a:ext>
                  </a:extLst>
                </a:gridCol>
                <a:gridCol w="510572">
                  <a:extLst>
                    <a:ext uri="{9D8B030D-6E8A-4147-A177-3AD203B41FA5}">
                      <a16:colId xmlns:a16="http://schemas.microsoft.com/office/drawing/2014/main" val="1520238949"/>
                    </a:ext>
                  </a:extLst>
                </a:gridCol>
                <a:gridCol w="510572">
                  <a:extLst>
                    <a:ext uri="{9D8B030D-6E8A-4147-A177-3AD203B41FA5}">
                      <a16:colId xmlns:a16="http://schemas.microsoft.com/office/drawing/2014/main" val="1099877479"/>
                    </a:ext>
                  </a:extLst>
                </a:gridCol>
              </a:tblGrid>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3132018"/>
                  </a:ext>
                </a:extLst>
              </a:tr>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8</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7</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8</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3992787"/>
                  </a:ext>
                </a:extLst>
              </a:tr>
            </a:tbl>
          </a:graphicData>
        </a:graphic>
      </p:graphicFrame>
      <p:sp>
        <p:nvSpPr>
          <p:cNvPr id="32" name="TextBox 31">
            <a:extLst>
              <a:ext uri="{FF2B5EF4-FFF2-40B4-BE49-F238E27FC236}">
                <a16:creationId xmlns:a16="http://schemas.microsoft.com/office/drawing/2014/main" id="{1AE13898-DBF2-FB11-7482-BFFA5B880ED6}"/>
              </a:ext>
            </a:extLst>
          </p:cNvPr>
          <p:cNvSpPr txBox="1"/>
          <p:nvPr/>
        </p:nvSpPr>
        <p:spPr>
          <a:xfrm>
            <a:off x="457200" y="1561349"/>
            <a:ext cx="1487837" cy="261610"/>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Counter</a:t>
            </a:r>
            <a:endParaRPr lang="en-IN" dirty="0"/>
          </a:p>
        </p:txBody>
      </p:sp>
      <p:sp>
        <p:nvSpPr>
          <p:cNvPr id="34" name="TextBox 33">
            <a:extLst>
              <a:ext uri="{FF2B5EF4-FFF2-40B4-BE49-F238E27FC236}">
                <a16:creationId xmlns:a16="http://schemas.microsoft.com/office/drawing/2014/main" id="{D9D0D3E9-3759-E789-7AA3-92516556DCDB}"/>
              </a:ext>
            </a:extLst>
          </p:cNvPr>
          <p:cNvSpPr txBox="1"/>
          <p:nvPr/>
        </p:nvSpPr>
        <p:spPr>
          <a:xfrm>
            <a:off x="2445697" y="1549620"/>
            <a:ext cx="2053525" cy="261610"/>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first DPT call</a:t>
            </a:r>
            <a:endParaRPr lang="en-IN" sz="1100" dirty="0"/>
          </a:p>
        </p:txBody>
      </p:sp>
      <p:sp>
        <p:nvSpPr>
          <p:cNvPr id="36" name="TextBox 35">
            <a:extLst>
              <a:ext uri="{FF2B5EF4-FFF2-40B4-BE49-F238E27FC236}">
                <a16:creationId xmlns:a16="http://schemas.microsoft.com/office/drawing/2014/main" id="{7790EFC8-3C4C-62CD-F308-3AA383EAA394}"/>
              </a:ext>
            </a:extLst>
          </p:cNvPr>
          <p:cNvSpPr txBox="1"/>
          <p:nvPr/>
        </p:nvSpPr>
        <p:spPr>
          <a:xfrm>
            <a:off x="4488889" y="1549620"/>
            <a:ext cx="2156286" cy="261610"/>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second DPT call</a:t>
            </a:r>
            <a:endParaRPr lang="en-IN" sz="1100" b="1" dirty="0"/>
          </a:p>
        </p:txBody>
      </p:sp>
      <p:sp>
        <p:nvSpPr>
          <p:cNvPr id="38" name="TextBox 37">
            <a:extLst>
              <a:ext uri="{FF2B5EF4-FFF2-40B4-BE49-F238E27FC236}">
                <a16:creationId xmlns:a16="http://schemas.microsoft.com/office/drawing/2014/main" id="{37631E10-E461-9220-E22C-1D4D773464E6}"/>
              </a:ext>
            </a:extLst>
          </p:cNvPr>
          <p:cNvSpPr txBox="1"/>
          <p:nvPr/>
        </p:nvSpPr>
        <p:spPr>
          <a:xfrm>
            <a:off x="6790067" y="1561349"/>
            <a:ext cx="1999281" cy="261610"/>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third DPT call</a:t>
            </a:r>
            <a:endParaRPr lang="en-IN" sz="1100" b="1" dirty="0"/>
          </a:p>
        </p:txBody>
      </p:sp>
      <p:graphicFrame>
        <p:nvGraphicFramePr>
          <p:cNvPr id="39" name="Table 38">
            <a:extLst>
              <a:ext uri="{FF2B5EF4-FFF2-40B4-BE49-F238E27FC236}">
                <a16:creationId xmlns:a16="http://schemas.microsoft.com/office/drawing/2014/main" id="{858396C4-B3FB-D11F-B389-69B357D5CC6C}"/>
              </a:ext>
            </a:extLst>
          </p:cNvPr>
          <p:cNvGraphicFramePr>
            <a:graphicFrameLocks noGrp="1"/>
          </p:cNvGraphicFramePr>
          <p:nvPr>
            <p:extLst>
              <p:ext uri="{D42A27DB-BD31-4B8C-83A1-F6EECF244321}">
                <p14:modId xmlns:p14="http://schemas.microsoft.com/office/powerpoint/2010/main" val="3895681800"/>
              </p:ext>
            </p:extLst>
          </p:nvPr>
        </p:nvGraphicFramePr>
        <p:xfrm>
          <a:off x="514930" y="2049495"/>
          <a:ext cx="1763320" cy="522256"/>
        </p:xfrm>
        <a:graphic>
          <a:graphicData uri="http://schemas.openxmlformats.org/drawingml/2006/table">
            <a:tbl>
              <a:tblPr firstRow="1" firstCol="1" bandRow="1">
                <a:tableStyleId>{1D3205E1-8B83-452B-8570-0B3C4014EAE2}</a:tableStyleId>
              </a:tblPr>
              <a:tblGrid>
                <a:gridCol w="440830">
                  <a:extLst>
                    <a:ext uri="{9D8B030D-6E8A-4147-A177-3AD203B41FA5}">
                      <a16:colId xmlns:a16="http://schemas.microsoft.com/office/drawing/2014/main" val="1331186322"/>
                    </a:ext>
                  </a:extLst>
                </a:gridCol>
                <a:gridCol w="440830">
                  <a:extLst>
                    <a:ext uri="{9D8B030D-6E8A-4147-A177-3AD203B41FA5}">
                      <a16:colId xmlns:a16="http://schemas.microsoft.com/office/drawing/2014/main" val="2324224511"/>
                    </a:ext>
                  </a:extLst>
                </a:gridCol>
                <a:gridCol w="440830">
                  <a:extLst>
                    <a:ext uri="{9D8B030D-6E8A-4147-A177-3AD203B41FA5}">
                      <a16:colId xmlns:a16="http://schemas.microsoft.com/office/drawing/2014/main" val="4060436780"/>
                    </a:ext>
                  </a:extLst>
                </a:gridCol>
                <a:gridCol w="440830">
                  <a:extLst>
                    <a:ext uri="{9D8B030D-6E8A-4147-A177-3AD203B41FA5}">
                      <a16:colId xmlns:a16="http://schemas.microsoft.com/office/drawing/2014/main" val="741914379"/>
                    </a:ext>
                  </a:extLst>
                </a:gridCol>
              </a:tblGrid>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b</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c</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d</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62027980"/>
                  </a:ext>
                </a:extLst>
              </a:tr>
              <a:tr h="261128">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8</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6</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5</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8</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457267"/>
                  </a:ext>
                </a:extLst>
              </a:tr>
            </a:tbl>
          </a:graphicData>
        </a:graphic>
      </p:graphicFrame>
      <p:sp>
        <p:nvSpPr>
          <p:cNvPr id="41" name="TextBox 40">
            <a:extLst>
              <a:ext uri="{FF2B5EF4-FFF2-40B4-BE49-F238E27FC236}">
                <a16:creationId xmlns:a16="http://schemas.microsoft.com/office/drawing/2014/main" id="{3729ECC3-9FC3-1EAA-49DB-C30F6822682A}"/>
              </a:ext>
            </a:extLst>
          </p:cNvPr>
          <p:cNvSpPr txBox="1"/>
          <p:nvPr/>
        </p:nvSpPr>
        <p:spPr>
          <a:xfrm>
            <a:off x="299745" y="2667482"/>
            <a:ext cx="2202889" cy="261610"/>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fourth DPT call</a:t>
            </a:r>
            <a:endParaRPr lang="en-IN" sz="1100" b="1" dirty="0"/>
          </a:p>
        </p:txBody>
      </p:sp>
      <p:graphicFrame>
        <p:nvGraphicFramePr>
          <p:cNvPr id="42" name="Table 41">
            <a:extLst>
              <a:ext uri="{FF2B5EF4-FFF2-40B4-BE49-F238E27FC236}">
                <a16:creationId xmlns:a16="http://schemas.microsoft.com/office/drawing/2014/main" id="{B4E9B792-FFE6-1A6A-E35F-E3D1F31C28E8}"/>
              </a:ext>
            </a:extLst>
          </p:cNvPr>
          <p:cNvGraphicFramePr>
            <a:graphicFrameLocks noGrp="1"/>
          </p:cNvGraphicFramePr>
          <p:nvPr>
            <p:extLst>
              <p:ext uri="{D42A27DB-BD31-4B8C-83A1-F6EECF244321}">
                <p14:modId xmlns:p14="http://schemas.microsoft.com/office/powerpoint/2010/main" val="811575118"/>
              </p:ext>
            </p:extLst>
          </p:nvPr>
        </p:nvGraphicFramePr>
        <p:xfrm>
          <a:off x="2445697" y="2030712"/>
          <a:ext cx="1996588" cy="522256"/>
        </p:xfrm>
        <a:graphic>
          <a:graphicData uri="http://schemas.openxmlformats.org/drawingml/2006/table">
            <a:tbl>
              <a:tblPr firstRow="1" firstCol="1" bandRow="1">
                <a:tableStyleId>{1D3205E1-8B83-452B-8570-0B3C4014EAE2}</a:tableStyleId>
              </a:tblPr>
              <a:tblGrid>
                <a:gridCol w="499147">
                  <a:extLst>
                    <a:ext uri="{9D8B030D-6E8A-4147-A177-3AD203B41FA5}">
                      <a16:colId xmlns:a16="http://schemas.microsoft.com/office/drawing/2014/main" val="3432884066"/>
                    </a:ext>
                  </a:extLst>
                </a:gridCol>
                <a:gridCol w="499147">
                  <a:extLst>
                    <a:ext uri="{9D8B030D-6E8A-4147-A177-3AD203B41FA5}">
                      <a16:colId xmlns:a16="http://schemas.microsoft.com/office/drawing/2014/main" val="1121169634"/>
                    </a:ext>
                  </a:extLst>
                </a:gridCol>
                <a:gridCol w="499147">
                  <a:extLst>
                    <a:ext uri="{9D8B030D-6E8A-4147-A177-3AD203B41FA5}">
                      <a16:colId xmlns:a16="http://schemas.microsoft.com/office/drawing/2014/main" val="1281794113"/>
                    </a:ext>
                  </a:extLst>
                </a:gridCol>
                <a:gridCol w="499147">
                  <a:extLst>
                    <a:ext uri="{9D8B030D-6E8A-4147-A177-3AD203B41FA5}">
                      <a16:colId xmlns:a16="http://schemas.microsoft.com/office/drawing/2014/main" val="299857564"/>
                    </a:ext>
                  </a:extLst>
                </a:gridCol>
              </a:tblGrid>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9982138"/>
                  </a:ext>
                </a:extLst>
              </a:tr>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5</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5</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8</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6749472"/>
                  </a:ext>
                </a:extLst>
              </a:tr>
            </a:tbl>
          </a:graphicData>
        </a:graphic>
      </p:graphicFrame>
      <p:sp>
        <p:nvSpPr>
          <p:cNvPr id="44" name="TextBox 43">
            <a:extLst>
              <a:ext uri="{FF2B5EF4-FFF2-40B4-BE49-F238E27FC236}">
                <a16:creationId xmlns:a16="http://schemas.microsoft.com/office/drawing/2014/main" id="{749656B8-3575-68E0-9FA0-D8A10A4FE8C7}"/>
              </a:ext>
            </a:extLst>
          </p:cNvPr>
          <p:cNvSpPr txBox="1"/>
          <p:nvPr/>
        </p:nvSpPr>
        <p:spPr>
          <a:xfrm>
            <a:off x="2445697" y="2641645"/>
            <a:ext cx="1996588" cy="261610"/>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fifth DPT call</a:t>
            </a:r>
            <a:endParaRPr lang="en-IN" sz="1100" b="1" dirty="0"/>
          </a:p>
        </p:txBody>
      </p:sp>
      <p:graphicFrame>
        <p:nvGraphicFramePr>
          <p:cNvPr id="45" name="Table 44">
            <a:extLst>
              <a:ext uri="{FF2B5EF4-FFF2-40B4-BE49-F238E27FC236}">
                <a16:creationId xmlns:a16="http://schemas.microsoft.com/office/drawing/2014/main" id="{C45FBE8D-9875-4BFB-DA05-A1CE21AC9F41}"/>
              </a:ext>
            </a:extLst>
          </p:cNvPr>
          <p:cNvGraphicFramePr>
            <a:graphicFrameLocks noGrp="1"/>
          </p:cNvGraphicFramePr>
          <p:nvPr>
            <p:extLst>
              <p:ext uri="{D42A27DB-BD31-4B8C-83A1-F6EECF244321}">
                <p14:modId xmlns:p14="http://schemas.microsoft.com/office/powerpoint/2010/main" val="2412424655"/>
              </p:ext>
            </p:extLst>
          </p:nvPr>
        </p:nvGraphicFramePr>
        <p:xfrm>
          <a:off x="4549787" y="2017641"/>
          <a:ext cx="1996588" cy="522256"/>
        </p:xfrm>
        <a:graphic>
          <a:graphicData uri="http://schemas.openxmlformats.org/drawingml/2006/table">
            <a:tbl>
              <a:tblPr firstRow="1" firstCol="1" bandRow="1">
                <a:tableStyleId>{1D3205E1-8B83-452B-8570-0B3C4014EAE2}</a:tableStyleId>
              </a:tblPr>
              <a:tblGrid>
                <a:gridCol w="499147">
                  <a:extLst>
                    <a:ext uri="{9D8B030D-6E8A-4147-A177-3AD203B41FA5}">
                      <a16:colId xmlns:a16="http://schemas.microsoft.com/office/drawing/2014/main" val="3851134405"/>
                    </a:ext>
                  </a:extLst>
                </a:gridCol>
                <a:gridCol w="499147">
                  <a:extLst>
                    <a:ext uri="{9D8B030D-6E8A-4147-A177-3AD203B41FA5}">
                      <a16:colId xmlns:a16="http://schemas.microsoft.com/office/drawing/2014/main" val="3787608101"/>
                    </a:ext>
                  </a:extLst>
                </a:gridCol>
                <a:gridCol w="499147">
                  <a:extLst>
                    <a:ext uri="{9D8B030D-6E8A-4147-A177-3AD203B41FA5}">
                      <a16:colId xmlns:a16="http://schemas.microsoft.com/office/drawing/2014/main" val="1907515130"/>
                    </a:ext>
                  </a:extLst>
                </a:gridCol>
                <a:gridCol w="499147">
                  <a:extLst>
                    <a:ext uri="{9D8B030D-6E8A-4147-A177-3AD203B41FA5}">
                      <a16:colId xmlns:a16="http://schemas.microsoft.com/office/drawing/2014/main" val="3646371221"/>
                    </a:ext>
                  </a:extLst>
                </a:gridCol>
              </a:tblGrid>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6672798"/>
                  </a:ext>
                </a:extLst>
              </a:tr>
              <a:tr h="261128">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5</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5</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4</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9803064"/>
                  </a:ext>
                </a:extLst>
              </a:tr>
            </a:tbl>
          </a:graphicData>
        </a:graphic>
      </p:graphicFrame>
      <p:sp>
        <p:nvSpPr>
          <p:cNvPr id="47" name="TextBox 46">
            <a:extLst>
              <a:ext uri="{FF2B5EF4-FFF2-40B4-BE49-F238E27FC236}">
                <a16:creationId xmlns:a16="http://schemas.microsoft.com/office/drawing/2014/main" id="{2FAB8D22-B965-2247-3E8A-052FC1BB35BE}"/>
              </a:ext>
            </a:extLst>
          </p:cNvPr>
          <p:cNvSpPr txBox="1"/>
          <p:nvPr/>
        </p:nvSpPr>
        <p:spPr>
          <a:xfrm>
            <a:off x="4506971" y="2638708"/>
            <a:ext cx="2586196" cy="261610"/>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sixth DPT call</a:t>
            </a:r>
            <a:endParaRPr lang="en-IN" dirty="0"/>
          </a:p>
        </p:txBody>
      </p:sp>
      <p:graphicFrame>
        <p:nvGraphicFramePr>
          <p:cNvPr id="48" name="Table 47">
            <a:extLst>
              <a:ext uri="{FF2B5EF4-FFF2-40B4-BE49-F238E27FC236}">
                <a16:creationId xmlns:a16="http://schemas.microsoft.com/office/drawing/2014/main" id="{5A951D34-9789-5037-5F15-44DCE007FB02}"/>
              </a:ext>
            </a:extLst>
          </p:cNvPr>
          <p:cNvGraphicFramePr>
            <a:graphicFrameLocks noGrp="1"/>
          </p:cNvGraphicFramePr>
          <p:nvPr>
            <p:extLst>
              <p:ext uri="{D42A27DB-BD31-4B8C-83A1-F6EECF244321}">
                <p14:modId xmlns:p14="http://schemas.microsoft.com/office/powerpoint/2010/main" val="2268723860"/>
              </p:ext>
            </p:extLst>
          </p:nvPr>
        </p:nvGraphicFramePr>
        <p:xfrm>
          <a:off x="6790067" y="1983804"/>
          <a:ext cx="2042288" cy="587946"/>
        </p:xfrm>
        <a:graphic>
          <a:graphicData uri="http://schemas.openxmlformats.org/drawingml/2006/table">
            <a:tbl>
              <a:tblPr firstRow="1" firstCol="1" bandRow="1">
                <a:tableStyleId>{1D3205E1-8B83-452B-8570-0B3C4014EAE2}</a:tableStyleId>
              </a:tblPr>
              <a:tblGrid>
                <a:gridCol w="510572">
                  <a:extLst>
                    <a:ext uri="{9D8B030D-6E8A-4147-A177-3AD203B41FA5}">
                      <a16:colId xmlns:a16="http://schemas.microsoft.com/office/drawing/2014/main" val="610344765"/>
                    </a:ext>
                  </a:extLst>
                </a:gridCol>
                <a:gridCol w="510572">
                  <a:extLst>
                    <a:ext uri="{9D8B030D-6E8A-4147-A177-3AD203B41FA5}">
                      <a16:colId xmlns:a16="http://schemas.microsoft.com/office/drawing/2014/main" val="3584583558"/>
                    </a:ext>
                  </a:extLst>
                </a:gridCol>
                <a:gridCol w="510572">
                  <a:extLst>
                    <a:ext uri="{9D8B030D-6E8A-4147-A177-3AD203B41FA5}">
                      <a16:colId xmlns:a16="http://schemas.microsoft.com/office/drawing/2014/main" val="2536291534"/>
                    </a:ext>
                  </a:extLst>
                </a:gridCol>
                <a:gridCol w="510572">
                  <a:extLst>
                    <a:ext uri="{9D8B030D-6E8A-4147-A177-3AD203B41FA5}">
                      <a16:colId xmlns:a16="http://schemas.microsoft.com/office/drawing/2014/main" val="2959767094"/>
                    </a:ext>
                  </a:extLst>
                </a:gridCol>
              </a:tblGrid>
              <a:tr h="293973">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0335116"/>
                  </a:ext>
                </a:extLst>
              </a:tr>
              <a:tr h="293973">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5</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3</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4</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86457009"/>
                  </a:ext>
                </a:extLst>
              </a:tr>
            </a:tbl>
          </a:graphicData>
        </a:graphic>
      </p:graphicFrame>
      <p:sp>
        <p:nvSpPr>
          <p:cNvPr id="50" name="TextBox 49">
            <a:extLst>
              <a:ext uri="{FF2B5EF4-FFF2-40B4-BE49-F238E27FC236}">
                <a16:creationId xmlns:a16="http://schemas.microsoft.com/office/drawing/2014/main" id="{11EE93BC-A112-EAA5-585B-3304C23C7286}"/>
              </a:ext>
            </a:extLst>
          </p:cNvPr>
          <p:cNvSpPr txBox="1"/>
          <p:nvPr/>
        </p:nvSpPr>
        <p:spPr>
          <a:xfrm>
            <a:off x="6722666" y="2667482"/>
            <a:ext cx="2367089" cy="261610"/>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eighth DPT call</a:t>
            </a:r>
            <a:endParaRPr lang="en-IN" sz="1100" b="1" dirty="0"/>
          </a:p>
        </p:txBody>
      </p:sp>
      <p:graphicFrame>
        <p:nvGraphicFramePr>
          <p:cNvPr id="51" name="Table 50">
            <a:extLst>
              <a:ext uri="{FF2B5EF4-FFF2-40B4-BE49-F238E27FC236}">
                <a16:creationId xmlns:a16="http://schemas.microsoft.com/office/drawing/2014/main" id="{1D4BCEC5-7510-6DBC-B881-616680A59E1E}"/>
              </a:ext>
            </a:extLst>
          </p:cNvPr>
          <p:cNvGraphicFramePr>
            <a:graphicFrameLocks noGrp="1"/>
          </p:cNvGraphicFramePr>
          <p:nvPr>
            <p:extLst>
              <p:ext uri="{D42A27DB-BD31-4B8C-83A1-F6EECF244321}">
                <p14:modId xmlns:p14="http://schemas.microsoft.com/office/powerpoint/2010/main" val="3742862252"/>
              </p:ext>
            </p:extLst>
          </p:nvPr>
        </p:nvGraphicFramePr>
        <p:xfrm>
          <a:off x="514930" y="3208978"/>
          <a:ext cx="1693580" cy="654904"/>
        </p:xfrm>
        <a:graphic>
          <a:graphicData uri="http://schemas.openxmlformats.org/drawingml/2006/table">
            <a:tbl>
              <a:tblPr firstRow="1" firstCol="1" bandRow="1">
                <a:tableStyleId>{1D3205E1-8B83-452B-8570-0B3C4014EAE2}</a:tableStyleId>
              </a:tblPr>
              <a:tblGrid>
                <a:gridCol w="423395">
                  <a:extLst>
                    <a:ext uri="{9D8B030D-6E8A-4147-A177-3AD203B41FA5}">
                      <a16:colId xmlns:a16="http://schemas.microsoft.com/office/drawing/2014/main" val="854254446"/>
                    </a:ext>
                  </a:extLst>
                </a:gridCol>
                <a:gridCol w="423395">
                  <a:extLst>
                    <a:ext uri="{9D8B030D-6E8A-4147-A177-3AD203B41FA5}">
                      <a16:colId xmlns:a16="http://schemas.microsoft.com/office/drawing/2014/main" val="3658281206"/>
                    </a:ext>
                  </a:extLst>
                </a:gridCol>
                <a:gridCol w="423395">
                  <a:extLst>
                    <a:ext uri="{9D8B030D-6E8A-4147-A177-3AD203B41FA5}">
                      <a16:colId xmlns:a16="http://schemas.microsoft.com/office/drawing/2014/main" val="3651968997"/>
                    </a:ext>
                  </a:extLst>
                </a:gridCol>
                <a:gridCol w="423395">
                  <a:extLst>
                    <a:ext uri="{9D8B030D-6E8A-4147-A177-3AD203B41FA5}">
                      <a16:colId xmlns:a16="http://schemas.microsoft.com/office/drawing/2014/main" val="4289997226"/>
                    </a:ext>
                  </a:extLst>
                </a:gridCol>
              </a:tblGrid>
              <a:tr h="327452">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2312478"/>
                  </a:ext>
                </a:extLst>
              </a:tr>
              <a:tr h="327452">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3</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4</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3737986"/>
                  </a:ext>
                </a:extLst>
              </a:tr>
            </a:tbl>
          </a:graphicData>
        </a:graphic>
      </p:graphicFrame>
      <p:sp>
        <p:nvSpPr>
          <p:cNvPr id="53" name="TextBox 52">
            <a:extLst>
              <a:ext uri="{FF2B5EF4-FFF2-40B4-BE49-F238E27FC236}">
                <a16:creationId xmlns:a16="http://schemas.microsoft.com/office/drawing/2014/main" id="{D00C2C38-A693-1769-76A1-23E96CD90022}"/>
              </a:ext>
            </a:extLst>
          </p:cNvPr>
          <p:cNvSpPr txBox="1"/>
          <p:nvPr/>
        </p:nvSpPr>
        <p:spPr>
          <a:xfrm>
            <a:off x="326478" y="4012962"/>
            <a:ext cx="2044764" cy="430887"/>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twelfth DPT call</a:t>
            </a:r>
            <a:endParaRPr lang="en-IN" sz="1100" dirty="0"/>
          </a:p>
        </p:txBody>
      </p:sp>
      <p:graphicFrame>
        <p:nvGraphicFramePr>
          <p:cNvPr id="54" name="Table 53">
            <a:extLst>
              <a:ext uri="{FF2B5EF4-FFF2-40B4-BE49-F238E27FC236}">
                <a16:creationId xmlns:a16="http://schemas.microsoft.com/office/drawing/2014/main" id="{929B678B-CC07-6077-5492-E77AD1553B2F}"/>
              </a:ext>
            </a:extLst>
          </p:cNvPr>
          <p:cNvGraphicFramePr>
            <a:graphicFrameLocks noGrp="1"/>
          </p:cNvGraphicFramePr>
          <p:nvPr>
            <p:extLst>
              <p:ext uri="{D42A27DB-BD31-4B8C-83A1-F6EECF244321}">
                <p14:modId xmlns:p14="http://schemas.microsoft.com/office/powerpoint/2010/main" val="973290765"/>
              </p:ext>
            </p:extLst>
          </p:nvPr>
        </p:nvGraphicFramePr>
        <p:xfrm>
          <a:off x="2463325" y="3223732"/>
          <a:ext cx="1978960" cy="694262"/>
        </p:xfrm>
        <a:graphic>
          <a:graphicData uri="http://schemas.openxmlformats.org/drawingml/2006/table">
            <a:tbl>
              <a:tblPr firstRow="1" firstCol="1" bandRow="1">
                <a:tableStyleId>{1D3205E1-8B83-452B-8570-0B3C4014EAE2}</a:tableStyleId>
              </a:tblPr>
              <a:tblGrid>
                <a:gridCol w="494740">
                  <a:extLst>
                    <a:ext uri="{9D8B030D-6E8A-4147-A177-3AD203B41FA5}">
                      <a16:colId xmlns:a16="http://schemas.microsoft.com/office/drawing/2014/main" val="696732133"/>
                    </a:ext>
                  </a:extLst>
                </a:gridCol>
                <a:gridCol w="494740">
                  <a:extLst>
                    <a:ext uri="{9D8B030D-6E8A-4147-A177-3AD203B41FA5}">
                      <a16:colId xmlns:a16="http://schemas.microsoft.com/office/drawing/2014/main" val="172836939"/>
                    </a:ext>
                  </a:extLst>
                </a:gridCol>
                <a:gridCol w="494740">
                  <a:extLst>
                    <a:ext uri="{9D8B030D-6E8A-4147-A177-3AD203B41FA5}">
                      <a16:colId xmlns:a16="http://schemas.microsoft.com/office/drawing/2014/main" val="3948881187"/>
                    </a:ext>
                  </a:extLst>
                </a:gridCol>
                <a:gridCol w="494740">
                  <a:extLst>
                    <a:ext uri="{9D8B030D-6E8A-4147-A177-3AD203B41FA5}">
                      <a16:colId xmlns:a16="http://schemas.microsoft.com/office/drawing/2014/main" val="1070942613"/>
                    </a:ext>
                  </a:extLst>
                </a:gridCol>
              </a:tblGrid>
              <a:tr h="347131">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73312410"/>
                  </a:ext>
                </a:extLst>
              </a:tr>
              <a:tr h="347131">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3</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5088012"/>
                  </a:ext>
                </a:extLst>
              </a:tr>
            </a:tbl>
          </a:graphicData>
        </a:graphic>
      </p:graphicFrame>
      <p:sp>
        <p:nvSpPr>
          <p:cNvPr id="56" name="TextBox 55">
            <a:extLst>
              <a:ext uri="{FF2B5EF4-FFF2-40B4-BE49-F238E27FC236}">
                <a16:creationId xmlns:a16="http://schemas.microsoft.com/office/drawing/2014/main" id="{11B55B91-C837-A158-A019-2D1D5A5360BE}"/>
              </a:ext>
            </a:extLst>
          </p:cNvPr>
          <p:cNvSpPr txBox="1"/>
          <p:nvPr/>
        </p:nvSpPr>
        <p:spPr>
          <a:xfrm>
            <a:off x="2371242" y="4008531"/>
            <a:ext cx="2209622" cy="430887"/>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thirteenth DPT call</a:t>
            </a:r>
            <a:endParaRPr lang="en-IN" b="1" dirty="0"/>
          </a:p>
        </p:txBody>
      </p:sp>
      <p:graphicFrame>
        <p:nvGraphicFramePr>
          <p:cNvPr id="57" name="Table 56">
            <a:extLst>
              <a:ext uri="{FF2B5EF4-FFF2-40B4-BE49-F238E27FC236}">
                <a16:creationId xmlns:a16="http://schemas.microsoft.com/office/drawing/2014/main" id="{0680978E-32D5-8A04-972D-8308F120F1AA}"/>
              </a:ext>
            </a:extLst>
          </p:cNvPr>
          <p:cNvGraphicFramePr>
            <a:graphicFrameLocks noGrp="1"/>
          </p:cNvGraphicFramePr>
          <p:nvPr>
            <p:extLst>
              <p:ext uri="{D42A27DB-BD31-4B8C-83A1-F6EECF244321}">
                <p14:modId xmlns:p14="http://schemas.microsoft.com/office/powerpoint/2010/main" val="1788316843"/>
              </p:ext>
            </p:extLst>
          </p:nvPr>
        </p:nvGraphicFramePr>
        <p:xfrm>
          <a:off x="4679929" y="3259254"/>
          <a:ext cx="1873272" cy="604628"/>
        </p:xfrm>
        <a:graphic>
          <a:graphicData uri="http://schemas.openxmlformats.org/drawingml/2006/table">
            <a:tbl>
              <a:tblPr firstRow="1" firstCol="1" bandRow="1">
                <a:tableStyleId>{1D3205E1-8B83-452B-8570-0B3C4014EAE2}</a:tableStyleId>
              </a:tblPr>
              <a:tblGrid>
                <a:gridCol w="468318">
                  <a:extLst>
                    <a:ext uri="{9D8B030D-6E8A-4147-A177-3AD203B41FA5}">
                      <a16:colId xmlns:a16="http://schemas.microsoft.com/office/drawing/2014/main" val="2038845315"/>
                    </a:ext>
                  </a:extLst>
                </a:gridCol>
                <a:gridCol w="468318">
                  <a:extLst>
                    <a:ext uri="{9D8B030D-6E8A-4147-A177-3AD203B41FA5}">
                      <a16:colId xmlns:a16="http://schemas.microsoft.com/office/drawing/2014/main" val="2009197807"/>
                    </a:ext>
                  </a:extLst>
                </a:gridCol>
                <a:gridCol w="468318">
                  <a:extLst>
                    <a:ext uri="{9D8B030D-6E8A-4147-A177-3AD203B41FA5}">
                      <a16:colId xmlns:a16="http://schemas.microsoft.com/office/drawing/2014/main" val="3919932136"/>
                    </a:ext>
                  </a:extLst>
                </a:gridCol>
                <a:gridCol w="468318">
                  <a:extLst>
                    <a:ext uri="{9D8B030D-6E8A-4147-A177-3AD203B41FA5}">
                      <a16:colId xmlns:a16="http://schemas.microsoft.com/office/drawing/2014/main" val="3849053850"/>
                    </a:ext>
                  </a:extLst>
                </a:gridCol>
              </a:tblGrid>
              <a:tr h="302314">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1306641"/>
                  </a:ext>
                </a:extLst>
              </a:tr>
              <a:tr h="302314">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0</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4115703"/>
                  </a:ext>
                </a:extLst>
              </a:tr>
            </a:tbl>
          </a:graphicData>
        </a:graphic>
      </p:graphicFrame>
      <p:sp>
        <p:nvSpPr>
          <p:cNvPr id="59" name="TextBox 58">
            <a:extLst>
              <a:ext uri="{FF2B5EF4-FFF2-40B4-BE49-F238E27FC236}">
                <a16:creationId xmlns:a16="http://schemas.microsoft.com/office/drawing/2014/main" id="{F723AADE-302B-F875-F80F-0A8C246AF0BD}"/>
              </a:ext>
            </a:extLst>
          </p:cNvPr>
          <p:cNvSpPr txBox="1"/>
          <p:nvPr/>
        </p:nvSpPr>
        <p:spPr>
          <a:xfrm>
            <a:off x="4580864" y="4076877"/>
            <a:ext cx="2284885" cy="430887"/>
          </a:xfrm>
          <a:prstGeom prst="rect">
            <a:avLst/>
          </a:prstGeom>
          <a:noFill/>
        </p:spPr>
        <p:txBody>
          <a:bodyPr wrap="square">
            <a:spAutoFit/>
          </a:bodyPr>
          <a:lstStyle/>
          <a:p>
            <a:r>
              <a:rPr lang="en-IN" sz="1100" b="1" dirty="0">
                <a:solidFill>
                  <a:srgbClr val="000000"/>
                </a:solidFill>
                <a:effectLst/>
                <a:latin typeface="Times New Roman" panose="02020603050405020304" pitchFamily="18" charset="0"/>
                <a:ea typeface="Times New Roman" panose="02020603050405020304" pitchFamily="18" charset="0"/>
              </a:rPr>
              <a:t>Global count of fourteenth DPT call</a:t>
            </a:r>
            <a:endParaRPr lang="en-IN" b="1" dirty="0"/>
          </a:p>
        </p:txBody>
      </p:sp>
    </p:spTree>
    <p:extLst>
      <p:ext uri="{BB962C8B-B14F-4D97-AF65-F5344CB8AC3E}">
        <p14:creationId xmlns:p14="http://schemas.microsoft.com/office/powerpoint/2010/main" val="298737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CE40D00D-0648-F2FA-9EC0-D3C95E8B10EA}"/>
              </a:ext>
            </a:extLst>
          </p:cNvPr>
          <p:cNvSpPr txBox="1"/>
          <p:nvPr/>
        </p:nvSpPr>
        <p:spPr>
          <a:xfrm>
            <a:off x="123985" y="-23518678"/>
            <a:ext cx="8702299" cy="3146118"/>
          </a:xfrm>
          <a:prstGeom prst="rect">
            <a:avLst/>
          </a:prstGeom>
          <a:noFill/>
        </p:spPr>
        <p:txBody>
          <a:bodyPr wrap="square">
            <a:spAutoFit/>
          </a:bodyPr>
          <a:lstStyle/>
          <a:p>
            <a:pPr marL="1995805" marR="1995170" indent="-6350" algn="just">
              <a:lnSpc>
                <a:spcPct val="152000"/>
              </a:lnSpc>
              <a:spcAft>
                <a:spcPts val="185"/>
              </a:spcAft>
            </a:pPr>
            <a:r>
              <a:rPr lang="en-IN" sz="1200" kern="100" dirty="0">
                <a:solidFill>
                  <a:srgbClr val="000000"/>
                </a:solidFill>
                <a:effectLst/>
                <a:latin typeface="Times New Roman" panose="02020603050405020304" pitchFamily="18" charset="0"/>
                <a:ea typeface="Times New Roman" panose="02020603050405020304" pitchFamily="18" charset="0"/>
              </a:rPr>
              <a:t>The attempt to integrate the Maximum Frequent Itemset (MFI) list algorithm with the Dynamic Prefix Tree (DPT) algorithm for finding maximal </a:t>
            </a:r>
            <a:r>
              <a:rPr lang="en-IN" sz="1200" kern="100" dirty="0" err="1">
                <a:solidFill>
                  <a:srgbClr val="000000"/>
                </a:solidFill>
                <a:effectLst/>
                <a:latin typeface="Times New Roman" panose="02020603050405020304" pitchFamily="18" charset="0"/>
                <a:ea typeface="Times New Roman" panose="02020603050405020304" pitchFamily="18" charset="0"/>
              </a:rPr>
              <a:t>itemsets</a:t>
            </a:r>
            <a:r>
              <a:rPr lang="en-IN" sz="1200" kern="100" dirty="0">
                <a:solidFill>
                  <a:srgbClr val="000000"/>
                </a:solidFill>
                <a:effectLst/>
                <a:latin typeface="Times New Roman" panose="02020603050405020304" pitchFamily="18" charset="0"/>
                <a:ea typeface="Times New Roman" panose="02020603050405020304" pitchFamily="18" charset="0"/>
              </a:rPr>
              <a:t> encountered challenges, ultimately resulting in failure. The failure can be attributed to several factors, primarily stemming from the complexity and intricacies involved in synchronizing the two algorithms seamlessly. One of the critical points of failure lies in the process of traversing the MFI list and simplifying the FP-tree. While the MFI list aims to identify maximal frequent </a:t>
            </a:r>
            <a:r>
              <a:rPr lang="en-IN" sz="1200" kern="100" dirty="0" err="1">
                <a:solidFill>
                  <a:srgbClr val="000000"/>
                </a:solidFill>
                <a:effectLst/>
                <a:latin typeface="Times New Roman" panose="02020603050405020304" pitchFamily="18" charset="0"/>
                <a:ea typeface="Times New Roman" panose="02020603050405020304" pitchFamily="18" charset="0"/>
              </a:rPr>
              <a:t>itemsets</a:t>
            </a:r>
            <a:r>
              <a:rPr lang="en-IN" sz="1200" kern="100" dirty="0">
                <a:solidFill>
                  <a:srgbClr val="000000"/>
                </a:solidFill>
                <a:effectLst/>
                <a:latin typeface="Times New Roman" panose="02020603050405020304" pitchFamily="18" charset="0"/>
                <a:ea typeface="Times New Roman" panose="02020603050405020304" pitchFamily="18" charset="0"/>
              </a:rPr>
              <a:t> efficiently, the integration with the DPT algorithm introduces additional complexities in managing the tree structure and support counts, leading to discrepancies in the traversal process.</a:t>
            </a:r>
          </a:p>
        </p:txBody>
      </p:sp>
      <p:sp>
        <p:nvSpPr>
          <p:cNvPr id="7" name="TextBox 6">
            <a:extLst>
              <a:ext uri="{FF2B5EF4-FFF2-40B4-BE49-F238E27FC236}">
                <a16:creationId xmlns:a16="http://schemas.microsoft.com/office/drawing/2014/main" id="{474A1DF7-0F90-BCFE-2205-FC6747A3493C}"/>
              </a:ext>
            </a:extLst>
          </p:cNvPr>
          <p:cNvSpPr txBox="1"/>
          <p:nvPr/>
        </p:nvSpPr>
        <p:spPr>
          <a:xfrm>
            <a:off x="666427" y="1377695"/>
            <a:ext cx="7927383" cy="2677656"/>
          </a:xfrm>
          <a:prstGeom prst="rect">
            <a:avLst/>
          </a:prstGeom>
          <a:noFill/>
        </p:spPr>
        <p:txBody>
          <a:bodyPr wrap="square" rtlCol="0">
            <a:spAutoFit/>
          </a:bodyPr>
          <a:lstStyle/>
          <a:p>
            <a:pPr marL="171450" indent="-171450" algn="just">
              <a:buFont typeface="Wingdings" panose="05000000000000000000" pitchFamily="2" charset="2"/>
              <a:buChar char="Ø"/>
            </a:pPr>
            <a:r>
              <a:rPr lang="en-IN" kern="100" dirty="0">
                <a:solidFill>
                  <a:srgbClr val="000000"/>
                </a:solidFill>
                <a:effectLst/>
                <a:latin typeface="Times New Roman" panose="02020603050405020304" pitchFamily="18" charset="0"/>
                <a:ea typeface="Times New Roman" panose="02020603050405020304" pitchFamily="18" charset="0"/>
              </a:rPr>
              <a:t>The attempt to integrate the Maximum Frequent Itemset (MFI) list algorithm with the Dynamic Prefix Tree (DPT) algorithm for finding maximal </a:t>
            </a:r>
            <a:r>
              <a:rPr lang="en-IN" kern="100" dirty="0" err="1">
                <a:solidFill>
                  <a:srgbClr val="000000"/>
                </a:solidFill>
                <a:effectLst/>
                <a:latin typeface="Times New Roman" panose="02020603050405020304" pitchFamily="18" charset="0"/>
                <a:ea typeface="Times New Roman" panose="02020603050405020304" pitchFamily="18" charset="0"/>
              </a:rPr>
              <a:t>itemsets</a:t>
            </a:r>
            <a:r>
              <a:rPr lang="en-IN" kern="100" dirty="0">
                <a:solidFill>
                  <a:srgbClr val="000000"/>
                </a:solidFill>
                <a:effectLst/>
                <a:latin typeface="Times New Roman" panose="02020603050405020304" pitchFamily="18" charset="0"/>
                <a:ea typeface="Times New Roman" panose="02020603050405020304" pitchFamily="18" charset="0"/>
              </a:rPr>
              <a:t> encountered challenges, ultimately resulting in failure.</a:t>
            </a:r>
          </a:p>
          <a:p>
            <a:pPr algn="just"/>
            <a:r>
              <a:rPr lang="en-IN" kern="100" dirty="0">
                <a:solidFill>
                  <a:srgbClr val="000000"/>
                </a:solidFill>
                <a:effectLst/>
                <a:latin typeface="Times New Roman" panose="02020603050405020304" pitchFamily="18" charset="0"/>
                <a:ea typeface="Times New Roman" panose="02020603050405020304" pitchFamily="18" charset="0"/>
              </a:rPr>
              <a:t> </a:t>
            </a:r>
          </a:p>
          <a:p>
            <a:pPr marL="171450" indent="-171450" algn="just">
              <a:buFont typeface="Wingdings" panose="05000000000000000000" pitchFamily="2" charset="2"/>
              <a:buChar char="Ø"/>
            </a:pPr>
            <a:r>
              <a:rPr lang="en-IN" kern="100" dirty="0">
                <a:solidFill>
                  <a:srgbClr val="000000"/>
                </a:solidFill>
                <a:effectLst/>
                <a:latin typeface="Times New Roman" panose="02020603050405020304" pitchFamily="18" charset="0"/>
                <a:ea typeface="Times New Roman" panose="02020603050405020304" pitchFamily="18" charset="0"/>
              </a:rPr>
              <a:t>The failure can be attributed to several factors, primarily stemming from the complexity and intricacies involved in synchronizing the two algorithms seamlessly. </a:t>
            </a:r>
          </a:p>
          <a:p>
            <a:pPr algn="just"/>
            <a:endParaRPr lang="en-IN" kern="1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Wingdings" panose="05000000000000000000" pitchFamily="2" charset="2"/>
              <a:buChar char="Ø"/>
            </a:pPr>
            <a:r>
              <a:rPr lang="en-IN" kern="100" dirty="0">
                <a:solidFill>
                  <a:srgbClr val="000000"/>
                </a:solidFill>
                <a:effectLst/>
                <a:latin typeface="Times New Roman" panose="02020603050405020304" pitchFamily="18" charset="0"/>
                <a:ea typeface="Times New Roman" panose="02020603050405020304" pitchFamily="18" charset="0"/>
              </a:rPr>
              <a:t>One of the critical points of failure lies in the process of traversing the MFI list and simplifying the FP-tree. While the MFI list aims to identify maximal frequent </a:t>
            </a:r>
            <a:r>
              <a:rPr lang="en-IN" kern="100" dirty="0" err="1">
                <a:solidFill>
                  <a:srgbClr val="000000"/>
                </a:solidFill>
                <a:effectLst/>
                <a:latin typeface="Times New Roman" panose="02020603050405020304" pitchFamily="18" charset="0"/>
                <a:ea typeface="Times New Roman" panose="02020603050405020304" pitchFamily="18" charset="0"/>
              </a:rPr>
              <a:t>itemsets</a:t>
            </a:r>
            <a:r>
              <a:rPr lang="en-IN" kern="100" dirty="0">
                <a:solidFill>
                  <a:srgbClr val="000000"/>
                </a:solidFill>
                <a:effectLst/>
                <a:latin typeface="Times New Roman" panose="02020603050405020304" pitchFamily="18" charset="0"/>
                <a:ea typeface="Times New Roman" panose="02020603050405020304" pitchFamily="18" charset="0"/>
              </a:rPr>
              <a:t> efficiently, the integration with the DPT algorithm introduces additional complexities in managing the tree structure and support counts, leading to discrepancies in the traversal process.</a:t>
            </a:r>
          </a:p>
          <a:p>
            <a:pPr algn="just"/>
            <a:endParaRPr lang="en-IN" dirty="0"/>
          </a:p>
        </p:txBody>
      </p:sp>
      <p:sp>
        <p:nvSpPr>
          <p:cNvPr id="10" name="TextBox 9">
            <a:extLst>
              <a:ext uri="{FF2B5EF4-FFF2-40B4-BE49-F238E27FC236}">
                <a16:creationId xmlns:a16="http://schemas.microsoft.com/office/drawing/2014/main" id="{00376C61-17D3-8B7F-AAC6-3094E9B88441}"/>
              </a:ext>
            </a:extLst>
          </p:cNvPr>
          <p:cNvSpPr txBox="1"/>
          <p:nvPr/>
        </p:nvSpPr>
        <p:spPr>
          <a:xfrm>
            <a:off x="774915" y="821410"/>
            <a:ext cx="6772759" cy="369332"/>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Finding the Maximal Frequent </a:t>
            </a:r>
            <a:r>
              <a:rPr lang="en-IN" sz="1800" b="1" dirty="0" err="1">
                <a:solidFill>
                  <a:srgbClr val="000000"/>
                </a:solidFill>
                <a:effectLst/>
                <a:latin typeface="Times New Roman" panose="02020603050405020304" pitchFamily="18" charset="0"/>
                <a:ea typeface="Times New Roman" panose="02020603050405020304" pitchFamily="18" charset="0"/>
              </a:rPr>
              <a:t>Itemsets</a:t>
            </a:r>
            <a:r>
              <a:rPr lang="en-IN" sz="1800" b="1" dirty="0">
                <a:solidFill>
                  <a:srgbClr val="000000"/>
                </a:solidFill>
                <a:effectLst/>
                <a:latin typeface="Times New Roman" panose="02020603050405020304" pitchFamily="18" charset="0"/>
                <a:ea typeface="Times New Roman" panose="02020603050405020304" pitchFamily="18" charset="0"/>
              </a:rPr>
              <a:t> using Dynamic Prefix Tree</a:t>
            </a:r>
            <a:endParaRPr lang="en-IN" b="1" dirty="0"/>
          </a:p>
        </p:txBody>
      </p:sp>
    </p:spTree>
    <p:extLst>
      <p:ext uri="{BB962C8B-B14F-4D97-AF65-F5344CB8AC3E}">
        <p14:creationId xmlns:p14="http://schemas.microsoft.com/office/powerpoint/2010/main" val="357807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4498" y="0"/>
            <a:ext cx="6117431" cy="627321"/>
          </a:xfrm>
        </p:spPr>
        <p:txBody>
          <a:bodyPr/>
          <a:lstStyle/>
          <a:p>
            <a:r>
              <a:rPr lang="en-US" sz="3600" dirty="0">
                <a:latin typeface="Times New Roman" panose="02020603050405020304" pitchFamily="18" charset="0"/>
                <a:cs typeface="Times New Roman" panose="02020603050405020304" pitchFamily="18" charset="0"/>
              </a:rPr>
              <a:t>Experiment Environment </a:t>
            </a:r>
          </a:p>
        </p:txBody>
      </p:sp>
      <p:sp>
        <p:nvSpPr>
          <p:cNvPr id="3" name="TextBox 2">
            <a:extLst>
              <a:ext uri="{FF2B5EF4-FFF2-40B4-BE49-F238E27FC236}">
                <a16:creationId xmlns:a16="http://schemas.microsoft.com/office/drawing/2014/main" id="{198DBDBD-239F-346F-BBC2-8C4B06555D5E}"/>
              </a:ext>
            </a:extLst>
          </p:cNvPr>
          <p:cNvSpPr txBox="1"/>
          <p:nvPr/>
        </p:nvSpPr>
        <p:spPr>
          <a:xfrm>
            <a:off x="151108" y="972560"/>
            <a:ext cx="8841783" cy="3931654"/>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Eclipse IDE:</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-Eclipse is an integrated development environment (IDE) used in computer programming, especially for developing applications using Java.</a:t>
            </a:r>
          </a:p>
          <a:p>
            <a:pPr algn="just">
              <a:lnSpc>
                <a:spcPct val="150000"/>
              </a:lnSpc>
            </a:pPr>
            <a:r>
              <a:rPr lang="en-US" dirty="0">
                <a:latin typeface="Times New Roman" panose="02020603050405020304" pitchFamily="18" charset="0"/>
                <a:cs typeface="Times New Roman" panose="02020603050405020304" pitchFamily="18" charset="0"/>
              </a:rPr>
              <a:t>-It contains a base workspace and an extensible plug-in system for customizing the environment with tools for various programming languages, version control systems, and other development tasks.</a:t>
            </a:r>
          </a:p>
          <a:p>
            <a:pPr algn="just">
              <a:lnSpc>
                <a:spcPct val="150000"/>
              </a:lnSpc>
            </a:pPr>
            <a:r>
              <a:rPr lang="en-US" b="1" dirty="0">
                <a:latin typeface="Times New Roman" panose="02020603050405020304" pitchFamily="18" charset="0"/>
                <a:cs typeface="Times New Roman" panose="02020603050405020304" pitchFamily="18" charset="0"/>
              </a:rPr>
              <a:t>JDK :</a:t>
            </a:r>
          </a:p>
          <a:p>
            <a:pPr algn="just">
              <a:lnSpc>
                <a:spcPct val="150000"/>
              </a:lnSpc>
            </a:pPr>
            <a:r>
              <a:rPr lang="en-IN" dirty="0">
                <a:latin typeface="Times New Roman" panose="02020603050405020304" pitchFamily="18" charset="0"/>
                <a:cs typeface="Times New Roman" panose="02020603050405020304" pitchFamily="18" charset="0"/>
              </a:rPr>
              <a:t>-Java Development Kit (JDK) is a software development environment used for developing Java applications and applets.</a:t>
            </a:r>
          </a:p>
          <a:p>
            <a:pPr algn="just">
              <a:lnSpc>
                <a:spcPct val="150000"/>
              </a:lnSpc>
            </a:pPr>
            <a:r>
              <a:rPr lang="en-IN" dirty="0">
                <a:latin typeface="Times New Roman" panose="02020603050405020304" pitchFamily="18" charset="0"/>
                <a:cs typeface="Times New Roman" panose="02020603050405020304" pitchFamily="18" charset="0"/>
              </a:rPr>
              <a:t>-It includes the Java Runtime Environment (JRE), an interpreter/loader, a compiler.</a:t>
            </a:r>
          </a:p>
          <a:p>
            <a:pPr algn="just">
              <a:lnSpc>
                <a:spcPct val="150000"/>
              </a:lnSpc>
            </a:pPr>
            <a:r>
              <a:rPr lang="en-IN" b="1" dirty="0">
                <a:latin typeface="Times New Roman" panose="02020603050405020304" pitchFamily="18" charset="0"/>
                <a:cs typeface="Times New Roman" panose="02020603050405020304" pitchFamily="18" charset="0"/>
              </a:rPr>
              <a:t>Dataset Repository:</a:t>
            </a:r>
          </a:p>
          <a:p>
            <a:pPr algn="just">
              <a:lnSpc>
                <a:spcPct val="150000"/>
              </a:lnSpc>
            </a:pPr>
            <a:r>
              <a:rPr lang="en-US" dirty="0">
                <a:latin typeface="Times New Roman" panose="02020603050405020304" pitchFamily="18" charset="0"/>
                <a:cs typeface="Times New Roman" panose="02020603050405020304" pitchFamily="18" charset="0"/>
              </a:rPr>
              <a:t>-The FIMI (Frequent Itemset Mining) repository is a widely used source for benchmark datasets from different domains like retail, text, web, DNA etc., related to frequent pattern mining research.</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1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dirty="0"/>
          </a:p>
        </p:txBody>
      </p:sp>
      <p:sp>
        <p:nvSpPr>
          <p:cNvPr id="2" name="Title 1"/>
          <p:cNvSpPr>
            <a:spLocks noGrp="1"/>
          </p:cNvSpPr>
          <p:nvPr>
            <p:ph type="title"/>
          </p:nvPr>
        </p:nvSpPr>
        <p:spPr>
          <a:xfrm>
            <a:off x="1193472" y="-81126"/>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 </a:t>
            </a:r>
          </a:p>
        </p:txBody>
      </p:sp>
      <p:sp>
        <p:nvSpPr>
          <p:cNvPr id="3" name="TextBox 2">
            <a:extLst>
              <a:ext uri="{FF2B5EF4-FFF2-40B4-BE49-F238E27FC236}">
                <a16:creationId xmlns:a16="http://schemas.microsoft.com/office/drawing/2014/main" id="{65E2C38B-D5A0-D698-CB38-44A9C76EF5AB}"/>
              </a:ext>
            </a:extLst>
          </p:cNvPr>
          <p:cNvSpPr txBox="1"/>
          <p:nvPr/>
        </p:nvSpPr>
        <p:spPr>
          <a:xfrm>
            <a:off x="1541670" y="4459487"/>
            <a:ext cx="2233165"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With Optimization</a:t>
            </a:r>
          </a:p>
        </p:txBody>
      </p:sp>
      <p:pic>
        <p:nvPicPr>
          <p:cNvPr id="8" name="Picture 7">
            <a:extLst>
              <a:ext uri="{FF2B5EF4-FFF2-40B4-BE49-F238E27FC236}">
                <a16:creationId xmlns:a16="http://schemas.microsoft.com/office/drawing/2014/main" id="{2AA3449D-4CD2-48E4-E939-5E48D39D6ED8}"/>
              </a:ext>
            </a:extLst>
          </p:cNvPr>
          <p:cNvPicPr>
            <a:picLocks noChangeAspect="1"/>
          </p:cNvPicPr>
          <p:nvPr/>
        </p:nvPicPr>
        <p:blipFill rotWithShape="1">
          <a:blip r:embed="rId3"/>
          <a:srcRect t="171" r="51893" b="11693"/>
          <a:stretch/>
        </p:blipFill>
        <p:spPr>
          <a:xfrm>
            <a:off x="4572000" y="646300"/>
            <a:ext cx="4306650" cy="3707199"/>
          </a:xfrm>
          <a:prstGeom prst="rect">
            <a:avLst/>
          </a:prstGeom>
        </p:spPr>
      </p:pic>
      <p:sp>
        <p:nvSpPr>
          <p:cNvPr id="9" name="TextBox 8">
            <a:extLst>
              <a:ext uri="{FF2B5EF4-FFF2-40B4-BE49-F238E27FC236}">
                <a16:creationId xmlns:a16="http://schemas.microsoft.com/office/drawing/2014/main" id="{1CDCEEFD-7194-8126-F128-437035D162F7}"/>
              </a:ext>
            </a:extLst>
          </p:cNvPr>
          <p:cNvSpPr txBox="1"/>
          <p:nvPr/>
        </p:nvSpPr>
        <p:spPr>
          <a:xfrm>
            <a:off x="5934297" y="4383132"/>
            <a:ext cx="2233165"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Without Optimization</a:t>
            </a:r>
          </a:p>
        </p:txBody>
      </p:sp>
      <p:sp>
        <p:nvSpPr>
          <p:cNvPr id="10" name="TextBox 9">
            <a:extLst>
              <a:ext uri="{FF2B5EF4-FFF2-40B4-BE49-F238E27FC236}">
                <a16:creationId xmlns:a16="http://schemas.microsoft.com/office/drawing/2014/main" id="{129FB906-0EBC-F857-7936-72871F20C066}"/>
              </a:ext>
            </a:extLst>
          </p:cNvPr>
          <p:cNvSpPr txBox="1"/>
          <p:nvPr/>
        </p:nvSpPr>
        <p:spPr>
          <a:xfrm>
            <a:off x="3734374" y="4582714"/>
            <a:ext cx="1675051"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Dataset: Chess</a:t>
            </a:r>
          </a:p>
        </p:txBody>
      </p:sp>
      <p:pic>
        <p:nvPicPr>
          <p:cNvPr id="11" name="Picture 10">
            <a:extLst>
              <a:ext uri="{FF2B5EF4-FFF2-40B4-BE49-F238E27FC236}">
                <a16:creationId xmlns:a16="http://schemas.microsoft.com/office/drawing/2014/main" id="{10DC52D0-8874-F89D-993F-7F01027B100C}"/>
              </a:ext>
            </a:extLst>
          </p:cNvPr>
          <p:cNvPicPr>
            <a:picLocks noChangeAspect="1"/>
          </p:cNvPicPr>
          <p:nvPr/>
        </p:nvPicPr>
        <p:blipFill>
          <a:blip r:embed="rId4"/>
          <a:stretch>
            <a:fillRect/>
          </a:stretch>
        </p:blipFill>
        <p:spPr>
          <a:xfrm>
            <a:off x="265350" y="669422"/>
            <a:ext cx="3910140" cy="3707199"/>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t>14</a:t>
            </a:fld>
            <a:endParaRPr lang="en-US" dirty="0"/>
          </a:p>
        </p:txBody>
      </p:sp>
      <p:sp>
        <p:nvSpPr>
          <p:cNvPr id="2" name="Title 1"/>
          <p:cNvSpPr>
            <a:spLocks noGrp="1"/>
          </p:cNvSpPr>
          <p:nvPr>
            <p:ph type="title"/>
          </p:nvPr>
        </p:nvSpPr>
        <p:spPr>
          <a:xfrm>
            <a:off x="1099315" y="16184"/>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a:t>
            </a:r>
          </a:p>
        </p:txBody>
      </p:sp>
      <p:pic>
        <p:nvPicPr>
          <p:cNvPr id="3" name="Picture 2">
            <a:extLst>
              <a:ext uri="{FF2B5EF4-FFF2-40B4-BE49-F238E27FC236}">
                <a16:creationId xmlns:a16="http://schemas.microsoft.com/office/drawing/2014/main" id="{9A3F279F-A0ED-9744-8E3F-3599CD5CF006}"/>
              </a:ext>
            </a:extLst>
          </p:cNvPr>
          <p:cNvPicPr>
            <a:picLocks noChangeAspect="1"/>
          </p:cNvPicPr>
          <p:nvPr/>
        </p:nvPicPr>
        <p:blipFill>
          <a:blip r:embed="rId3"/>
          <a:stretch>
            <a:fillRect/>
          </a:stretch>
        </p:blipFill>
        <p:spPr>
          <a:xfrm>
            <a:off x="205736" y="788973"/>
            <a:ext cx="3945477" cy="3479575"/>
          </a:xfrm>
          <a:prstGeom prst="rect">
            <a:avLst/>
          </a:prstGeom>
        </p:spPr>
      </p:pic>
      <p:sp>
        <p:nvSpPr>
          <p:cNvPr id="7" name="TextBox 6">
            <a:extLst>
              <a:ext uri="{FF2B5EF4-FFF2-40B4-BE49-F238E27FC236}">
                <a16:creationId xmlns:a16="http://schemas.microsoft.com/office/drawing/2014/main" id="{11BB61E1-E328-E3CB-4C12-39BB3F43E0D6}"/>
              </a:ext>
            </a:extLst>
          </p:cNvPr>
          <p:cNvSpPr txBox="1"/>
          <p:nvPr/>
        </p:nvSpPr>
        <p:spPr>
          <a:xfrm>
            <a:off x="975091" y="4242537"/>
            <a:ext cx="1615710" cy="30777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With Optimization</a:t>
            </a:r>
          </a:p>
        </p:txBody>
      </p:sp>
      <p:pic>
        <p:nvPicPr>
          <p:cNvPr id="9" name="Picture 8">
            <a:extLst>
              <a:ext uri="{FF2B5EF4-FFF2-40B4-BE49-F238E27FC236}">
                <a16:creationId xmlns:a16="http://schemas.microsoft.com/office/drawing/2014/main" id="{3AD1B4A3-88C1-114C-9AF2-A76D2CBD7E8E}"/>
              </a:ext>
            </a:extLst>
          </p:cNvPr>
          <p:cNvPicPr>
            <a:picLocks noChangeAspect="1"/>
          </p:cNvPicPr>
          <p:nvPr/>
        </p:nvPicPr>
        <p:blipFill>
          <a:blip r:embed="rId4"/>
          <a:stretch>
            <a:fillRect/>
          </a:stretch>
        </p:blipFill>
        <p:spPr>
          <a:xfrm>
            <a:off x="4477114" y="760652"/>
            <a:ext cx="4209685" cy="3450796"/>
          </a:xfrm>
          <a:prstGeom prst="rect">
            <a:avLst/>
          </a:prstGeom>
        </p:spPr>
      </p:pic>
      <p:sp>
        <p:nvSpPr>
          <p:cNvPr id="11" name="TextBox 10">
            <a:extLst>
              <a:ext uri="{FF2B5EF4-FFF2-40B4-BE49-F238E27FC236}">
                <a16:creationId xmlns:a16="http://schemas.microsoft.com/office/drawing/2014/main" id="{82FCA2C1-7555-455F-567C-4C4D5CA9E53D}"/>
              </a:ext>
            </a:extLst>
          </p:cNvPr>
          <p:cNvSpPr txBox="1"/>
          <p:nvPr/>
        </p:nvSpPr>
        <p:spPr>
          <a:xfrm>
            <a:off x="5482354" y="4199369"/>
            <a:ext cx="4572000" cy="30777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Without Optimization</a:t>
            </a:r>
          </a:p>
        </p:txBody>
      </p:sp>
      <p:sp>
        <p:nvSpPr>
          <p:cNvPr id="13" name="TextBox 12">
            <a:extLst>
              <a:ext uri="{FF2B5EF4-FFF2-40B4-BE49-F238E27FC236}">
                <a16:creationId xmlns:a16="http://schemas.microsoft.com/office/drawing/2014/main" id="{7F2F8CDB-861C-432B-660C-E90FC5590C6B}"/>
              </a:ext>
            </a:extLst>
          </p:cNvPr>
          <p:cNvSpPr txBox="1"/>
          <p:nvPr/>
        </p:nvSpPr>
        <p:spPr>
          <a:xfrm>
            <a:off x="3526105" y="4550314"/>
            <a:ext cx="1847007" cy="307777"/>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Dataset: Accidents</a:t>
            </a:r>
          </a:p>
        </p:txBody>
      </p:sp>
    </p:spTree>
    <p:extLst>
      <p:ext uri="{BB962C8B-B14F-4D97-AF65-F5344CB8AC3E}">
        <p14:creationId xmlns:p14="http://schemas.microsoft.com/office/powerpoint/2010/main" val="99103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t>15</a:t>
            </a:fld>
            <a:endParaRPr lang="en-US" dirty="0"/>
          </a:p>
        </p:txBody>
      </p:sp>
      <p:sp>
        <p:nvSpPr>
          <p:cNvPr id="2" name="Title 1"/>
          <p:cNvSpPr>
            <a:spLocks noGrp="1"/>
          </p:cNvSpPr>
          <p:nvPr>
            <p:ph type="title"/>
          </p:nvPr>
        </p:nvSpPr>
        <p:spPr>
          <a:xfrm>
            <a:off x="1099315" y="16184"/>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a:t>
            </a:r>
          </a:p>
        </p:txBody>
      </p:sp>
      <p:sp>
        <p:nvSpPr>
          <p:cNvPr id="7" name="TextBox 6">
            <a:extLst>
              <a:ext uri="{FF2B5EF4-FFF2-40B4-BE49-F238E27FC236}">
                <a16:creationId xmlns:a16="http://schemas.microsoft.com/office/drawing/2014/main" id="{11BB61E1-E328-E3CB-4C12-39BB3F43E0D6}"/>
              </a:ext>
            </a:extLst>
          </p:cNvPr>
          <p:cNvSpPr txBox="1"/>
          <p:nvPr/>
        </p:nvSpPr>
        <p:spPr>
          <a:xfrm>
            <a:off x="1266404" y="4305177"/>
            <a:ext cx="1615710" cy="307777"/>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With Optimization</a:t>
            </a:r>
          </a:p>
        </p:txBody>
      </p:sp>
      <p:sp>
        <p:nvSpPr>
          <p:cNvPr id="11" name="TextBox 10">
            <a:extLst>
              <a:ext uri="{FF2B5EF4-FFF2-40B4-BE49-F238E27FC236}">
                <a16:creationId xmlns:a16="http://schemas.microsoft.com/office/drawing/2014/main" id="{82FCA2C1-7555-455F-567C-4C4D5CA9E53D}"/>
              </a:ext>
            </a:extLst>
          </p:cNvPr>
          <p:cNvSpPr txBox="1"/>
          <p:nvPr/>
        </p:nvSpPr>
        <p:spPr>
          <a:xfrm>
            <a:off x="5300957" y="4335467"/>
            <a:ext cx="2504485" cy="307777"/>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Without Optimization</a:t>
            </a:r>
          </a:p>
        </p:txBody>
      </p:sp>
      <p:sp>
        <p:nvSpPr>
          <p:cNvPr id="13" name="TextBox 12">
            <a:extLst>
              <a:ext uri="{FF2B5EF4-FFF2-40B4-BE49-F238E27FC236}">
                <a16:creationId xmlns:a16="http://schemas.microsoft.com/office/drawing/2014/main" id="{7F2F8CDB-861C-432B-660C-E90FC5590C6B}"/>
              </a:ext>
            </a:extLst>
          </p:cNvPr>
          <p:cNvSpPr txBox="1"/>
          <p:nvPr/>
        </p:nvSpPr>
        <p:spPr>
          <a:xfrm>
            <a:off x="3469460" y="4372031"/>
            <a:ext cx="1847007" cy="523220"/>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Dataset: T1OL4D100K</a:t>
            </a:r>
          </a:p>
        </p:txBody>
      </p:sp>
      <p:pic>
        <p:nvPicPr>
          <p:cNvPr id="12" name="Picture 11">
            <a:extLst>
              <a:ext uri="{FF2B5EF4-FFF2-40B4-BE49-F238E27FC236}">
                <a16:creationId xmlns:a16="http://schemas.microsoft.com/office/drawing/2014/main" id="{D8824FCC-C518-BC16-B725-DE02FB808524}"/>
              </a:ext>
            </a:extLst>
          </p:cNvPr>
          <p:cNvPicPr>
            <a:picLocks noChangeAspect="1"/>
          </p:cNvPicPr>
          <p:nvPr/>
        </p:nvPicPr>
        <p:blipFill>
          <a:blip r:embed="rId3"/>
          <a:stretch>
            <a:fillRect/>
          </a:stretch>
        </p:blipFill>
        <p:spPr>
          <a:xfrm>
            <a:off x="4636736" y="780695"/>
            <a:ext cx="3908453" cy="3454145"/>
          </a:xfrm>
          <a:prstGeom prst="rect">
            <a:avLst/>
          </a:prstGeom>
        </p:spPr>
      </p:pic>
      <p:pic>
        <p:nvPicPr>
          <p:cNvPr id="15" name="Picture 14">
            <a:extLst>
              <a:ext uri="{FF2B5EF4-FFF2-40B4-BE49-F238E27FC236}">
                <a16:creationId xmlns:a16="http://schemas.microsoft.com/office/drawing/2014/main" id="{3BCE4870-58F8-397B-F831-631172C49FB9}"/>
              </a:ext>
            </a:extLst>
          </p:cNvPr>
          <p:cNvPicPr>
            <a:picLocks noChangeAspect="1"/>
          </p:cNvPicPr>
          <p:nvPr/>
        </p:nvPicPr>
        <p:blipFill>
          <a:blip r:embed="rId4"/>
          <a:stretch>
            <a:fillRect/>
          </a:stretch>
        </p:blipFill>
        <p:spPr>
          <a:xfrm>
            <a:off x="289965" y="780694"/>
            <a:ext cx="3568587" cy="3454145"/>
          </a:xfrm>
          <a:prstGeom prst="rect">
            <a:avLst/>
          </a:prstGeom>
        </p:spPr>
      </p:pic>
    </p:spTree>
    <p:extLst>
      <p:ext uri="{BB962C8B-B14F-4D97-AF65-F5344CB8AC3E}">
        <p14:creationId xmlns:p14="http://schemas.microsoft.com/office/powerpoint/2010/main" val="424319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0941" y="212982"/>
            <a:ext cx="6117431" cy="627321"/>
          </a:xfrm>
        </p:spPr>
        <p:txBody>
          <a:bodyPr/>
          <a:lstStyle/>
          <a:p>
            <a:r>
              <a:rPr lang="en-US" sz="3600" dirty="0">
                <a:latin typeface="Times New Roman" panose="02020603050405020304" pitchFamily="18" charset="0"/>
                <a:cs typeface="Times New Roman" panose="02020603050405020304" pitchFamily="18" charset="0"/>
              </a:rPr>
              <a:t>Experiment</a:t>
            </a:r>
            <a:r>
              <a:rPr lang="en-US" sz="3600" dirty="0"/>
              <a:t> </a:t>
            </a:r>
            <a:r>
              <a:rPr lang="en-US" sz="3600" dirty="0">
                <a:latin typeface="Times New Roman" panose="02020603050405020304" pitchFamily="18" charset="0"/>
                <a:cs typeface="Times New Roman" panose="02020603050405020304" pitchFamily="18" charset="0"/>
              </a:rPr>
              <a:t>Results</a:t>
            </a:r>
            <a:r>
              <a:rPr lang="en-US" sz="3600" dirty="0"/>
              <a:t>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graphicFrame>
        <p:nvGraphicFramePr>
          <p:cNvPr id="3" name="Chart 2">
            <a:extLst>
              <a:ext uri="{FF2B5EF4-FFF2-40B4-BE49-F238E27FC236}">
                <a16:creationId xmlns:a16="http://schemas.microsoft.com/office/drawing/2014/main" id="{FC566562-AF91-9645-EB0E-5CB1AF79F6E5}"/>
              </a:ext>
            </a:extLst>
          </p:cNvPr>
          <p:cNvGraphicFramePr>
            <a:graphicFrameLocks/>
          </p:cNvGraphicFramePr>
          <p:nvPr>
            <p:extLst>
              <p:ext uri="{D42A27DB-BD31-4B8C-83A1-F6EECF244321}">
                <p14:modId xmlns:p14="http://schemas.microsoft.com/office/powerpoint/2010/main" val="2256373999"/>
              </p:ext>
            </p:extLst>
          </p:nvPr>
        </p:nvGraphicFramePr>
        <p:xfrm>
          <a:off x="263471" y="1201736"/>
          <a:ext cx="4130675" cy="2562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C1EF4E56-B1C2-0AC2-E8B0-A91557CF2DA2}"/>
              </a:ext>
            </a:extLst>
          </p:cNvPr>
          <p:cNvGraphicFramePr>
            <a:graphicFrameLocks/>
          </p:cNvGraphicFramePr>
          <p:nvPr>
            <p:extLst>
              <p:ext uri="{D42A27DB-BD31-4B8C-83A1-F6EECF244321}">
                <p14:modId xmlns:p14="http://schemas.microsoft.com/office/powerpoint/2010/main" val="46496328"/>
              </p:ext>
            </p:extLst>
          </p:nvPr>
        </p:nvGraphicFramePr>
        <p:xfrm>
          <a:off x="4927869" y="1235626"/>
          <a:ext cx="3813175" cy="238442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E84E9C84-EF5D-688F-95FA-F03337197D73}"/>
              </a:ext>
            </a:extLst>
          </p:cNvPr>
          <p:cNvSpPr txBox="1"/>
          <p:nvPr/>
        </p:nvSpPr>
        <p:spPr>
          <a:xfrm>
            <a:off x="2989882" y="4029790"/>
            <a:ext cx="3029918" cy="307777"/>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Dataset: T1OL4D100K</a:t>
            </a:r>
          </a:p>
        </p:txBody>
      </p:sp>
    </p:spTree>
    <p:extLst>
      <p:ext uri="{BB962C8B-B14F-4D97-AF65-F5344CB8AC3E}">
        <p14:creationId xmlns:p14="http://schemas.microsoft.com/office/powerpoint/2010/main" val="230783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55701" y="157763"/>
            <a:ext cx="6117431" cy="627321"/>
          </a:xfrm>
        </p:spPr>
        <p:txBody>
          <a:bodyPr/>
          <a:lstStyle/>
          <a:p>
            <a:r>
              <a:rPr lang="en-US" sz="3600" dirty="0">
                <a:latin typeface="Times New Roman" panose="02020603050405020304" pitchFamily="18" charset="0"/>
                <a:cs typeface="Times New Roman" panose="02020603050405020304" pitchFamily="18" charset="0"/>
              </a:rPr>
              <a:t>Experiment Results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graphicFrame>
        <p:nvGraphicFramePr>
          <p:cNvPr id="5" name="Chart 4">
            <a:extLst>
              <a:ext uri="{FF2B5EF4-FFF2-40B4-BE49-F238E27FC236}">
                <a16:creationId xmlns:a16="http://schemas.microsoft.com/office/drawing/2014/main" id="{00FD3B7A-4B53-EE7B-D184-52A2B040BB21}"/>
              </a:ext>
            </a:extLst>
          </p:cNvPr>
          <p:cNvGraphicFramePr>
            <a:graphicFrameLocks/>
          </p:cNvGraphicFramePr>
          <p:nvPr>
            <p:extLst>
              <p:ext uri="{D42A27DB-BD31-4B8C-83A1-F6EECF244321}">
                <p14:modId xmlns:p14="http://schemas.microsoft.com/office/powerpoint/2010/main" val="2344445143"/>
              </p:ext>
            </p:extLst>
          </p:nvPr>
        </p:nvGraphicFramePr>
        <p:xfrm>
          <a:off x="304800" y="1068414"/>
          <a:ext cx="4065722" cy="2627932"/>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C388748B-7199-0DF8-552E-16947DDA52AE}"/>
              </a:ext>
            </a:extLst>
          </p:cNvPr>
          <p:cNvPicPr>
            <a:picLocks noChangeAspect="1"/>
          </p:cNvPicPr>
          <p:nvPr/>
        </p:nvPicPr>
        <p:blipFill>
          <a:blip r:embed="rId4"/>
          <a:stretch>
            <a:fillRect/>
          </a:stretch>
        </p:blipFill>
        <p:spPr>
          <a:xfrm>
            <a:off x="4773478" y="1118843"/>
            <a:ext cx="4065722" cy="2443759"/>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dirty="0"/>
          </a:p>
        </p:txBody>
      </p:sp>
      <p:sp>
        <p:nvSpPr>
          <p:cNvPr id="2" name="Title 1"/>
          <p:cNvSpPr>
            <a:spLocks noGrp="1"/>
          </p:cNvSpPr>
          <p:nvPr>
            <p:ph type="title"/>
          </p:nvPr>
        </p:nvSpPr>
        <p:spPr>
          <a:xfrm>
            <a:off x="1078948" y="163223"/>
            <a:ext cx="6117431" cy="627321"/>
          </a:xfrm>
        </p:spPr>
        <p:txBody>
          <a:bodyPr/>
          <a:lstStyle/>
          <a:p>
            <a:r>
              <a:rPr lang="en-US" sz="3200" dirty="0">
                <a:latin typeface="Times New Roman" panose="02020603050405020304" pitchFamily="18" charset="0"/>
                <a:cs typeface="Times New Roman" panose="02020603050405020304" pitchFamily="18" charset="0"/>
              </a:rPr>
              <a:t>Findings</a:t>
            </a:r>
            <a:r>
              <a:rPr lang="en-US" sz="3200" dirty="0">
                <a:latin typeface="Bookman Old Style" panose="02050604050505020204" pitchFamily="18" charset="0"/>
              </a:rPr>
              <a:t> </a:t>
            </a:r>
          </a:p>
        </p:txBody>
      </p:sp>
      <p:sp>
        <p:nvSpPr>
          <p:cNvPr id="6" name="Date Placeholder 5"/>
          <p:cNvSpPr>
            <a:spLocks noGrp="1"/>
          </p:cNvSpPr>
          <p:nvPr>
            <p:ph type="dt" idx="10"/>
          </p:nvPr>
        </p:nvSpPr>
        <p:spPr/>
        <p:txBody>
          <a:bodyPr/>
          <a:lstStyle/>
          <a:p>
            <a:endParaRPr lang="en-US" dirty="0"/>
          </a:p>
        </p:txBody>
      </p:sp>
      <p:sp>
        <p:nvSpPr>
          <p:cNvPr id="7" name="Footer Placeholder 6"/>
          <p:cNvSpPr>
            <a:spLocks noGrp="1"/>
          </p:cNvSpPr>
          <p:nvPr>
            <p:ph type="ftr" idx="11"/>
          </p:nvPr>
        </p:nvSpPr>
        <p:spPr/>
        <p:txBody>
          <a:bodyPr/>
          <a:lstStyle/>
          <a:p>
            <a:r>
              <a:rPr lang="en-US" dirty="0"/>
              <a:t>Department of Computer Science and Engineering</a:t>
            </a:r>
          </a:p>
        </p:txBody>
      </p:sp>
      <p:sp>
        <p:nvSpPr>
          <p:cNvPr id="8" name="Rectangle 3">
            <a:extLst>
              <a:ext uri="{FF2B5EF4-FFF2-40B4-BE49-F238E27FC236}">
                <a16:creationId xmlns:a16="http://schemas.microsoft.com/office/drawing/2014/main" id="{D05A87F0-F780-44B8-89E3-8F9E24F4FBC9}"/>
              </a:ext>
            </a:extLst>
          </p:cNvPr>
          <p:cNvSpPr>
            <a:spLocks noChangeArrowheads="1"/>
          </p:cNvSpPr>
          <p:nvPr/>
        </p:nvSpPr>
        <p:spPr bwMode="auto">
          <a:xfrm>
            <a:off x="457200" y="1661927"/>
            <a:ext cx="8183105"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EEF99CA-AEFA-C34D-E5F0-93F9440ED8E1}"/>
              </a:ext>
            </a:extLst>
          </p:cNvPr>
          <p:cNvSpPr txBox="1"/>
          <p:nvPr/>
        </p:nvSpPr>
        <p:spPr>
          <a:xfrm>
            <a:off x="329339" y="1081005"/>
            <a:ext cx="8485322" cy="3539430"/>
          </a:xfrm>
          <a:prstGeom prst="rect">
            <a:avLst/>
          </a:prstGeom>
          <a:noFill/>
        </p:spPr>
        <p:txBody>
          <a:bodyPr wrap="square" rtlCol="0">
            <a:spAutoFit/>
          </a:bodyPr>
          <a:lstStyle/>
          <a:p>
            <a:pPr marL="171450" indent="-171450" algn="just">
              <a:buFont typeface="Wingdings" panose="05000000000000000000" pitchFamily="2" charset="2"/>
              <a:buChar char="Ø"/>
            </a:pPr>
            <a:r>
              <a:rPr lang="en-US" b="0" i="0" u="none" strike="noStrike" cap="none" dirty="0">
                <a:solidFill>
                  <a:srgbClr val="000000"/>
                </a:solidFill>
                <a:latin typeface="Times New Roman" panose="02020603050405020304" pitchFamily="18" charset="0"/>
                <a:cs typeface="Times New Roman" panose="02020603050405020304" pitchFamily="18" charset="0"/>
                <a:sym typeface="Arial"/>
              </a:rPr>
              <a:t>Dynamic prefix tree is easily implemented in object-oriented programming. There are many advantages like:</a:t>
            </a:r>
          </a:p>
          <a:p>
            <a:pPr algn="just"/>
            <a:r>
              <a:rPr lang="en-US" b="0" i="0" u="none" strike="noStrike" cap="none" dirty="0">
                <a:solidFill>
                  <a:srgbClr val="000000"/>
                </a:solidFill>
                <a:latin typeface="Times New Roman" panose="02020603050405020304" pitchFamily="18" charset="0"/>
                <a:cs typeface="Times New Roman" panose="02020603050405020304" pitchFamily="18" charset="0"/>
                <a:sym typeface="Arial"/>
              </a:rPr>
              <a:t>        Firstly, OOP facilitates modularity by organizing the DPT implementation into smaller, manageable classes, simplifying development and maintenance. Secondly, encapsulation hides the internal details of the tree structure, exposing only the necessary interfaces for interaction, thus reducing complexity. Additionally, polymorphism allows flexibility by treating objects of different classes as instances of a common superclass, enabling seamless integration of various functionalities.</a:t>
            </a:r>
          </a:p>
          <a:p>
            <a:pPr algn="just"/>
            <a:endParaRPr lang="en-US"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indent="-171450" algn="just">
              <a:buFont typeface="Wingdings" panose="05000000000000000000" pitchFamily="2" charset="2"/>
              <a:buChar char="Ø"/>
            </a:pPr>
            <a:r>
              <a:rPr lang="en-IN" kern="100" dirty="0">
                <a:solidFill>
                  <a:srgbClr val="000000"/>
                </a:solidFill>
                <a:effectLst/>
                <a:latin typeface="Times New Roman" panose="02020603050405020304" pitchFamily="18" charset="0"/>
                <a:ea typeface="Times New Roman" panose="02020603050405020304" pitchFamily="18" charset="0"/>
              </a:rPr>
              <a:t>The drawback of assuming single occurrences of items in the dataset undermines the reliability of support counts and may lead to inaccurate pattern identification and premature pruning, ultimately compromising the effectiveness of the DPT algorithm in </a:t>
            </a:r>
            <a:r>
              <a:rPr lang="en-IN" kern="100" dirty="0" err="1">
                <a:solidFill>
                  <a:srgbClr val="000000"/>
                </a:solidFill>
                <a:effectLst/>
                <a:latin typeface="Times New Roman" panose="02020603050405020304" pitchFamily="18" charset="0"/>
                <a:ea typeface="Times New Roman" panose="02020603050405020304" pitchFamily="18" charset="0"/>
              </a:rPr>
              <a:t>analyzing</a:t>
            </a:r>
            <a:r>
              <a:rPr lang="en-IN" kern="100" dirty="0">
                <a:solidFill>
                  <a:srgbClr val="000000"/>
                </a:solidFill>
                <a:effectLst/>
                <a:latin typeface="Times New Roman" panose="02020603050405020304" pitchFamily="18" charset="0"/>
                <a:ea typeface="Times New Roman" panose="02020603050405020304" pitchFamily="18" charset="0"/>
              </a:rPr>
              <a:t> the dataset.</a:t>
            </a:r>
          </a:p>
          <a:p>
            <a:pPr algn="just"/>
            <a:endParaRPr lang="en-IN" kern="1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The complexity introduced by merging and copying subtrees within the Dynamic Prefix Tree (DPT) algorithm, coupled with the complexity of managing multiple algorithms within a unified framework, poses significant challenges in finding maximal </a:t>
            </a:r>
            <a:r>
              <a:rPr lang="en-IN" dirty="0" err="1">
                <a:solidFill>
                  <a:srgbClr val="000000"/>
                </a:solidFill>
                <a:effectLst/>
                <a:latin typeface="Times New Roman" panose="02020603050405020304" pitchFamily="18" charset="0"/>
                <a:ea typeface="Times New Roman" panose="02020603050405020304" pitchFamily="18" charset="0"/>
              </a:rPr>
              <a:t>itemsets</a:t>
            </a:r>
            <a:r>
              <a:rPr lang="en-IN" dirty="0">
                <a:solidFill>
                  <a:srgbClr val="000000"/>
                </a:solidFill>
                <a:effectLst/>
                <a:latin typeface="Times New Roman" panose="02020603050405020304" pitchFamily="18" charset="0"/>
                <a:ea typeface="Times New Roman" panose="02020603050405020304" pitchFamily="18" charset="0"/>
              </a:rPr>
              <a:t>. The process of synchronizing these algorithms becomes difficult to deal, especially considering the dynamic adjustments made during subtree copying and merging. </a:t>
            </a:r>
            <a:r>
              <a:rPr lang="en-IN" kern="100" dirty="0">
                <a:solidFill>
                  <a:srgbClr val="000000"/>
                </a:solidFill>
                <a:effectLst/>
                <a:latin typeface="Times New Roman" panose="02020603050405020304" pitchFamily="18" charset="0"/>
                <a:ea typeface="Times New Roman" panose="02020603050405020304" pitchFamily="18" charset="0"/>
              </a:rPr>
              <a:t> </a:t>
            </a:r>
          </a:p>
          <a:p>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473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dirty="0"/>
          </a:p>
        </p:txBody>
      </p:sp>
      <p:sp>
        <p:nvSpPr>
          <p:cNvPr id="2" name="Title 1"/>
          <p:cNvSpPr>
            <a:spLocks noGrp="1"/>
          </p:cNvSpPr>
          <p:nvPr>
            <p:ph type="title"/>
          </p:nvPr>
        </p:nvSpPr>
        <p:spPr>
          <a:xfrm>
            <a:off x="868777" y="231874"/>
            <a:ext cx="6548033" cy="1240466"/>
          </a:xfrm>
        </p:spPr>
        <p:txBody>
          <a:bodyPr/>
          <a:lstStyle/>
          <a:p>
            <a:r>
              <a:rPr lang="en-US" sz="3600" dirty="0">
                <a:latin typeface="Times New Roman" panose="02020603050405020304" pitchFamily="18" charset="0"/>
                <a:cs typeface="Times New Roman" panose="02020603050405020304" pitchFamily="18" charset="0"/>
              </a:rPr>
              <a:t>Justification</a:t>
            </a:r>
            <a:r>
              <a:rPr lang="en-US" sz="3600" dirty="0">
                <a:latin typeface="Bookman Old Style" panose="02050604050505020204" pitchFamily="18" charset="0"/>
              </a:rPr>
              <a:t>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p:cNvSpPr txBox="1"/>
          <p:nvPr/>
        </p:nvSpPr>
        <p:spPr>
          <a:xfrm>
            <a:off x="737040" y="1038287"/>
            <a:ext cx="7856770" cy="310854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Parameters</a:t>
            </a:r>
          </a:p>
          <a:p>
            <a:r>
              <a:rPr lang="en-US" dirty="0">
                <a:latin typeface="Times New Roman" panose="02020603050405020304" pitchFamily="18" charset="0"/>
                <a:cs typeface="Times New Roman" panose="02020603050405020304" pitchFamily="18" charset="0"/>
              </a:rPr>
              <a:t>Space Complexity (Memory allocated) and Time Complexity ( Execution Time)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Formula</a:t>
            </a:r>
          </a:p>
          <a:p>
            <a:r>
              <a:rPr lang="en-US" b="1" dirty="0">
                <a:latin typeface="Times New Roman" panose="02020603050405020304" pitchFamily="18" charset="0"/>
                <a:cs typeface="Times New Roman" panose="02020603050405020304" pitchFamily="18" charset="0"/>
              </a:rPr>
              <a:t>Space Complexity: </a:t>
            </a:r>
            <a:r>
              <a:rPr lang="en-US" b="1" dirty="0">
                <a:solidFill>
                  <a:schemeClr val="tx1"/>
                </a:solidFill>
                <a:latin typeface="Times New Roman" panose="02020603050405020304" pitchFamily="18" charset="0"/>
                <a:cs typeface="Times New Roman" panose="02020603050405020304" pitchFamily="18" charset="0"/>
              </a:rPr>
              <a:t>M</a:t>
            </a:r>
            <a:r>
              <a:rPr lang="en-US" dirty="0">
                <a:solidFill>
                  <a:schemeClr val="tx1"/>
                </a:solidFill>
                <a:effectLst/>
                <a:latin typeface="Times New Roman" panose="02020603050405020304" pitchFamily="18" charset="0"/>
                <a:cs typeface="Times New Roman" panose="02020603050405020304" pitchFamily="18" charset="0"/>
              </a:rPr>
              <a:t>emory = </a:t>
            </a:r>
            <a:r>
              <a:rPr lang="en-US" dirty="0">
                <a:solidFill>
                  <a:schemeClr val="tx1"/>
                </a:solidFill>
                <a:latin typeface="Times New Roman" panose="02020603050405020304" pitchFamily="18" charset="0"/>
                <a:cs typeface="Times New Roman" panose="02020603050405020304" pitchFamily="18" charset="0"/>
              </a:rPr>
              <a:t>T</a:t>
            </a:r>
            <a:r>
              <a:rPr lang="en-US" dirty="0">
                <a:solidFill>
                  <a:schemeClr val="tx1"/>
                </a:solidFill>
                <a:effectLst/>
                <a:latin typeface="Times New Roman" panose="02020603050405020304" pitchFamily="18" charset="0"/>
                <a:cs typeface="Times New Roman" panose="02020603050405020304" pitchFamily="18" charset="0"/>
              </a:rPr>
              <a:t>otal Runtime Memory –</a:t>
            </a:r>
            <a:r>
              <a:rPr lang="en-US" dirty="0">
                <a:solidFill>
                  <a:schemeClr val="tx1"/>
                </a:solidFill>
                <a:latin typeface="Times New Roman" panose="02020603050405020304" pitchFamily="18" charset="0"/>
                <a:cs typeface="Times New Roman" panose="02020603050405020304" pitchFamily="18" charset="0"/>
              </a:rPr>
              <a:t>F</a:t>
            </a:r>
            <a:r>
              <a:rPr lang="en-US" dirty="0">
                <a:solidFill>
                  <a:schemeClr val="tx1"/>
                </a:solidFill>
                <a:effectLst/>
                <a:latin typeface="Times New Roman" panose="02020603050405020304" pitchFamily="18" charset="0"/>
                <a:cs typeface="Times New Roman" panose="02020603050405020304" pitchFamily="18" charset="0"/>
              </a:rPr>
              <a:t>ree </a:t>
            </a:r>
            <a:r>
              <a:rPr lang="en-US" dirty="0">
                <a:solidFill>
                  <a:schemeClr val="tx1"/>
                </a:solidFill>
                <a:latin typeface="Times New Roman" panose="02020603050405020304" pitchFamily="18" charset="0"/>
                <a:cs typeface="Times New Roman" panose="02020603050405020304" pitchFamily="18" charset="0"/>
              </a:rPr>
              <a:t>Runtime </a:t>
            </a:r>
            <a:r>
              <a:rPr lang="en-US" dirty="0">
                <a:solidFill>
                  <a:schemeClr val="tx1"/>
                </a:solidFill>
                <a:effectLst/>
                <a:latin typeface="Times New Roman" panose="02020603050405020304" pitchFamily="18" charset="0"/>
                <a:cs typeface="Times New Roman" panose="02020603050405020304" pitchFamily="18" charset="0"/>
              </a:rPr>
              <a:t>Memory</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Time Complexity: </a:t>
            </a:r>
            <a:r>
              <a:rPr lang="en-IN" b="1" dirty="0">
                <a:solidFill>
                  <a:schemeClr val="tx1"/>
                </a:solidFill>
                <a:latin typeface="Times New Roman" panose="02020603050405020304" pitchFamily="18" charset="0"/>
                <a:cs typeface="Times New Roman" panose="02020603050405020304" pitchFamily="18" charset="0"/>
              </a:rPr>
              <a:t>E</a:t>
            </a:r>
            <a:r>
              <a:rPr lang="en-IN" dirty="0">
                <a:solidFill>
                  <a:schemeClr val="tx1"/>
                </a:solidFill>
                <a:effectLst/>
                <a:latin typeface="Times New Roman" panose="02020603050405020304" pitchFamily="18" charset="0"/>
                <a:cs typeface="Times New Roman" panose="02020603050405020304" pitchFamily="18" charset="0"/>
              </a:rPr>
              <a:t>xecution Time = </a:t>
            </a:r>
            <a:r>
              <a:rPr lang="en-IN" dirty="0">
                <a:solidFill>
                  <a:schemeClr val="tx1"/>
                </a:solidFill>
                <a:latin typeface="Times New Roman" panose="02020603050405020304" pitchFamily="18" charset="0"/>
                <a:cs typeface="Times New Roman" panose="02020603050405020304" pitchFamily="18" charset="0"/>
              </a:rPr>
              <a:t>E</a:t>
            </a:r>
            <a:r>
              <a:rPr lang="en-IN" dirty="0">
                <a:solidFill>
                  <a:schemeClr val="tx1"/>
                </a:solidFill>
                <a:effectLst/>
                <a:latin typeface="Times New Roman" panose="02020603050405020304" pitchFamily="18" charset="0"/>
                <a:cs typeface="Times New Roman" panose="02020603050405020304" pitchFamily="18" charset="0"/>
              </a:rPr>
              <a:t>nd Time – </a:t>
            </a:r>
            <a:r>
              <a:rPr lang="en-IN" dirty="0">
                <a:solidFill>
                  <a:schemeClr val="tx1"/>
                </a:solidFill>
                <a:latin typeface="Times New Roman" panose="02020603050405020304" pitchFamily="18" charset="0"/>
                <a:cs typeface="Times New Roman" panose="02020603050405020304" pitchFamily="18" charset="0"/>
              </a:rPr>
              <a:t>S</a:t>
            </a:r>
            <a:r>
              <a:rPr lang="en-IN" dirty="0">
                <a:solidFill>
                  <a:schemeClr val="tx1"/>
                </a:solidFill>
                <a:effectLst/>
                <a:latin typeface="Times New Roman" panose="02020603050405020304" pitchFamily="18" charset="0"/>
                <a:cs typeface="Times New Roman" panose="02020603050405020304" pitchFamily="18" charset="0"/>
              </a:rPr>
              <a:t>tart Time</a:t>
            </a:r>
          </a:p>
          <a:p>
            <a:endParaRPr lang="en-IN" dirty="0">
              <a:solidFill>
                <a:schemeClr val="tx1"/>
              </a:solidFill>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In what way the parameters are improved</a:t>
            </a:r>
          </a:p>
          <a:p>
            <a:r>
              <a:rPr lang="en-US" b="1" dirty="0">
                <a:solidFill>
                  <a:schemeClr val="tx1"/>
                </a:solidFill>
                <a:latin typeface="Times New Roman" panose="02020603050405020304" pitchFamily="18" charset="0"/>
                <a:cs typeface="Times New Roman" panose="02020603050405020304" pitchFamily="18" charset="0"/>
              </a:rPr>
              <a:t>Space Complexity:</a:t>
            </a:r>
            <a:r>
              <a:rPr lang="en-US" dirty="0">
                <a:solidFill>
                  <a:schemeClr val="tx1"/>
                </a:solidFill>
                <a:latin typeface="Times New Roman" panose="02020603050405020304" pitchFamily="18" charset="0"/>
                <a:cs typeface="Times New Roman" panose="02020603050405020304" pitchFamily="18" charset="0"/>
              </a:rPr>
              <a:t> By reducing the nodes that are generated in the Dynamic Prefix Tree the memory usage is reduced. </a:t>
            </a:r>
          </a:p>
          <a:p>
            <a:r>
              <a:rPr lang="en-US" b="1" dirty="0">
                <a:solidFill>
                  <a:schemeClr val="tx1"/>
                </a:solidFill>
                <a:latin typeface="Times New Roman" panose="02020603050405020304" pitchFamily="18" charset="0"/>
                <a:cs typeface="Times New Roman" panose="02020603050405020304" pitchFamily="18" charset="0"/>
              </a:rPr>
              <a:t>Time Complexity: </a:t>
            </a:r>
            <a:r>
              <a:rPr lang="en-US" dirty="0">
                <a:solidFill>
                  <a:schemeClr val="tx1"/>
                </a:solidFill>
                <a:latin typeface="Times New Roman" panose="02020603050405020304" pitchFamily="18" charset="0"/>
                <a:cs typeface="Times New Roman" panose="02020603050405020304" pitchFamily="18" charset="0"/>
              </a:rPr>
              <a:t>The Time Complexity is reduced as the number of nodes decreased.</a:t>
            </a:r>
            <a:endParaRPr lang="en-IN" sz="1400" b="1" dirty="0">
              <a:latin typeface="Times New Roman" panose="02020603050405020304" pitchFamily="18" charset="0"/>
              <a:cs typeface="Times New Roman" panose="02020603050405020304" pitchFamily="18" charset="0"/>
            </a:endParaRPr>
          </a:p>
          <a:p>
            <a:endParaRPr lang="en-IN" dirty="0">
              <a:solidFill>
                <a:schemeClr val="tx1"/>
              </a:solidFill>
              <a:effectLst/>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68680" y="368789"/>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650929" y="1317356"/>
            <a:ext cx="8035871" cy="267765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Frequent itemset mining is a data mining technique which is used to discover interesting patterns or associations within a dataset.</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It's primarily applied in transactional databases or datasets where items are purchased, accessed, or interacted with in some way.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goal is to identify patterns of co-occurrence among items, which can provide valuable insights into customer behavior, market trends, and association rules.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Applications of frequent itemset mining are </a:t>
            </a:r>
            <a:r>
              <a:rPr lang="en-US" b="1" dirty="0">
                <a:latin typeface="Times New Roman" panose="02020603050405020304" pitchFamily="18" charset="0"/>
                <a:cs typeface="Times New Roman" panose="02020603050405020304" pitchFamily="18" charset="0"/>
              </a:rPr>
              <a:t>Market Basket Analysis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Healthcare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Network Traffic Analysis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Text Mining and Natural Language Processing </a:t>
            </a:r>
            <a:r>
              <a:rPr lang="en-US" dirty="0">
                <a:latin typeface="Times New Roman" panose="02020603050405020304" pitchFamily="18" charset="0"/>
                <a:cs typeface="Times New Roman" panose="02020603050405020304" pitchFamily="18" charset="0"/>
              </a:rPr>
              <a:t>etc.</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dirty="0"/>
          </a:p>
        </p:txBody>
      </p:sp>
      <p:sp>
        <p:nvSpPr>
          <p:cNvPr id="2" name="Title 1"/>
          <p:cNvSpPr>
            <a:spLocks noGrp="1"/>
          </p:cNvSpPr>
          <p:nvPr>
            <p:ph type="title"/>
          </p:nvPr>
        </p:nvSpPr>
        <p:spPr>
          <a:xfrm>
            <a:off x="751668" y="1720312"/>
            <a:ext cx="7272055" cy="1867447"/>
          </a:xfrm>
        </p:spPr>
        <p:txBody>
          <a:bodyPr/>
          <a:lstStyle/>
          <a:p>
            <a:r>
              <a:rPr lang="en-US" sz="4800" b="1" dirty="0">
                <a:latin typeface="Times New Roman" panose="02020603050405020304" pitchFamily="18" charset="0"/>
                <a:cs typeface="Times New Roman" panose="02020603050405020304" pitchFamily="18" charset="0"/>
              </a:rPr>
              <a:t>Thank You</a:t>
            </a:r>
            <a:r>
              <a:rPr lang="en-US" sz="3600" dirty="0">
                <a:latin typeface="Bookman Old Style" panose="02050604050505020204" pitchFamily="18" charset="0"/>
              </a:rPr>
              <a:t>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18173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dirty="0">
              <a:latin typeface="Bookman Old Style" panose="02050604050505020204" pitchFamily="18" charset="0"/>
            </a:endParaRPr>
          </a:p>
        </p:txBody>
      </p:sp>
      <p:sp>
        <p:nvSpPr>
          <p:cNvPr id="2" name="Title 1"/>
          <p:cNvSpPr>
            <a:spLocks noGrp="1"/>
          </p:cNvSpPr>
          <p:nvPr>
            <p:ph type="title"/>
          </p:nvPr>
        </p:nvSpPr>
        <p:spPr>
          <a:xfrm>
            <a:off x="722488" y="278970"/>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
        <p:nvSpPr>
          <p:cNvPr id="4" name="TextBox 3">
            <a:extLst>
              <a:ext uri="{FF2B5EF4-FFF2-40B4-BE49-F238E27FC236}">
                <a16:creationId xmlns:a16="http://schemas.microsoft.com/office/drawing/2014/main" id="{8F2BED82-9852-27E6-03B2-7FF214BB3866}"/>
              </a:ext>
            </a:extLst>
          </p:cNvPr>
          <p:cNvSpPr txBox="1"/>
          <p:nvPr/>
        </p:nvSpPr>
        <p:spPr>
          <a:xfrm>
            <a:off x="395207" y="1224366"/>
            <a:ext cx="8175356" cy="2677656"/>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Frequent Itemset Mining (FIM) plays a pivotal role in extracting meaningful patterns and associations from large datasets, finding applications in diverse fields such as market basket analysis, bioinformatics, and network intrusion detection. </a:t>
            </a:r>
          </a:p>
          <a:p>
            <a:pPr algn="just"/>
            <a:endParaRPr lang="en-US"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The primary objective of FIM is to identify sets of items that frequently co-occur in transactions. </a:t>
            </a:r>
          </a:p>
          <a:p>
            <a:pPr algn="just"/>
            <a:endParaRPr lang="en-US"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Traditional algorithms, such as Apriori and FP-growth, have been instrumental in this process but they have their limitations, particularly in terms of scalability, memory consumption, and computational overhead. </a:t>
            </a:r>
          </a:p>
          <a:p>
            <a:pPr algn="just"/>
            <a:endParaRPr lang="en-US"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The need for an optimized approach that overcomes these challenges becomes evident. So a novel data structure is proposed called </a:t>
            </a:r>
            <a:r>
              <a:rPr lang="en-US" b="1" dirty="0">
                <a:solidFill>
                  <a:srgbClr val="000000"/>
                </a:solidFill>
                <a:effectLst/>
                <a:latin typeface="Times New Roman" panose="02020603050405020304" pitchFamily="18" charset="0"/>
                <a:cs typeface="Times New Roman" panose="02020603050405020304" pitchFamily="18" charset="0"/>
              </a:rPr>
              <a:t>Dynamic Prefix Tree </a:t>
            </a:r>
            <a:r>
              <a:rPr lang="en-US" dirty="0">
                <a:solidFill>
                  <a:srgbClr val="000000"/>
                </a:solidFill>
                <a:effectLst/>
                <a:latin typeface="Times New Roman" panose="02020603050405020304" pitchFamily="18" charset="0"/>
                <a:cs typeface="Times New Roman" panose="02020603050405020304" pitchFamily="18" charset="0"/>
              </a:rPr>
              <a:t>(DPT) to enhance the efficiency of frequent itemset mining</a:t>
            </a:r>
            <a:r>
              <a:rPr lang="en-US" dirty="0">
                <a:solidFill>
                  <a:srgbClr val="000000"/>
                </a:solidFill>
                <a:effectLst/>
                <a:latin typeface="Bookman Old Style" panose="02050604050505020204" pitchFamily="18" charset="0"/>
              </a:rPr>
              <a:t>.</a:t>
            </a:r>
            <a:endParaRPr lang="en-US" dirty="0">
              <a:latin typeface="Bookman Old Style" panose="02050604050505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dirty="0">
              <a:latin typeface="Bookman Old Style" panose="02050604050505020204" pitchFamily="18" charset="0"/>
            </a:endParaRPr>
          </a:p>
        </p:txBody>
      </p:sp>
      <p:sp>
        <p:nvSpPr>
          <p:cNvPr id="2" name="Title 1"/>
          <p:cNvSpPr>
            <a:spLocks noGrp="1"/>
          </p:cNvSpPr>
          <p:nvPr>
            <p:ph type="title"/>
          </p:nvPr>
        </p:nvSpPr>
        <p:spPr>
          <a:xfrm>
            <a:off x="722488" y="278970"/>
            <a:ext cx="6117431" cy="627321"/>
          </a:xfrm>
        </p:spPr>
        <p:txBody>
          <a:bodyPr/>
          <a:lstStyle/>
          <a:p>
            <a:r>
              <a:rPr lang="en-US" sz="3600" dirty="0">
                <a:latin typeface="Times New Roman" panose="02020603050405020304" pitchFamily="18" charset="0"/>
                <a:cs typeface="Times New Roman" panose="02020603050405020304" pitchFamily="18" charset="0"/>
              </a:rPr>
              <a:t>Problem Illustration</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D51801A5-7D6B-4C3C-4504-3A3B904B21A8}"/>
              </a:ext>
            </a:extLst>
          </p:cNvPr>
          <p:cNvSpPr txBox="1"/>
          <p:nvPr/>
        </p:nvSpPr>
        <p:spPr>
          <a:xfrm>
            <a:off x="599164" y="838830"/>
            <a:ext cx="1456840"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Example:</a:t>
            </a:r>
            <a:endParaRPr lang="en-IN"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844820B0-ACAA-4D5D-F4D8-CD459CAD4AFC}"/>
              </a:ext>
            </a:extLst>
          </p:cNvPr>
          <p:cNvGraphicFramePr>
            <a:graphicFrameLocks noGrp="1"/>
          </p:cNvGraphicFramePr>
          <p:nvPr>
            <p:extLst>
              <p:ext uri="{D42A27DB-BD31-4B8C-83A1-F6EECF244321}">
                <p14:modId xmlns:p14="http://schemas.microsoft.com/office/powerpoint/2010/main" val="4187232383"/>
              </p:ext>
            </p:extLst>
          </p:nvPr>
        </p:nvGraphicFramePr>
        <p:xfrm>
          <a:off x="457200" y="1172366"/>
          <a:ext cx="3231292" cy="3132304"/>
        </p:xfrm>
        <a:graphic>
          <a:graphicData uri="http://schemas.openxmlformats.org/drawingml/2006/table">
            <a:tbl>
              <a:tblPr firstRow="1" bandRow="1">
                <a:tableStyleId>{1D3205E1-8B83-452B-8570-0B3C4014EAE2}</a:tableStyleId>
              </a:tblPr>
              <a:tblGrid>
                <a:gridCol w="1358012">
                  <a:extLst>
                    <a:ext uri="{9D8B030D-6E8A-4147-A177-3AD203B41FA5}">
                      <a16:colId xmlns:a16="http://schemas.microsoft.com/office/drawing/2014/main" val="2766137091"/>
                    </a:ext>
                  </a:extLst>
                </a:gridCol>
                <a:gridCol w="1873280">
                  <a:extLst>
                    <a:ext uri="{9D8B030D-6E8A-4147-A177-3AD203B41FA5}">
                      <a16:colId xmlns:a16="http://schemas.microsoft.com/office/drawing/2014/main" val="327929077"/>
                    </a:ext>
                  </a:extLst>
                </a:gridCol>
              </a:tblGrid>
              <a:tr h="353438">
                <a:tc>
                  <a:txBody>
                    <a:bodyPr/>
                    <a:lstStyle/>
                    <a:p>
                      <a:pPr algn="ctr"/>
                      <a:r>
                        <a:rPr lang="en-IN" b="1" dirty="0">
                          <a:latin typeface="Times New Roman" panose="02020603050405020304" pitchFamily="18" charset="0"/>
                          <a:cs typeface="Times New Roman" panose="02020603050405020304" pitchFamily="18" charset="0"/>
                        </a:rPr>
                        <a:t>Transaction ID</a:t>
                      </a:r>
                    </a:p>
                  </a:txBody>
                  <a:tcPr/>
                </a:tc>
                <a:tc>
                  <a:txBody>
                    <a:bodyPr/>
                    <a:lstStyle/>
                    <a:p>
                      <a:pPr algn="ctr"/>
                      <a:r>
                        <a:rPr lang="en-IN" b="1" dirty="0">
                          <a:latin typeface="Times New Roman" panose="02020603050405020304" pitchFamily="18" charset="0"/>
                          <a:cs typeface="Times New Roman" panose="02020603050405020304" pitchFamily="18" charset="0"/>
                        </a:rPr>
                        <a:t>Itemset</a:t>
                      </a:r>
                    </a:p>
                  </a:txBody>
                  <a:tcPr/>
                </a:tc>
                <a:extLst>
                  <a:ext uri="{0D108BD9-81ED-4DB2-BD59-A6C34878D82A}">
                    <a16:rowId xmlns:a16="http://schemas.microsoft.com/office/drawing/2014/main" val="1495004522"/>
                  </a:ext>
                </a:extLst>
              </a:tr>
              <a:tr h="353438">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{a, b, c, e}</a:t>
                      </a:r>
                    </a:p>
                  </a:txBody>
                  <a:tcPr/>
                </a:tc>
                <a:extLst>
                  <a:ext uri="{0D108BD9-81ED-4DB2-BD59-A6C34878D82A}">
                    <a16:rowId xmlns:a16="http://schemas.microsoft.com/office/drawing/2014/main" val="1242843855"/>
                  </a:ext>
                </a:extLst>
              </a:tr>
              <a:tr h="353438">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{b, d}</a:t>
                      </a:r>
                    </a:p>
                  </a:txBody>
                  <a:tcPr/>
                </a:tc>
                <a:extLst>
                  <a:ext uri="{0D108BD9-81ED-4DB2-BD59-A6C34878D82A}">
                    <a16:rowId xmlns:a16="http://schemas.microsoft.com/office/drawing/2014/main" val="3010682032"/>
                  </a:ext>
                </a:extLst>
              </a:tr>
              <a:tr h="353438">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{a, c, e} </a:t>
                      </a:r>
                    </a:p>
                  </a:txBody>
                  <a:tcPr/>
                </a:tc>
                <a:extLst>
                  <a:ext uri="{0D108BD9-81ED-4DB2-BD59-A6C34878D82A}">
                    <a16:rowId xmlns:a16="http://schemas.microsoft.com/office/drawing/2014/main" val="568590772"/>
                  </a:ext>
                </a:extLst>
              </a:tr>
              <a:tr h="353438">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{a, b, c, f}</a:t>
                      </a:r>
                    </a:p>
                  </a:txBody>
                  <a:tcPr/>
                </a:tc>
                <a:extLst>
                  <a:ext uri="{0D108BD9-81ED-4DB2-BD59-A6C34878D82A}">
                    <a16:rowId xmlns:a16="http://schemas.microsoft.com/office/drawing/2014/main" val="511527113"/>
                  </a:ext>
                </a:extLst>
              </a:tr>
              <a:tr h="353438">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{b, d, g}</a:t>
                      </a:r>
                    </a:p>
                  </a:txBody>
                  <a:tcPr/>
                </a:tc>
                <a:extLst>
                  <a:ext uri="{0D108BD9-81ED-4DB2-BD59-A6C34878D82A}">
                    <a16:rowId xmlns:a16="http://schemas.microsoft.com/office/drawing/2014/main" val="2050636634"/>
                  </a:ext>
                </a:extLst>
              </a:tr>
              <a:tr h="353438">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{a, b, d, h}</a:t>
                      </a:r>
                    </a:p>
                  </a:txBody>
                  <a:tcPr/>
                </a:tc>
                <a:extLst>
                  <a:ext uri="{0D108BD9-81ED-4DB2-BD59-A6C34878D82A}">
                    <a16:rowId xmlns:a16="http://schemas.microsoft.com/office/drawing/2014/main" val="1507665861"/>
                  </a:ext>
                </a:extLst>
              </a:tr>
              <a:tr h="353438">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{a, h}</a:t>
                      </a:r>
                    </a:p>
                  </a:txBody>
                  <a:tcPr/>
                </a:tc>
                <a:extLst>
                  <a:ext uri="{0D108BD9-81ED-4DB2-BD59-A6C34878D82A}">
                    <a16:rowId xmlns:a16="http://schemas.microsoft.com/office/drawing/2014/main" val="116487157"/>
                  </a:ext>
                </a:extLst>
              </a:tr>
              <a:tr h="293357">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{b, d, g}</a:t>
                      </a:r>
                    </a:p>
                  </a:txBody>
                  <a:tcPr/>
                </a:tc>
                <a:extLst>
                  <a:ext uri="{0D108BD9-81ED-4DB2-BD59-A6C34878D82A}">
                    <a16:rowId xmlns:a16="http://schemas.microsoft.com/office/drawing/2014/main" val="3233514591"/>
                  </a:ext>
                </a:extLst>
              </a:tr>
            </a:tbl>
          </a:graphicData>
        </a:graphic>
      </p:graphicFrame>
      <p:pic>
        <p:nvPicPr>
          <p:cNvPr id="7" name="Picture 6">
            <a:extLst>
              <a:ext uri="{FF2B5EF4-FFF2-40B4-BE49-F238E27FC236}">
                <a16:creationId xmlns:a16="http://schemas.microsoft.com/office/drawing/2014/main" id="{2768F7AD-1299-B8D8-F7A8-68DB03F1E8B9}"/>
              </a:ext>
            </a:extLst>
          </p:cNvPr>
          <p:cNvPicPr>
            <a:picLocks noChangeAspect="1"/>
          </p:cNvPicPr>
          <p:nvPr/>
        </p:nvPicPr>
        <p:blipFill>
          <a:blip r:embed="rId3"/>
          <a:stretch>
            <a:fillRect/>
          </a:stretch>
        </p:blipFill>
        <p:spPr>
          <a:xfrm>
            <a:off x="4711014" y="1095969"/>
            <a:ext cx="2983331" cy="2171773"/>
          </a:xfrm>
          <a:prstGeom prst="rect">
            <a:avLst/>
          </a:prstGeom>
        </p:spPr>
      </p:pic>
      <p:sp>
        <p:nvSpPr>
          <p:cNvPr id="12" name="TextBox 11">
            <a:extLst>
              <a:ext uri="{FF2B5EF4-FFF2-40B4-BE49-F238E27FC236}">
                <a16:creationId xmlns:a16="http://schemas.microsoft.com/office/drawing/2014/main" id="{1D1F6821-9CB1-6991-0B53-43F9E766755B}"/>
              </a:ext>
            </a:extLst>
          </p:cNvPr>
          <p:cNvSpPr txBox="1"/>
          <p:nvPr/>
        </p:nvSpPr>
        <p:spPr>
          <a:xfrm>
            <a:off x="-229996" y="4416856"/>
            <a:ext cx="4572000" cy="307777"/>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Dataset for FP-Growth Algorithm</a:t>
            </a:r>
            <a:endParaRPr lang="en-IN"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41F20E9-DA75-9D87-A577-90C799E2EBAC}"/>
              </a:ext>
            </a:extLst>
          </p:cNvPr>
          <p:cNvSpPr txBox="1"/>
          <p:nvPr/>
        </p:nvSpPr>
        <p:spPr>
          <a:xfrm>
            <a:off x="4963667" y="3379683"/>
            <a:ext cx="2478024"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FP Tree (Prefix Tree)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74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dirty="0">
              <a:latin typeface="Bookman Old Style" panose="02050604050505020204" pitchFamily="18" charset="0"/>
            </a:endParaRPr>
          </a:p>
        </p:txBody>
      </p:sp>
      <p:sp>
        <p:nvSpPr>
          <p:cNvPr id="2" name="Title 1"/>
          <p:cNvSpPr>
            <a:spLocks noGrp="1"/>
          </p:cNvSpPr>
          <p:nvPr>
            <p:ph type="title"/>
          </p:nvPr>
        </p:nvSpPr>
        <p:spPr>
          <a:xfrm>
            <a:off x="722488" y="278970"/>
            <a:ext cx="6117431" cy="627321"/>
          </a:xfrm>
        </p:spPr>
        <p:txBody>
          <a:bodyPr/>
          <a:lstStyle/>
          <a:p>
            <a:r>
              <a:rPr lang="en-US" sz="3600" dirty="0">
                <a:latin typeface="Times New Roman" panose="02020603050405020304" pitchFamily="18" charset="0"/>
                <a:cs typeface="Times New Roman" panose="02020603050405020304" pitchFamily="18" charset="0"/>
              </a:rPr>
              <a:t>Problem Illustration</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graphicFrame>
        <p:nvGraphicFramePr>
          <p:cNvPr id="4" name="Table 3">
            <a:extLst>
              <a:ext uri="{FF2B5EF4-FFF2-40B4-BE49-F238E27FC236}">
                <a16:creationId xmlns:a16="http://schemas.microsoft.com/office/drawing/2014/main" id="{01415AEB-E7B1-AF34-1C7B-1919D6A865F8}"/>
              </a:ext>
            </a:extLst>
          </p:cNvPr>
          <p:cNvGraphicFramePr>
            <a:graphicFrameLocks noGrp="1"/>
          </p:cNvGraphicFramePr>
          <p:nvPr>
            <p:extLst>
              <p:ext uri="{D42A27DB-BD31-4B8C-83A1-F6EECF244321}">
                <p14:modId xmlns:p14="http://schemas.microsoft.com/office/powerpoint/2010/main" val="4097468734"/>
              </p:ext>
            </p:extLst>
          </p:nvPr>
        </p:nvGraphicFramePr>
        <p:xfrm>
          <a:off x="331978" y="1135401"/>
          <a:ext cx="2373101" cy="1892581"/>
        </p:xfrm>
        <a:graphic>
          <a:graphicData uri="http://schemas.openxmlformats.org/drawingml/2006/table">
            <a:tbl>
              <a:tblPr firstRow="1" bandRow="1">
                <a:tableStyleId>{1D3205E1-8B83-452B-8570-0B3C4014EAE2}</a:tableStyleId>
              </a:tblPr>
              <a:tblGrid>
                <a:gridCol w="573933">
                  <a:extLst>
                    <a:ext uri="{9D8B030D-6E8A-4147-A177-3AD203B41FA5}">
                      <a16:colId xmlns:a16="http://schemas.microsoft.com/office/drawing/2014/main" val="3081231503"/>
                    </a:ext>
                  </a:extLst>
                </a:gridCol>
                <a:gridCol w="1799168">
                  <a:extLst>
                    <a:ext uri="{9D8B030D-6E8A-4147-A177-3AD203B41FA5}">
                      <a16:colId xmlns:a16="http://schemas.microsoft.com/office/drawing/2014/main" val="4261256166"/>
                    </a:ext>
                  </a:extLst>
                </a:gridCol>
              </a:tblGrid>
              <a:tr h="385366">
                <a:tc>
                  <a:txBody>
                    <a:bodyPr/>
                    <a:lstStyle/>
                    <a:p>
                      <a:pPr algn="ctr"/>
                      <a:r>
                        <a:rPr lang="en-US" sz="1400" b="1" dirty="0">
                          <a:latin typeface="Times New Roman" panose="02020603050405020304" pitchFamily="18" charset="0"/>
                          <a:cs typeface="Times New Roman" panose="02020603050405020304" pitchFamily="18" charset="0"/>
                        </a:rPr>
                        <a:t>Item</a:t>
                      </a:r>
                      <a:endParaRPr lang="en-IN" sz="1400" b="1" dirty="0">
                        <a:latin typeface="Times New Roman" panose="02020603050405020304" pitchFamily="18" charset="0"/>
                        <a:cs typeface="Times New Roman" panose="02020603050405020304" pitchFamily="18" charset="0"/>
                      </a:endParaRPr>
                    </a:p>
                  </a:txBody>
                  <a:tcPr marT="37785" marB="37785"/>
                </a:tc>
                <a:tc>
                  <a:txBody>
                    <a:bodyPr/>
                    <a:lstStyle/>
                    <a:p>
                      <a:pPr algn="ctr"/>
                      <a:r>
                        <a:rPr lang="en-US" sz="1400" b="1" dirty="0">
                          <a:latin typeface="Times New Roman" panose="02020603050405020304" pitchFamily="18" charset="0"/>
                          <a:cs typeface="Times New Roman" panose="02020603050405020304" pitchFamily="18" charset="0"/>
                        </a:rPr>
                        <a:t>Conditional Pattern</a:t>
                      </a:r>
                      <a:endParaRPr lang="en-IN" sz="1400" b="1"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2263286262"/>
                  </a:ext>
                </a:extLst>
              </a:tr>
              <a:tr h="385366">
                <a:tc>
                  <a:txBody>
                    <a:bodyPr/>
                    <a:lstStyle/>
                    <a:p>
                      <a:pPr algn="ctr"/>
                      <a:r>
                        <a:rPr lang="en-US" sz="1400" dirty="0">
                          <a:latin typeface="Times New Roman" panose="02020603050405020304" pitchFamily="18" charset="0"/>
                          <a:cs typeface="Times New Roman" panose="02020603050405020304" pitchFamily="18" charset="0"/>
                        </a:rPr>
                        <a:t>b</a:t>
                      </a:r>
                    </a:p>
                  </a:txBody>
                  <a:tcPr marT="37785" marB="37785"/>
                </a:tc>
                <a:tc>
                  <a:txBody>
                    <a:bodyPr/>
                    <a:lstStyle/>
                    <a:p>
                      <a:pPr algn="ct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775911569"/>
                  </a:ext>
                </a:extLst>
              </a:tr>
              <a:tr h="385366">
                <a:tc>
                  <a:txBody>
                    <a:bodyPr/>
                    <a:lstStyle/>
                    <a:p>
                      <a:pPr algn="ctr"/>
                      <a:r>
                        <a:rPr lang="en-US" sz="1400" dirty="0">
                          <a:latin typeface="Times New Roman" panose="02020603050405020304" pitchFamily="18" charset="0"/>
                          <a:cs typeface="Times New Roman" panose="02020603050405020304" pitchFamily="18" charset="0"/>
                        </a:rPr>
                        <a:t>a</a:t>
                      </a:r>
                      <a:endParaRPr lang="en-IN" sz="1400" dirty="0">
                        <a:latin typeface="Times New Roman" panose="02020603050405020304" pitchFamily="18" charset="0"/>
                        <a:cs typeface="Times New Roman" panose="02020603050405020304" pitchFamily="18" charset="0"/>
                      </a:endParaRPr>
                    </a:p>
                  </a:txBody>
                  <a:tcPr marT="37785" marB="37785"/>
                </a:tc>
                <a:tc>
                  <a:txBody>
                    <a:bodyPr/>
                    <a:lstStyle/>
                    <a:p>
                      <a:pPr algn="ctr"/>
                      <a:r>
                        <a:rPr lang="en-US" sz="1400" dirty="0">
                          <a:latin typeface="Times New Roman" panose="02020603050405020304" pitchFamily="18" charset="0"/>
                          <a:cs typeface="Times New Roman" panose="02020603050405020304" pitchFamily="18" charset="0"/>
                        </a:rPr>
                        <a:t>b:3</a:t>
                      </a:r>
                    </a:p>
                  </a:txBody>
                  <a:tcPr marT="37785" marB="37785"/>
                </a:tc>
                <a:extLst>
                  <a:ext uri="{0D108BD9-81ED-4DB2-BD59-A6C34878D82A}">
                    <a16:rowId xmlns:a16="http://schemas.microsoft.com/office/drawing/2014/main" val="3178369159"/>
                  </a:ext>
                </a:extLst>
              </a:tr>
              <a:tr h="351117">
                <a:tc>
                  <a:txBody>
                    <a:bodyPr/>
                    <a:lstStyle/>
                    <a:p>
                      <a:pPr algn="ctr"/>
                      <a:r>
                        <a:rPr lang="en-US" sz="1400" dirty="0">
                          <a:latin typeface="Times New Roman" panose="02020603050405020304" pitchFamily="18" charset="0"/>
                          <a:cs typeface="Times New Roman" panose="02020603050405020304" pitchFamily="18" charset="0"/>
                        </a:rPr>
                        <a:t>d</a:t>
                      </a:r>
                      <a:endParaRPr lang="en-IN" sz="1400" dirty="0">
                        <a:latin typeface="Times New Roman" panose="02020603050405020304" pitchFamily="18" charset="0"/>
                        <a:cs typeface="Times New Roman" panose="02020603050405020304" pitchFamily="18" charset="0"/>
                      </a:endParaRPr>
                    </a:p>
                  </a:txBody>
                  <a:tcPr marT="37785" marB="37785"/>
                </a:tc>
                <a:tc>
                  <a:txBody>
                    <a:bodyPr/>
                    <a:lstStyle/>
                    <a:p>
                      <a:pPr algn="ctr"/>
                      <a:r>
                        <a:rPr lang="en-US" sz="1400" dirty="0">
                          <a:latin typeface="Times New Roman" panose="02020603050405020304" pitchFamily="18" charset="0"/>
                          <a:cs typeface="Times New Roman" panose="02020603050405020304" pitchFamily="18" charset="0"/>
                        </a:rPr>
                        <a:t>b:3, ba:1</a:t>
                      </a:r>
                      <a:endParaRPr lang="en-IN" sz="14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1222097104"/>
                  </a:ext>
                </a:extLst>
              </a:tr>
              <a:tr h="385366">
                <a:tc>
                  <a:txBody>
                    <a:bodyPr/>
                    <a:lstStyle/>
                    <a:p>
                      <a:pPr algn="ctr"/>
                      <a:r>
                        <a:rPr lang="en-US" sz="1400" dirty="0">
                          <a:latin typeface="Times New Roman" panose="02020603050405020304" pitchFamily="18" charset="0"/>
                          <a:cs typeface="Times New Roman" panose="02020603050405020304" pitchFamily="18" charset="0"/>
                        </a:rPr>
                        <a:t>c</a:t>
                      </a:r>
                      <a:endParaRPr lang="en-IN" sz="1400" dirty="0">
                        <a:latin typeface="Times New Roman" panose="02020603050405020304" pitchFamily="18" charset="0"/>
                        <a:cs typeface="Times New Roman" panose="02020603050405020304" pitchFamily="18" charset="0"/>
                      </a:endParaRPr>
                    </a:p>
                  </a:txBody>
                  <a:tcPr marT="37785" marB="37785"/>
                </a:tc>
                <a:tc>
                  <a:txBody>
                    <a:bodyPr/>
                    <a:lstStyle/>
                    <a:p>
                      <a:pPr algn="ctr"/>
                      <a:r>
                        <a:rPr lang="en-US" sz="1400" dirty="0">
                          <a:latin typeface="Times New Roman" panose="02020603050405020304" pitchFamily="18" charset="0"/>
                          <a:cs typeface="Times New Roman" panose="02020603050405020304" pitchFamily="18" charset="0"/>
                        </a:rPr>
                        <a:t>a:1, ba:2</a:t>
                      </a:r>
                      <a:endParaRPr lang="en-IN" sz="1400" dirty="0">
                        <a:latin typeface="Times New Roman" panose="02020603050405020304" pitchFamily="18" charset="0"/>
                        <a:cs typeface="Times New Roman" panose="02020603050405020304" pitchFamily="18" charset="0"/>
                      </a:endParaRPr>
                    </a:p>
                  </a:txBody>
                  <a:tcPr marT="37785" marB="37785"/>
                </a:tc>
                <a:extLst>
                  <a:ext uri="{0D108BD9-81ED-4DB2-BD59-A6C34878D82A}">
                    <a16:rowId xmlns:a16="http://schemas.microsoft.com/office/drawing/2014/main" val="2347671754"/>
                  </a:ext>
                </a:extLst>
              </a:tr>
            </a:tbl>
          </a:graphicData>
        </a:graphic>
      </p:graphicFrame>
      <p:sp>
        <p:nvSpPr>
          <p:cNvPr id="8" name="TextBox 7">
            <a:extLst>
              <a:ext uri="{FF2B5EF4-FFF2-40B4-BE49-F238E27FC236}">
                <a16:creationId xmlns:a16="http://schemas.microsoft.com/office/drawing/2014/main" id="{B448D0B0-BE95-6C15-5560-34FD113F9020}"/>
              </a:ext>
            </a:extLst>
          </p:cNvPr>
          <p:cNvSpPr txBox="1"/>
          <p:nvPr/>
        </p:nvSpPr>
        <p:spPr>
          <a:xfrm>
            <a:off x="304800" y="3323906"/>
            <a:ext cx="2670875" cy="95410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All frequent patterns to d: </a:t>
            </a:r>
          </a:p>
          <a:p>
            <a:r>
              <a:rPr lang="en-US" dirty="0">
                <a:latin typeface="Times New Roman" panose="02020603050405020304" pitchFamily="18" charset="0"/>
                <a:cs typeface="Times New Roman" panose="02020603050405020304" pitchFamily="18" charset="0"/>
              </a:rPr>
              <a:t>d</a:t>
            </a:r>
          </a:p>
          <a:p>
            <a:r>
              <a:rPr lang="en-US" dirty="0">
                <a:latin typeface="Times New Roman" panose="02020603050405020304" pitchFamily="18" charset="0"/>
                <a:cs typeface="Times New Roman" panose="02020603050405020304" pitchFamily="18" charset="0"/>
              </a:rPr>
              <a:t>bd, ad</a:t>
            </a:r>
          </a:p>
          <a:p>
            <a:r>
              <a:rPr lang="en-US" dirty="0">
                <a:latin typeface="Times New Roman" panose="02020603050405020304" pitchFamily="18" charset="0"/>
                <a:cs typeface="Times New Roman" panose="02020603050405020304" pitchFamily="18" charset="0"/>
              </a:rPr>
              <a:t>bad</a:t>
            </a:r>
          </a:p>
        </p:txBody>
      </p:sp>
      <p:pic>
        <p:nvPicPr>
          <p:cNvPr id="11" name="Picture 10">
            <a:extLst>
              <a:ext uri="{FF2B5EF4-FFF2-40B4-BE49-F238E27FC236}">
                <a16:creationId xmlns:a16="http://schemas.microsoft.com/office/drawing/2014/main" id="{588DA985-7FAF-9DDF-80FB-01C62AC4348F}"/>
              </a:ext>
            </a:extLst>
          </p:cNvPr>
          <p:cNvPicPr>
            <a:picLocks noChangeAspect="1"/>
          </p:cNvPicPr>
          <p:nvPr/>
        </p:nvPicPr>
        <p:blipFill>
          <a:blip r:embed="rId3"/>
          <a:stretch>
            <a:fillRect/>
          </a:stretch>
        </p:blipFill>
        <p:spPr>
          <a:xfrm>
            <a:off x="3124200" y="1341148"/>
            <a:ext cx="1820236" cy="1751113"/>
          </a:xfrm>
          <a:prstGeom prst="rect">
            <a:avLst/>
          </a:prstGeom>
        </p:spPr>
      </p:pic>
      <p:sp>
        <p:nvSpPr>
          <p:cNvPr id="14" name="Google Shape;120;p1">
            <a:extLst>
              <a:ext uri="{FF2B5EF4-FFF2-40B4-BE49-F238E27FC236}">
                <a16:creationId xmlns:a16="http://schemas.microsoft.com/office/drawing/2014/main" id="{86550F94-AF05-F5D0-D7AF-49FA0AC5830C}"/>
              </a:ext>
            </a:extLst>
          </p:cNvPr>
          <p:cNvSpPr/>
          <p:nvPr/>
        </p:nvSpPr>
        <p:spPr>
          <a:xfrm>
            <a:off x="2975675" y="953993"/>
            <a:ext cx="2040277"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r>
              <a:rPr lang="en-US" dirty="0">
                <a:latin typeface="Times New Roman" panose="02020603050405020304" pitchFamily="18" charset="0"/>
                <a:ea typeface="Trebuchet MS"/>
                <a:cs typeface="Times New Roman" panose="02020603050405020304" pitchFamily="18" charset="0"/>
                <a:sym typeface="Trebuchet MS"/>
              </a:rPr>
              <a:t>d conditional FP tree</a:t>
            </a:r>
            <a:endParaRPr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15" name="TextBox 14">
            <a:extLst>
              <a:ext uri="{FF2B5EF4-FFF2-40B4-BE49-F238E27FC236}">
                <a16:creationId xmlns:a16="http://schemas.microsoft.com/office/drawing/2014/main" id="{27933226-B176-F905-9B42-4751E95CA9D5}"/>
              </a:ext>
            </a:extLst>
          </p:cNvPr>
          <p:cNvSpPr txBox="1"/>
          <p:nvPr/>
        </p:nvSpPr>
        <p:spPr>
          <a:xfrm>
            <a:off x="6019800" y="1527048"/>
            <a:ext cx="971365" cy="116007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{NULL}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b:4</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a:1</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FDF69A7-F43E-7DEE-DE38-014FF0705F92}"/>
              </a:ext>
            </a:extLst>
          </p:cNvPr>
          <p:cNvSpPr txBox="1"/>
          <p:nvPr/>
        </p:nvSpPr>
        <p:spPr>
          <a:xfrm>
            <a:off x="4905137" y="1743986"/>
            <a:ext cx="1248775" cy="415498"/>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conditional FP-tree of “d”, ba:1</a:t>
            </a:r>
          </a:p>
        </p:txBody>
      </p:sp>
      <p:sp>
        <p:nvSpPr>
          <p:cNvPr id="18" name="TextBox 17">
            <a:extLst>
              <a:ext uri="{FF2B5EF4-FFF2-40B4-BE49-F238E27FC236}">
                <a16:creationId xmlns:a16="http://schemas.microsoft.com/office/drawing/2014/main" id="{D7B13496-0531-FFE5-82EE-AF68D1AED3DD}"/>
              </a:ext>
            </a:extLst>
          </p:cNvPr>
          <p:cNvSpPr txBox="1"/>
          <p:nvPr/>
        </p:nvSpPr>
        <p:spPr>
          <a:xfrm rot="19970742">
            <a:off x="6622321" y="944992"/>
            <a:ext cx="1218007" cy="597057"/>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conditional FP-tree of “ad”, ba:1</a:t>
            </a:r>
          </a:p>
          <a:p>
            <a:endParaRPr lang="en-IN" sz="105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B21D2C1-E33D-8E27-D25A-CA72EAA48B76}"/>
              </a:ext>
            </a:extLst>
          </p:cNvPr>
          <p:cNvSpPr txBox="1"/>
          <p:nvPr/>
        </p:nvSpPr>
        <p:spPr>
          <a:xfrm rot="719558">
            <a:off x="6774558" y="2013708"/>
            <a:ext cx="1203223" cy="577081"/>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conditional FP-tree of “bd”, b:3</a:t>
            </a:r>
          </a:p>
          <a:p>
            <a:endParaRPr lang="en-IN" sz="105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26AA31A-E4DD-21C7-907E-3898179C0EDE}"/>
              </a:ext>
            </a:extLst>
          </p:cNvPr>
          <p:cNvSpPr txBox="1"/>
          <p:nvPr/>
        </p:nvSpPr>
        <p:spPr>
          <a:xfrm>
            <a:off x="7640462" y="826639"/>
            <a:ext cx="959467"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{NULL}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b:4</a:t>
            </a:r>
          </a:p>
          <a:p>
            <a:r>
              <a:rPr lang="en-US" dirty="0">
                <a:latin typeface="Times New Roman" panose="02020603050405020304" pitchFamily="18" charset="0"/>
                <a:cs typeface="Times New Roman" panose="02020603050405020304" pitchFamily="18" charset="0"/>
              </a:rPr>
              <a:t> </a:t>
            </a:r>
          </a:p>
        </p:txBody>
      </p:sp>
      <p:sp>
        <p:nvSpPr>
          <p:cNvPr id="21" name="TextBox 20">
            <a:extLst>
              <a:ext uri="{FF2B5EF4-FFF2-40B4-BE49-F238E27FC236}">
                <a16:creationId xmlns:a16="http://schemas.microsoft.com/office/drawing/2014/main" id="{26A46FCA-D777-0E37-F684-8ADF8314C966}"/>
              </a:ext>
            </a:extLst>
          </p:cNvPr>
          <p:cNvSpPr txBox="1"/>
          <p:nvPr/>
        </p:nvSpPr>
        <p:spPr>
          <a:xfrm>
            <a:off x="7640463" y="2386262"/>
            <a:ext cx="995121"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{NULL}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p:txBody>
      </p:sp>
      <p:sp>
        <p:nvSpPr>
          <p:cNvPr id="22" name="TextBox 21">
            <a:extLst>
              <a:ext uri="{FF2B5EF4-FFF2-40B4-BE49-F238E27FC236}">
                <a16:creationId xmlns:a16="http://schemas.microsoft.com/office/drawing/2014/main" id="{CEDE0231-3059-BA98-A291-28B3E6D21770}"/>
              </a:ext>
            </a:extLst>
          </p:cNvPr>
          <p:cNvSpPr txBox="1"/>
          <p:nvPr/>
        </p:nvSpPr>
        <p:spPr>
          <a:xfrm>
            <a:off x="6019801" y="3817548"/>
            <a:ext cx="971364" cy="51844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{NULL}</a:t>
            </a:r>
          </a:p>
          <a:p>
            <a:r>
              <a:rPr lang="en-US" dirty="0">
                <a:latin typeface="Times New Roman" panose="02020603050405020304" pitchFamily="18" charset="0"/>
                <a:cs typeface="Times New Roman" panose="02020603050405020304" pitchFamily="18" charset="0"/>
              </a:rPr>
              <a:t> </a:t>
            </a:r>
          </a:p>
        </p:txBody>
      </p:sp>
      <p:sp>
        <p:nvSpPr>
          <p:cNvPr id="23" name="TextBox 22">
            <a:extLst>
              <a:ext uri="{FF2B5EF4-FFF2-40B4-BE49-F238E27FC236}">
                <a16:creationId xmlns:a16="http://schemas.microsoft.com/office/drawing/2014/main" id="{F6A54E82-C0AB-0529-7528-D8FE28A7A9CA}"/>
              </a:ext>
            </a:extLst>
          </p:cNvPr>
          <p:cNvSpPr txBox="1"/>
          <p:nvPr/>
        </p:nvSpPr>
        <p:spPr>
          <a:xfrm>
            <a:off x="4944437" y="3191802"/>
            <a:ext cx="1451792" cy="577081"/>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conditional FP-tree of “bad”, ba:1</a:t>
            </a:r>
          </a:p>
          <a:p>
            <a:endParaRPr lang="en-IN" sz="105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FCCD5BD0-B765-7AD5-7198-A0E9260EB2E2}"/>
              </a:ext>
            </a:extLst>
          </p:cNvPr>
          <p:cNvCxnSpPr>
            <a:cxnSpLocks/>
            <a:stCxn id="11" idx="3"/>
          </p:cNvCxnSpPr>
          <p:nvPr/>
        </p:nvCxnSpPr>
        <p:spPr>
          <a:xfrm>
            <a:off x="4944436" y="2216705"/>
            <a:ext cx="10753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BAA7672-EB67-47AD-60BE-F624EF3FF6E9}"/>
              </a:ext>
            </a:extLst>
          </p:cNvPr>
          <p:cNvCxnSpPr/>
          <p:nvPr/>
        </p:nvCxnSpPr>
        <p:spPr>
          <a:xfrm flipV="1">
            <a:off x="6896746" y="1261729"/>
            <a:ext cx="743716" cy="388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3D9BA3F-EA9D-13E3-1548-C00B64C98E7F}"/>
              </a:ext>
            </a:extLst>
          </p:cNvPr>
          <p:cNvCxnSpPr/>
          <p:nvPr/>
        </p:nvCxnSpPr>
        <p:spPr>
          <a:xfrm>
            <a:off x="6839919" y="2386262"/>
            <a:ext cx="800543" cy="185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1D1DD41-7A1F-78B3-B32A-F2AD6650EA3E}"/>
              </a:ext>
            </a:extLst>
          </p:cNvPr>
          <p:cNvCxnSpPr>
            <a:cxnSpLocks/>
          </p:cNvCxnSpPr>
          <p:nvPr/>
        </p:nvCxnSpPr>
        <p:spPr>
          <a:xfrm>
            <a:off x="6396229" y="2882685"/>
            <a:ext cx="0" cy="779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53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78947" y="213772"/>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313D4ADC-D76E-D1B6-259F-5B8D533E7C69}"/>
              </a:ext>
            </a:extLst>
          </p:cNvPr>
          <p:cNvSpPr txBox="1"/>
          <p:nvPr/>
        </p:nvSpPr>
        <p:spPr>
          <a:xfrm>
            <a:off x="836908" y="1360985"/>
            <a:ext cx="7687160" cy="1815882"/>
          </a:xfrm>
          <a:prstGeom prst="rect">
            <a:avLst/>
          </a:prstGeom>
          <a:noFill/>
        </p:spPr>
        <p:txBody>
          <a:bodyPr wrap="square">
            <a:spAutoFit/>
          </a:bodyPr>
          <a:lstStyle/>
          <a:p>
            <a:pPr marL="285750" indent="-285750" algn="just">
              <a:buFont typeface="Wingdings" panose="05000000000000000000" pitchFamily="2" charset="2"/>
              <a:buChar char="q"/>
            </a:pPr>
            <a:r>
              <a:rPr lang="en-US" dirty="0">
                <a:solidFill>
                  <a:srgbClr val="000000"/>
                </a:solidFill>
                <a:effectLst/>
                <a:latin typeface="Bookman Old Style" panose="02050604050505020204" pitchFamily="18" charset="0"/>
              </a:rPr>
              <a:t>The Proposed Method is </a:t>
            </a:r>
            <a:r>
              <a:rPr lang="en-US" b="1" dirty="0">
                <a:latin typeface="Bookman Old Style" panose="02050604050505020204" pitchFamily="18" charset="0"/>
              </a:rPr>
              <a:t>Dynamic Prefix Tree.</a:t>
            </a:r>
          </a:p>
          <a:p>
            <a:pPr algn="just"/>
            <a:endParaRPr lang="en-US" b="1" dirty="0">
              <a:latin typeface="Bookman Old Style" panose="02050604050505020204" pitchFamily="18" charset="0"/>
            </a:endParaRPr>
          </a:p>
          <a:p>
            <a:pPr marL="285750" indent="-285750" algn="just">
              <a:buFont typeface="Wingdings" panose="05000000000000000000" pitchFamily="2" charset="2"/>
              <a:buChar char="q"/>
            </a:pPr>
            <a:r>
              <a:rPr lang="en-US" b="1" dirty="0">
                <a:solidFill>
                  <a:srgbClr val="000000"/>
                </a:solidFill>
                <a:effectLst/>
                <a:latin typeface="Bookman Old Style" panose="02050604050505020204" pitchFamily="18" charset="0"/>
              </a:rPr>
              <a:t> </a:t>
            </a:r>
            <a:r>
              <a:rPr lang="en-US" dirty="0">
                <a:solidFill>
                  <a:srgbClr val="000000"/>
                </a:solidFill>
                <a:effectLst/>
                <a:latin typeface="Bookman Old Style" panose="02050604050505020204" pitchFamily="18" charset="0"/>
              </a:rPr>
              <a:t>The dynamic prefix tree is a data structure used to efficiently discover frequent itemsets in large transaction databases.</a:t>
            </a:r>
          </a:p>
          <a:p>
            <a:pPr algn="just"/>
            <a:endParaRPr lang="en-US" dirty="0">
              <a:solidFill>
                <a:srgbClr val="000000"/>
              </a:solidFill>
              <a:effectLst/>
              <a:latin typeface="Bookman Old Style" panose="02050604050505020204" pitchFamily="18" charset="0"/>
            </a:endParaRPr>
          </a:p>
          <a:p>
            <a:pPr marL="285750" indent="-285750" algn="just">
              <a:buFont typeface="Wingdings" panose="05000000000000000000" pitchFamily="2" charset="2"/>
              <a:buChar char="q"/>
            </a:pPr>
            <a:r>
              <a:rPr lang="en-US" dirty="0">
                <a:solidFill>
                  <a:srgbClr val="000000"/>
                </a:solidFill>
                <a:effectLst/>
                <a:latin typeface="Bookman Old Style" panose="02050604050505020204" pitchFamily="18" charset="0"/>
              </a:rPr>
              <a:t> The dynamic prefix tree, often associated with algorithms like FP-Growth (Frequent Pattern Growth), is a compact representation of the transaction database that facilitates efficient pattern discovery.</a:t>
            </a:r>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sp>
        <p:nvSpPr>
          <p:cNvPr id="120" name="Google Shape;120;p1"/>
          <p:cNvSpPr/>
          <p:nvPr/>
        </p:nvSpPr>
        <p:spPr>
          <a:xfrm>
            <a:off x="5003672" y="3346149"/>
            <a:ext cx="2358023"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r>
              <a:rPr lang="en-US" b="1" dirty="0">
                <a:latin typeface="Times New Roman" panose="02020603050405020304" pitchFamily="18" charset="0"/>
                <a:cs typeface="Times New Roman" panose="02020603050405020304" pitchFamily="18" charset="0"/>
              </a:rPr>
              <a:t>Prefix Tree</a:t>
            </a:r>
            <a:endParaRPr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93708" y="102336"/>
            <a:ext cx="6117431"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p:cNvSpPr txBox="1"/>
          <p:nvPr/>
        </p:nvSpPr>
        <p:spPr>
          <a:xfrm>
            <a:off x="785886" y="729657"/>
            <a:ext cx="1151277" cy="307777"/>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Illustration</a:t>
            </a:r>
            <a:r>
              <a:rPr lang="en-US" dirty="0"/>
              <a:t> :</a:t>
            </a:r>
          </a:p>
        </p:txBody>
      </p:sp>
      <p:graphicFrame>
        <p:nvGraphicFramePr>
          <p:cNvPr id="8" name="Table 7">
            <a:extLst>
              <a:ext uri="{FF2B5EF4-FFF2-40B4-BE49-F238E27FC236}">
                <a16:creationId xmlns:a16="http://schemas.microsoft.com/office/drawing/2014/main" id="{B934AF5B-8FD1-F290-B521-77C92766A1C6}"/>
              </a:ext>
            </a:extLst>
          </p:cNvPr>
          <p:cNvGraphicFramePr>
            <a:graphicFrameLocks noGrp="1"/>
          </p:cNvGraphicFramePr>
          <p:nvPr>
            <p:extLst>
              <p:ext uri="{D42A27DB-BD31-4B8C-83A1-F6EECF244321}">
                <p14:modId xmlns:p14="http://schemas.microsoft.com/office/powerpoint/2010/main" val="2507345694"/>
              </p:ext>
            </p:extLst>
          </p:nvPr>
        </p:nvGraphicFramePr>
        <p:xfrm>
          <a:off x="457200" y="1061354"/>
          <a:ext cx="3231292" cy="3132304"/>
        </p:xfrm>
        <a:graphic>
          <a:graphicData uri="http://schemas.openxmlformats.org/drawingml/2006/table">
            <a:tbl>
              <a:tblPr firstRow="1" bandRow="1">
                <a:tableStyleId>{1D3205E1-8B83-452B-8570-0B3C4014EAE2}</a:tableStyleId>
              </a:tblPr>
              <a:tblGrid>
                <a:gridCol w="1358012">
                  <a:extLst>
                    <a:ext uri="{9D8B030D-6E8A-4147-A177-3AD203B41FA5}">
                      <a16:colId xmlns:a16="http://schemas.microsoft.com/office/drawing/2014/main" val="2766137091"/>
                    </a:ext>
                  </a:extLst>
                </a:gridCol>
                <a:gridCol w="1873280">
                  <a:extLst>
                    <a:ext uri="{9D8B030D-6E8A-4147-A177-3AD203B41FA5}">
                      <a16:colId xmlns:a16="http://schemas.microsoft.com/office/drawing/2014/main" val="327929077"/>
                    </a:ext>
                  </a:extLst>
                </a:gridCol>
              </a:tblGrid>
              <a:tr h="353438">
                <a:tc>
                  <a:txBody>
                    <a:bodyPr/>
                    <a:lstStyle/>
                    <a:p>
                      <a:pPr algn="ctr"/>
                      <a:r>
                        <a:rPr lang="en-IN" b="1" dirty="0">
                          <a:latin typeface="Times New Roman" panose="02020603050405020304" pitchFamily="18" charset="0"/>
                          <a:cs typeface="Times New Roman" panose="02020603050405020304" pitchFamily="18" charset="0"/>
                        </a:rPr>
                        <a:t>Transaction ID</a:t>
                      </a:r>
                    </a:p>
                  </a:txBody>
                  <a:tcPr/>
                </a:tc>
                <a:tc>
                  <a:txBody>
                    <a:bodyPr/>
                    <a:lstStyle/>
                    <a:p>
                      <a:pPr algn="ctr"/>
                      <a:r>
                        <a:rPr lang="en-IN" b="1" dirty="0">
                          <a:latin typeface="Times New Roman" panose="02020603050405020304" pitchFamily="18" charset="0"/>
                          <a:cs typeface="Times New Roman" panose="02020603050405020304" pitchFamily="18" charset="0"/>
                        </a:rPr>
                        <a:t>Itemset</a:t>
                      </a:r>
                    </a:p>
                  </a:txBody>
                  <a:tcPr/>
                </a:tc>
                <a:extLst>
                  <a:ext uri="{0D108BD9-81ED-4DB2-BD59-A6C34878D82A}">
                    <a16:rowId xmlns:a16="http://schemas.microsoft.com/office/drawing/2014/main" val="1495004522"/>
                  </a:ext>
                </a:extLst>
              </a:tr>
              <a:tr h="353438">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{a, b, c, e}</a:t>
                      </a:r>
                    </a:p>
                  </a:txBody>
                  <a:tcPr/>
                </a:tc>
                <a:extLst>
                  <a:ext uri="{0D108BD9-81ED-4DB2-BD59-A6C34878D82A}">
                    <a16:rowId xmlns:a16="http://schemas.microsoft.com/office/drawing/2014/main" val="1242843855"/>
                  </a:ext>
                </a:extLst>
              </a:tr>
              <a:tr h="353438">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{b, d}</a:t>
                      </a:r>
                    </a:p>
                  </a:txBody>
                  <a:tcPr/>
                </a:tc>
                <a:extLst>
                  <a:ext uri="{0D108BD9-81ED-4DB2-BD59-A6C34878D82A}">
                    <a16:rowId xmlns:a16="http://schemas.microsoft.com/office/drawing/2014/main" val="3010682032"/>
                  </a:ext>
                </a:extLst>
              </a:tr>
              <a:tr h="353438">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{a, c, e} </a:t>
                      </a:r>
                    </a:p>
                  </a:txBody>
                  <a:tcPr/>
                </a:tc>
                <a:extLst>
                  <a:ext uri="{0D108BD9-81ED-4DB2-BD59-A6C34878D82A}">
                    <a16:rowId xmlns:a16="http://schemas.microsoft.com/office/drawing/2014/main" val="568590772"/>
                  </a:ext>
                </a:extLst>
              </a:tr>
              <a:tr h="353438">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{a, b, c, f}</a:t>
                      </a:r>
                    </a:p>
                  </a:txBody>
                  <a:tcPr/>
                </a:tc>
                <a:extLst>
                  <a:ext uri="{0D108BD9-81ED-4DB2-BD59-A6C34878D82A}">
                    <a16:rowId xmlns:a16="http://schemas.microsoft.com/office/drawing/2014/main" val="511527113"/>
                  </a:ext>
                </a:extLst>
              </a:tr>
              <a:tr h="353438">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{b, d, g}</a:t>
                      </a:r>
                    </a:p>
                  </a:txBody>
                  <a:tcPr/>
                </a:tc>
                <a:extLst>
                  <a:ext uri="{0D108BD9-81ED-4DB2-BD59-A6C34878D82A}">
                    <a16:rowId xmlns:a16="http://schemas.microsoft.com/office/drawing/2014/main" val="2050636634"/>
                  </a:ext>
                </a:extLst>
              </a:tr>
              <a:tr h="353438">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{a, b, d, h}</a:t>
                      </a:r>
                    </a:p>
                  </a:txBody>
                  <a:tcPr/>
                </a:tc>
                <a:extLst>
                  <a:ext uri="{0D108BD9-81ED-4DB2-BD59-A6C34878D82A}">
                    <a16:rowId xmlns:a16="http://schemas.microsoft.com/office/drawing/2014/main" val="1507665861"/>
                  </a:ext>
                </a:extLst>
              </a:tr>
              <a:tr h="353438">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{a, h}</a:t>
                      </a:r>
                    </a:p>
                  </a:txBody>
                  <a:tcPr/>
                </a:tc>
                <a:extLst>
                  <a:ext uri="{0D108BD9-81ED-4DB2-BD59-A6C34878D82A}">
                    <a16:rowId xmlns:a16="http://schemas.microsoft.com/office/drawing/2014/main" val="116487157"/>
                  </a:ext>
                </a:extLst>
              </a:tr>
              <a:tr h="293357">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{b, d, g}</a:t>
                      </a:r>
                    </a:p>
                  </a:txBody>
                  <a:tcPr/>
                </a:tc>
                <a:extLst>
                  <a:ext uri="{0D108BD9-81ED-4DB2-BD59-A6C34878D82A}">
                    <a16:rowId xmlns:a16="http://schemas.microsoft.com/office/drawing/2014/main" val="3233514591"/>
                  </a:ext>
                </a:extLst>
              </a:tr>
            </a:tbl>
          </a:graphicData>
        </a:graphic>
      </p:graphicFrame>
      <p:pic>
        <p:nvPicPr>
          <p:cNvPr id="9" name="Picture 8">
            <a:extLst>
              <a:ext uri="{FF2B5EF4-FFF2-40B4-BE49-F238E27FC236}">
                <a16:creationId xmlns:a16="http://schemas.microsoft.com/office/drawing/2014/main" id="{F6815E7E-8E14-EF97-F1DF-CBE4B51FA548}"/>
              </a:ext>
            </a:extLst>
          </p:cNvPr>
          <p:cNvPicPr>
            <a:picLocks noChangeAspect="1"/>
          </p:cNvPicPr>
          <p:nvPr/>
        </p:nvPicPr>
        <p:blipFill>
          <a:blip r:embed="rId3"/>
          <a:stretch>
            <a:fillRect/>
          </a:stretch>
        </p:blipFill>
        <p:spPr>
          <a:xfrm>
            <a:off x="4711014" y="1095969"/>
            <a:ext cx="2983331" cy="2171773"/>
          </a:xfrm>
          <a:prstGeom prst="rect">
            <a:avLst/>
          </a:prstGeom>
        </p:spPr>
      </p:pic>
      <p:sp>
        <p:nvSpPr>
          <p:cNvPr id="11" name="TextBox 10">
            <a:extLst>
              <a:ext uri="{FF2B5EF4-FFF2-40B4-BE49-F238E27FC236}">
                <a16:creationId xmlns:a16="http://schemas.microsoft.com/office/drawing/2014/main" id="{7753731B-29A3-582F-388E-586DF9F9BE04}"/>
              </a:ext>
            </a:extLst>
          </p:cNvPr>
          <p:cNvSpPr txBox="1"/>
          <p:nvPr/>
        </p:nvSpPr>
        <p:spPr>
          <a:xfrm>
            <a:off x="1286359" y="4259954"/>
            <a:ext cx="1185621" cy="307777"/>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Dataset </a:t>
            </a:r>
            <a:endParaRPr lang="en-IN" dirty="0"/>
          </a:p>
        </p:txBody>
      </p:sp>
    </p:spTree>
    <p:extLst>
      <p:ext uri="{BB962C8B-B14F-4D97-AF65-F5344CB8AC3E}">
        <p14:creationId xmlns:p14="http://schemas.microsoft.com/office/powerpoint/2010/main" val="28644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pic>
        <p:nvPicPr>
          <p:cNvPr id="6" name="Picture 5">
            <a:extLst>
              <a:ext uri="{FF2B5EF4-FFF2-40B4-BE49-F238E27FC236}">
                <a16:creationId xmlns:a16="http://schemas.microsoft.com/office/drawing/2014/main" id="{622A5663-E6F4-5937-1E4D-6D69D6A086C8}"/>
              </a:ext>
            </a:extLst>
          </p:cNvPr>
          <p:cNvPicPr>
            <a:picLocks noChangeAspect="1"/>
          </p:cNvPicPr>
          <p:nvPr/>
        </p:nvPicPr>
        <p:blipFill>
          <a:blip r:embed="rId3"/>
          <a:stretch>
            <a:fillRect/>
          </a:stretch>
        </p:blipFill>
        <p:spPr>
          <a:xfrm>
            <a:off x="216976" y="744822"/>
            <a:ext cx="8648055" cy="4197605"/>
          </a:xfrm>
          <a:prstGeom prst="rect">
            <a:avLst/>
          </a:prstGeom>
        </p:spPr>
      </p:pic>
    </p:spTree>
    <p:extLst>
      <p:ext uri="{BB962C8B-B14F-4D97-AF65-F5344CB8AC3E}">
        <p14:creationId xmlns:p14="http://schemas.microsoft.com/office/powerpoint/2010/main" val="111154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5" name="TextBox 4">
            <a:extLst>
              <a:ext uri="{FF2B5EF4-FFF2-40B4-BE49-F238E27FC236}">
                <a16:creationId xmlns:a16="http://schemas.microsoft.com/office/drawing/2014/main" id="{228A3EE0-D5DA-F3DB-0FB3-CFC10ECC5E4D}"/>
              </a:ext>
            </a:extLst>
          </p:cNvPr>
          <p:cNvSpPr txBox="1"/>
          <p:nvPr/>
        </p:nvSpPr>
        <p:spPr>
          <a:xfrm>
            <a:off x="3029919" y="135282"/>
            <a:ext cx="2890434" cy="369332"/>
          </a:xfrm>
          <a:prstGeom prst="rect">
            <a:avLst/>
          </a:prstGeom>
          <a:noFill/>
        </p:spPr>
        <p:txBody>
          <a:bodyPr wrap="square">
            <a:sp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 An Experimental </a:t>
            </a:r>
            <a:r>
              <a:rPr lang="en-IN" sz="1800" b="1" dirty="0">
                <a:latin typeface="Times New Roman" panose="02020603050405020304" pitchFamily="18" charset="0"/>
                <a:ea typeface="Times New Roman" panose="02020603050405020304" pitchFamily="18" charset="0"/>
              </a:rPr>
              <a:t>Study</a:t>
            </a:r>
            <a:endParaRPr lang="en-IN" dirty="0"/>
          </a:p>
        </p:txBody>
      </p:sp>
      <p:graphicFrame>
        <p:nvGraphicFramePr>
          <p:cNvPr id="7" name="Table 6">
            <a:extLst>
              <a:ext uri="{FF2B5EF4-FFF2-40B4-BE49-F238E27FC236}">
                <a16:creationId xmlns:a16="http://schemas.microsoft.com/office/drawing/2014/main" id="{3CF1B522-1B30-5A2E-624C-E4EA74CF3BD8}"/>
              </a:ext>
            </a:extLst>
          </p:cNvPr>
          <p:cNvGraphicFramePr>
            <a:graphicFrameLocks noGrp="1"/>
          </p:cNvGraphicFramePr>
          <p:nvPr>
            <p:extLst>
              <p:ext uri="{D42A27DB-BD31-4B8C-83A1-F6EECF244321}">
                <p14:modId xmlns:p14="http://schemas.microsoft.com/office/powerpoint/2010/main" val="1286542707"/>
              </p:ext>
            </p:extLst>
          </p:nvPr>
        </p:nvGraphicFramePr>
        <p:xfrm>
          <a:off x="945397" y="1091985"/>
          <a:ext cx="5237696" cy="657820"/>
        </p:xfrm>
        <a:graphic>
          <a:graphicData uri="http://schemas.openxmlformats.org/drawingml/2006/table">
            <a:tbl>
              <a:tblPr firstRow="1" firstCol="1" bandRow="1">
                <a:tableStyleId>{1D3205E1-8B83-452B-8570-0B3C4014EAE2}</a:tableStyleId>
              </a:tblPr>
              <a:tblGrid>
                <a:gridCol w="654712">
                  <a:extLst>
                    <a:ext uri="{9D8B030D-6E8A-4147-A177-3AD203B41FA5}">
                      <a16:colId xmlns:a16="http://schemas.microsoft.com/office/drawing/2014/main" val="2822834356"/>
                    </a:ext>
                  </a:extLst>
                </a:gridCol>
                <a:gridCol w="654712">
                  <a:extLst>
                    <a:ext uri="{9D8B030D-6E8A-4147-A177-3AD203B41FA5}">
                      <a16:colId xmlns:a16="http://schemas.microsoft.com/office/drawing/2014/main" val="1392522624"/>
                    </a:ext>
                  </a:extLst>
                </a:gridCol>
                <a:gridCol w="654712">
                  <a:extLst>
                    <a:ext uri="{9D8B030D-6E8A-4147-A177-3AD203B41FA5}">
                      <a16:colId xmlns:a16="http://schemas.microsoft.com/office/drawing/2014/main" val="1903400410"/>
                    </a:ext>
                  </a:extLst>
                </a:gridCol>
                <a:gridCol w="654712">
                  <a:extLst>
                    <a:ext uri="{9D8B030D-6E8A-4147-A177-3AD203B41FA5}">
                      <a16:colId xmlns:a16="http://schemas.microsoft.com/office/drawing/2014/main" val="813630655"/>
                    </a:ext>
                  </a:extLst>
                </a:gridCol>
                <a:gridCol w="654712">
                  <a:extLst>
                    <a:ext uri="{9D8B030D-6E8A-4147-A177-3AD203B41FA5}">
                      <a16:colId xmlns:a16="http://schemas.microsoft.com/office/drawing/2014/main" val="1707185443"/>
                    </a:ext>
                  </a:extLst>
                </a:gridCol>
                <a:gridCol w="654712">
                  <a:extLst>
                    <a:ext uri="{9D8B030D-6E8A-4147-A177-3AD203B41FA5}">
                      <a16:colId xmlns:a16="http://schemas.microsoft.com/office/drawing/2014/main" val="112320135"/>
                    </a:ext>
                  </a:extLst>
                </a:gridCol>
                <a:gridCol w="654712">
                  <a:extLst>
                    <a:ext uri="{9D8B030D-6E8A-4147-A177-3AD203B41FA5}">
                      <a16:colId xmlns:a16="http://schemas.microsoft.com/office/drawing/2014/main" val="1140999262"/>
                    </a:ext>
                  </a:extLst>
                </a:gridCol>
                <a:gridCol w="654712">
                  <a:extLst>
                    <a:ext uri="{9D8B030D-6E8A-4147-A177-3AD203B41FA5}">
                      <a16:colId xmlns:a16="http://schemas.microsoft.com/office/drawing/2014/main" val="1095543161"/>
                    </a:ext>
                  </a:extLst>
                </a:gridCol>
              </a:tblGrid>
              <a:tr h="328910">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a</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b</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d</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e</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f</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g</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a:effectLst/>
                          <a:latin typeface="Times New Roman" panose="02020603050405020304" pitchFamily="18" charset="0"/>
                          <a:cs typeface="Times New Roman" panose="02020603050405020304" pitchFamily="18" charset="0"/>
                        </a:rPr>
                        <a:t>h</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29902509"/>
                  </a:ext>
                </a:extLst>
              </a:tr>
              <a:tr h="328910">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5</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3</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4</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2</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1</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2</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995805" marR="1995170" indent="-6350" algn="ctr">
                        <a:lnSpc>
                          <a:spcPct val="152000"/>
                        </a:lnSpc>
                        <a:spcAft>
                          <a:spcPts val="185"/>
                        </a:spcAft>
                      </a:pPr>
                      <a:r>
                        <a:rPr lang="en-IN" sz="1200" kern="100" dirty="0">
                          <a:effectLst/>
                          <a:latin typeface="Times New Roman" panose="02020603050405020304" pitchFamily="18" charset="0"/>
                          <a:cs typeface="Times New Roman" panose="02020603050405020304" pitchFamily="18" charset="0"/>
                        </a:rPr>
                        <a:t>2</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43107134"/>
                  </a:ext>
                </a:extLst>
              </a:tr>
            </a:tbl>
          </a:graphicData>
        </a:graphic>
      </p:graphicFrame>
      <p:sp>
        <p:nvSpPr>
          <p:cNvPr id="9" name="TextBox 8">
            <a:extLst>
              <a:ext uri="{FF2B5EF4-FFF2-40B4-BE49-F238E27FC236}">
                <a16:creationId xmlns:a16="http://schemas.microsoft.com/office/drawing/2014/main" id="{4B62C285-FE72-ABEA-350E-118B5C936B6A}"/>
              </a:ext>
            </a:extLst>
          </p:cNvPr>
          <p:cNvSpPr txBox="1"/>
          <p:nvPr/>
        </p:nvSpPr>
        <p:spPr>
          <a:xfrm>
            <a:off x="945397" y="1758139"/>
            <a:ext cx="4572000" cy="307777"/>
          </a:xfrm>
          <a:prstGeom prst="rect">
            <a:avLst/>
          </a:prstGeom>
          <a:noFill/>
        </p:spPr>
        <p:txBody>
          <a:bodyPr wrap="square">
            <a:spAutoFit/>
          </a:bodyPr>
          <a:lstStyle/>
          <a:p>
            <a:r>
              <a:rPr lang="en-IN" sz="1400" b="1" dirty="0">
                <a:solidFill>
                  <a:srgbClr val="000000"/>
                </a:solidFill>
                <a:effectLst/>
                <a:latin typeface="Times New Roman" panose="02020603050405020304" pitchFamily="18" charset="0"/>
                <a:ea typeface="Times New Roman" panose="02020603050405020304" pitchFamily="18" charset="0"/>
              </a:rPr>
              <a:t>Global counter of each item</a:t>
            </a:r>
            <a:endParaRPr lang="en-IN" b="1" dirty="0"/>
          </a:p>
        </p:txBody>
      </p:sp>
      <p:pic>
        <p:nvPicPr>
          <p:cNvPr id="10" name="Picture 9">
            <a:extLst>
              <a:ext uri="{FF2B5EF4-FFF2-40B4-BE49-F238E27FC236}">
                <a16:creationId xmlns:a16="http://schemas.microsoft.com/office/drawing/2014/main" id="{AED88D51-C08B-BB5F-24BB-095788EAFAE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465" y="2132083"/>
            <a:ext cx="6868192" cy="2575826"/>
          </a:xfrm>
          <a:prstGeom prst="rect">
            <a:avLst/>
          </a:prstGeom>
          <a:noFill/>
          <a:ln>
            <a:noFill/>
          </a:ln>
        </p:spPr>
      </p:pic>
      <p:sp>
        <p:nvSpPr>
          <p:cNvPr id="12" name="TextBox 11">
            <a:extLst>
              <a:ext uri="{FF2B5EF4-FFF2-40B4-BE49-F238E27FC236}">
                <a16:creationId xmlns:a16="http://schemas.microsoft.com/office/drawing/2014/main" id="{D5BEA208-077F-8CCB-6119-F5BDBAF4A6D8}"/>
              </a:ext>
            </a:extLst>
          </p:cNvPr>
          <p:cNvSpPr txBox="1"/>
          <p:nvPr/>
        </p:nvSpPr>
        <p:spPr>
          <a:xfrm>
            <a:off x="743919" y="4750325"/>
            <a:ext cx="4572000" cy="307777"/>
          </a:xfrm>
          <a:prstGeom prst="rect">
            <a:avLst/>
          </a:prstGeom>
          <a:noFill/>
        </p:spPr>
        <p:txBody>
          <a:bodyPr wrap="square">
            <a:spAutoFit/>
          </a:bodyPr>
          <a:lstStyle/>
          <a:p>
            <a:r>
              <a:rPr lang="en-IN" sz="1400" b="1" dirty="0">
                <a:solidFill>
                  <a:srgbClr val="000000"/>
                </a:solidFill>
                <a:effectLst/>
                <a:latin typeface="Times New Roman" panose="02020603050405020304" pitchFamily="18" charset="0"/>
                <a:ea typeface="Times New Roman" panose="02020603050405020304" pitchFamily="18" charset="0"/>
              </a:rPr>
              <a:t>Reducing the DPT calls</a:t>
            </a:r>
            <a:endParaRPr lang="en-IN" b="1" dirty="0"/>
          </a:p>
        </p:txBody>
      </p:sp>
      <p:sp>
        <p:nvSpPr>
          <p:cNvPr id="14" name="TextBox 13">
            <a:extLst>
              <a:ext uri="{FF2B5EF4-FFF2-40B4-BE49-F238E27FC236}">
                <a16:creationId xmlns:a16="http://schemas.microsoft.com/office/drawing/2014/main" id="{AD891AE7-D6B4-F01A-1D33-668727979E50}"/>
              </a:ext>
            </a:extLst>
          </p:cNvPr>
          <p:cNvSpPr txBox="1"/>
          <p:nvPr/>
        </p:nvSpPr>
        <p:spPr>
          <a:xfrm>
            <a:off x="834465" y="746958"/>
            <a:ext cx="4572000" cy="307777"/>
          </a:xfrm>
          <a:prstGeom prst="rect">
            <a:avLst/>
          </a:prstGeom>
          <a:noFill/>
        </p:spPr>
        <p:txBody>
          <a:bodyPr wrap="square">
            <a:spAutoFit/>
          </a:bodyPr>
          <a:lstStyle/>
          <a:p>
            <a:r>
              <a:rPr lang="en-IN" sz="1400" b="1" dirty="0">
                <a:solidFill>
                  <a:srgbClr val="000000"/>
                </a:solidFill>
                <a:effectLst/>
                <a:latin typeface="Times New Roman" panose="02020603050405020304" pitchFamily="18" charset="0"/>
                <a:ea typeface="Times New Roman" panose="02020603050405020304" pitchFamily="18" charset="0"/>
              </a:rPr>
              <a:t>Reducing the DPT calls</a:t>
            </a:r>
            <a:endParaRPr lang="en-IN" b="1" dirty="0"/>
          </a:p>
        </p:txBody>
      </p:sp>
    </p:spTree>
    <p:extLst>
      <p:ext uri="{BB962C8B-B14F-4D97-AF65-F5344CB8AC3E}">
        <p14:creationId xmlns:p14="http://schemas.microsoft.com/office/powerpoint/2010/main" val="375181607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3159</TotalTime>
  <Words>1602</Words>
  <Application>Microsoft Office PowerPoint</Application>
  <PresentationFormat>On-screen Show (16:9)</PresentationFormat>
  <Paragraphs>323</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Wingdings</vt:lpstr>
      <vt:lpstr>Noto Sans Symbols</vt:lpstr>
      <vt:lpstr>Times New Roman</vt:lpstr>
      <vt:lpstr>Trebuchet MS</vt:lpstr>
      <vt:lpstr>Bookman Old Style</vt:lpstr>
      <vt:lpstr>Arial</vt:lpstr>
      <vt:lpstr>Calibri</vt:lpstr>
      <vt:lpstr>1_Office Theme</vt:lpstr>
      <vt:lpstr>Enhancing Memory Efficiency in Frequent Itemset Mining  through Dynamic Prefix Tree Optimization</vt:lpstr>
      <vt:lpstr>Introduction</vt:lpstr>
      <vt:lpstr>Problem Statement</vt:lpstr>
      <vt:lpstr>Problem Illustration</vt:lpstr>
      <vt:lpstr>Problem Illustration</vt:lpstr>
      <vt:lpstr>Proposed Method</vt:lpstr>
      <vt:lpstr>Proposed Method</vt:lpstr>
      <vt:lpstr>PowerPoint Presentation</vt:lpstr>
      <vt:lpstr>PowerPoint Presentation</vt:lpstr>
      <vt:lpstr>PowerPoint Presentation</vt:lpstr>
      <vt:lpstr>PowerPoint Presentation</vt:lpstr>
      <vt:lpstr>Experiment Environment </vt:lpstr>
      <vt:lpstr>Experiment Screenshots </vt:lpstr>
      <vt:lpstr>Experiment Screenshots</vt:lpstr>
      <vt:lpstr>Experiment Screenshots</vt:lpstr>
      <vt:lpstr>Experiment Results </vt:lpstr>
      <vt:lpstr>Experiment Results </vt:lpstr>
      <vt:lpstr>Findings </vt:lpstr>
      <vt:lpstr>Justification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jahnavireddy9539@gmail.com</cp:lastModifiedBy>
  <cp:revision>24</cp:revision>
  <dcterms:modified xsi:type="dcterms:W3CDTF">2024-04-19T16:56:42Z</dcterms:modified>
</cp:coreProperties>
</file>