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p:cViewPr>
        <p:scale>
          <a:sx n="66" d="100"/>
          <a:sy n="66" d="100"/>
        </p:scale>
        <p:origin x="-1344" y="-6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[Employee_Dataset.xlsx]Sheet4!PivotTable1</c:name>
    <c:fmtId val="-1"/>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s>
    <c:plotArea>
      <c:layout>
        <c:manualLayout>
          <c:layoutTarget val="inner"/>
          <c:xMode val="edge"/>
          <c:yMode val="edge"/>
          <c:x val="2.6383887444533009E-2"/>
          <c:y val="2.2959065782691385E-2"/>
          <c:w val="0.81287487348395171"/>
          <c:h val="0.9032793653602289"/>
        </c:manualLayout>
      </c:layout>
      <c:barChart>
        <c:barDir val="col"/>
        <c:grouping val="clustered"/>
        <c:varyColors val="0"/>
        <c:ser>
          <c:idx val="0"/>
          <c:order val="0"/>
          <c:tx>
            <c:strRef>
              <c:f>Sheet4!$B$3:$B$4</c:f>
              <c:strCache>
                <c:ptCount val="1"/>
                <c:pt idx="0">
                  <c:v>Accounting</c:v>
                </c:pt>
              </c:strCache>
            </c:strRef>
          </c:tx>
          <c:invertIfNegative val="0"/>
          <c:cat>
            <c:strRef>
              <c:f>Sheet4!$A$5:$A$8</c:f>
              <c:strCache>
                <c:ptCount val="3"/>
                <c:pt idx="0">
                  <c:v>Fixed Term</c:v>
                </c:pt>
                <c:pt idx="1">
                  <c:v>Permanent</c:v>
                </c:pt>
                <c:pt idx="2">
                  <c:v>Temporary</c:v>
                </c:pt>
              </c:strCache>
            </c:strRef>
          </c:cat>
          <c:val>
            <c:numRef>
              <c:f>Sheet4!$B$5:$B$8</c:f>
              <c:numCache>
                <c:formatCode>General</c:formatCode>
                <c:ptCount val="3"/>
                <c:pt idx="0">
                  <c:v>4</c:v>
                </c:pt>
                <c:pt idx="1">
                  <c:v>10.800000000000002</c:v>
                </c:pt>
                <c:pt idx="2">
                  <c:v>1.6</c:v>
                </c:pt>
              </c:numCache>
            </c:numRef>
          </c:val>
        </c:ser>
        <c:ser>
          <c:idx val="1"/>
          <c:order val="1"/>
          <c:tx>
            <c:strRef>
              <c:f>Sheet4!$C$3:$C$4</c:f>
              <c:strCache>
                <c:ptCount val="1"/>
                <c:pt idx="0">
                  <c:v>Business Development</c:v>
                </c:pt>
              </c:strCache>
            </c:strRef>
          </c:tx>
          <c:invertIfNegative val="0"/>
          <c:cat>
            <c:strRef>
              <c:f>Sheet4!$A$5:$A$8</c:f>
              <c:strCache>
                <c:ptCount val="3"/>
                <c:pt idx="0">
                  <c:v>Fixed Term</c:v>
                </c:pt>
                <c:pt idx="1">
                  <c:v>Permanent</c:v>
                </c:pt>
                <c:pt idx="2">
                  <c:v>Temporary</c:v>
                </c:pt>
              </c:strCache>
            </c:strRef>
          </c:cat>
          <c:val>
            <c:numRef>
              <c:f>Sheet4!$C$5:$C$8</c:f>
              <c:numCache>
                <c:formatCode>General</c:formatCode>
                <c:ptCount val="3"/>
                <c:pt idx="0">
                  <c:v>4</c:v>
                </c:pt>
                <c:pt idx="1">
                  <c:v>13.9</c:v>
                </c:pt>
                <c:pt idx="2">
                  <c:v>2</c:v>
                </c:pt>
              </c:numCache>
            </c:numRef>
          </c:val>
        </c:ser>
        <c:ser>
          <c:idx val="2"/>
          <c:order val="2"/>
          <c:tx>
            <c:strRef>
              <c:f>Sheet4!$D$3:$D$4</c:f>
              <c:strCache>
                <c:ptCount val="1"/>
                <c:pt idx="0">
                  <c:v>Engineering</c:v>
                </c:pt>
              </c:strCache>
            </c:strRef>
          </c:tx>
          <c:invertIfNegative val="0"/>
          <c:cat>
            <c:strRef>
              <c:f>Sheet4!$A$5:$A$8</c:f>
              <c:strCache>
                <c:ptCount val="3"/>
                <c:pt idx="0">
                  <c:v>Fixed Term</c:v>
                </c:pt>
                <c:pt idx="1">
                  <c:v>Permanent</c:v>
                </c:pt>
                <c:pt idx="2">
                  <c:v>Temporary</c:v>
                </c:pt>
              </c:strCache>
            </c:strRef>
          </c:cat>
          <c:val>
            <c:numRef>
              <c:f>Sheet4!$D$5:$D$8</c:f>
              <c:numCache>
                <c:formatCode>General</c:formatCode>
                <c:ptCount val="3"/>
                <c:pt idx="0">
                  <c:v>1.8</c:v>
                </c:pt>
                <c:pt idx="1">
                  <c:v>6</c:v>
                </c:pt>
                <c:pt idx="2">
                  <c:v>4</c:v>
                </c:pt>
              </c:numCache>
            </c:numRef>
          </c:val>
        </c:ser>
        <c:ser>
          <c:idx val="3"/>
          <c:order val="3"/>
          <c:tx>
            <c:strRef>
              <c:f>Sheet4!$E$3:$E$4</c:f>
              <c:strCache>
                <c:ptCount val="1"/>
                <c:pt idx="0">
                  <c:v>Human Resources</c:v>
                </c:pt>
              </c:strCache>
            </c:strRef>
          </c:tx>
          <c:invertIfNegative val="0"/>
          <c:cat>
            <c:strRef>
              <c:f>Sheet4!$A$5:$A$8</c:f>
              <c:strCache>
                <c:ptCount val="3"/>
                <c:pt idx="0">
                  <c:v>Fixed Term</c:v>
                </c:pt>
                <c:pt idx="1">
                  <c:v>Permanent</c:v>
                </c:pt>
                <c:pt idx="2">
                  <c:v>Temporary</c:v>
                </c:pt>
              </c:strCache>
            </c:strRef>
          </c:cat>
          <c:val>
            <c:numRef>
              <c:f>Sheet4!$E$5:$E$8</c:f>
              <c:numCache>
                <c:formatCode>General</c:formatCode>
                <c:ptCount val="3"/>
                <c:pt idx="0">
                  <c:v>3.4</c:v>
                </c:pt>
                <c:pt idx="1">
                  <c:v>4.6999999999999993</c:v>
                </c:pt>
                <c:pt idx="2">
                  <c:v>1.8</c:v>
                </c:pt>
              </c:numCache>
            </c:numRef>
          </c:val>
        </c:ser>
        <c:ser>
          <c:idx val="4"/>
          <c:order val="4"/>
          <c:tx>
            <c:strRef>
              <c:f>Sheet4!$F$3:$F$4</c:f>
              <c:strCache>
                <c:ptCount val="1"/>
                <c:pt idx="0">
                  <c:v>Legal</c:v>
                </c:pt>
              </c:strCache>
            </c:strRef>
          </c:tx>
          <c:invertIfNegative val="0"/>
          <c:cat>
            <c:strRef>
              <c:f>Sheet4!$A$5:$A$8</c:f>
              <c:strCache>
                <c:ptCount val="3"/>
                <c:pt idx="0">
                  <c:v>Fixed Term</c:v>
                </c:pt>
                <c:pt idx="1">
                  <c:v>Permanent</c:v>
                </c:pt>
                <c:pt idx="2">
                  <c:v>Temporary</c:v>
                </c:pt>
              </c:strCache>
            </c:strRef>
          </c:cat>
          <c:val>
            <c:numRef>
              <c:f>Sheet4!$F$5:$F$8</c:f>
              <c:numCache>
                <c:formatCode>General</c:formatCode>
                <c:ptCount val="3"/>
                <c:pt idx="0">
                  <c:v>1.3</c:v>
                </c:pt>
                <c:pt idx="1">
                  <c:v>11.8</c:v>
                </c:pt>
                <c:pt idx="2">
                  <c:v>3.7</c:v>
                </c:pt>
              </c:numCache>
            </c:numRef>
          </c:val>
        </c:ser>
        <c:ser>
          <c:idx val="5"/>
          <c:order val="5"/>
          <c:tx>
            <c:strRef>
              <c:f>Sheet4!$G$3:$G$4</c:f>
              <c:strCache>
                <c:ptCount val="1"/>
                <c:pt idx="0">
                  <c:v>Marketing</c:v>
                </c:pt>
              </c:strCache>
            </c:strRef>
          </c:tx>
          <c:invertIfNegative val="0"/>
          <c:cat>
            <c:strRef>
              <c:f>Sheet4!$A$5:$A$8</c:f>
              <c:strCache>
                <c:ptCount val="3"/>
                <c:pt idx="0">
                  <c:v>Fixed Term</c:v>
                </c:pt>
                <c:pt idx="1">
                  <c:v>Permanent</c:v>
                </c:pt>
                <c:pt idx="2">
                  <c:v>Temporary</c:v>
                </c:pt>
              </c:strCache>
            </c:strRef>
          </c:cat>
          <c:val>
            <c:numRef>
              <c:f>Sheet4!$G$5:$G$8</c:f>
              <c:numCache>
                <c:formatCode>General</c:formatCode>
                <c:ptCount val="3"/>
                <c:pt idx="0">
                  <c:v>0.3</c:v>
                </c:pt>
                <c:pt idx="1">
                  <c:v>7.5</c:v>
                </c:pt>
                <c:pt idx="2">
                  <c:v>0.8</c:v>
                </c:pt>
              </c:numCache>
            </c:numRef>
          </c:val>
        </c:ser>
        <c:ser>
          <c:idx val="6"/>
          <c:order val="6"/>
          <c:tx>
            <c:strRef>
              <c:f>Sheet4!$H$3:$H$4</c:f>
              <c:strCache>
                <c:ptCount val="1"/>
                <c:pt idx="0">
                  <c:v>NULL</c:v>
                </c:pt>
              </c:strCache>
            </c:strRef>
          </c:tx>
          <c:invertIfNegative val="0"/>
          <c:cat>
            <c:strRef>
              <c:f>Sheet4!$A$5:$A$8</c:f>
              <c:strCache>
                <c:ptCount val="3"/>
                <c:pt idx="0">
                  <c:v>Fixed Term</c:v>
                </c:pt>
                <c:pt idx="1">
                  <c:v>Permanent</c:v>
                </c:pt>
                <c:pt idx="2">
                  <c:v>Temporary</c:v>
                </c:pt>
              </c:strCache>
            </c:strRef>
          </c:cat>
          <c:val>
            <c:numRef>
              <c:f>Sheet4!$H$5:$H$8</c:f>
              <c:numCache>
                <c:formatCode>General</c:formatCode>
                <c:ptCount val="3"/>
                <c:pt idx="0">
                  <c:v>1</c:v>
                </c:pt>
                <c:pt idx="1">
                  <c:v>6.3</c:v>
                </c:pt>
              </c:numCache>
            </c:numRef>
          </c:val>
        </c:ser>
        <c:ser>
          <c:idx val="7"/>
          <c:order val="7"/>
          <c:tx>
            <c:strRef>
              <c:f>Sheet4!$I$3:$I$4</c:f>
              <c:strCache>
                <c:ptCount val="1"/>
                <c:pt idx="0">
                  <c:v>Product Management</c:v>
                </c:pt>
              </c:strCache>
            </c:strRef>
          </c:tx>
          <c:invertIfNegative val="0"/>
          <c:cat>
            <c:strRef>
              <c:f>Sheet4!$A$5:$A$8</c:f>
              <c:strCache>
                <c:ptCount val="3"/>
                <c:pt idx="0">
                  <c:v>Fixed Term</c:v>
                </c:pt>
                <c:pt idx="1">
                  <c:v>Permanent</c:v>
                </c:pt>
                <c:pt idx="2">
                  <c:v>Temporary</c:v>
                </c:pt>
              </c:strCache>
            </c:strRef>
          </c:cat>
          <c:val>
            <c:numRef>
              <c:f>Sheet4!$I$5:$I$8</c:f>
              <c:numCache>
                <c:formatCode>General</c:formatCode>
                <c:ptCount val="3"/>
                <c:pt idx="0">
                  <c:v>2.6</c:v>
                </c:pt>
                <c:pt idx="1">
                  <c:v>12</c:v>
                </c:pt>
                <c:pt idx="2">
                  <c:v>3</c:v>
                </c:pt>
              </c:numCache>
            </c:numRef>
          </c:val>
        </c:ser>
        <c:ser>
          <c:idx val="8"/>
          <c:order val="8"/>
          <c:tx>
            <c:strRef>
              <c:f>Sheet4!$J$3:$J$4</c:f>
              <c:strCache>
                <c:ptCount val="1"/>
                <c:pt idx="0">
                  <c:v>Research and Development</c:v>
                </c:pt>
              </c:strCache>
            </c:strRef>
          </c:tx>
          <c:invertIfNegative val="0"/>
          <c:cat>
            <c:strRef>
              <c:f>Sheet4!$A$5:$A$8</c:f>
              <c:strCache>
                <c:ptCount val="3"/>
                <c:pt idx="0">
                  <c:v>Fixed Term</c:v>
                </c:pt>
                <c:pt idx="1">
                  <c:v>Permanent</c:v>
                </c:pt>
                <c:pt idx="2">
                  <c:v>Temporary</c:v>
                </c:pt>
              </c:strCache>
            </c:strRef>
          </c:cat>
          <c:val>
            <c:numRef>
              <c:f>Sheet4!$J$5:$J$8</c:f>
              <c:numCache>
                <c:formatCode>General</c:formatCode>
                <c:ptCount val="3"/>
                <c:pt idx="0">
                  <c:v>1</c:v>
                </c:pt>
                <c:pt idx="1">
                  <c:v>10</c:v>
                </c:pt>
                <c:pt idx="2">
                  <c:v>2.2000000000000002</c:v>
                </c:pt>
              </c:numCache>
            </c:numRef>
          </c:val>
        </c:ser>
        <c:ser>
          <c:idx val="9"/>
          <c:order val="9"/>
          <c:tx>
            <c:strRef>
              <c:f>Sheet4!$K$3:$K$4</c:f>
              <c:strCache>
                <c:ptCount val="1"/>
                <c:pt idx="0">
                  <c:v>Sales</c:v>
                </c:pt>
              </c:strCache>
            </c:strRef>
          </c:tx>
          <c:invertIfNegative val="0"/>
          <c:cat>
            <c:strRef>
              <c:f>Sheet4!$A$5:$A$8</c:f>
              <c:strCache>
                <c:ptCount val="3"/>
                <c:pt idx="0">
                  <c:v>Fixed Term</c:v>
                </c:pt>
                <c:pt idx="1">
                  <c:v>Permanent</c:v>
                </c:pt>
                <c:pt idx="2">
                  <c:v>Temporary</c:v>
                </c:pt>
              </c:strCache>
            </c:strRef>
          </c:cat>
          <c:val>
            <c:numRef>
              <c:f>Sheet4!$K$5:$K$8</c:f>
              <c:numCache>
                <c:formatCode>General</c:formatCode>
                <c:ptCount val="3"/>
                <c:pt idx="0">
                  <c:v>1</c:v>
                </c:pt>
                <c:pt idx="1">
                  <c:v>5.6999999999999993</c:v>
                </c:pt>
                <c:pt idx="2">
                  <c:v>0.6</c:v>
                </c:pt>
              </c:numCache>
            </c:numRef>
          </c:val>
        </c:ser>
        <c:ser>
          <c:idx val="10"/>
          <c:order val="10"/>
          <c:tx>
            <c:strRef>
              <c:f>Sheet4!$L$3:$L$4</c:f>
              <c:strCache>
                <c:ptCount val="1"/>
                <c:pt idx="0">
                  <c:v>Services</c:v>
                </c:pt>
              </c:strCache>
            </c:strRef>
          </c:tx>
          <c:invertIfNegative val="0"/>
          <c:cat>
            <c:strRef>
              <c:f>Sheet4!$A$5:$A$8</c:f>
              <c:strCache>
                <c:ptCount val="3"/>
                <c:pt idx="0">
                  <c:v>Fixed Term</c:v>
                </c:pt>
                <c:pt idx="1">
                  <c:v>Permanent</c:v>
                </c:pt>
                <c:pt idx="2">
                  <c:v>Temporary</c:v>
                </c:pt>
              </c:strCache>
            </c:strRef>
          </c:cat>
          <c:val>
            <c:numRef>
              <c:f>Sheet4!$L$5:$L$8</c:f>
              <c:numCache>
                <c:formatCode>General</c:formatCode>
                <c:ptCount val="3"/>
                <c:pt idx="0">
                  <c:v>2.2999999999999998</c:v>
                </c:pt>
                <c:pt idx="1">
                  <c:v>10.8</c:v>
                </c:pt>
                <c:pt idx="2">
                  <c:v>1.4</c:v>
                </c:pt>
              </c:numCache>
            </c:numRef>
          </c:val>
        </c:ser>
        <c:ser>
          <c:idx val="11"/>
          <c:order val="11"/>
          <c:tx>
            <c:strRef>
              <c:f>Sheet4!$M$3:$M$4</c:f>
              <c:strCache>
                <c:ptCount val="1"/>
                <c:pt idx="0">
                  <c:v>Support</c:v>
                </c:pt>
              </c:strCache>
            </c:strRef>
          </c:tx>
          <c:invertIfNegative val="0"/>
          <c:cat>
            <c:strRef>
              <c:f>Sheet4!$A$5:$A$8</c:f>
              <c:strCache>
                <c:ptCount val="3"/>
                <c:pt idx="0">
                  <c:v>Fixed Term</c:v>
                </c:pt>
                <c:pt idx="1">
                  <c:v>Permanent</c:v>
                </c:pt>
                <c:pt idx="2">
                  <c:v>Temporary</c:v>
                </c:pt>
              </c:strCache>
            </c:strRef>
          </c:cat>
          <c:val>
            <c:numRef>
              <c:f>Sheet4!$M$5:$M$8</c:f>
              <c:numCache>
                <c:formatCode>General</c:formatCode>
                <c:ptCount val="3"/>
                <c:pt idx="0">
                  <c:v>2.8</c:v>
                </c:pt>
                <c:pt idx="1">
                  <c:v>9</c:v>
                </c:pt>
                <c:pt idx="2">
                  <c:v>3</c:v>
                </c:pt>
              </c:numCache>
            </c:numRef>
          </c:val>
        </c:ser>
        <c:ser>
          <c:idx val="12"/>
          <c:order val="12"/>
          <c:tx>
            <c:strRef>
              <c:f>Sheet4!$N$3:$N$4</c:f>
              <c:strCache>
                <c:ptCount val="1"/>
                <c:pt idx="0">
                  <c:v>Training</c:v>
                </c:pt>
              </c:strCache>
            </c:strRef>
          </c:tx>
          <c:invertIfNegative val="0"/>
          <c:cat>
            <c:strRef>
              <c:f>Sheet4!$A$5:$A$8</c:f>
              <c:strCache>
                <c:ptCount val="3"/>
                <c:pt idx="0">
                  <c:v>Fixed Term</c:v>
                </c:pt>
                <c:pt idx="1">
                  <c:v>Permanent</c:v>
                </c:pt>
                <c:pt idx="2">
                  <c:v>Temporary</c:v>
                </c:pt>
              </c:strCache>
            </c:strRef>
          </c:cat>
          <c:val>
            <c:numRef>
              <c:f>Sheet4!$N$5:$N$8</c:f>
              <c:numCache>
                <c:formatCode>General</c:formatCode>
                <c:ptCount val="3"/>
                <c:pt idx="0">
                  <c:v>5</c:v>
                </c:pt>
                <c:pt idx="1">
                  <c:v>6.5</c:v>
                </c:pt>
                <c:pt idx="2">
                  <c:v>5.4</c:v>
                </c:pt>
              </c:numCache>
            </c:numRef>
          </c:val>
        </c:ser>
        <c:dLbls>
          <c:showLegendKey val="0"/>
          <c:showVal val="0"/>
          <c:showCatName val="0"/>
          <c:showSerName val="0"/>
          <c:showPercent val="0"/>
          <c:showBubbleSize val="0"/>
        </c:dLbls>
        <c:gapWidth val="150"/>
        <c:axId val="198725632"/>
        <c:axId val="198727168"/>
      </c:barChart>
      <c:catAx>
        <c:axId val="198725632"/>
        <c:scaling>
          <c:orientation val="minMax"/>
        </c:scaling>
        <c:delete val="0"/>
        <c:axPos val="b"/>
        <c:majorTickMark val="out"/>
        <c:minorTickMark val="none"/>
        <c:tickLblPos val="nextTo"/>
        <c:crossAx val="198727168"/>
        <c:crosses val="autoZero"/>
        <c:auto val="1"/>
        <c:lblAlgn val="ctr"/>
        <c:lblOffset val="100"/>
        <c:noMultiLvlLbl val="0"/>
      </c:catAx>
      <c:valAx>
        <c:axId val="198727168"/>
        <c:scaling>
          <c:orientation val="minMax"/>
        </c:scaling>
        <c:delete val="0"/>
        <c:axPos val="l"/>
        <c:majorGridlines/>
        <c:numFmt formatCode="General" sourceLinked="1"/>
        <c:majorTickMark val="out"/>
        <c:minorTickMark val="none"/>
        <c:tickLblPos val="nextTo"/>
        <c:crossAx val="198725632"/>
        <c:crosses val="autoZero"/>
        <c:crossBetween val="between"/>
      </c:valAx>
    </c:plotArea>
    <c:legend>
      <c:legendPos val="r"/>
      <c:layout>
        <c:manualLayout>
          <c:xMode val="edge"/>
          <c:yMode val="edge"/>
          <c:x val="0.82679429971915763"/>
          <c:y val="5.0267207005444861E-2"/>
          <c:w val="0.17320569807806283"/>
          <c:h val="0.8844163807966442"/>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747837" y="2895600"/>
            <a:ext cx="8610600" cy="1938992"/>
          </a:xfrm>
          <a:prstGeom prst="rect">
            <a:avLst/>
          </a:prstGeom>
          <a:noFill/>
        </p:spPr>
        <p:txBody>
          <a:bodyPr wrap="square" rtlCol="0">
            <a:spAutoFit/>
          </a:bodyPr>
          <a:lstStyle/>
          <a:p>
            <a:r>
              <a:rPr lang="en-US" sz="2400" b="1" dirty="0"/>
              <a:t>STUDENT NAME</a:t>
            </a:r>
            <a:r>
              <a:rPr lang="en-US" sz="2400" b="1" dirty="0" smtClean="0"/>
              <a:t>: SAI MEENAKSHI S</a:t>
            </a:r>
            <a:endParaRPr lang="en-US" sz="2400" b="1" dirty="0"/>
          </a:p>
          <a:p>
            <a:r>
              <a:rPr lang="en-US" sz="2400" b="1" dirty="0"/>
              <a:t>REGISTER NO</a:t>
            </a:r>
            <a:r>
              <a:rPr lang="en-US" sz="2400" b="1" dirty="0" smtClean="0"/>
              <a:t>: </a:t>
            </a:r>
            <a:r>
              <a:rPr lang="en-IN" sz="2400" b="1" dirty="0" smtClean="0"/>
              <a:t>7871EF6C5BC30ABA2C8425EE94EF32C6</a:t>
            </a:r>
          </a:p>
          <a:p>
            <a:r>
              <a:rPr lang="en-US" sz="2400" b="1" dirty="0" smtClean="0"/>
              <a:t>COLLEGE REGISTER NO: 312208830</a:t>
            </a:r>
            <a:endParaRPr lang="en-US" sz="2400" b="1" dirty="0"/>
          </a:p>
          <a:p>
            <a:r>
              <a:rPr lang="en-US" sz="2400" b="1" dirty="0"/>
              <a:t>DEPARTMENT</a:t>
            </a:r>
            <a:r>
              <a:rPr lang="en-US" sz="2400" b="1" dirty="0" smtClean="0"/>
              <a:t>: B.COM (GENERAL) </a:t>
            </a:r>
            <a:endParaRPr lang="en-US" sz="2400" b="1" dirty="0"/>
          </a:p>
          <a:p>
            <a:r>
              <a:rPr lang="en-US" sz="2400" b="1" dirty="0" smtClean="0"/>
              <a:t>COLLEGE : </a:t>
            </a:r>
            <a:r>
              <a:rPr lang="en-IN" sz="2400" b="1" dirty="0" smtClean="0"/>
              <a:t>MEENAKSHI COLLEGE FOR WOMEN</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28600" y="-1896"/>
            <a:ext cx="9448800" cy="6838410"/>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2600" dirty="0" smtClean="0">
              <a:latin typeface="Trebuchet MS"/>
              <a:cs typeface="Trebuchet MS"/>
            </a:endParaRPr>
          </a:p>
          <a:p>
            <a:pPr marL="355600" indent="-342900" algn="just">
              <a:lnSpc>
                <a:spcPct val="100000"/>
              </a:lnSpc>
              <a:spcBef>
                <a:spcPts val="105"/>
              </a:spcBef>
              <a:buFont typeface="Arial" charset="0"/>
              <a:buChar char="•"/>
            </a:pPr>
            <a:r>
              <a:rPr lang="en-US" sz="2600" b="1" dirty="0" smtClean="0">
                <a:cs typeface="Trebuchet MS"/>
              </a:rPr>
              <a:t>STEP-1</a:t>
            </a:r>
            <a:r>
              <a:rPr lang="en-US" sz="2600" dirty="0" smtClean="0">
                <a:cs typeface="Trebuchet MS"/>
              </a:rPr>
              <a:t> DOWNLOAD THE EMPLOYEE DATASET AND </a:t>
            </a:r>
            <a:r>
              <a:rPr lang="en-US" sz="2600" dirty="0">
                <a:cs typeface="Trebuchet MS"/>
              </a:rPr>
              <a:t>OPEN </a:t>
            </a:r>
            <a:r>
              <a:rPr lang="en-US" sz="2600" dirty="0" smtClean="0">
                <a:cs typeface="Trebuchet MS"/>
              </a:rPr>
              <a:t>THE EMPLOYEE DATASET EXCEL.</a:t>
            </a:r>
          </a:p>
          <a:p>
            <a:pPr marL="355600" indent="-342900" algn="just">
              <a:lnSpc>
                <a:spcPct val="100000"/>
              </a:lnSpc>
              <a:spcBef>
                <a:spcPts val="105"/>
              </a:spcBef>
              <a:buFont typeface="Arial" charset="0"/>
              <a:buChar char="•"/>
            </a:pPr>
            <a:r>
              <a:rPr lang="en-US" sz="2600" b="1" dirty="0" smtClean="0">
                <a:cs typeface="Trebuchet MS"/>
              </a:rPr>
              <a:t> STEP-2 </a:t>
            </a:r>
            <a:r>
              <a:rPr lang="en-US" sz="2600" dirty="0" smtClean="0">
                <a:cs typeface="Trebuchet MS"/>
              </a:rPr>
              <a:t>SELECT </a:t>
            </a:r>
            <a:r>
              <a:rPr lang="en-US" sz="2600" dirty="0">
                <a:cs typeface="Trebuchet MS"/>
              </a:rPr>
              <a:t>THE </a:t>
            </a:r>
            <a:r>
              <a:rPr lang="en-US" sz="2600" dirty="0" smtClean="0">
                <a:cs typeface="Trebuchet MS"/>
              </a:rPr>
              <a:t>ENTIRE  </a:t>
            </a:r>
            <a:r>
              <a:rPr lang="en-US" sz="2600" dirty="0">
                <a:cs typeface="Trebuchet MS"/>
              </a:rPr>
              <a:t>DATA AND CLICK ON DATA AND CLICK ON FILTER OPTION</a:t>
            </a:r>
            <a:r>
              <a:rPr lang="en-US" sz="2600" dirty="0" smtClean="0">
                <a:cs typeface="Trebuchet MS"/>
              </a:rPr>
              <a:t>.(FILTER EMPLOYEE’S TYPE ,FTE, DEPARTMENTS)</a:t>
            </a:r>
          </a:p>
          <a:p>
            <a:pPr marL="355600" indent="-342900" algn="just">
              <a:lnSpc>
                <a:spcPct val="100000"/>
              </a:lnSpc>
              <a:spcBef>
                <a:spcPts val="105"/>
              </a:spcBef>
              <a:buFont typeface="Arial" charset="0"/>
              <a:buChar char="•"/>
            </a:pPr>
            <a:r>
              <a:rPr lang="en-US" sz="2600" dirty="0" smtClean="0">
                <a:cs typeface="Trebuchet MS"/>
              </a:rPr>
              <a:t> </a:t>
            </a:r>
            <a:r>
              <a:rPr lang="en-US" sz="2600" b="1" dirty="0" smtClean="0">
                <a:cs typeface="Trebuchet MS"/>
              </a:rPr>
              <a:t>STEP-3</a:t>
            </a:r>
            <a:r>
              <a:rPr lang="en-US" sz="2600" dirty="0" smtClean="0">
                <a:cs typeface="Trebuchet MS"/>
              </a:rPr>
              <a:t> FILTER  </a:t>
            </a:r>
            <a:r>
              <a:rPr lang="en-US" sz="2600" dirty="0">
                <a:cs typeface="Trebuchet MS"/>
              </a:rPr>
              <a:t>IN ASSCENDING ORDER(A TO Z</a:t>
            </a:r>
            <a:r>
              <a:rPr lang="en-US" sz="2600" dirty="0" smtClean="0">
                <a:cs typeface="Trebuchet MS"/>
              </a:rPr>
              <a:t>).</a:t>
            </a:r>
          </a:p>
          <a:p>
            <a:pPr marL="355600" indent="-342900" algn="just">
              <a:lnSpc>
                <a:spcPct val="100000"/>
              </a:lnSpc>
              <a:spcBef>
                <a:spcPts val="105"/>
              </a:spcBef>
              <a:buFont typeface="Arial" charset="0"/>
              <a:buChar char="•"/>
            </a:pPr>
            <a:r>
              <a:rPr lang="en-US" sz="2600" b="1" dirty="0" smtClean="0">
                <a:cs typeface="Trebuchet MS"/>
              </a:rPr>
              <a:t>STEP-4</a:t>
            </a:r>
            <a:r>
              <a:rPr lang="en-US" sz="2600" dirty="0" smtClean="0">
                <a:cs typeface="Trebuchet MS"/>
              </a:rPr>
              <a:t> SELECT </a:t>
            </a:r>
            <a:r>
              <a:rPr lang="en-US" sz="2600" dirty="0">
                <a:cs typeface="Trebuchet MS"/>
              </a:rPr>
              <a:t>THE ENTIRE DATA AND CLICK ON INSERT AND CLICK ON PIVOT TABLE TO CREATE PIVOT TABLE</a:t>
            </a:r>
            <a:r>
              <a:rPr lang="en-US" sz="2600" dirty="0" smtClean="0">
                <a:cs typeface="Trebuchet MS"/>
              </a:rPr>
              <a:t>.</a:t>
            </a:r>
          </a:p>
          <a:p>
            <a:pPr marL="355600" indent="-342900" algn="just">
              <a:lnSpc>
                <a:spcPct val="100000"/>
              </a:lnSpc>
              <a:spcBef>
                <a:spcPts val="105"/>
              </a:spcBef>
              <a:buFont typeface="Arial" charset="0"/>
              <a:buChar char="•"/>
            </a:pPr>
            <a:r>
              <a:rPr lang="en-US" sz="2600" b="1" dirty="0" smtClean="0">
                <a:cs typeface="Trebuchet MS"/>
              </a:rPr>
              <a:t>STEP-5</a:t>
            </a:r>
            <a:r>
              <a:rPr lang="en-US" sz="2600" dirty="0" smtClean="0">
                <a:cs typeface="Trebuchet MS"/>
              </a:rPr>
              <a:t> SELECT </a:t>
            </a:r>
            <a:r>
              <a:rPr lang="en-US" sz="2600" dirty="0">
                <a:cs typeface="Trebuchet MS"/>
              </a:rPr>
              <a:t>THE PIVOT TABLE AND CLICK ON INSERT</a:t>
            </a:r>
            <a:r>
              <a:rPr lang="en-US" sz="2600" dirty="0" smtClean="0">
                <a:cs typeface="Trebuchet MS"/>
              </a:rPr>
              <a:t>.</a:t>
            </a:r>
          </a:p>
          <a:p>
            <a:pPr marL="355600" indent="-342900" algn="just">
              <a:lnSpc>
                <a:spcPct val="100000"/>
              </a:lnSpc>
              <a:spcBef>
                <a:spcPts val="105"/>
              </a:spcBef>
              <a:buFont typeface="Arial" charset="0"/>
              <a:buChar char="•"/>
            </a:pPr>
            <a:r>
              <a:rPr lang="en-US" sz="2600" b="1" dirty="0" smtClean="0">
                <a:cs typeface="Trebuchet MS"/>
              </a:rPr>
              <a:t>STEP-6</a:t>
            </a:r>
            <a:r>
              <a:rPr lang="en-US" sz="2600" dirty="0" smtClean="0">
                <a:cs typeface="Trebuchet MS"/>
              </a:rPr>
              <a:t> CHOOSE THE TYPE OF CHARTS ACCORDING TO ONE’S REQUIREMENT. TYPE OF CHART USED IN THIS ANALYSIS IS BAR DIAGRAM</a:t>
            </a:r>
          </a:p>
          <a:p>
            <a:pPr marL="355600" indent="-342900" algn="just">
              <a:lnSpc>
                <a:spcPct val="100000"/>
              </a:lnSpc>
              <a:spcBef>
                <a:spcPts val="105"/>
              </a:spcBef>
              <a:buFont typeface="Arial" charset="0"/>
              <a:buChar char="•"/>
            </a:pPr>
            <a:r>
              <a:rPr lang="en-US" sz="2600" b="1" dirty="0" smtClean="0">
                <a:cs typeface="Trebuchet MS"/>
              </a:rPr>
              <a:t>STEP 7 </a:t>
            </a:r>
            <a:r>
              <a:rPr lang="en-US" sz="2600" dirty="0" smtClean="0">
                <a:cs typeface="Trebuchet MS"/>
              </a:rPr>
              <a:t>– THE TABLE AND CHART IS BEING CREATED , WHICH HELPS IN BETTER UNDERSTANDING AND INTERPRETATION OF DATA.</a:t>
            </a:r>
          </a:p>
          <a:p>
            <a:pPr marL="355600" indent="-342900" algn="just">
              <a:lnSpc>
                <a:spcPct val="100000"/>
              </a:lnSpc>
              <a:spcBef>
                <a:spcPts val="105"/>
              </a:spcBef>
              <a:buFont typeface="Arial" charset="0"/>
              <a:buChar char="•"/>
            </a:pPr>
            <a:endParaRPr sz="2400" dirty="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25491"/>
            <a:ext cx="8763000" cy="2044791"/>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t>
            </a:r>
            <a:br>
              <a:rPr lang="en-US" dirty="0" smtClean="0"/>
            </a:br>
            <a:r>
              <a:rPr lang="en-US" sz="3600" dirty="0" smtClean="0"/>
              <a:t>TABLE AND BAR DIAGRAM</a:t>
            </a: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Table 7"/>
          <p:cNvGraphicFramePr>
            <a:graphicFrameLocks noGrp="1"/>
          </p:cNvGraphicFramePr>
          <p:nvPr>
            <p:extLst>
              <p:ext uri="{D42A27DB-BD31-4B8C-83A1-F6EECF244321}">
                <p14:modId xmlns:p14="http://schemas.microsoft.com/office/powerpoint/2010/main" val="1175858102"/>
              </p:ext>
            </p:extLst>
          </p:nvPr>
        </p:nvGraphicFramePr>
        <p:xfrm>
          <a:off x="35689" y="1295400"/>
          <a:ext cx="11894331" cy="2057398"/>
        </p:xfrm>
        <a:graphic>
          <a:graphicData uri="http://schemas.openxmlformats.org/drawingml/2006/table">
            <a:tbl>
              <a:tblPr>
                <a:tableStyleId>{5C22544A-7EE6-4342-B048-85BDC9FD1C3A}</a:tableStyleId>
              </a:tblPr>
              <a:tblGrid>
                <a:gridCol w="852321"/>
                <a:gridCol w="1030418"/>
                <a:gridCol w="1335728"/>
                <a:gridCol w="712387"/>
                <a:gridCol w="1081302"/>
                <a:gridCol w="356194"/>
                <a:gridCol w="636061"/>
                <a:gridCol w="368915"/>
                <a:gridCol w="1284842"/>
                <a:gridCol w="1615594"/>
                <a:gridCol w="356194"/>
                <a:gridCol w="521570"/>
                <a:gridCol w="508848"/>
                <a:gridCol w="508848"/>
                <a:gridCol w="725109"/>
              </a:tblGrid>
              <a:tr h="306748">
                <a:tc>
                  <a:txBody>
                    <a:bodyPr/>
                    <a:lstStyle/>
                    <a:p>
                      <a:pPr algn="l" fontAlgn="b"/>
                      <a:r>
                        <a:rPr lang="en-IN" sz="1000" u="none" strike="noStrike" dirty="0">
                          <a:effectLst/>
                        </a:rPr>
                        <a:t>Sum of FTE</a:t>
                      </a:r>
                      <a:endParaRPr lang="en-IN" sz="1000" b="0" i="0" u="none" strike="noStrike" dirty="0">
                        <a:solidFill>
                          <a:srgbClr val="305496"/>
                        </a:solidFill>
                        <a:effectLst/>
                        <a:latin typeface="Calibri"/>
                      </a:endParaRPr>
                    </a:p>
                  </a:txBody>
                  <a:tcPr marL="7041" marR="7041" marT="7041" marB="0" anchor="b"/>
                </a:tc>
                <a:tc>
                  <a:txBody>
                    <a:bodyPr/>
                    <a:lstStyle/>
                    <a:p>
                      <a:pPr algn="l" fontAlgn="b"/>
                      <a:r>
                        <a:rPr lang="en-IN" sz="1000" u="none" strike="noStrike">
                          <a:effectLst/>
                        </a:rPr>
                        <a:t>Column Labels</a:t>
                      </a:r>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dirty="0">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r>
              <a:tr h="350130">
                <a:tc>
                  <a:txBody>
                    <a:bodyPr/>
                    <a:lstStyle/>
                    <a:p>
                      <a:pPr algn="l" fontAlgn="b"/>
                      <a:r>
                        <a:rPr lang="en-IN" sz="1000" u="none" strike="noStrike">
                          <a:effectLst/>
                        </a:rPr>
                        <a:t>Row Labels</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Accounting</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Business Development</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Engineering</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Human Resources</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Legal</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Marketing</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NULL</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Product Management</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Research and Development</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Sales</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Services</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Support</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Training</a:t>
                      </a:r>
                      <a:endParaRPr lang="en-IN" sz="1000" b="0" i="0" u="none" strike="noStrike">
                        <a:solidFill>
                          <a:srgbClr val="305496"/>
                        </a:solidFill>
                        <a:effectLst/>
                        <a:latin typeface="Calibri"/>
                      </a:endParaRPr>
                    </a:p>
                  </a:txBody>
                  <a:tcPr marL="7041" marR="7041" marT="7041" marB="0" anchor="b"/>
                </a:tc>
                <a:tc>
                  <a:txBody>
                    <a:bodyPr/>
                    <a:lstStyle/>
                    <a:p>
                      <a:pPr algn="l" fontAlgn="b"/>
                      <a:r>
                        <a:rPr lang="en-IN" sz="1000" u="none" strike="noStrike">
                          <a:effectLst/>
                        </a:rPr>
                        <a:t>Grand Total</a:t>
                      </a:r>
                      <a:endParaRPr lang="en-IN" sz="1000" b="0" i="0" u="none" strike="noStrike">
                        <a:solidFill>
                          <a:srgbClr val="305496"/>
                        </a:solidFill>
                        <a:effectLst/>
                        <a:latin typeface="Calibri"/>
                      </a:endParaRPr>
                    </a:p>
                  </a:txBody>
                  <a:tcPr marL="7041" marR="7041" marT="7041" marB="0" anchor="b"/>
                </a:tc>
              </a:tr>
              <a:tr h="350130">
                <a:tc>
                  <a:txBody>
                    <a:bodyPr/>
                    <a:lstStyle/>
                    <a:p>
                      <a:pPr algn="l" fontAlgn="b"/>
                      <a:r>
                        <a:rPr lang="en-IN" sz="1000" u="none" strike="noStrike">
                          <a:effectLst/>
                        </a:rPr>
                        <a:t>Fixed Term</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4</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4</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3.4</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1.3</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0.3</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2.6</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2.3</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2.8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5</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30.5</a:t>
                      </a:r>
                      <a:endParaRPr lang="en-IN" sz="1000" b="0" i="0" u="none" strike="noStrike">
                        <a:solidFill>
                          <a:srgbClr val="305496"/>
                        </a:solidFill>
                        <a:effectLst/>
                        <a:latin typeface="Calibri"/>
                      </a:endParaRPr>
                    </a:p>
                  </a:txBody>
                  <a:tcPr marL="7041" marR="7041" marT="7041" marB="0" anchor="b"/>
                </a:tc>
              </a:tr>
              <a:tr h="350130">
                <a:tc>
                  <a:txBody>
                    <a:bodyPr/>
                    <a:lstStyle/>
                    <a:p>
                      <a:pPr algn="l" fontAlgn="b"/>
                      <a:r>
                        <a:rPr lang="en-IN" sz="1000" u="none" strike="noStrike">
                          <a:effectLst/>
                        </a:rPr>
                        <a:t>Permanent</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10.8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13.9</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6</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4.7</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11.8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7.5</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6.3</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12</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10</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5.7</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10.8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9</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6.5</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115</a:t>
                      </a:r>
                      <a:endParaRPr lang="en-IN" sz="1000" b="0" i="0" u="none" strike="noStrike">
                        <a:solidFill>
                          <a:srgbClr val="305496"/>
                        </a:solidFill>
                        <a:effectLst/>
                        <a:latin typeface="Calibri"/>
                      </a:endParaRPr>
                    </a:p>
                  </a:txBody>
                  <a:tcPr marL="7041" marR="7041" marT="7041" marB="0" anchor="b"/>
                </a:tc>
              </a:tr>
              <a:tr h="350130">
                <a:tc>
                  <a:txBody>
                    <a:bodyPr/>
                    <a:lstStyle/>
                    <a:p>
                      <a:pPr algn="l" fontAlgn="b"/>
                      <a:r>
                        <a:rPr lang="en-IN" sz="1000" u="none" strike="noStrike">
                          <a:effectLst/>
                        </a:rPr>
                        <a:t>Temporary</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1.6</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2</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4</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3.7</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0.8</a:t>
                      </a:r>
                      <a:endParaRPr lang="en-IN" sz="1000" b="0" i="0" u="none" strike="noStrike">
                        <a:solidFill>
                          <a:srgbClr val="305496"/>
                        </a:solidFill>
                        <a:effectLst/>
                        <a:latin typeface="Calibri"/>
                      </a:endParaRPr>
                    </a:p>
                  </a:txBody>
                  <a:tcPr marL="7041" marR="7041" marT="7041" marB="0" anchor="b"/>
                </a:tc>
                <a:tc>
                  <a:txBody>
                    <a:bodyPr/>
                    <a:lstStyle/>
                    <a:p>
                      <a:pPr algn="l" fontAlgn="b"/>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3</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2.2</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0.6</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1.4</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3</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5.4</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29.5</a:t>
                      </a:r>
                      <a:endParaRPr lang="en-IN" sz="1000" b="0" i="0" u="none" strike="noStrike">
                        <a:solidFill>
                          <a:srgbClr val="305496"/>
                        </a:solidFill>
                        <a:effectLst/>
                        <a:latin typeface="Calibri"/>
                      </a:endParaRPr>
                    </a:p>
                  </a:txBody>
                  <a:tcPr marL="7041" marR="7041" marT="7041" marB="0" anchor="b"/>
                </a:tc>
              </a:tr>
              <a:tr h="350130">
                <a:tc>
                  <a:txBody>
                    <a:bodyPr/>
                    <a:lstStyle/>
                    <a:p>
                      <a:pPr algn="l" fontAlgn="b"/>
                      <a:r>
                        <a:rPr lang="en-IN" sz="1000" u="none" strike="noStrike">
                          <a:effectLst/>
                        </a:rPr>
                        <a:t>Grand Total</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16.4</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19.9</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11.8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9.9</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16.8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dirty="0">
                          <a:effectLst/>
                        </a:rPr>
                        <a:t>8.6</a:t>
                      </a:r>
                      <a:endParaRPr lang="en-IN" sz="1000" b="0" i="0" u="none" strike="noStrike" dirty="0">
                        <a:solidFill>
                          <a:srgbClr val="305496"/>
                        </a:solidFill>
                        <a:effectLst/>
                        <a:latin typeface="Calibri"/>
                      </a:endParaRPr>
                    </a:p>
                  </a:txBody>
                  <a:tcPr marL="7041" marR="7041" marT="7041" marB="0" anchor="b"/>
                </a:tc>
                <a:tc>
                  <a:txBody>
                    <a:bodyPr/>
                    <a:lstStyle/>
                    <a:p>
                      <a:pPr algn="r" fontAlgn="b"/>
                      <a:r>
                        <a:rPr lang="en-IN" sz="1000" u="none" strike="noStrike" dirty="0">
                          <a:effectLst/>
                        </a:rPr>
                        <a:t>7.3</a:t>
                      </a:r>
                      <a:endParaRPr lang="en-IN" sz="1000" b="0" i="0" u="none" strike="noStrike" dirty="0">
                        <a:solidFill>
                          <a:srgbClr val="305496"/>
                        </a:solidFill>
                        <a:effectLst/>
                        <a:latin typeface="Calibri"/>
                      </a:endParaRPr>
                    </a:p>
                  </a:txBody>
                  <a:tcPr marL="7041" marR="7041" marT="7041" marB="0" anchor="b"/>
                </a:tc>
                <a:tc>
                  <a:txBody>
                    <a:bodyPr/>
                    <a:lstStyle/>
                    <a:p>
                      <a:pPr algn="r" fontAlgn="b"/>
                      <a:r>
                        <a:rPr lang="en-IN" sz="1000" u="none" strike="noStrike">
                          <a:effectLst/>
                        </a:rPr>
                        <a:t>17.6</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13.2</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7.3</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14.5</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14.8</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a:effectLst/>
                        </a:rPr>
                        <a:t>16.9</a:t>
                      </a:r>
                      <a:endParaRPr lang="en-IN" sz="1000" b="0" i="0" u="none" strike="noStrike">
                        <a:solidFill>
                          <a:srgbClr val="305496"/>
                        </a:solidFill>
                        <a:effectLst/>
                        <a:latin typeface="Calibri"/>
                      </a:endParaRPr>
                    </a:p>
                  </a:txBody>
                  <a:tcPr marL="7041" marR="7041" marT="7041" marB="0" anchor="b"/>
                </a:tc>
                <a:tc>
                  <a:txBody>
                    <a:bodyPr/>
                    <a:lstStyle/>
                    <a:p>
                      <a:pPr algn="r" fontAlgn="b"/>
                      <a:r>
                        <a:rPr lang="en-IN" sz="1000" u="none" strike="noStrike" dirty="0">
                          <a:effectLst/>
                        </a:rPr>
                        <a:t>175</a:t>
                      </a:r>
                      <a:endParaRPr lang="en-IN" sz="1000" b="0" i="0" u="none" strike="noStrike" dirty="0">
                        <a:solidFill>
                          <a:srgbClr val="305496"/>
                        </a:solidFill>
                        <a:effectLst/>
                        <a:latin typeface="Calibri"/>
                      </a:endParaRPr>
                    </a:p>
                  </a:txBody>
                  <a:tcPr marL="7041" marR="7041" marT="7041" marB="0" anchor="b"/>
                </a:tc>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1119876769"/>
              </p:ext>
            </p:extLst>
          </p:nvPr>
        </p:nvGraphicFramePr>
        <p:xfrm>
          <a:off x="1666875" y="3482340"/>
          <a:ext cx="10067925" cy="33756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5787" y="0"/>
            <a:ext cx="12192000" cy="7478970"/>
          </a:xfrm>
        </p:spPr>
        <p:txBody>
          <a:bodyPr/>
          <a:lstStyle/>
          <a:p>
            <a:pPr algn="l"/>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2000" dirty="0">
                <a:latin typeface="+mn-lt"/>
                <a:cs typeface="Times New Roman" panose="02020603050405020304" pitchFamily="18" charset="0"/>
              </a:rPr>
              <a:t>Conducting an Employee Types’ Performance </a:t>
            </a:r>
            <a:r>
              <a:rPr lang="en-US" sz="2000" dirty="0" smtClean="0">
                <a:latin typeface="+mn-lt"/>
                <a:cs typeface="Times New Roman" panose="02020603050405020304" pitchFamily="18" charset="0"/>
              </a:rPr>
              <a:t>Analysis with FTE </a:t>
            </a:r>
            <a:r>
              <a:rPr lang="en-US" sz="2000" dirty="0">
                <a:latin typeface="+mn-lt"/>
                <a:cs typeface="Times New Roman" panose="02020603050405020304" pitchFamily="18" charset="0"/>
              </a:rPr>
              <a:t>is a vital strategy for understanding and optimizing the diverse workforce within an organization. By examining the performance of various employee types—such as full-time, part-time, remote, and on-site workers—this analysis provides crucial insights that can inform better management practices, resource allocation, and employee development initiatives</a:t>
            </a:r>
            <a:r>
              <a:rPr lang="en-US" sz="2000" dirty="0" smtClean="0">
                <a:latin typeface="+mn-lt"/>
                <a:cs typeface="Times New Roman" panose="02020603050405020304" pitchFamily="18" charset="0"/>
              </a:rPr>
              <a:t>. The </a:t>
            </a:r>
            <a:r>
              <a:rPr lang="en-US" sz="2000" dirty="0">
                <a:latin typeface="+mn-lt"/>
                <a:cs typeface="Times New Roman" panose="02020603050405020304" pitchFamily="18" charset="0"/>
              </a:rPr>
              <a:t>insights gained from this analysis enable organizations to identify strengths, address performance gaps, and tailor support to meet the specific needs of different employee groups. This not only improves individual and team productivity but also fosters a more inclusive and supportive work environment where all employees, regardless of their work arrangement or job type, can </a:t>
            </a:r>
            <a:r>
              <a:rPr lang="en-US" sz="2000" dirty="0" smtClean="0">
                <a:latin typeface="+mn-lt"/>
                <a:cs typeface="Times New Roman" panose="02020603050405020304" pitchFamily="18" charset="0"/>
              </a:rPr>
              <a:t>thrive . In </a:t>
            </a:r>
            <a:r>
              <a:rPr lang="en-US" sz="2000" dirty="0">
                <a:latin typeface="+mn-lt"/>
                <a:cs typeface="Times New Roman" panose="02020603050405020304" pitchFamily="18" charset="0"/>
              </a:rPr>
              <a:t>conclusion, an Employee Types’ Performance Analysis is more than just a tool for evaluation; it is a strategic approach to enhancing overall organizational effectiveness. By understanding the unique challenges and contributions of each employee type, companies can create more balanced, efficient, and engaged workforces, ultimately leading to stronger business outcomes and a more dynamic, resilient organization</a:t>
            </a:r>
            <a:r>
              <a:rPr lang="en-US" sz="2000" dirty="0" smtClean="0">
                <a:latin typeface="+mn-lt"/>
                <a:cs typeface="Times New Roman" panose="02020603050405020304" pitchFamily="18" charset="0"/>
              </a:rPr>
              <a:t>. </a:t>
            </a:r>
            <a:r>
              <a:rPr lang="en-US" sz="2000" dirty="0">
                <a:latin typeface="+mn-lt"/>
              </a:rPr>
              <a:t>In the end, is important for a company to determine FTEs because it allows it to gain a better understanding of the effectiveness and usefulness of its part-time workers, based on the amount of work </a:t>
            </a:r>
            <a:r>
              <a:rPr lang="en-US" sz="2000" dirty="0" smtClean="0">
                <a:latin typeface="+mn-lt"/>
              </a:rPr>
              <a:t>done </a:t>
            </a:r>
            <a:r>
              <a:rPr lang="en-US" sz="2000" dirty="0" smtClean="0"/>
              <a:t>I</a:t>
            </a:r>
            <a:r>
              <a:rPr lang="en-US" sz="2000" dirty="0" smtClean="0">
                <a:latin typeface="+mn-lt"/>
              </a:rPr>
              <a:t>t </a:t>
            </a:r>
            <a:r>
              <a:rPr lang="en-US" sz="2000" dirty="0">
                <a:latin typeface="+mn-lt"/>
              </a:rPr>
              <a:t>helps to determine the size of the company and the extent of involvement of every employee in the business</a:t>
            </a:r>
            <a:r>
              <a:rPr lang="en-US" sz="2000" dirty="0" smtClean="0">
                <a:latin typeface="+mn-lt"/>
              </a:rPr>
              <a:t>.</a:t>
            </a:r>
            <a:br>
              <a:rPr lang="en-US" sz="2000" dirty="0" smtClean="0">
                <a:latin typeface="+mn-lt"/>
              </a:rPr>
            </a:br>
            <a:r>
              <a:rPr lang="en-US" sz="2000" dirty="0">
                <a:latin typeface="+mn-lt"/>
              </a:rPr>
              <a:t/>
            </a:r>
            <a:br>
              <a:rPr lang="en-US" sz="2000" dirty="0">
                <a:latin typeface="+mn-lt"/>
              </a:rPr>
            </a:br>
            <a:r>
              <a:rPr lang="en-US" sz="2000" dirty="0">
                <a:latin typeface="+mn-lt"/>
              </a:rPr>
              <a:t>It can act as an important metric for evaluation and </a:t>
            </a:r>
            <a:r>
              <a:rPr lang="en-US" sz="2000" dirty="0" smtClean="0">
                <a:latin typeface="+mn-lt"/>
              </a:rPr>
              <a:t>feedback . Employee’s </a:t>
            </a:r>
            <a:r>
              <a:rPr lang="en-US" sz="2000" dirty="0">
                <a:latin typeface="+mn-lt"/>
              </a:rPr>
              <a:t>receive timely data to stay compliant with the rules. For example, once you reach 50 FTE, it’s mandated to provide for health insurance for the employees as per the ‘Affordable Care Act’ (</a:t>
            </a:r>
            <a:r>
              <a:rPr lang="en-US" sz="2000" dirty="0" smtClean="0">
                <a:latin typeface="+mn-lt"/>
              </a:rPr>
              <a:t>ACA).This </a:t>
            </a:r>
            <a:r>
              <a:rPr lang="en-US" sz="2000" dirty="0">
                <a:latin typeface="+mn-lt"/>
              </a:rPr>
              <a:t>can be a major factor when determining bonus and annual appraisal cycle</a:t>
            </a:r>
            <a:r>
              <a:rPr lang="en-US" sz="2000" dirty="0"/>
              <a:t>.</a:t>
            </a:r>
            <a:r>
              <a:rPr lang="en-US" sz="2000" b="0" dirty="0"/>
              <a:t/>
            </a:r>
            <a:br>
              <a:rPr lang="en-US" sz="2000" b="0" dirty="0"/>
            </a:br>
            <a:r>
              <a:rPr lang="en-US" sz="2000" dirty="0" smtClean="0">
                <a:latin typeface="+mn-lt"/>
              </a:rPr>
              <a:t>.</a:t>
            </a:r>
            <a:r>
              <a:rPr lang="en-US" sz="2000" dirty="0">
                <a:latin typeface="+mn-lt"/>
                <a:cs typeface="Times New Roman" panose="02020603050405020304" pitchFamily="18" charset="0"/>
              </a:rPr>
              <a:t/>
            </a:r>
            <a:br>
              <a:rPr lang="en-US" sz="2000" dirty="0">
                <a:latin typeface="+mn-lt"/>
                <a:cs typeface="Times New Roman" panose="02020603050405020304" pitchFamily="18" charset="0"/>
              </a:rPr>
            </a:br>
            <a:endParaRPr lang="en-IN" sz="2000"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466725" y="2286000"/>
            <a:ext cx="9519983" cy="2123658"/>
          </a:xfrm>
          <a:prstGeom prst="rect">
            <a:avLst/>
          </a:prstGeom>
          <a:noFill/>
        </p:spPr>
        <p:txBody>
          <a:bodyPr wrap="square" rtlCol="0">
            <a:spAutoFit/>
          </a:bodyPr>
          <a:lstStyle/>
          <a:p>
            <a:r>
              <a:rPr lang="en-US" sz="4400" b="1" dirty="0" smtClean="0">
                <a:solidFill>
                  <a:srgbClr val="0F0F0F"/>
                </a:solidFill>
                <a:cs typeface="Times New Roman" panose="02020603050405020304" pitchFamily="18" charset="0"/>
              </a:rPr>
              <a:t>EMPLOYEES’ PERFORMANCE ANALYSIS BASED ON DEPARTMENTS , FTE,EMPLOYEES’TYPE USING EXCEL</a:t>
            </a:r>
            <a:endParaRPr lang="en-IN" sz="4400" dirty="0">
              <a:solidFill>
                <a:srgbClr val="7030A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113"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just"/>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533400" y="2036266"/>
            <a:ext cx="7606496" cy="4154984"/>
          </a:xfrm>
          <a:prstGeom prst="rect">
            <a:avLst/>
          </a:prstGeom>
        </p:spPr>
        <p:txBody>
          <a:bodyPr wrap="square">
            <a:spAutoFit/>
          </a:bodyPr>
          <a:lstStyle/>
          <a:p>
            <a:pPr algn="just"/>
            <a:r>
              <a:rPr lang="en-US" sz="2400" b="1" dirty="0" smtClean="0"/>
              <a:t>Analysis on employee’s performance with different employee’s type where using FTE </a:t>
            </a:r>
            <a:r>
              <a:rPr lang="en-US" sz="2400" b="1" dirty="0"/>
              <a:t>which compares the workload of employees in a company to that of a full-time employee. It is also </a:t>
            </a:r>
            <a:r>
              <a:rPr lang="en-US" sz="2400" b="1" dirty="0" smtClean="0"/>
              <a:t>a </a:t>
            </a:r>
            <a:r>
              <a:rPr lang="en-US" sz="2400" b="1" dirty="0"/>
              <a:t>way of quantifying the workload of a project or team in terms of the amount of time it would take to complete. It's the most common unit of measure used when calculating staffing levels for projects or teams.</a:t>
            </a:r>
            <a:endParaRPr lang="en-IN" sz="2400" b="1" dirty="0"/>
          </a:p>
          <a:p>
            <a:pPr algn="just"/>
            <a:r>
              <a:rPr lang="en-US" sz="2400" b="1" dirty="0" smtClean="0"/>
              <a:t>From this one can identify </a:t>
            </a:r>
            <a:r>
              <a:rPr lang="en-US" sz="2400" b="1" dirty="0"/>
              <a:t>the specific area of performance that is problematic, such as low productivity, high absenteeism, or poor quality of work </a:t>
            </a:r>
            <a:r>
              <a:rPr lang="en-US" sz="2400" b="1" dirty="0" smtClean="0"/>
              <a:t>and bring in corrective measures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228600" y="2136339"/>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38200" y="1954038"/>
            <a:ext cx="6705600" cy="4524315"/>
          </a:xfrm>
          <a:prstGeom prst="rect">
            <a:avLst/>
          </a:prstGeom>
        </p:spPr>
        <p:txBody>
          <a:bodyPr wrap="square">
            <a:spAutoFit/>
          </a:bodyPr>
          <a:lstStyle/>
          <a:p>
            <a:pPr marL="342900" indent="-342900" algn="just">
              <a:buFont typeface="Arial" pitchFamily="34" charset="0"/>
              <a:buChar char="•"/>
            </a:pPr>
            <a:r>
              <a:rPr lang="en-US" sz="2400" b="1" dirty="0" smtClean="0"/>
              <a:t>The analysis </a:t>
            </a:r>
            <a:r>
              <a:rPr lang="en-US" sz="2400" b="1" dirty="0"/>
              <a:t>helps to determine the size of the company and the extent of involvement of every employee in the business.</a:t>
            </a:r>
          </a:p>
          <a:p>
            <a:pPr marL="342900" indent="-342900" algn="just">
              <a:buFont typeface="Arial" pitchFamily="34" charset="0"/>
              <a:buChar char="•"/>
            </a:pPr>
            <a:r>
              <a:rPr lang="en-US" sz="2400" b="1" dirty="0"/>
              <a:t>It can act as an important metric for evaluation and feedback.</a:t>
            </a:r>
          </a:p>
          <a:p>
            <a:pPr marL="342900" indent="-342900" algn="just">
              <a:buFont typeface="Arial" pitchFamily="34" charset="0"/>
              <a:buChar char="•"/>
            </a:pPr>
            <a:r>
              <a:rPr lang="en-US" sz="2400" b="1" dirty="0" smtClean="0"/>
              <a:t>Employee’s receive </a:t>
            </a:r>
            <a:r>
              <a:rPr lang="en-US" sz="2400" b="1" dirty="0"/>
              <a:t>timely data to stay compliant with the rules. For example, once you reach 50 FTE, it’s mandated to provide for health insurance for the employees as per the ‘Affordable Care Act’ (ACA)</a:t>
            </a:r>
          </a:p>
          <a:p>
            <a:pPr marL="342900" indent="-342900" algn="just">
              <a:buFont typeface="Arial" pitchFamily="34" charset="0"/>
              <a:buChar char="•"/>
            </a:pPr>
            <a:r>
              <a:rPr lang="en-US" sz="2400" b="1" dirty="0"/>
              <a:t>This can be a major factor when determining bonus and annual appraisal cycle.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01400" y="6200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202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958573" y="663386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52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0" y="609600"/>
            <a:ext cx="12115800" cy="6540252"/>
          </a:xfrm>
          <a:prstGeom prst="rect">
            <a:avLst/>
          </a:prstGeom>
        </p:spPr>
        <p:txBody>
          <a:bodyPr wrap="square">
            <a:spAutoFit/>
          </a:bodyPr>
          <a:lstStyle/>
          <a:p>
            <a:pPr algn="just"/>
            <a:r>
              <a:rPr lang="en-US" sz="2100" dirty="0"/>
              <a:t>The end users of an employee data set typically include the following:</a:t>
            </a:r>
          </a:p>
          <a:p>
            <a:pPr algn="just"/>
            <a:r>
              <a:rPr lang="en-US" sz="2100" dirty="0"/>
              <a:t>1. </a:t>
            </a:r>
            <a:r>
              <a:rPr lang="en-US" sz="2100" b="1" dirty="0"/>
              <a:t>Human Resources (HR) Department: </a:t>
            </a:r>
            <a:r>
              <a:rPr lang="en-US" sz="2100" dirty="0"/>
              <a:t>HR professionals use the data to manage employee performance, plan training and development programs, handle promotions, and ensure fair compensation.</a:t>
            </a:r>
          </a:p>
          <a:p>
            <a:pPr algn="just"/>
            <a:r>
              <a:rPr lang="en-US" sz="2100" dirty="0"/>
              <a:t>2. </a:t>
            </a:r>
            <a:r>
              <a:rPr lang="en-US" sz="2100" b="1" dirty="0"/>
              <a:t>Department Managers and Team Leaders:</a:t>
            </a:r>
            <a:r>
              <a:rPr lang="en-US" sz="2100" dirty="0"/>
              <a:t> Managers use the data to assess the performance of their teams, identify top performers, and address any issues related to underperformance.</a:t>
            </a:r>
          </a:p>
          <a:p>
            <a:pPr algn="just"/>
            <a:r>
              <a:rPr lang="en-US" sz="2100" dirty="0"/>
              <a:t>3. </a:t>
            </a:r>
            <a:r>
              <a:rPr lang="en-US" sz="2100" b="1" dirty="0"/>
              <a:t>Executive Management:</a:t>
            </a:r>
            <a:r>
              <a:rPr lang="en-US" sz="2100" dirty="0"/>
              <a:t>  Senior executives and C-suite members use the data to make strategic decisions regarding workforce planning, talent management, and organizational development.</a:t>
            </a:r>
          </a:p>
          <a:p>
            <a:pPr algn="just"/>
            <a:r>
              <a:rPr lang="en-US" sz="2100" dirty="0"/>
              <a:t>4</a:t>
            </a:r>
            <a:r>
              <a:rPr lang="en-US" sz="2100" b="1" dirty="0"/>
              <a:t>. Compensation and Benefits Analysts</a:t>
            </a:r>
            <a:r>
              <a:rPr lang="en-US" sz="2100" dirty="0"/>
              <a:t>: These analysts use the data to ensure that employee compensation and benefits are aligned with performance and industry standards.</a:t>
            </a:r>
          </a:p>
          <a:p>
            <a:pPr algn="just"/>
            <a:r>
              <a:rPr lang="en-US" sz="2100" dirty="0"/>
              <a:t>5. </a:t>
            </a:r>
            <a:r>
              <a:rPr lang="en-US" sz="2100" b="1" dirty="0"/>
              <a:t>Talent Acquisition Teams:</a:t>
            </a:r>
            <a:r>
              <a:rPr lang="en-US" sz="2100" dirty="0"/>
              <a:t> Recruitment teams may use performance data to identify skills gaps and plan future hiring needs based on employee performance trends.</a:t>
            </a:r>
          </a:p>
          <a:p>
            <a:pPr algn="just"/>
            <a:r>
              <a:rPr lang="en-US" sz="2100" dirty="0"/>
              <a:t>6.</a:t>
            </a:r>
            <a:r>
              <a:rPr lang="en-US" sz="2100" b="1" dirty="0"/>
              <a:t> Learning and Development (L&amp;D) Teams: </a:t>
            </a:r>
            <a:r>
              <a:rPr lang="en-US" sz="2100" dirty="0"/>
              <a:t>L&amp;D teams leverage the data to design and implement training programs tailored to address specific performance weaknesses or to enhance key skills.</a:t>
            </a:r>
          </a:p>
          <a:p>
            <a:pPr algn="just"/>
            <a:r>
              <a:rPr lang="en-US" sz="2100" dirty="0"/>
              <a:t>7. </a:t>
            </a:r>
            <a:r>
              <a:rPr lang="en-US" sz="2100" b="1" dirty="0"/>
              <a:t>Business Analysts and Data Scientists:</a:t>
            </a:r>
            <a:r>
              <a:rPr lang="en-US" sz="2100" dirty="0"/>
              <a:t> These professionals analyze the data to extract insights, predict trends, and support decision-making processes with data-driven recommendations.</a:t>
            </a:r>
          </a:p>
          <a:p>
            <a:pPr algn="just"/>
            <a:r>
              <a:rPr lang="en-US" sz="2100" dirty="0"/>
              <a:t>8</a:t>
            </a:r>
            <a:r>
              <a:rPr lang="en-US" sz="2100" b="1" dirty="0"/>
              <a:t>. Employees Themselves</a:t>
            </a:r>
            <a:r>
              <a:rPr lang="en-US" sz="2100" dirty="0"/>
              <a:t>: In some cases, employees may access their own performance data for self-assessment, career planning, and to understand how their performance aligns with organizational expectations .Each of these end users interacts with the employee data set to fulfill specific roles within the organization, ultimately contributing to its overall success.</a:t>
            </a:r>
            <a:endParaRPr lang="en-IN" sz="2100" dirty="0"/>
          </a:p>
          <a:p>
            <a:pPr algn="just"/>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825214" y="55506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734726" y="60677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47987" y="2314575"/>
            <a:ext cx="9191626" cy="3693319"/>
          </a:xfrm>
          <a:prstGeom prst="rect">
            <a:avLst/>
          </a:prstGeom>
        </p:spPr>
        <p:txBody>
          <a:bodyPr wrap="square">
            <a:spAutoFit/>
          </a:bodyPr>
          <a:lstStyle/>
          <a:p>
            <a:pPr marL="285750" indent="-285750" algn="just">
              <a:buFont typeface="Arial" pitchFamily="34" charset="0"/>
              <a:buChar char="•"/>
            </a:pPr>
            <a:r>
              <a:rPr lang="en-US" sz="2400" b="1" dirty="0" smtClean="0"/>
              <a:t>FILTERING</a:t>
            </a:r>
            <a:r>
              <a:rPr lang="en-US" sz="2400" dirty="0" smtClean="0"/>
              <a:t> - </a:t>
            </a:r>
            <a:r>
              <a:rPr lang="en-US" sz="2400" dirty="0"/>
              <a:t>H</a:t>
            </a:r>
            <a:r>
              <a:rPr lang="en-US" sz="2400" dirty="0" smtClean="0"/>
              <a:t>elp one </a:t>
            </a:r>
            <a:r>
              <a:rPr lang="en-US" sz="2400" dirty="0"/>
              <a:t>eliminate unnecessary </a:t>
            </a:r>
            <a:r>
              <a:rPr lang="en-US" sz="2400" dirty="0" smtClean="0"/>
              <a:t>data.</a:t>
            </a:r>
          </a:p>
          <a:p>
            <a:pPr marL="285750" indent="-285750" algn="just">
              <a:buFont typeface="Arial" pitchFamily="34" charset="0"/>
              <a:buChar char="•"/>
            </a:pPr>
            <a:r>
              <a:rPr lang="en-US" sz="2400" b="1" dirty="0" smtClean="0"/>
              <a:t>CONDITIONAL FORMATTING-</a:t>
            </a:r>
            <a:r>
              <a:rPr lang="en-US" sz="2400" dirty="0"/>
              <a:t> </a:t>
            </a:r>
            <a:r>
              <a:rPr lang="en-US" sz="2400" dirty="0" smtClean="0"/>
              <a:t>Makes </a:t>
            </a:r>
            <a:r>
              <a:rPr lang="en-US" sz="2400" dirty="0"/>
              <a:t>it easy to highlight certain values or make particular cells easy to </a:t>
            </a:r>
            <a:r>
              <a:rPr lang="en-US" sz="2400" dirty="0" smtClean="0"/>
              <a:t>identify.</a:t>
            </a:r>
          </a:p>
          <a:p>
            <a:pPr marL="285750" indent="-285750" algn="just">
              <a:buFont typeface="Arial" pitchFamily="34" charset="0"/>
              <a:buChar char="•"/>
            </a:pPr>
            <a:r>
              <a:rPr lang="en-US" sz="2400" b="1" dirty="0" smtClean="0"/>
              <a:t>PIVOT TABLE </a:t>
            </a:r>
            <a:r>
              <a:rPr lang="en-US" sz="2400" dirty="0" smtClean="0"/>
              <a:t>– Helps one </a:t>
            </a:r>
            <a:r>
              <a:rPr lang="en-US" sz="2400" dirty="0"/>
              <a:t>organize and summarize large amounts of data in a way that's easier to analyze and understand</a:t>
            </a:r>
            <a:r>
              <a:rPr lang="en-US" sz="2400" dirty="0" smtClean="0"/>
              <a:t>.</a:t>
            </a:r>
          </a:p>
          <a:p>
            <a:pPr marL="285750" indent="-285750" algn="just">
              <a:buFont typeface="Arial" pitchFamily="34" charset="0"/>
              <a:buChar char="•"/>
            </a:pPr>
            <a:r>
              <a:rPr lang="en-US" sz="2400" b="1" dirty="0" smtClean="0"/>
              <a:t>SUM FUNCTION IN EXCEL </a:t>
            </a:r>
            <a:r>
              <a:rPr lang="en-US" sz="2400" dirty="0" smtClean="0"/>
              <a:t>- </a:t>
            </a:r>
            <a:r>
              <a:rPr lang="en-US" sz="2400" dirty="0"/>
              <a:t>The SUM function in Excel is useful for adding up a range of values, such as a column or row of </a:t>
            </a:r>
            <a:r>
              <a:rPr lang="en-US" sz="2400" dirty="0" smtClean="0"/>
              <a:t>numbers</a:t>
            </a:r>
          </a:p>
          <a:p>
            <a:pPr marL="285750" indent="-285750" algn="just">
              <a:buFont typeface="Arial" pitchFamily="34" charset="0"/>
              <a:buChar char="•"/>
            </a:pPr>
            <a:r>
              <a:rPr lang="en-US" sz="2400" b="1" dirty="0" smtClean="0"/>
              <a:t>BAR GRAPH </a:t>
            </a:r>
            <a:r>
              <a:rPr lang="en-US" sz="2400" dirty="0" smtClean="0"/>
              <a:t>- Summarizes </a:t>
            </a:r>
            <a:r>
              <a:rPr lang="en-US" sz="2400" dirty="0"/>
              <a:t>the large set of data in simple visual </a:t>
            </a:r>
            <a:r>
              <a:rPr lang="en-US" sz="2400" dirty="0" smtClean="0"/>
              <a:t>form- FINAL REPORT</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371600"/>
            <a:ext cx="7696200" cy="5262979"/>
          </a:xfrm>
          <a:prstGeom prst="rect">
            <a:avLst/>
          </a:prstGeom>
        </p:spPr>
        <p:txBody>
          <a:bodyPr wrap="square">
            <a:spAutoFit/>
          </a:bodyPr>
          <a:lstStyle/>
          <a:p>
            <a:pPr marL="285750" indent="-285750" algn="just">
              <a:buFont typeface="Arial" pitchFamily="34" charset="0"/>
              <a:buChar char="•"/>
            </a:pPr>
            <a:r>
              <a:rPr lang="en-IN" sz="2800" b="1" dirty="0"/>
              <a:t>EMPLOYEE DATA SET-NAN </a:t>
            </a:r>
            <a:r>
              <a:rPr lang="en-IN" sz="2800" b="1" dirty="0" smtClean="0"/>
              <a:t>MUDHALVAN PORTAL</a:t>
            </a:r>
          </a:p>
          <a:p>
            <a:pPr marL="285750" indent="-285750" algn="just">
              <a:buFont typeface="Arial" pitchFamily="34" charset="0"/>
              <a:buChar char="•"/>
            </a:pPr>
            <a:r>
              <a:rPr lang="en-IN" sz="2800" b="1" dirty="0" smtClean="0"/>
              <a:t>9 FEATURES IN TOTAL </a:t>
            </a:r>
          </a:p>
          <a:p>
            <a:pPr marL="285750" indent="-285750" algn="just">
              <a:buFont typeface="Arial" pitchFamily="34" charset="0"/>
              <a:buChar char="•"/>
            </a:pPr>
            <a:r>
              <a:rPr lang="en-IN" sz="2800" b="1" dirty="0" smtClean="0"/>
              <a:t>3 FEATURES BEING USED FOR ANALYSIS</a:t>
            </a:r>
          </a:p>
          <a:p>
            <a:pPr marL="285750" indent="-285750" algn="just">
              <a:buFont typeface="Arial" pitchFamily="34" charset="0"/>
              <a:buChar char="•"/>
            </a:pPr>
            <a:r>
              <a:rPr lang="en-IN" sz="2800" b="1" dirty="0" smtClean="0"/>
              <a:t>EMPLOYEE </a:t>
            </a:r>
            <a:r>
              <a:rPr lang="en-IN" sz="2800" b="1" dirty="0"/>
              <a:t>ID- ALPHANUMERIC(TEXT</a:t>
            </a:r>
            <a:r>
              <a:rPr lang="en-IN" sz="2800" b="1" dirty="0" smtClean="0"/>
              <a:t>)</a:t>
            </a:r>
          </a:p>
          <a:p>
            <a:pPr marL="285750" indent="-285750" algn="just">
              <a:buFont typeface="Arial" pitchFamily="34" charset="0"/>
              <a:buChar char="•"/>
            </a:pPr>
            <a:r>
              <a:rPr lang="en-IN" sz="2800" b="1" dirty="0" smtClean="0"/>
              <a:t>NAME-ALPHABETICAL </a:t>
            </a:r>
            <a:r>
              <a:rPr lang="en-IN" sz="2800" b="1" dirty="0"/>
              <a:t>(TEXT</a:t>
            </a:r>
            <a:r>
              <a:rPr lang="en-IN" sz="2800" b="1" dirty="0" smtClean="0"/>
              <a:t>)</a:t>
            </a:r>
          </a:p>
          <a:p>
            <a:pPr marL="285750" indent="-285750" algn="just">
              <a:buFont typeface="Arial" pitchFamily="34" charset="0"/>
              <a:buChar char="•"/>
            </a:pPr>
            <a:r>
              <a:rPr lang="en-IN" sz="2800" b="1" dirty="0" smtClean="0"/>
              <a:t>GENDER-ALPHABETICAL(TEXT)</a:t>
            </a:r>
          </a:p>
          <a:p>
            <a:pPr marL="285750" indent="-285750" algn="just">
              <a:buFont typeface="Arial" pitchFamily="34" charset="0"/>
              <a:buChar char="•"/>
            </a:pPr>
            <a:r>
              <a:rPr lang="en-IN" sz="2800" b="1" dirty="0" smtClean="0"/>
              <a:t>DEPARTMENT </a:t>
            </a:r>
            <a:r>
              <a:rPr lang="en-IN" sz="2800" b="1" dirty="0"/>
              <a:t>ALPHABETICAL(TEXT</a:t>
            </a:r>
            <a:r>
              <a:rPr lang="en-IN" sz="2800" b="1" dirty="0" smtClean="0"/>
              <a:t>)</a:t>
            </a:r>
          </a:p>
          <a:p>
            <a:pPr marL="285750" indent="-285750" algn="just">
              <a:buFont typeface="Arial" pitchFamily="34" charset="0"/>
              <a:buChar char="•"/>
            </a:pPr>
            <a:r>
              <a:rPr lang="en-IN" sz="2800" b="1" dirty="0" smtClean="0"/>
              <a:t>SALARY-NUMERICAL</a:t>
            </a:r>
          </a:p>
          <a:p>
            <a:pPr marL="285750" indent="-285750" algn="just">
              <a:buFont typeface="Arial" pitchFamily="34" charset="0"/>
              <a:buChar char="•"/>
            </a:pPr>
            <a:r>
              <a:rPr lang="en-IN" sz="2800" b="1" dirty="0" smtClean="0"/>
              <a:t>START </a:t>
            </a:r>
            <a:r>
              <a:rPr lang="en-IN" sz="2800" b="1" dirty="0"/>
              <a:t>DATE - ALPHANUMERIC(TEXT</a:t>
            </a:r>
            <a:r>
              <a:rPr lang="en-IN" sz="2800" b="1" dirty="0" smtClean="0"/>
              <a:t>)</a:t>
            </a:r>
          </a:p>
          <a:p>
            <a:pPr marL="285750" indent="-285750" algn="just">
              <a:buFont typeface="Arial" pitchFamily="34" charset="0"/>
              <a:buChar char="•"/>
            </a:pPr>
            <a:r>
              <a:rPr lang="en-IN" sz="2800" b="1" dirty="0" smtClean="0"/>
              <a:t>FTE-NUMERICAL</a:t>
            </a:r>
          </a:p>
          <a:p>
            <a:pPr marL="285750" indent="-285750" algn="just">
              <a:buFont typeface="Arial" pitchFamily="34" charset="0"/>
              <a:buChar char="•"/>
            </a:pPr>
            <a:r>
              <a:rPr lang="en-IN" sz="2800" b="1" dirty="0" smtClean="0"/>
              <a:t>EMPLOYEE </a:t>
            </a:r>
            <a:r>
              <a:rPr lang="en-IN" sz="2800" b="1" dirty="0"/>
              <a:t>TYPE- ALPHABETICAL (TEXT</a:t>
            </a:r>
            <a:r>
              <a:rPr lang="en-IN" sz="2800" b="1" dirty="0" smtClean="0"/>
              <a:t>)</a:t>
            </a:r>
          </a:p>
          <a:p>
            <a:pPr marL="285750" indent="-285750" algn="just">
              <a:buFont typeface="Arial" pitchFamily="34" charset="0"/>
              <a:buChar char="•"/>
            </a:pPr>
            <a:r>
              <a:rPr lang="en-IN" sz="2800" b="1" dirty="0" smtClean="0"/>
              <a:t>EMPLOYEE </a:t>
            </a:r>
            <a:r>
              <a:rPr lang="en-IN" sz="2800" b="1" dirty="0"/>
              <a:t>LOCATION-ALPHABETICAL(TEXT)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60294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30947" y="639615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533650" y="1923325"/>
            <a:ext cx="6553200" cy="89255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cs typeface="Times New Roman" panose="02020603050405020304" pitchFamily="18" charset="0"/>
            </a:endParaRPr>
          </a:p>
        </p:txBody>
      </p:sp>
      <p:sp>
        <p:nvSpPr>
          <p:cNvPr id="10" name="Rectangle 9"/>
          <p:cNvSpPr/>
          <p:nvPr/>
        </p:nvSpPr>
        <p:spPr>
          <a:xfrm>
            <a:off x="2365274" y="1919082"/>
            <a:ext cx="9448800" cy="4524315"/>
          </a:xfrm>
          <a:prstGeom prst="rect">
            <a:avLst/>
          </a:prstGeom>
        </p:spPr>
        <p:txBody>
          <a:bodyPr wrap="square">
            <a:spAutoFit/>
          </a:bodyPr>
          <a:lstStyle/>
          <a:p>
            <a:pPr algn="just"/>
            <a:r>
              <a:rPr lang="en-US" sz="2400" b="1" dirty="0"/>
              <a:t>Our solution for employee performance analysis in Excel provides a comprehensive and insightful evaluation tailored to different departments, Full-Time Equivalent (FTE) status, and employee types. By leveraging advanced Excel functions and data visualization techniques, we can pinpoint trends, highlight key performance indicators, and uncover areas for improvement across the organization. This approach not only simplifies the analysis process but also empowers managers to make informed decisions, driving overall productivity and efficiency within each department. The real "wow" factor lies in the solution’s ability to transform raw data into actionable insights, ensuring that each employee's contribution is accurately measured and aligned with the company’s strategic goals</a:t>
            </a:r>
            <a:r>
              <a:rPr lang="en-US" sz="2400" dirty="0"/>
              <a:t>.</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959</Words>
  <Application>Microsoft Office PowerPoint</Application>
  <PresentationFormat>Custom</PresentationFormat>
  <Paragraphs>158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 TABLE AND BAR DIAGRAM </vt:lpstr>
      <vt:lpstr>CONCLUSION  Conducting an Employee Types’ Performance Analysis with FTE is a vital strategy for understanding and optimizing the diverse workforce within an organization. By examining the performance of various employee types—such as full-time, part-time, remote, and on-site workers—this analysis provides crucial insights that can inform better management practices, resource allocation, and employee development initiatives. The insights gained from this analysis enable organizations to identify strengths, address performance gaps, and tailor support to meet the specific needs of different employee groups. This not only improves individual and team productivity but also fosters a more inclusive and supportive work environment where all employees, regardless of their work arrangement or job type, can thrive . In conclusion, an Employee Types’ Performance Analysis is more than just a tool for evaluation; it is a strategic approach to enhancing overall organizational effectiveness. By understanding the unique challenges and contributions of each employee type, companies can create more balanced, efficient, and engaged workforces, ultimately leading to stronger business outcomes and a more dynamic, resilient organization. In the end, is important for a company to determine FTEs because it allows it to gain a better understanding of the effectiveness and usefulness of its part-time workers, based on the amount of work done It helps to determine the size of the company and the extent of involvement of every employee in the business.  It can act as an important metric for evaluation and feedback . Employee’s receive timely data to stay compliant with the rules. For example, once you reach 50 FTE, it’s mandated to provide for health insurance for the employees as per the ‘Affordable Care Act’ (ACA).This can be a major factor when determining bonus and annual appraisal cycle.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32</cp:revision>
  <dcterms:created xsi:type="dcterms:W3CDTF">2024-03-29T15:07:22Z</dcterms:created>
  <dcterms:modified xsi:type="dcterms:W3CDTF">2024-08-30T15:55:51Z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