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31D64FD-2A2B-4BC4-8D0F-B9CEEFDD5299}" type="datetimeFigureOut">
              <a:rPr lang="en-US" smtClean="0"/>
              <a:t>6/19/2023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8BF313-367D-4853-8B64-ABAFAFDA3B12}" type="slidenum">
              <a:rPr lang="en-US" smtClean="0"/>
              <a:t>‹#›</a:t>
            </a:fld>
            <a:endParaRPr lang="en-US"/>
          </a:p>
        </p:txBody>
      </p:sp>
    </p:spTree>
    <p:extLst>
      <p:ext uri="{BB962C8B-B14F-4D97-AF65-F5344CB8AC3E}">
        <p14:creationId xmlns:p14="http://schemas.microsoft.com/office/powerpoint/2010/main" val="41961679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731D64FD-2A2B-4BC4-8D0F-B9CEEFDD5299}" type="datetimeFigureOut">
              <a:rPr lang="en-US" smtClean="0"/>
              <a:t>6/19/2023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8BF313-367D-4853-8B64-ABAFAFDA3B12}" type="slidenum">
              <a:rPr lang="en-US" smtClean="0"/>
              <a:t>‹#›</a:t>
            </a:fld>
            <a:endParaRPr lang="en-US"/>
          </a:p>
        </p:txBody>
      </p:sp>
    </p:spTree>
    <p:extLst>
      <p:ext uri="{BB962C8B-B14F-4D97-AF65-F5344CB8AC3E}">
        <p14:creationId xmlns:p14="http://schemas.microsoft.com/office/powerpoint/2010/main" val="7735733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731D64FD-2A2B-4BC4-8D0F-B9CEEFDD5299}" type="datetimeFigureOut">
              <a:rPr lang="en-US" smtClean="0"/>
              <a:t>6/19/2023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8BF313-367D-4853-8B64-ABAFAFDA3B12}" type="slidenum">
              <a:rPr lang="en-US" smtClean="0"/>
              <a:t>‹#›</a:t>
            </a:fld>
            <a:endParaRPr lang="en-US"/>
          </a:p>
        </p:txBody>
      </p:sp>
    </p:spTree>
    <p:extLst>
      <p:ext uri="{BB962C8B-B14F-4D97-AF65-F5344CB8AC3E}">
        <p14:creationId xmlns:p14="http://schemas.microsoft.com/office/powerpoint/2010/main" val="8414650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731D64FD-2A2B-4BC4-8D0F-B9CEEFDD5299}" type="datetimeFigureOut">
              <a:rPr lang="en-US" smtClean="0"/>
              <a:t>6/19/2023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8BF313-367D-4853-8B64-ABAFAFDA3B12}"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7830993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31D64FD-2A2B-4BC4-8D0F-B9CEEFDD5299}" type="datetimeFigureOut">
              <a:rPr lang="en-US" smtClean="0"/>
              <a:t>6/19/2023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8BF313-367D-4853-8B64-ABAFAFDA3B12}" type="slidenum">
              <a:rPr lang="en-US" smtClean="0"/>
              <a:t>‹#›</a:t>
            </a:fld>
            <a:endParaRPr lang="en-US"/>
          </a:p>
        </p:txBody>
      </p:sp>
    </p:spTree>
    <p:extLst>
      <p:ext uri="{BB962C8B-B14F-4D97-AF65-F5344CB8AC3E}">
        <p14:creationId xmlns:p14="http://schemas.microsoft.com/office/powerpoint/2010/main" val="6187121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31D64FD-2A2B-4BC4-8D0F-B9CEEFDD5299}" type="datetimeFigureOut">
              <a:rPr lang="en-US" smtClean="0"/>
              <a:t>6/19/2023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8BF313-367D-4853-8B64-ABAFAFDA3B12}" type="slidenum">
              <a:rPr lang="en-US" smtClean="0"/>
              <a:t>‹#›</a:t>
            </a:fld>
            <a:endParaRPr lang="en-US"/>
          </a:p>
        </p:txBody>
      </p:sp>
    </p:spTree>
    <p:extLst>
      <p:ext uri="{BB962C8B-B14F-4D97-AF65-F5344CB8AC3E}">
        <p14:creationId xmlns:p14="http://schemas.microsoft.com/office/powerpoint/2010/main" val="6772161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31D64FD-2A2B-4BC4-8D0F-B9CEEFDD5299}" type="datetimeFigureOut">
              <a:rPr lang="en-US" smtClean="0"/>
              <a:t>6/19/2023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8BF313-367D-4853-8B64-ABAFAFDA3B12}" type="slidenum">
              <a:rPr lang="en-US" smtClean="0"/>
              <a:t>‹#›</a:t>
            </a:fld>
            <a:endParaRPr lang="en-US"/>
          </a:p>
        </p:txBody>
      </p:sp>
    </p:spTree>
    <p:extLst>
      <p:ext uri="{BB962C8B-B14F-4D97-AF65-F5344CB8AC3E}">
        <p14:creationId xmlns:p14="http://schemas.microsoft.com/office/powerpoint/2010/main" val="27303620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31D64FD-2A2B-4BC4-8D0F-B9CEEFDD5299}" type="datetimeFigureOut">
              <a:rPr lang="en-US" smtClean="0"/>
              <a:t>6/19/2023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8BF313-367D-4853-8B64-ABAFAFDA3B12}" type="slidenum">
              <a:rPr lang="en-US" smtClean="0"/>
              <a:t>‹#›</a:t>
            </a:fld>
            <a:endParaRPr lang="en-US"/>
          </a:p>
        </p:txBody>
      </p:sp>
    </p:spTree>
    <p:extLst>
      <p:ext uri="{BB962C8B-B14F-4D97-AF65-F5344CB8AC3E}">
        <p14:creationId xmlns:p14="http://schemas.microsoft.com/office/powerpoint/2010/main" val="42208483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31D64FD-2A2B-4BC4-8D0F-B9CEEFDD5299}" type="datetimeFigureOut">
              <a:rPr lang="en-US" smtClean="0"/>
              <a:t>6/19/2023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8BF313-367D-4853-8B64-ABAFAFDA3B12}" type="slidenum">
              <a:rPr lang="en-US" smtClean="0"/>
              <a:t>‹#›</a:t>
            </a:fld>
            <a:endParaRPr lang="en-US"/>
          </a:p>
        </p:txBody>
      </p:sp>
    </p:spTree>
    <p:extLst>
      <p:ext uri="{BB962C8B-B14F-4D97-AF65-F5344CB8AC3E}">
        <p14:creationId xmlns:p14="http://schemas.microsoft.com/office/powerpoint/2010/main" val="2304899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731D64FD-2A2B-4BC4-8D0F-B9CEEFDD5299}" type="datetimeFigureOut">
              <a:rPr lang="en-US" smtClean="0"/>
              <a:t>6/19/2023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8BF313-367D-4853-8B64-ABAFAFDA3B12}" type="slidenum">
              <a:rPr lang="en-US" smtClean="0"/>
              <a:t>‹#›</a:t>
            </a:fld>
            <a:endParaRPr lang="en-US"/>
          </a:p>
        </p:txBody>
      </p:sp>
    </p:spTree>
    <p:extLst>
      <p:ext uri="{BB962C8B-B14F-4D97-AF65-F5344CB8AC3E}">
        <p14:creationId xmlns:p14="http://schemas.microsoft.com/office/powerpoint/2010/main" val="337565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31D64FD-2A2B-4BC4-8D0F-B9CEEFDD5299}" type="datetimeFigureOut">
              <a:rPr lang="en-US" smtClean="0"/>
              <a:t>6/19/2023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8BF313-367D-4853-8B64-ABAFAFDA3B12}" type="slidenum">
              <a:rPr lang="en-US" smtClean="0"/>
              <a:t>‹#›</a:t>
            </a:fld>
            <a:endParaRPr lang="en-US"/>
          </a:p>
        </p:txBody>
      </p:sp>
    </p:spTree>
    <p:extLst>
      <p:ext uri="{BB962C8B-B14F-4D97-AF65-F5344CB8AC3E}">
        <p14:creationId xmlns:p14="http://schemas.microsoft.com/office/powerpoint/2010/main" val="3503485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31D64FD-2A2B-4BC4-8D0F-B9CEEFDD5299}" type="datetimeFigureOut">
              <a:rPr lang="en-US" smtClean="0"/>
              <a:t>6/19/2023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8BF313-367D-4853-8B64-ABAFAFDA3B12}" type="slidenum">
              <a:rPr lang="en-US" smtClean="0"/>
              <a:t>‹#›</a:t>
            </a:fld>
            <a:endParaRPr lang="en-US"/>
          </a:p>
        </p:txBody>
      </p:sp>
    </p:spTree>
    <p:extLst>
      <p:ext uri="{BB962C8B-B14F-4D97-AF65-F5344CB8AC3E}">
        <p14:creationId xmlns:p14="http://schemas.microsoft.com/office/powerpoint/2010/main" val="6817741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31D64FD-2A2B-4BC4-8D0F-B9CEEFDD5299}" type="datetimeFigureOut">
              <a:rPr lang="en-US" smtClean="0"/>
              <a:t>6/19/2023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88BF313-367D-4853-8B64-ABAFAFDA3B12}" type="slidenum">
              <a:rPr lang="en-US" smtClean="0"/>
              <a:t>‹#›</a:t>
            </a:fld>
            <a:endParaRPr lang="en-US"/>
          </a:p>
        </p:txBody>
      </p:sp>
    </p:spTree>
    <p:extLst>
      <p:ext uri="{BB962C8B-B14F-4D97-AF65-F5344CB8AC3E}">
        <p14:creationId xmlns:p14="http://schemas.microsoft.com/office/powerpoint/2010/main" val="7508236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731D64FD-2A2B-4BC4-8D0F-B9CEEFDD5299}" type="datetimeFigureOut">
              <a:rPr lang="en-US" smtClean="0"/>
              <a:t>6/19/2023</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988BF313-367D-4853-8B64-ABAFAFDA3B12}" type="slidenum">
              <a:rPr lang="en-US" smtClean="0"/>
              <a:t>‹#›</a:t>
            </a:fld>
            <a:endParaRPr lang="en-US"/>
          </a:p>
        </p:txBody>
      </p:sp>
    </p:spTree>
    <p:extLst>
      <p:ext uri="{BB962C8B-B14F-4D97-AF65-F5344CB8AC3E}">
        <p14:creationId xmlns:p14="http://schemas.microsoft.com/office/powerpoint/2010/main" val="1731389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731D64FD-2A2B-4BC4-8D0F-B9CEEFDD5299}" type="datetimeFigureOut">
              <a:rPr lang="en-US" smtClean="0"/>
              <a:t>6/19/2023</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988BF313-367D-4853-8B64-ABAFAFDA3B12}" type="slidenum">
              <a:rPr lang="en-US" smtClean="0"/>
              <a:t>‹#›</a:t>
            </a:fld>
            <a:endParaRPr lang="en-US"/>
          </a:p>
        </p:txBody>
      </p:sp>
    </p:spTree>
    <p:extLst>
      <p:ext uri="{BB962C8B-B14F-4D97-AF65-F5344CB8AC3E}">
        <p14:creationId xmlns:p14="http://schemas.microsoft.com/office/powerpoint/2010/main" val="8836116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731D64FD-2A2B-4BC4-8D0F-B9CEEFDD5299}" type="datetimeFigureOut">
              <a:rPr lang="en-US" smtClean="0"/>
              <a:t>6/19/2023</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988BF313-367D-4853-8B64-ABAFAFDA3B12}" type="slidenum">
              <a:rPr lang="en-US" smtClean="0"/>
              <a:t>‹#›</a:t>
            </a:fld>
            <a:endParaRPr lang="en-US"/>
          </a:p>
        </p:txBody>
      </p:sp>
    </p:spTree>
    <p:extLst>
      <p:ext uri="{BB962C8B-B14F-4D97-AF65-F5344CB8AC3E}">
        <p14:creationId xmlns:p14="http://schemas.microsoft.com/office/powerpoint/2010/main" val="15761608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731D64FD-2A2B-4BC4-8D0F-B9CEEFDD5299}" type="datetimeFigureOut">
              <a:rPr lang="en-US" smtClean="0"/>
              <a:t>6/19/2023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8BF313-367D-4853-8B64-ABAFAFDA3B12}" type="slidenum">
              <a:rPr lang="en-US" smtClean="0"/>
              <a:t>‹#›</a:t>
            </a:fld>
            <a:endParaRPr lang="en-US"/>
          </a:p>
        </p:txBody>
      </p:sp>
    </p:spTree>
    <p:extLst>
      <p:ext uri="{BB962C8B-B14F-4D97-AF65-F5344CB8AC3E}">
        <p14:creationId xmlns:p14="http://schemas.microsoft.com/office/powerpoint/2010/main" val="32519936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731D64FD-2A2B-4BC4-8D0F-B9CEEFDD5299}" type="datetimeFigureOut">
              <a:rPr lang="en-US" smtClean="0"/>
              <a:t>6/19/2023</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988BF313-367D-4853-8B64-ABAFAFDA3B12}" type="slidenum">
              <a:rPr lang="en-US" smtClean="0"/>
              <a:t>‹#›</a:t>
            </a:fld>
            <a:endParaRPr lang="en-US"/>
          </a:p>
        </p:txBody>
      </p:sp>
    </p:spTree>
    <p:extLst>
      <p:ext uri="{BB962C8B-B14F-4D97-AF65-F5344CB8AC3E}">
        <p14:creationId xmlns:p14="http://schemas.microsoft.com/office/powerpoint/2010/main" val="359786842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79093" y="1763485"/>
            <a:ext cx="10097763" cy="1828908"/>
          </a:xfrm>
        </p:spPr>
        <p:txBody>
          <a:bodyPr/>
          <a:lstStyle/>
          <a:p>
            <a:r>
              <a:rPr lang="en-US" b="1" dirty="0" smtClean="0">
                <a:latin typeface="Calibri" panose="020F0502020204030204" pitchFamily="34" charset="0"/>
                <a:ea typeface="Calibri" panose="020F0502020204030204" pitchFamily="34" charset="0"/>
                <a:cs typeface="Calibri" panose="020F0502020204030204" pitchFamily="34" charset="0"/>
              </a:rPr>
              <a:t>Lead Scoring Case Study</a:t>
            </a:r>
            <a:endParaRPr lang="en-US" b="1" dirty="0">
              <a:latin typeface="Calibri" panose="020F0502020204030204" pitchFamily="34" charset="0"/>
              <a:ea typeface="Calibri" panose="020F0502020204030204" pitchFamily="34" charset="0"/>
              <a:cs typeface="Calibri" panose="020F0502020204030204" pitchFamily="34" charset="0"/>
            </a:endParaRPr>
          </a:p>
        </p:txBody>
      </p:sp>
      <p:sp>
        <p:nvSpPr>
          <p:cNvPr id="3" name="Subtitle 2"/>
          <p:cNvSpPr>
            <a:spLocks noGrp="1"/>
          </p:cNvSpPr>
          <p:nvPr>
            <p:ph type="subTitle" idx="1"/>
          </p:nvPr>
        </p:nvSpPr>
        <p:spPr>
          <a:xfrm>
            <a:off x="856375" y="3825658"/>
            <a:ext cx="8825658" cy="1744718"/>
          </a:xfrm>
        </p:spPr>
        <p:txBody>
          <a:bodyPr>
            <a:noAutofit/>
          </a:bodyPr>
          <a:lstStyle/>
          <a:p>
            <a:r>
              <a:rPr lang="en-US" b="1" dirty="0" smtClean="0">
                <a:solidFill>
                  <a:schemeClr val="accent3">
                    <a:lumMod val="60000"/>
                    <a:lumOff val="40000"/>
                  </a:schemeClr>
                </a:solidFill>
                <a:latin typeface="Calibri" panose="020F0502020204030204" pitchFamily="34" charset="0"/>
                <a:ea typeface="Calibri" panose="020F0502020204030204" pitchFamily="34" charset="0"/>
                <a:cs typeface="Calibri" panose="020F0502020204030204" pitchFamily="34" charset="0"/>
              </a:rPr>
              <a:t>Submitted By</a:t>
            </a:r>
          </a:p>
          <a:p>
            <a:r>
              <a:rPr lang="en-US" b="1" i="1" dirty="0" err="1" smtClean="0">
                <a:solidFill>
                  <a:schemeClr val="tx1"/>
                </a:solidFill>
                <a:latin typeface="Calibri" panose="020F0502020204030204" pitchFamily="34" charset="0"/>
                <a:ea typeface="Calibri" panose="020F0502020204030204" pitchFamily="34" charset="0"/>
                <a:cs typeface="Calibri" panose="020F0502020204030204" pitchFamily="34" charset="0"/>
              </a:rPr>
              <a:t>Vimala</a:t>
            </a:r>
            <a:r>
              <a:rPr lang="en-US" b="1" i="1" dirty="0" smtClean="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US" b="1" i="1" dirty="0" err="1" smtClean="0">
                <a:solidFill>
                  <a:schemeClr val="tx1"/>
                </a:solidFill>
                <a:latin typeface="Calibri" panose="020F0502020204030204" pitchFamily="34" charset="0"/>
                <a:ea typeface="Calibri" panose="020F0502020204030204" pitchFamily="34" charset="0"/>
                <a:cs typeface="Calibri" panose="020F0502020204030204" pitchFamily="34" charset="0"/>
              </a:rPr>
              <a:t>Languluri</a:t>
            </a:r>
            <a:endParaRPr lang="en-US" b="1" i="1" dirty="0" smtClean="0">
              <a:solidFill>
                <a:schemeClr val="tx1"/>
              </a:solidFill>
              <a:latin typeface="Calibri" panose="020F0502020204030204" pitchFamily="34" charset="0"/>
              <a:ea typeface="Calibri" panose="020F0502020204030204" pitchFamily="34" charset="0"/>
              <a:cs typeface="Calibri" panose="020F0502020204030204" pitchFamily="34" charset="0"/>
            </a:endParaRPr>
          </a:p>
          <a:p>
            <a:r>
              <a:rPr lang="en-US" b="1" i="1" dirty="0" smtClean="0">
                <a:solidFill>
                  <a:schemeClr val="tx1"/>
                </a:solidFill>
                <a:latin typeface="Calibri" panose="020F0502020204030204" pitchFamily="34" charset="0"/>
                <a:ea typeface="Calibri" panose="020F0502020204030204" pitchFamily="34" charset="0"/>
                <a:cs typeface="Calibri" panose="020F0502020204030204" pitchFamily="34" charset="0"/>
              </a:rPr>
              <a:t>Deepak Chandra</a:t>
            </a:r>
          </a:p>
          <a:p>
            <a:r>
              <a:rPr lang="en-US" b="1" i="1" dirty="0" smtClean="0">
                <a:solidFill>
                  <a:schemeClr val="tx1"/>
                </a:solidFill>
                <a:latin typeface="Calibri" panose="020F0502020204030204" pitchFamily="34" charset="0"/>
                <a:ea typeface="Calibri" panose="020F0502020204030204" pitchFamily="34" charset="0"/>
                <a:cs typeface="Calibri" panose="020F0502020204030204" pitchFamily="34" charset="0"/>
              </a:rPr>
              <a:t>Sai </a:t>
            </a:r>
            <a:r>
              <a:rPr lang="en-US" b="1" i="1" dirty="0" err="1" smtClean="0">
                <a:solidFill>
                  <a:schemeClr val="tx1"/>
                </a:solidFill>
                <a:latin typeface="Calibri" panose="020F0502020204030204" pitchFamily="34" charset="0"/>
                <a:ea typeface="Calibri" panose="020F0502020204030204" pitchFamily="34" charset="0"/>
                <a:cs typeface="Calibri" panose="020F0502020204030204" pitchFamily="34" charset="0"/>
              </a:rPr>
              <a:t>nadh</a:t>
            </a:r>
            <a:r>
              <a:rPr lang="en-US" b="1" i="1" dirty="0" smtClean="0">
                <a:solidFill>
                  <a:schemeClr val="tx1"/>
                </a:solidFill>
                <a:latin typeface="Calibri" panose="020F0502020204030204" pitchFamily="34" charset="0"/>
                <a:ea typeface="Calibri" panose="020F0502020204030204" pitchFamily="34" charset="0"/>
                <a:cs typeface="Calibri" panose="020F0502020204030204" pitchFamily="34" charset="0"/>
              </a:rPr>
              <a:t> m n</a:t>
            </a:r>
            <a:endParaRPr lang="en-US" b="1" i="1"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166290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0797" y="271907"/>
            <a:ext cx="9404723" cy="735799"/>
          </a:xfrm>
        </p:spPr>
        <p:txBody>
          <a:bodyPr/>
          <a:lstStyle/>
          <a:p>
            <a:r>
              <a:rPr lang="en-US" b="1" dirty="0" smtClean="0">
                <a:latin typeface="Calibri" panose="020F0502020204030204" pitchFamily="34" charset="0"/>
                <a:ea typeface="Calibri" panose="020F0502020204030204" pitchFamily="34" charset="0"/>
                <a:cs typeface="Calibri" panose="020F0502020204030204" pitchFamily="34" charset="0"/>
              </a:rPr>
              <a:t>Model Evaluation</a:t>
            </a:r>
            <a:endParaRPr lang="en-US" b="1" dirty="0">
              <a:latin typeface="Calibri" panose="020F0502020204030204" pitchFamily="34" charset="0"/>
              <a:ea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138403" y="1072343"/>
            <a:ext cx="11254274" cy="1514734"/>
          </a:xfrm>
        </p:spPr>
        <p:txBody>
          <a:bodyPr>
            <a:normAutofit/>
          </a:bodyPr>
          <a:lstStyle/>
          <a:p>
            <a:r>
              <a:rPr lang="en-US" sz="2400" dirty="0" smtClean="0">
                <a:latin typeface="Calibri" panose="020F0502020204030204" pitchFamily="34" charset="0"/>
                <a:ea typeface="Calibri" panose="020F0502020204030204" pitchFamily="34" charset="0"/>
                <a:cs typeface="Calibri" panose="020F0502020204030204" pitchFamily="34" charset="0"/>
              </a:rPr>
              <a:t>0.42% is the tradeoff between precision and recall</a:t>
            </a:r>
          </a:p>
          <a:p>
            <a:r>
              <a:rPr lang="en-US" sz="2400" dirty="0" smtClean="0">
                <a:latin typeface="Calibri" panose="020F0502020204030204" pitchFamily="34" charset="0"/>
                <a:ea typeface="Calibri" panose="020F0502020204030204" pitchFamily="34" charset="0"/>
                <a:cs typeface="Calibri" panose="020F0502020204030204" pitchFamily="34" charset="0"/>
              </a:rPr>
              <a:t>Thus we can safely choose to consider any prospect lead with conversion Probability higher than 42% to be a hot lead.</a:t>
            </a:r>
            <a:endParaRPr lang="en-US" sz="2400" dirty="0">
              <a:latin typeface="Calibri" panose="020F0502020204030204" pitchFamily="34" charset="0"/>
              <a:ea typeface="Calibri" panose="020F0502020204030204" pitchFamily="34" charset="0"/>
              <a:cs typeface="Calibri" panose="020F0502020204030204" pitchFamily="34" charset="0"/>
            </a:endParaRPr>
          </a:p>
        </p:txBody>
      </p:sp>
      <p:pic>
        <p:nvPicPr>
          <p:cNvPr id="5" name="Picture 4"/>
          <p:cNvPicPr>
            <a:picLocks noChangeAspect="1"/>
          </p:cNvPicPr>
          <p:nvPr/>
        </p:nvPicPr>
        <p:blipFill>
          <a:blip r:embed="rId2"/>
          <a:stretch>
            <a:fillRect/>
          </a:stretch>
        </p:blipFill>
        <p:spPr>
          <a:xfrm>
            <a:off x="407454" y="2893279"/>
            <a:ext cx="4976291" cy="3292125"/>
          </a:xfrm>
          <a:prstGeom prst="rect">
            <a:avLst/>
          </a:prstGeom>
        </p:spPr>
      </p:pic>
      <p:pic>
        <p:nvPicPr>
          <p:cNvPr id="6" name="Picture 5"/>
          <p:cNvPicPr>
            <a:picLocks noChangeAspect="1"/>
          </p:cNvPicPr>
          <p:nvPr/>
        </p:nvPicPr>
        <p:blipFill>
          <a:blip r:embed="rId3"/>
          <a:stretch>
            <a:fillRect/>
          </a:stretch>
        </p:blipFill>
        <p:spPr>
          <a:xfrm>
            <a:off x="6537221" y="2782779"/>
            <a:ext cx="4473328" cy="3513124"/>
          </a:xfrm>
          <a:prstGeom prst="rect">
            <a:avLst/>
          </a:prstGeom>
        </p:spPr>
      </p:pic>
    </p:spTree>
    <p:extLst>
      <p:ext uri="{BB962C8B-B14F-4D97-AF65-F5344CB8AC3E}">
        <p14:creationId xmlns:p14="http://schemas.microsoft.com/office/powerpoint/2010/main" val="16692568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0796" y="219452"/>
            <a:ext cx="9404723" cy="732270"/>
          </a:xfrm>
        </p:spPr>
        <p:txBody>
          <a:bodyPr/>
          <a:lstStyle/>
          <a:p>
            <a:r>
              <a:rPr lang="en-US" b="1" dirty="0" smtClean="0"/>
              <a:t>Observations</a:t>
            </a:r>
            <a:endParaRPr lang="en-US" b="1" dirty="0"/>
          </a:p>
        </p:txBody>
      </p:sp>
      <p:sp>
        <p:nvSpPr>
          <p:cNvPr id="3" name="Content Placeholder 2"/>
          <p:cNvSpPr>
            <a:spLocks noGrp="1"/>
          </p:cNvSpPr>
          <p:nvPr>
            <p:ph idx="1"/>
          </p:nvPr>
        </p:nvSpPr>
        <p:spPr>
          <a:xfrm>
            <a:off x="711426" y="1129005"/>
            <a:ext cx="8946541" cy="5374432"/>
          </a:xfrm>
        </p:spPr>
        <p:txBody>
          <a:bodyPr>
            <a:normAutofit fontScale="85000" lnSpcReduction="20000"/>
          </a:bodyPr>
          <a:lstStyle/>
          <a:p>
            <a:r>
              <a:rPr lang="en-US" dirty="0" smtClean="0">
                <a:latin typeface="Calibri" panose="020F0502020204030204" pitchFamily="34" charset="0"/>
                <a:ea typeface="Calibri" panose="020F0502020204030204" pitchFamily="34" charset="0"/>
                <a:cs typeface="Calibri" panose="020F0502020204030204" pitchFamily="34" charset="0"/>
              </a:rPr>
              <a:t>Train Data:</a:t>
            </a:r>
          </a:p>
          <a:p>
            <a:pPr lvl="1"/>
            <a:r>
              <a:rPr lang="en-US" dirty="0" smtClean="0">
                <a:latin typeface="Calibri" panose="020F0502020204030204" pitchFamily="34" charset="0"/>
                <a:ea typeface="Calibri" panose="020F0502020204030204" pitchFamily="34" charset="0"/>
                <a:cs typeface="Calibri" panose="020F0502020204030204" pitchFamily="34" charset="0"/>
              </a:rPr>
              <a:t>Accuracy: 80%</a:t>
            </a:r>
          </a:p>
          <a:p>
            <a:pPr lvl="1"/>
            <a:r>
              <a:rPr lang="en-US" dirty="0" smtClean="0">
                <a:latin typeface="Calibri" panose="020F0502020204030204" pitchFamily="34" charset="0"/>
                <a:ea typeface="Calibri" panose="020F0502020204030204" pitchFamily="34" charset="0"/>
                <a:cs typeface="Calibri" panose="020F0502020204030204" pitchFamily="34" charset="0"/>
              </a:rPr>
              <a:t>Sensitivity: 77%</a:t>
            </a:r>
          </a:p>
          <a:p>
            <a:pPr lvl="1"/>
            <a:r>
              <a:rPr lang="en-US" dirty="0" smtClean="0">
                <a:latin typeface="Calibri" panose="020F0502020204030204" pitchFamily="34" charset="0"/>
                <a:ea typeface="Calibri" panose="020F0502020204030204" pitchFamily="34" charset="0"/>
                <a:cs typeface="Calibri" panose="020F0502020204030204" pitchFamily="34" charset="0"/>
              </a:rPr>
              <a:t>Specificity: 80%</a:t>
            </a:r>
          </a:p>
          <a:p>
            <a:r>
              <a:rPr lang="en-US" dirty="0" smtClean="0">
                <a:latin typeface="Calibri" panose="020F0502020204030204" pitchFamily="34" charset="0"/>
                <a:ea typeface="Calibri" panose="020F0502020204030204" pitchFamily="34" charset="0"/>
                <a:cs typeface="Calibri" panose="020F0502020204030204" pitchFamily="34" charset="0"/>
              </a:rPr>
              <a:t>Test Data:</a:t>
            </a:r>
          </a:p>
          <a:p>
            <a:pPr lvl="1"/>
            <a:r>
              <a:rPr lang="en-US" dirty="0" smtClean="0">
                <a:latin typeface="Calibri" panose="020F0502020204030204" pitchFamily="34" charset="0"/>
                <a:ea typeface="Calibri" panose="020F0502020204030204" pitchFamily="34" charset="0"/>
                <a:cs typeface="Calibri" panose="020F0502020204030204" pitchFamily="34" charset="0"/>
              </a:rPr>
              <a:t>Accuracy: 80%</a:t>
            </a:r>
          </a:p>
          <a:p>
            <a:pPr lvl="1"/>
            <a:r>
              <a:rPr lang="en-US" dirty="0" smtClean="0">
                <a:latin typeface="Calibri" panose="020F0502020204030204" pitchFamily="34" charset="0"/>
                <a:ea typeface="Calibri" panose="020F0502020204030204" pitchFamily="34" charset="0"/>
                <a:cs typeface="Calibri" panose="020F0502020204030204" pitchFamily="34" charset="0"/>
              </a:rPr>
              <a:t>Sensitivity: 77%</a:t>
            </a:r>
          </a:p>
          <a:p>
            <a:pPr lvl="1"/>
            <a:r>
              <a:rPr lang="en-US" dirty="0" smtClean="0">
                <a:latin typeface="Calibri" panose="020F0502020204030204" pitchFamily="34" charset="0"/>
                <a:ea typeface="Calibri" panose="020F0502020204030204" pitchFamily="34" charset="0"/>
                <a:cs typeface="Calibri" panose="020F0502020204030204" pitchFamily="34" charset="0"/>
              </a:rPr>
              <a:t>Specificity: 80%</a:t>
            </a:r>
          </a:p>
          <a:p>
            <a:r>
              <a:rPr lang="en-US" dirty="0" smtClean="0">
                <a:latin typeface="Calibri" panose="020F0502020204030204" pitchFamily="34" charset="0"/>
                <a:ea typeface="Calibri" panose="020F0502020204030204" pitchFamily="34" charset="0"/>
                <a:cs typeface="Calibri" panose="020F0502020204030204" pitchFamily="34" charset="0"/>
              </a:rPr>
              <a:t>Final Features list:</a:t>
            </a:r>
          </a:p>
          <a:p>
            <a:pPr lvl="1"/>
            <a:r>
              <a:rPr lang="en-US" dirty="0" smtClean="0">
                <a:latin typeface="Calibri" panose="020F0502020204030204" pitchFamily="34" charset="0"/>
                <a:ea typeface="Calibri" panose="020F0502020204030204" pitchFamily="34" charset="0"/>
                <a:cs typeface="Calibri" panose="020F0502020204030204" pitchFamily="34" charset="0"/>
              </a:rPr>
              <a:t>Lead source: </a:t>
            </a:r>
            <a:r>
              <a:rPr lang="en-US" dirty="0" err="1" smtClean="0">
                <a:latin typeface="Calibri" panose="020F0502020204030204" pitchFamily="34" charset="0"/>
                <a:ea typeface="Calibri" panose="020F0502020204030204" pitchFamily="34" charset="0"/>
                <a:cs typeface="Calibri" panose="020F0502020204030204" pitchFamily="34" charset="0"/>
              </a:rPr>
              <a:t>Olark</a:t>
            </a:r>
            <a:r>
              <a:rPr lang="en-US" dirty="0" smtClean="0">
                <a:latin typeface="Calibri" panose="020F0502020204030204" pitchFamily="34" charset="0"/>
                <a:ea typeface="Calibri" panose="020F0502020204030204" pitchFamily="34" charset="0"/>
                <a:cs typeface="Calibri" panose="020F0502020204030204" pitchFamily="34" charset="0"/>
              </a:rPr>
              <a:t> Chat</a:t>
            </a:r>
          </a:p>
          <a:p>
            <a:pPr lvl="1"/>
            <a:r>
              <a:rPr lang="en-US" dirty="0" smtClean="0">
                <a:latin typeface="Calibri" panose="020F0502020204030204" pitchFamily="34" charset="0"/>
                <a:ea typeface="Calibri" panose="020F0502020204030204" pitchFamily="34" charset="0"/>
                <a:cs typeface="Calibri" panose="020F0502020204030204" pitchFamily="34" charset="0"/>
              </a:rPr>
              <a:t>Specialization: Others</a:t>
            </a:r>
          </a:p>
          <a:p>
            <a:pPr lvl="1"/>
            <a:r>
              <a:rPr lang="en-US" dirty="0" smtClean="0">
                <a:latin typeface="Calibri" panose="020F0502020204030204" pitchFamily="34" charset="0"/>
                <a:ea typeface="Calibri" panose="020F0502020204030204" pitchFamily="34" charset="0"/>
                <a:cs typeface="Calibri" panose="020F0502020204030204" pitchFamily="34" charset="0"/>
              </a:rPr>
              <a:t>Lead Origin: Lead Add Form</a:t>
            </a:r>
          </a:p>
          <a:p>
            <a:pPr lvl="1"/>
            <a:r>
              <a:rPr lang="en-US" dirty="0" smtClean="0">
                <a:latin typeface="Calibri" panose="020F0502020204030204" pitchFamily="34" charset="0"/>
                <a:ea typeface="Calibri" panose="020F0502020204030204" pitchFamily="34" charset="0"/>
                <a:cs typeface="Calibri" panose="020F0502020204030204" pitchFamily="34" charset="0"/>
              </a:rPr>
              <a:t>Lead Source: </a:t>
            </a:r>
            <a:r>
              <a:rPr lang="en-US" dirty="0" err="1" smtClean="0">
                <a:latin typeface="Calibri" panose="020F0502020204030204" pitchFamily="34" charset="0"/>
                <a:ea typeface="Calibri" panose="020F0502020204030204" pitchFamily="34" charset="0"/>
                <a:cs typeface="Calibri" panose="020F0502020204030204" pitchFamily="34" charset="0"/>
              </a:rPr>
              <a:t>Welingak</a:t>
            </a:r>
            <a:r>
              <a:rPr lang="en-US" dirty="0" smtClean="0">
                <a:latin typeface="Calibri" panose="020F0502020204030204" pitchFamily="34" charset="0"/>
                <a:ea typeface="Calibri" panose="020F0502020204030204" pitchFamily="34" charset="0"/>
                <a:cs typeface="Calibri" panose="020F0502020204030204" pitchFamily="34" charset="0"/>
              </a:rPr>
              <a:t> Website</a:t>
            </a:r>
          </a:p>
          <a:p>
            <a:pPr lvl="1"/>
            <a:r>
              <a:rPr lang="en-US" dirty="0" smtClean="0">
                <a:latin typeface="Calibri" panose="020F0502020204030204" pitchFamily="34" charset="0"/>
                <a:ea typeface="Calibri" panose="020F0502020204030204" pitchFamily="34" charset="0"/>
                <a:cs typeface="Calibri" panose="020F0502020204030204" pitchFamily="34" charset="0"/>
              </a:rPr>
              <a:t>Total time spent on Website</a:t>
            </a:r>
          </a:p>
          <a:p>
            <a:pPr lvl="1"/>
            <a:r>
              <a:rPr lang="en-US" dirty="0" smtClean="0">
                <a:latin typeface="Calibri" panose="020F0502020204030204" pitchFamily="34" charset="0"/>
                <a:ea typeface="Calibri" panose="020F0502020204030204" pitchFamily="34" charset="0"/>
                <a:cs typeface="Calibri" panose="020F0502020204030204" pitchFamily="34" charset="0"/>
              </a:rPr>
              <a:t>Lead Origin: Landing page submission</a:t>
            </a:r>
          </a:p>
          <a:p>
            <a:pPr lvl="1"/>
            <a:r>
              <a:rPr lang="en-US" dirty="0" smtClean="0">
                <a:latin typeface="Calibri" panose="020F0502020204030204" pitchFamily="34" charset="0"/>
                <a:ea typeface="Calibri" panose="020F0502020204030204" pitchFamily="34" charset="0"/>
                <a:cs typeface="Calibri" panose="020F0502020204030204" pitchFamily="34" charset="0"/>
              </a:rPr>
              <a:t>What is your current occupation: working professionals</a:t>
            </a:r>
          </a:p>
          <a:p>
            <a:pPr lvl="1"/>
            <a:r>
              <a:rPr lang="en-US" dirty="0" smtClean="0">
                <a:latin typeface="Calibri" panose="020F0502020204030204" pitchFamily="34" charset="0"/>
                <a:ea typeface="Calibri" panose="020F0502020204030204" pitchFamily="34" charset="0"/>
                <a:cs typeface="Calibri" panose="020F0502020204030204" pitchFamily="34" charset="0"/>
              </a:rPr>
              <a:t>Do not email</a:t>
            </a:r>
            <a:endParaRPr lang="en-US"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565886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853568"/>
          </a:xfrm>
        </p:spPr>
        <p:txBody>
          <a:bodyPr/>
          <a:lstStyle/>
          <a:p>
            <a:r>
              <a:rPr lang="en-US" b="1" dirty="0" smtClean="0">
                <a:latin typeface="Calibri" panose="020F0502020204030204" pitchFamily="34" charset="0"/>
                <a:ea typeface="Calibri" panose="020F0502020204030204" pitchFamily="34" charset="0"/>
                <a:cs typeface="Calibri" panose="020F0502020204030204" pitchFamily="34" charset="0"/>
              </a:rPr>
              <a:t>Conclusions</a:t>
            </a:r>
            <a:endParaRPr lang="en-US" b="1" dirty="0">
              <a:latin typeface="Calibri" panose="020F0502020204030204" pitchFamily="34" charset="0"/>
              <a:ea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804732" y="1493082"/>
            <a:ext cx="10466648" cy="3517457"/>
          </a:xfrm>
        </p:spPr>
        <p:txBody>
          <a:bodyPr/>
          <a:lstStyle/>
          <a:p>
            <a:r>
              <a:rPr lang="en-US" dirty="0" smtClean="0">
                <a:latin typeface="Calibri" panose="020F0502020204030204" pitchFamily="34" charset="0"/>
                <a:ea typeface="Calibri" panose="020F0502020204030204" pitchFamily="34" charset="0"/>
                <a:cs typeface="Calibri" panose="020F0502020204030204" pitchFamily="34" charset="0"/>
              </a:rPr>
              <a:t>We see that the conversion rate is 30-35% (close to average) for API and landing page submission. But very low for Lead add form and Lead import. Therefore we can </a:t>
            </a:r>
            <a:r>
              <a:rPr lang="en-US" dirty="0" err="1" smtClean="0">
                <a:latin typeface="Calibri" panose="020F0502020204030204" pitchFamily="34" charset="0"/>
                <a:ea typeface="Calibri" panose="020F0502020204030204" pitchFamily="34" charset="0"/>
                <a:cs typeface="Calibri" panose="020F0502020204030204" pitchFamily="34" charset="0"/>
              </a:rPr>
              <a:t>internene</a:t>
            </a:r>
            <a:r>
              <a:rPr lang="en-US" dirty="0" smtClean="0">
                <a:latin typeface="Calibri" panose="020F0502020204030204" pitchFamily="34" charset="0"/>
                <a:ea typeface="Calibri" panose="020F0502020204030204" pitchFamily="34" charset="0"/>
                <a:cs typeface="Calibri" panose="020F0502020204030204" pitchFamily="34" charset="0"/>
              </a:rPr>
              <a:t> that we need to focus more on the leads originated from API and landing page submission</a:t>
            </a:r>
          </a:p>
          <a:p>
            <a:r>
              <a:rPr lang="en-US" dirty="0" smtClean="0">
                <a:latin typeface="Calibri" panose="020F0502020204030204" pitchFamily="34" charset="0"/>
                <a:ea typeface="Calibri" panose="020F0502020204030204" pitchFamily="34" charset="0"/>
                <a:cs typeface="Calibri" panose="020F0502020204030204" pitchFamily="34" charset="0"/>
              </a:rPr>
              <a:t>We see max number of leads are generated by google/direct traffic. Max conversion ratio is by reference and </a:t>
            </a:r>
            <a:r>
              <a:rPr lang="en-US" dirty="0" err="1" smtClean="0">
                <a:latin typeface="Calibri" panose="020F0502020204030204" pitchFamily="34" charset="0"/>
                <a:ea typeface="Calibri" panose="020F0502020204030204" pitchFamily="34" charset="0"/>
                <a:cs typeface="Calibri" panose="020F0502020204030204" pitchFamily="34" charset="0"/>
              </a:rPr>
              <a:t>welingak</a:t>
            </a:r>
            <a:r>
              <a:rPr lang="en-US" dirty="0" smtClean="0">
                <a:latin typeface="Calibri" panose="020F0502020204030204" pitchFamily="34" charset="0"/>
                <a:ea typeface="Calibri" panose="020F0502020204030204" pitchFamily="34" charset="0"/>
                <a:cs typeface="Calibri" panose="020F0502020204030204" pitchFamily="34" charset="0"/>
              </a:rPr>
              <a:t> website.</a:t>
            </a:r>
          </a:p>
          <a:p>
            <a:r>
              <a:rPr lang="en-US" dirty="0" smtClean="0">
                <a:latin typeface="Calibri" panose="020F0502020204030204" pitchFamily="34" charset="0"/>
                <a:ea typeface="Calibri" panose="020F0502020204030204" pitchFamily="34" charset="0"/>
                <a:cs typeface="Calibri" panose="020F0502020204030204" pitchFamily="34" charset="0"/>
              </a:rPr>
              <a:t>Leads who spent more time on website, more likely to convert.</a:t>
            </a:r>
          </a:p>
          <a:p>
            <a:r>
              <a:rPr lang="en-US" dirty="0" smtClean="0">
                <a:latin typeface="Calibri" panose="020F0502020204030204" pitchFamily="34" charset="0"/>
                <a:ea typeface="Calibri" panose="020F0502020204030204" pitchFamily="34" charset="0"/>
                <a:cs typeface="Calibri" panose="020F0502020204030204" pitchFamily="34" charset="0"/>
              </a:rPr>
              <a:t>Most common last activity is email opened. Highest rate = SMS sent. Maximum are unemployed. Max conversion with working professional. </a:t>
            </a:r>
            <a:endParaRPr lang="en-US"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8094839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5130" y="639330"/>
            <a:ext cx="9404723" cy="1030849"/>
          </a:xfrm>
        </p:spPr>
        <p:txBody>
          <a:bodyPr/>
          <a:lstStyle/>
          <a:p>
            <a:r>
              <a:rPr lang="en-US" sz="4400" b="1" dirty="0" smtClean="0">
                <a:solidFill>
                  <a:schemeClr val="tx1"/>
                </a:solidFill>
                <a:latin typeface="Calibri" panose="020F0502020204030204" pitchFamily="34" charset="0"/>
                <a:ea typeface="Calibri" panose="020F0502020204030204" pitchFamily="34" charset="0"/>
                <a:cs typeface="Calibri" panose="020F0502020204030204" pitchFamily="34" charset="0"/>
              </a:rPr>
              <a:t>Contents</a:t>
            </a:r>
            <a:endParaRPr lang="en-US" b="1"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1103312" y="2052919"/>
            <a:ext cx="8946541" cy="3676078"/>
          </a:xfrm>
        </p:spPr>
        <p:txBody>
          <a:bodyPr>
            <a:normAutofit/>
          </a:bodyPr>
          <a:lstStyle/>
          <a:p>
            <a:r>
              <a:rPr lang="en-US" sz="2400" dirty="0" smtClean="0">
                <a:latin typeface="Calibri" panose="020F0502020204030204" pitchFamily="34" charset="0"/>
                <a:ea typeface="Calibri" panose="020F0502020204030204" pitchFamily="34" charset="0"/>
                <a:cs typeface="Calibri" panose="020F0502020204030204" pitchFamily="34" charset="0"/>
              </a:rPr>
              <a:t>Problem Statement</a:t>
            </a:r>
          </a:p>
          <a:p>
            <a:r>
              <a:rPr lang="en-US" sz="2400" dirty="0" smtClean="0">
                <a:latin typeface="Calibri" panose="020F0502020204030204" pitchFamily="34" charset="0"/>
                <a:ea typeface="Calibri" panose="020F0502020204030204" pitchFamily="34" charset="0"/>
                <a:cs typeface="Calibri" panose="020F0502020204030204" pitchFamily="34" charset="0"/>
              </a:rPr>
              <a:t>Problem Approach</a:t>
            </a:r>
          </a:p>
          <a:p>
            <a:r>
              <a:rPr lang="en-US" sz="2400" dirty="0" smtClean="0">
                <a:latin typeface="Calibri" panose="020F0502020204030204" pitchFamily="34" charset="0"/>
                <a:ea typeface="Calibri" panose="020F0502020204030204" pitchFamily="34" charset="0"/>
                <a:cs typeface="Calibri" panose="020F0502020204030204" pitchFamily="34" charset="0"/>
              </a:rPr>
              <a:t>EDA</a:t>
            </a:r>
          </a:p>
          <a:p>
            <a:r>
              <a:rPr lang="en-US" sz="2400" dirty="0" smtClean="0">
                <a:latin typeface="Calibri" panose="020F0502020204030204" pitchFamily="34" charset="0"/>
                <a:ea typeface="Calibri" panose="020F0502020204030204" pitchFamily="34" charset="0"/>
                <a:cs typeface="Calibri" panose="020F0502020204030204" pitchFamily="34" charset="0"/>
              </a:rPr>
              <a:t>Model Evaluations</a:t>
            </a:r>
          </a:p>
          <a:p>
            <a:r>
              <a:rPr lang="en-US" sz="2400" dirty="0" smtClean="0">
                <a:latin typeface="Calibri" panose="020F0502020204030204" pitchFamily="34" charset="0"/>
                <a:ea typeface="Calibri" panose="020F0502020204030204" pitchFamily="34" charset="0"/>
                <a:cs typeface="Calibri" panose="020F0502020204030204" pitchFamily="34" charset="0"/>
              </a:rPr>
              <a:t>Observations</a:t>
            </a:r>
          </a:p>
          <a:p>
            <a:r>
              <a:rPr lang="en-US" sz="2400" dirty="0" smtClean="0">
                <a:latin typeface="Calibri" panose="020F0502020204030204" pitchFamily="34" charset="0"/>
                <a:ea typeface="Calibri" panose="020F0502020204030204" pitchFamily="34" charset="0"/>
                <a:cs typeface="Calibri" panose="020F0502020204030204" pitchFamily="34" charset="0"/>
              </a:rPr>
              <a:t>Conclusion</a:t>
            </a:r>
          </a:p>
        </p:txBody>
      </p:sp>
    </p:spTree>
    <p:extLst>
      <p:ext uri="{BB962C8B-B14F-4D97-AF65-F5344CB8AC3E}">
        <p14:creationId xmlns:p14="http://schemas.microsoft.com/office/powerpoint/2010/main" val="18603229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b="1" dirty="0" smtClean="0">
                <a:latin typeface="Calibri" panose="020F0502020204030204" pitchFamily="34" charset="0"/>
                <a:ea typeface="Calibri" panose="020F0502020204030204" pitchFamily="34" charset="0"/>
                <a:cs typeface="Calibri" panose="020F0502020204030204" pitchFamily="34" charset="0"/>
              </a:rPr>
              <a:t>Problem Statement</a:t>
            </a:r>
            <a:endParaRPr lang="en-US" sz="4400" b="1" dirty="0">
              <a:latin typeface="Calibri" panose="020F0502020204030204" pitchFamily="34" charset="0"/>
              <a:ea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p:txBody>
          <a:bodyPr>
            <a:normAutofit fontScale="92500" lnSpcReduction="10000"/>
          </a:bodyPr>
          <a:lstStyle/>
          <a:p>
            <a:pPr algn="just"/>
            <a:r>
              <a:rPr lang="en-US" dirty="0" smtClean="0">
                <a:latin typeface="Calibri" panose="020F0502020204030204" pitchFamily="34" charset="0"/>
                <a:ea typeface="Calibri" panose="020F0502020204030204" pitchFamily="34" charset="0"/>
                <a:cs typeface="Calibri" panose="020F0502020204030204" pitchFamily="34" charset="0"/>
              </a:rPr>
              <a:t>An education company named X education sells online courses to industry professionals, on any given day, many professionals who are interested in the courses land on their website and browse for courses. They have process of form filling on their website after which the company that individual as a lead.</a:t>
            </a:r>
          </a:p>
          <a:p>
            <a:pPr algn="just"/>
            <a:r>
              <a:rPr lang="en-US" dirty="0" smtClean="0">
                <a:latin typeface="Calibri" panose="020F0502020204030204" pitchFamily="34" charset="0"/>
                <a:ea typeface="Calibri" panose="020F0502020204030204" pitchFamily="34" charset="0"/>
                <a:cs typeface="Calibri" panose="020F0502020204030204" pitchFamily="34" charset="0"/>
              </a:rPr>
              <a:t>Once these leads are acquired, employees from the sales team start makings calls, writing emails, etc. Through this process, some of the leads get converted while most do not. </a:t>
            </a:r>
          </a:p>
          <a:p>
            <a:pPr algn="just"/>
            <a:r>
              <a:rPr lang="en-US" dirty="0" smtClean="0">
                <a:latin typeface="Calibri" panose="020F0502020204030204" pitchFamily="34" charset="0"/>
                <a:ea typeface="Calibri" panose="020F0502020204030204" pitchFamily="34" charset="0"/>
                <a:cs typeface="Calibri" panose="020F0502020204030204" pitchFamily="34" charset="0"/>
              </a:rPr>
              <a:t>The typical lead conversion rate at X education is around 30%. Now, this means if say, they acquire 100 leads in a day, only about 30 of them are converted. To make this process more efficient, the company wishes to identify the most potential leads, also known as hot leads.</a:t>
            </a:r>
          </a:p>
          <a:p>
            <a:pPr algn="just"/>
            <a:r>
              <a:rPr lang="en-US" dirty="0" smtClean="0">
                <a:latin typeface="Calibri" panose="020F0502020204030204" pitchFamily="34" charset="0"/>
                <a:ea typeface="Calibri" panose="020F0502020204030204" pitchFamily="34" charset="0"/>
                <a:cs typeface="Calibri" panose="020F0502020204030204" pitchFamily="34" charset="0"/>
              </a:rPr>
              <a:t>If they successfully identify this set of leads, the lead conversion rate should go up as the sales team will now be focusing more on communicating with the potential leads rather than making calls to everyone.</a:t>
            </a:r>
            <a:endParaRPr lang="en-US"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362696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Calibri" panose="020F0502020204030204" pitchFamily="34" charset="0"/>
                <a:ea typeface="Calibri" panose="020F0502020204030204" pitchFamily="34" charset="0"/>
                <a:cs typeface="Calibri" panose="020F0502020204030204" pitchFamily="34" charset="0"/>
              </a:rPr>
              <a:t>Business Objective</a:t>
            </a:r>
            <a:endParaRPr lang="en-US" b="1" dirty="0">
              <a:latin typeface="Calibri" panose="020F0502020204030204" pitchFamily="34" charset="0"/>
              <a:ea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p:txBody>
          <a:bodyPr/>
          <a:lstStyle/>
          <a:p>
            <a:r>
              <a:rPr lang="en-US" dirty="0" smtClean="0">
                <a:latin typeface="Calibri" panose="020F0502020204030204" pitchFamily="34" charset="0"/>
                <a:ea typeface="Calibri" panose="020F0502020204030204" pitchFamily="34" charset="0"/>
                <a:cs typeface="Calibri" panose="020F0502020204030204" pitchFamily="34" charset="0"/>
              </a:rPr>
              <a:t>Lead X wants us to build a model to give every lead a lead score between 0-100. so that, they can identify the Hot Leads and increase their conversion rate as well/</a:t>
            </a:r>
          </a:p>
          <a:p>
            <a:r>
              <a:rPr lang="en-US" dirty="0" smtClean="0">
                <a:latin typeface="Calibri" panose="020F0502020204030204" pitchFamily="34" charset="0"/>
                <a:ea typeface="Calibri" panose="020F0502020204030204" pitchFamily="34" charset="0"/>
                <a:cs typeface="Calibri" panose="020F0502020204030204" pitchFamily="34" charset="0"/>
              </a:rPr>
              <a:t>The CEO want to achieve a lead conversion rate of 80%</a:t>
            </a:r>
          </a:p>
          <a:p>
            <a:r>
              <a:rPr lang="en-US" dirty="0" smtClean="0">
                <a:latin typeface="Calibri" panose="020F0502020204030204" pitchFamily="34" charset="0"/>
                <a:ea typeface="Calibri" panose="020F0502020204030204" pitchFamily="34" charset="0"/>
                <a:cs typeface="Calibri" panose="020F0502020204030204" pitchFamily="34" charset="0"/>
              </a:rPr>
              <a:t>They want the model to be able to handle future constraints as well like peak time actions required, how to utilize full man power and after achieving target what should be the approaches.</a:t>
            </a:r>
            <a:endParaRPr lang="en-US"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877268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5482" y="741967"/>
            <a:ext cx="9404723" cy="1021519"/>
          </a:xfrm>
        </p:spPr>
        <p:txBody>
          <a:bodyPr/>
          <a:lstStyle/>
          <a:p>
            <a:r>
              <a:rPr lang="en-US" b="1" dirty="0" smtClean="0">
                <a:latin typeface="Calibri" panose="020F0502020204030204" pitchFamily="34" charset="0"/>
                <a:ea typeface="Calibri" panose="020F0502020204030204" pitchFamily="34" charset="0"/>
                <a:cs typeface="Calibri" panose="020F0502020204030204" pitchFamily="34" charset="0"/>
              </a:rPr>
              <a:t>Problem Approach</a:t>
            </a:r>
            <a:endParaRPr lang="en-US" b="1" dirty="0">
              <a:latin typeface="Calibri" panose="020F0502020204030204" pitchFamily="34" charset="0"/>
              <a:ea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p:txBody>
          <a:bodyPr>
            <a:normAutofit lnSpcReduction="10000"/>
          </a:bodyPr>
          <a:lstStyle/>
          <a:p>
            <a:r>
              <a:rPr lang="en-US" dirty="0" smtClean="0">
                <a:latin typeface="Calibri" panose="020F0502020204030204" pitchFamily="34" charset="0"/>
                <a:ea typeface="Calibri" panose="020F0502020204030204" pitchFamily="34" charset="0"/>
                <a:cs typeface="Calibri" panose="020F0502020204030204" pitchFamily="34" charset="0"/>
              </a:rPr>
              <a:t>Importing the data and inspecting the data frame</a:t>
            </a:r>
          </a:p>
          <a:p>
            <a:r>
              <a:rPr lang="en-US" dirty="0" smtClean="0">
                <a:latin typeface="Calibri" panose="020F0502020204030204" pitchFamily="34" charset="0"/>
                <a:ea typeface="Calibri" panose="020F0502020204030204" pitchFamily="34" charset="0"/>
                <a:cs typeface="Calibri" panose="020F0502020204030204" pitchFamily="34" charset="0"/>
              </a:rPr>
              <a:t>Data preparation</a:t>
            </a:r>
          </a:p>
          <a:p>
            <a:r>
              <a:rPr lang="en-US" dirty="0" smtClean="0">
                <a:latin typeface="Calibri" panose="020F0502020204030204" pitchFamily="34" charset="0"/>
                <a:ea typeface="Calibri" panose="020F0502020204030204" pitchFamily="34" charset="0"/>
                <a:cs typeface="Calibri" panose="020F0502020204030204" pitchFamily="34" charset="0"/>
              </a:rPr>
              <a:t>EDA</a:t>
            </a:r>
          </a:p>
          <a:p>
            <a:r>
              <a:rPr lang="en-US" dirty="0" smtClean="0">
                <a:latin typeface="Calibri" panose="020F0502020204030204" pitchFamily="34" charset="0"/>
                <a:ea typeface="Calibri" panose="020F0502020204030204" pitchFamily="34" charset="0"/>
                <a:cs typeface="Calibri" panose="020F0502020204030204" pitchFamily="34" charset="0"/>
              </a:rPr>
              <a:t>Dummy variable creation</a:t>
            </a:r>
          </a:p>
          <a:p>
            <a:r>
              <a:rPr lang="en-US" dirty="0" smtClean="0">
                <a:latin typeface="Calibri" panose="020F0502020204030204" pitchFamily="34" charset="0"/>
                <a:ea typeface="Calibri" panose="020F0502020204030204" pitchFamily="34" charset="0"/>
                <a:cs typeface="Calibri" panose="020F0502020204030204" pitchFamily="34" charset="0"/>
              </a:rPr>
              <a:t>Test-Train split</a:t>
            </a:r>
          </a:p>
          <a:p>
            <a:r>
              <a:rPr lang="en-US" dirty="0" smtClean="0">
                <a:latin typeface="Calibri" panose="020F0502020204030204" pitchFamily="34" charset="0"/>
                <a:ea typeface="Calibri" panose="020F0502020204030204" pitchFamily="34" charset="0"/>
                <a:cs typeface="Calibri" panose="020F0502020204030204" pitchFamily="34" charset="0"/>
              </a:rPr>
              <a:t>Feature scaling</a:t>
            </a:r>
          </a:p>
          <a:p>
            <a:r>
              <a:rPr lang="en-US" dirty="0" smtClean="0">
                <a:latin typeface="Calibri" panose="020F0502020204030204" pitchFamily="34" charset="0"/>
                <a:ea typeface="Calibri" panose="020F0502020204030204" pitchFamily="34" charset="0"/>
                <a:cs typeface="Calibri" panose="020F0502020204030204" pitchFamily="34" charset="0"/>
              </a:rPr>
              <a:t>Correlations</a:t>
            </a:r>
          </a:p>
          <a:p>
            <a:r>
              <a:rPr lang="en-US" dirty="0" smtClean="0">
                <a:latin typeface="Calibri" panose="020F0502020204030204" pitchFamily="34" charset="0"/>
                <a:ea typeface="Calibri" panose="020F0502020204030204" pitchFamily="34" charset="0"/>
                <a:cs typeface="Calibri" panose="020F0502020204030204" pitchFamily="34" charset="0"/>
              </a:rPr>
              <a:t>Model building</a:t>
            </a:r>
          </a:p>
          <a:p>
            <a:r>
              <a:rPr lang="en-US" dirty="0" smtClean="0">
                <a:latin typeface="Calibri" panose="020F0502020204030204" pitchFamily="34" charset="0"/>
                <a:ea typeface="Calibri" panose="020F0502020204030204" pitchFamily="34" charset="0"/>
                <a:cs typeface="Calibri" panose="020F0502020204030204" pitchFamily="34" charset="0"/>
              </a:rPr>
              <a:t>Model evaluation</a:t>
            </a:r>
          </a:p>
          <a:p>
            <a:r>
              <a:rPr lang="en-US" dirty="0" smtClean="0">
                <a:latin typeface="Calibri" panose="020F0502020204030204" pitchFamily="34" charset="0"/>
                <a:ea typeface="Calibri" panose="020F0502020204030204" pitchFamily="34" charset="0"/>
                <a:cs typeface="Calibri" panose="020F0502020204030204" pitchFamily="34" charset="0"/>
              </a:rPr>
              <a:t>Making predictions on test set</a:t>
            </a:r>
            <a:endParaRPr lang="en-US"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629373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988782"/>
          </a:xfrm>
        </p:spPr>
        <p:txBody>
          <a:bodyPr/>
          <a:lstStyle/>
          <a:p>
            <a:r>
              <a:rPr lang="en-US" b="1" dirty="0" smtClean="0">
                <a:latin typeface="Calibri" panose="020F0502020204030204" pitchFamily="34" charset="0"/>
                <a:ea typeface="Calibri" panose="020F0502020204030204" pitchFamily="34" charset="0"/>
                <a:cs typeface="Calibri" panose="020F0502020204030204" pitchFamily="34" charset="0"/>
              </a:rPr>
              <a:t>EDA – Data Cleaning</a:t>
            </a:r>
            <a:endParaRPr lang="en-US" b="1" dirty="0">
              <a:latin typeface="Calibri" panose="020F0502020204030204" pitchFamily="34" charset="0"/>
              <a:ea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418319" y="1368323"/>
            <a:ext cx="10358535" cy="758955"/>
          </a:xfrm>
        </p:spPr>
        <p:txBody>
          <a:bodyPr>
            <a:normAutofit/>
          </a:bodyPr>
          <a:lstStyle/>
          <a:p>
            <a:r>
              <a:rPr lang="en-US" dirty="0" smtClean="0">
                <a:latin typeface="Calibri" panose="020F0502020204030204" pitchFamily="34" charset="0"/>
                <a:ea typeface="Calibri" panose="020F0502020204030204" pitchFamily="34" charset="0"/>
                <a:cs typeface="Calibri" panose="020F0502020204030204" pitchFamily="34" charset="0"/>
              </a:rPr>
              <a:t>There are few columns in which there is a level called ‘Select’ which is taking care</a:t>
            </a:r>
            <a:endParaRPr lang="en-US" dirty="0">
              <a:latin typeface="Calibri" panose="020F0502020204030204" pitchFamily="34" charset="0"/>
              <a:ea typeface="Calibri" panose="020F0502020204030204" pitchFamily="34" charset="0"/>
              <a:cs typeface="Calibri" panose="020F0502020204030204" pitchFamily="34" charset="0"/>
            </a:endParaRPr>
          </a:p>
        </p:txBody>
      </p:sp>
      <p:pic>
        <p:nvPicPr>
          <p:cNvPr id="4" name="Picture 3"/>
          <p:cNvPicPr>
            <a:picLocks noChangeAspect="1"/>
          </p:cNvPicPr>
          <p:nvPr/>
        </p:nvPicPr>
        <p:blipFill>
          <a:blip r:embed="rId2"/>
          <a:stretch>
            <a:fillRect/>
          </a:stretch>
        </p:blipFill>
        <p:spPr>
          <a:xfrm>
            <a:off x="674641" y="2054101"/>
            <a:ext cx="9845893" cy="4237087"/>
          </a:xfrm>
          <a:prstGeom prst="rect">
            <a:avLst/>
          </a:prstGeom>
        </p:spPr>
      </p:pic>
    </p:spTree>
    <p:extLst>
      <p:ext uri="{BB962C8B-B14F-4D97-AF65-F5344CB8AC3E}">
        <p14:creationId xmlns:p14="http://schemas.microsoft.com/office/powerpoint/2010/main" val="6562403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9499" y="172799"/>
            <a:ext cx="9404723" cy="862898"/>
          </a:xfrm>
        </p:spPr>
        <p:txBody>
          <a:bodyPr/>
          <a:lstStyle/>
          <a:p>
            <a:r>
              <a:rPr lang="en-US" b="1" dirty="0" smtClean="0">
                <a:latin typeface="Calibri" panose="020F0502020204030204" pitchFamily="34" charset="0"/>
                <a:ea typeface="Calibri" panose="020F0502020204030204" pitchFamily="34" charset="0"/>
                <a:cs typeface="Calibri" panose="020F0502020204030204" pitchFamily="34" charset="0"/>
              </a:rPr>
              <a:t>Lead Source &amp; Lead Origin</a:t>
            </a:r>
            <a:endParaRPr lang="en-US" b="1" dirty="0">
              <a:latin typeface="Calibri" panose="020F0502020204030204" pitchFamily="34" charset="0"/>
              <a:ea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185056" y="967524"/>
            <a:ext cx="11450217" cy="851945"/>
          </a:xfrm>
        </p:spPr>
        <p:txBody>
          <a:bodyPr>
            <a:normAutofit/>
          </a:bodyPr>
          <a:lstStyle/>
          <a:p>
            <a:r>
              <a:rPr lang="en-US" dirty="0" smtClean="0">
                <a:latin typeface="Calibri" panose="020F0502020204030204" pitchFamily="34" charset="0"/>
                <a:ea typeface="Calibri" panose="020F0502020204030204" pitchFamily="34" charset="0"/>
                <a:cs typeface="Calibri" panose="020F0502020204030204" pitchFamily="34" charset="0"/>
              </a:rPr>
              <a:t>In lead source the leads through google &amp; direct traffic high probability to convert</a:t>
            </a:r>
          </a:p>
          <a:p>
            <a:r>
              <a:rPr lang="en-US" dirty="0" smtClean="0">
                <a:latin typeface="Calibri" panose="020F0502020204030204" pitchFamily="34" charset="0"/>
                <a:ea typeface="Calibri" panose="020F0502020204030204" pitchFamily="34" charset="0"/>
                <a:cs typeface="Calibri" panose="020F0502020204030204" pitchFamily="34" charset="0"/>
              </a:rPr>
              <a:t>Where as in lead origin most number of leads are landing in submission</a:t>
            </a:r>
            <a:endParaRPr lang="en-US" dirty="0">
              <a:latin typeface="Calibri" panose="020F0502020204030204" pitchFamily="34" charset="0"/>
              <a:ea typeface="Calibri" panose="020F0502020204030204" pitchFamily="34" charset="0"/>
              <a:cs typeface="Calibri" panose="020F0502020204030204" pitchFamily="34" charset="0"/>
            </a:endParaRPr>
          </a:p>
        </p:txBody>
      </p:sp>
      <p:pic>
        <p:nvPicPr>
          <p:cNvPr id="5" name="Picture 4"/>
          <p:cNvPicPr>
            <a:picLocks noChangeAspect="1"/>
          </p:cNvPicPr>
          <p:nvPr/>
        </p:nvPicPr>
        <p:blipFill>
          <a:blip r:embed="rId2"/>
          <a:stretch>
            <a:fillRect/>
          </a:stretch>
        </p:blipFill>
        <p:spPr>
          <a:xfrm>
            <a:off x="1345388" y="1953492"/>
            <a:ext cx="9129551" cy="4618120"/>
          </a:xfrm>
          <a:prstGeom prst="rect">
            <a:avLst/>
          </a:prstGeom>
        </p:spPr>
      </p:pic>
    </p:spTree>
    <p:extLst>
      <p:ext uri="{BB962C8B-B14F-4D97-AF65-F5344CB8AC3E}">
        <p14:creationId xmlns:p14="http://schemas.microsoft.com/office/powerpoint/2010/main" val="8709723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0796" y="312759"/>
            <a:ext cx="9404723" cy="694947"/>
          </a:xfrm>
        </p:spPr>
        <p:txBody>
          <a:bodyPr/>
          <a:lstStyle/>
          <a:p>
            <a:r>
              <a:rPr lang="en-US" b="1" dirty="0" smtClean="0">
                <a:latin typeface="Calibri" panose="020F0502020204030204" pitchFamily="34" charset="0"/>
                <a:ea typeface="Calibri" panose="020F0502020204030204" pitchFamily="34" charset="0"/>
                <a:cs typeface="Calibri" panose="020F0502020204030204" pitchFamily="34" charset="0"/>
              </a:rPr>
              <a:t>Last Lead Activity</a:t>
            </a:r>
            <a:endParaRPr lang="en-US" b="1" dirty="0">
              <a:latin typeface="Calibri" panose="020F0502020204030204" pitchFamily="34" charset="0"/>
              <a:ea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196152" y="1147665"/>
            <a:ext cx="9854682" cy="842930"/>
          </a:xfrm>
        </p:spPr>
        <p:txBody>
          <a:bodyPr>
            <a:normAutofit/>
          </a:bodyPr>
          <a:lstStyle/>
          <a:p>
            <a:r>
              <a:rPr lang="en-US" dirty="0" smtClean="0">
                <a:latin typeface="Calibri" panose="020F0502020204030204" pitchFamily="34" charset="0"/>
                <a:ea typeface="Calibri" panose="020F0502020204030204" pitchFamily="34" charset="0"/>
                <a:cs typeface="Calibri" panose="020F0502020204030204" pitchFamily="34" charset="0"/>
              </a:rPr>
              <a:t>Leads which are opening email have high probability to convert, same as sending SMS will also benefit. </a:t>
            </a:r>
            <a:endParaRPr lang="en-US" dirty="0">
              <a:latin typeface="Calibri" panose="020F0502020204030204" pitchFamily="34" charset="0"/>
              <a:ea typeface="Calibri" panose="020F0502020204030204" pitchFamily="34" charset="0"/>
              <a:cs typeface="Calibri" panose="020F0502020204030204" pitchFamily="34" charset="0"/>
            </a:endParaRPr>
          </a:p>
        </p:txBody>
      </p:sp>
      <p:pic>
        <p:nvPicPr>
          <p:cNvPr id="4" name="Picture 3"/>
          <p:cNvPicPr>
            <a:picLocks noChangeAspect="1"/>
          </p:cNvPicPr>
          <p:nvPr/>
        </p:nvPicPr>
        <p:blipFill>
          <a:blip r:embed="rId2"/>
          <a:stretch>
            <a:fillRect/>
          </a:stretch>
        </p:blipFill>
        <p:spPr>
          <a:xfrm>
            <a:off x="3251839" y="1887958"/>
            <a:ext cx="6210838" cy="4778154"/>
          </a:xfrm>
          <a:prstGeom prst="rect">
            <a:avLst/>
          </a:prstGeom>
        </p:spPr>
      </p:pic>
    </p:spTree>
    <p:extLst>
      <p:ext uri="{BB962C8B-B14F-4D97-AF65-F5344CB8AC3E}">
        <p14:creationId xmlns:p14="http://schemas.microsoft.com/office/powerpoint/2010/main" val="9122472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8829" y="172800"/>
            <a:ext cx="9404723" cy="909551"/>
          </a:xfrm>
        </p:spPr>
        <p:txBody>
          <a:bodyPr/>
          <a:lstStyle/>
          <a:p>
            <a:r>
              <a:rPr lang="en-US" b="1" dirty="0" smtClean="0">
                <a:latin typeface="Calibri" panose="020F0502020204030204" pitchFamily="34" charset="0"/>
                <a:ea typeface="Calibri" panose="020F0502020204030204" pitchFamily="34" charset="0"/>
                <a:cs typeface="Calibri" panose="020F0502020204030204" pitchFamily="34" charset="0"/>
              </a:rPr>
              <a:t>What is your occupation</a:t>
            </a:r>
            <a:endParaRPr lang="en-US" b="1" dirty="0">
              <a:latin typeface="Calibri" panose="020F0502020204030204" pitchFamily="34" charset="0"/>
              <a:ea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82420" y="1008231"/>
            <a:ext cx="10535817" cy="581673"/>
          </a:xfrm>
        </p:spPr>
        <p:txBody>
          <a:bodyPr>
            <a:normAutofit/>
          </a:bodyPr>
          <a:lstStyle/>
          <a:p>
            <a:r>
              <a:rPr lang="en-US" dirty="0" smtClean="0">
                <a:latin typeface="Calibri" panose="020F0502020204030204" pitchFamily="34" charset="0"/>
                <a:ea typeface="Calibri" panose="020F0502020204030204" pitchFamily="34" charset="0"/>
                <a:cs typeface="Calibri" panose="020F0502020204030204" pitchFamily="34" charset="0"/>
              </a:rPr>
              <a:t>Leads which are unemployed are more interested to join the course than others. </a:t>
            </a:r>
            <a:endParaRPr lang="en-US" dirty="0">
              <a:latin typeface="Calibri" panose="020F0502020204030204" pitchFamily="34" charset="0"/>
              <a:ea typeface="Calibri" panose="020F0502020204030204" pitchFamily="34" charset="0"/>
              <a:cs typeface="Calibri" panose="020F0502020204030204" pitchFamily="34" charset="0"/>
            </a:endParaRPr>
          </a:p>
        </p:txBody>
      </p:sp>
      <p:pic>
        <p:nvPicPr>
          <p:cNvPr id="4" name="Picture 3"/>
          <p:cNvPicPr>
            <a:picLocks noChangeAspect="1"/>
          </p:cNvPicPr>
          <p:nvPr/>
        </p:nvPicPr>
        <p:blipFill>
          <a:blip r:embed="rId2"/>
          <a:stretch>
            <a:fillRect/>
          </a:stretch>
        </p:blipFill>
        <p:spPr>
          <a:xfrm>
            <a:off x="2244909" y="1655743"/>
            <a:ext cx="6210838" cy="4778154"/>
          </a:xfrm>
          <a:prstGeom prst="rect">
            <a:avLst/>
          </a:prstGeom>
        </p:spPr>
      </p:pic>
    </p:spTree>
    <p:extLst>
      <p:ext uri="{BB962C8B-B14F-4D97-AF65-F5344CB8AC3E}">
        <p14:creationId xmlns:p14="http://schemas.microsoft.com/office/powerpoint/2010/main" val="350422539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175</TotalTime>
  <Words>641</Words>
  <Application>Microsoft Office PowerPoint</Application>
  <PresentationFormat>Widescreen</PresentationFormat>
  <Paragraphs>67</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Century Gothic</vt:lpstr>
      <vt:lpstr>Wingdings 3</vt:lpstr>
      <vt:lpstr>Ion</vt:lpstr>
      <vt:lpstr>Lead Scoring Case Study</vt:lpstr>
      <vt:lpstr>Contents</vt:lpstr>
      <vt:lpstr>Problem Statement</vt:lpstr>
      <vt:lpstr>Business Objective</vt:lpstr>
      <vt:lpstr>Problem Approach</vt:lpstr>
      <vt:lpstr>EDA – Data Cleaning</vt:lpstr>
      <vt:lpstr>Lead Source &amp; Lead Origin</vt:lpstr>
      <vt:lpstr>Last Lead Activity</vt:lpstr>
      <vt:lpstr>What is your occupation</vt:lpstr>
      <vt:lpstr>Model Evaluation</vt:lpstr>
      <vt:lpstr>Observations</vt:lpstr>
      <vt:lpstr>Conclusions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Lead Scoring Case Study</dc:title>
  <dc:creator>venu gopal</dc:creator>
  <cp:lastModifiedBy>venu gopal</cp:lastModifiedBy>
  <cp:revision>23</cp:revision>
  <dcterms:created xsi:type="dcterms:W3CDTF">2023-06-19T15:24:23Z</dcterms:created>
  <dcterms:modified xsi:type="dcterms:W3CDTF">2023-06-19T18:20:20Z</dcterms:modified>
</cp:coreProperties>
</file>