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0" r:id="rId2"/>
    <p:sldId id="257" r:id="rId3"/>
    <p:sldId id="258" r:id="rId4"/>
    <p:sldId id="278" r:id="rId5"/>
    <p:sldId id="279" r:id="rId6"/>
    <p:sldId id="260" r:id="rId7"/>
    <p:sldId id="261" r:id="rId8"/>
    <p:sldId id="275" r:id="rId9"/>
    <p:sldId id="277" r:id="rId10"/>
    <p:sldId id="270" r:id="rId11"/>
    <p:sldId id="263" r:id="rId12"/>
    <p:sldId id="264" r:id="rId13"/>
    <p:sldId id="281" r:id="rId14"/>
    <p:sldId id="265" r:id="rId15"/>
    <p:sldId id="282"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INATH18-hub/CSE-G32-CAPSTONE-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vlpubs.nist.gov/nistpubs/SpecialPublications/NIST.SP.800-63b.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77" y="1069102"/>
            <a:ext cx="10276591" cy="899657"/>
          </a:xfrm>
        </p:spPr>
        <p:txBody>
          <a:bodyPr/>
          <a:lstStyle/>
          <a:p>
            <a:pPr algn="ctr"/>
            <a:r>
              <a:rPr lang="en-GB" dirty="0"/>
              <a:t>HOSPITAL FINDER APP</a:t>
            </a:r>
          </a:p>
        </p:txBody>
      </p:sp>
      <p:sp>
        <p:nvSpPr>
          <p:cNvPr id="3" name="Subtitle 2"/>
          <p:cNvSpPr>
            <a:spLocks noGrp="1"/>
          </p:cNvSpPr>
          <p:nvPr>
            <p:ph type="subTitle" idx="1"/>
          </p:nvPr>
        </p:nvSpPr>
        <p:spPr>
          <a:xfrm>
            <a:off x="790469" y="1968759"/>
            <a:ext cx="3970594" cy="475861"/>
          </a:xfrm>
        </p:spPr>
        <p:txBody>
          <a:bodyPr/>
          <a:lstStyle/>
          <a:p>
            <a:pPr algn="l"/>
            <a:r>
              <a:rPr lang="en-GB" dirty="0"/>
              <a:t>Batch Number: </a:t>
            </a:r>
            <a:r>
              <a:rPr lang="en-GB" dirty="0">
                <a:solidFill>
                  <a:schemeClr val="tx1"/>
                </a:solidFill>
              </a:rPr>
              <a:t>32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73795032"/>
              </p:ext>
            </p:extLst>
          </p:nvPr>
        </p:nvGraphicFramePr>
        <p:xfrm>
          <a:off x="630904" y="2519265"/>
          <a:ext cx="5418666" cy="21945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89249">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289249">
                <a:tc>
                  <a:txBody>
                    <a:bodyPr/>
                    <a:lstStyle/>
                    <a:p>
                      <a:pPr algn="ctr"/>
                      <a:r>
                        <a:rPr lang="en-GB" dirty="0"/>
                        <a:t>20211CSE0115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B Sharath Chandra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89249">
                <a:tc>
                  <a:txBody>
                    <a:bodyPr/>
                    <a:lstStyle/>
                    <a:p>
                      <a:pPr algn="ctr"/>
                      <a:r>
                        <a:rPr lang="en-GB" dirty="0"/>
                        <a:t>20211CSE0118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V </a:t>
                      </a:r>
                      <a:r>
                        <a:rPr lang="en-GB" dirty="0" err="1"/>
                        <a:t>Meghanatha</a:t>
                      </a:r>
                      <a:r>
                        <a:rPr lang="en-GB" dirty="0"/>
                        <a:t>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89249">
                <a:tc>
                  <a:txBody>
                    <a:bodyPr/>
                    <a:lstStyle/>
                    <a:p>
                      <a:pPr algn="ctr"/>
                      <a:r>
                        <a:rPr lang="en-GB" dirty="0"/>
                        <a:t>20211CSE0518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N Keshava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89249">
                <a:tc>
                  <a:txBody>
                    <a:bodyPr/>
                    <a:lstStyle/>
                    <a:p>
                      <a:pPr algn="ctr"/>
                      <a:r>
                        <a:rPr lang="en-GB" dirty="0"/>
                        <a:t>20211CSE0124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t>K </a:t>
                      </a:r>
                      <a:r>
                        <a:rPr lang="en-GB" dirty="0" err="1"/>
                        <a:t>Venakta</a:t>
                      </a:r>
                      <a:r>
                        <a:rPr lang="en-GB" dirty="0"/>
                        <a:t> Sainath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89249">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1968759"/>
            <a:ext cx="5514292" cy="239796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a:solidFill>
                  <a:schemeClr val="tx1"/>
                </a:solidFill>
              </a:rPr>
              <a:t>Ms. Ayesha </a:t>
            </a:r>
            <a:r>
              <a:rPr lang="en-GB" sz="1700" dirty="0" err="1">
                <a:solidFill>
                  <a:schemeClr val="tx1"/>
                </a:solidFill>
              </a:rPr>
              <a:t>Taranum</a:t>
            </a:r>
            <a:endParaRPr lang="en-GB" sz="1700" dirty="0">
              <a:solidFill>
                <a:schemeClr val="tx1"/>
              </a:solidFill>
            </a:endParaRPr>
          </a:p>
          <a:p>
            <a:pPr algn="l"/>
            <a:r>
              <a:rPr lang="en-GB" sz="1700" dirty="0">
                <a:solidFill>
                  <a:schemeClr val="tx1"/>
                </a:solidFill>
              </a:rPr>
              <a:t>Assistant Professor</a:t>
            </a:r>
          </a:p>
          <a:p>
            <a:pPr algn="l"/>
            <a:r>
              <a:rPr lang="en-GB" sz="1700" dirty="0">
                <a:solidFill>
                  <a:schemeClr val="tx1"/>
                </a:solidFill>
              </a:rPr>
              <a:t>School of Computer Science &amp;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lang="en-GB"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p:txBody>
      </p:sp>
      <p:sp>
        <p:nvSpPr>
          <p:cNvPr id="7" name="Google Shape;91;p13">
            <a:extLst>
              <a:ext uri="{FF2B5EF4-FFF2-40B4-BE49-F238E27FC236}">
                <a16:creationId xmlns:a16="http://schemas.microsoft.com/office/drawing/2014/main" id="{526187F0-2F76-C2A9-846D-8506D5CA028B}"/>
              </a:ext>
            </a:extLst>
          </p:cNvPr>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latin typeface="Cambria" panose="02040503050406030204" pitchFamily="18" charset="0"/>
                <a:ea typeface="Cambria" panose="02040503050406030204" pitchFamily="18" charset="0"/>
                <a:cs typeface="Verdana"/>
                <a:sym typeface="Verdana"/>
              </a:rPr>
              <a:t>: COMPUTER SCIENCE and ENGINEERING(CSE)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Mr. Amarnath J L</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t>Timeline of the Project (Gantt Chart)</a:t>
            </a:r>
          </a:p>
        </p:txBody>
      </p:sp>
      <p:pic>
        <p:nvPicPr>
          <p:cNvPr id="4" name="Picture 3">
            <a:extLst>
              <a:ext uri="{FF2B5EF4-FFF2-40B4-BE49-F238E27FC236}">
                <a16:creationId xmlns:a16="http://schemas.microsoft.com/office/drawing/2014/main" id="{4B7AA04D-3F06-B91B-D304-D032746AE1B2}"/>
              </a:ext>
            </a:extLst>
          </p:cNvPr>
          <p:cNvPicPr>
            <a:picLocks noChangeAspect="1"/>
          </p:cNvPicPr>
          <p:nvPr/>
        </p:nvPicPr>
        <p:blipFill>
          <a:blip r:embed="rId3"/>
          <a:stretch>
            <a:fillRect/>
          </a:stretch>
        </p:blipFill>
        <p:spPr>
          <a:xfrm>
            <a:off x="1009957" y="1865210"/>
            <a:ext cx="9582150" cy="3324225"/>
          </a:xfrm>
          <a:prstGeom prst="rect">
            <a:avLst/>
          </a:prstGeom>
        </p:spPr>
      </p:pic>
      <p:sp>
        <p:nvSpPr>
          <p:cNvPr id="7" name="TextBox 6">
            <a:extLst>
              <a:ext uri="{FF2B5EF4-FFF2-40B4-BE49-F238E27FC236}">
                <a16:creationId xmlns:a16="http://schemas.microsoft.com/office/drawing/2014/main" id="{C9B4FA12-8ADE-DBC8-B1CA-5A1718DABE35}"/>
              </a:ext>
            </a:extLst>
          </p:cNvPr>
          <p:cNvSpPr txBox="1"/>
          <p:nvPr/>
        </p:nvSpPr>
        <p:spPr>
          <a:xfrm>
            <a:off x="1524000" y="2320413"/>
            <a:ext cx="299883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Final Report and Presentation</a:t>
            </a:r>
            <a:endParaRPr lang="en-IN"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D79C9599-0A7F-064F-AF3D-9B7BF7619756}"/>
              </a:ext>
            </a:extLst>
          </p:cNvPr>
          <p:cNvSpPr txBox="1"/>
          <p:nvPr/>
        </p:nvSpPr>
        <p:spPr>
          <a:xfrm>
            <a:off x="2104103" y="3068000"/>
            <a:ext cx="291034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Testing and Refinement</a:t>
            </a:r>
            <a:endParaRPr lang="en-IN" sz="16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3B4A9E04-C7C3-570C-9F71-DFDF567CB9C2}"/>
              </a:ext>
            </a:extLst>
          </p:cNvPr>
          <p:cNvSpPr txBox="1"/>
          <p:nvPr/>
        </p:nvSpPr>
        <p:spPr>
          <a:xfrm>
            <a:off x="494523" y="3823834"/>
            <a:ext cx="4136472" cy="369332"/>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Development of App(Frontend &amp; Backend</a:t>
            </a:r>
            <a:r>
              <a:rPr lang="en-US" dirty="0"/>
              <a:t>)</a:t>
            </a:r>
            <a:endParaRPr lang="en-IN" dirty="0"/>
          </a:p>
        </p:txBody>
      </p:sp>
      <p:sp>
        <p:nvSpPr>
          <p:cNvPr id="11" name="TextBox 10">
            <a:extLst>
              <a:ext uri="{FF2B5EF4-FFF2-40B4-BE49-F238E27FC236}">
                <a16:creationId xmlns:a16="http://schemas.microsoft.com/office/drawing/2014/main" id="{DB616CD1-9052-2142-A147-AD209D15485F}"/>
              </a:ext>
            </a:extLst>
          </p:cNvPr>
          <p:cNvSpPr txBox="1"/>
          <p:nvPr/>
        </p:nvSpPr>
        <p:spPr>
          <a:xfrm>
            <a:off x="2189829" y="4607180"/>
            <a:ext cx="3217914"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Research and Analysis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lnSpcReduction="10000"/>
          </a:bodyPr>
          <a:lstStyle/>
          <a:p>
            <a:pPr marL="0" indent="0">
              <a:buNone/>
            </a:pPr>
            <a:r>
              <a:rPr lang="en-US" sz="1200" b="1" dirty="0"/>
              <a:t>1)Improved Healthcare Accessibility</a:t>
            </a:r>
            <a:endParaRPr lang="en-US" sz="1200" dirty="0"/>
          </a:p>
          <a:p>
            <a:pPr marL="0" indent="0">
              <a:buNone/>
            </a:pPr>
            <a:r>
              <a:rPr lang="en-US" sz="1200" dirty="0"/>
              <a:t>The app will make it easier for users to locate nearby hospitals and doctors based on real-time data, ensuring faster access to medical services, especially in emergencies.</a:t>
            </a:r>
          </a:p>
          <a:p>
            <a:pPr marL="0" indent="0">
              <a:buNone/>
            </a:pPr>
            <a:r>
              <a:rPr lang="en-US" sz="1200" b="1" dirty="0"/>
              <a:t>2)Faster Emergency Response</a:t>
            </a:r>
            <a:endParaRPr lang="en-US" sz="1200" dirty="0"/>
          </a:p>
          <a:p>
            <a:pPr marL="0" indent="0">
              <a:buNone/>
            </a:pPr>
            <a:r>
              <a:rPr lang="en-US" sz="1200" dirty="0"/>
              <a:t>By providing real-time information about available hospital resources and nearby emergency services, users will experience reduced waiting times and quicker decision-making during critical situations.</a:t>
            </a:r>
          </a:p>
          <a:p>
            <a:pPr marL="0" indent="0">
              <a:buNone/>
            </a:pPr>
            <a:r>
              <a:rPr lang="en-US" sz="1200" b="1" dirty="0"/>
              <a:t>3)Better Appointment Management</a:t>
            </a:r>
            <a:endParaRPr lang="en-US" sz="1200" dirty="0"/>
          </a:p>
          <a:p>
            <a:pPr marL="0" indent="0">
              <a:buNone/>
            </a:pPr>
            <a:r>
              <a:rPr lang="en-US" sz="1200" dirty="0"/>
              <a:t>Users will be able to book appointments with doctors seamlessly, reducing the time and effort spent finding available slots. This will streamline the healthcare process for routine check-ups and specialist visits.</a:t>
            </a:r>
          </a:p>
          <a:p>
            <a:pPr marL="0" indent="0">
              <a:buNone/>
            </a:pPr>
            <a:r>
              <a:rPr lang="en-US" sz="1200" dirty="0"/>
              <a:t>4)</a:t>
            </a:r>
            <a:r>
              <a:rPr lang="en-US" sz="1200" b="1" dirty="0"/>
              <a:t> Enhanced User Experience</a:t>
            </a:r>
            <a:endParaRPr lang="en-US" sz="1200" dirty="0"/>
          </a:p>
          <a:p>
            <a:pPr marL="0" indent="0">
              <a:buNone/>
            </a:pPr>
            <a:r>
              <a:rPr lang="en-US" sz="1200" dirty="0"/>
              <a:t>The user-friendly interface and intuitive design will ensure that users can quickly search for hospitals, check availability, and manage their healthcare needs with minimal friction.</a:t>
            </a:r>
          </a:p>
          <a:p>
            <a:pPr marL="0" indent="0">
              <a:buNone/>
            </a:pPr>
            <a:r>
              <a:rPr lang="en-US" sz="1200" dirty="0"/>
              <a:t>5)</a:t>
            </a:r>
            <a:r>
              <a:rPr lang="en-US" sz="1200" b="1" dirty="0"/>
              <a:t> Real-Time Updates and Data Accuracy</a:t>
            </a:r>
            <a:endParaRPr lang="en-US" sz="1200" dirty="0"/>
          </a:p>
          <a:p>
            <a:pPr marL="0" indent="0">
              <a:buNone/>
            </a:pPr>
            <a:r>
              <a:rPr lang="en-US" sz="1200" dirty="0"/>
              <a:t>The integration with hospital management systems will provide up-to-date information, allowing users to make informed decisions about where to seek care based on current hospital capacity and doctor availability.</a:t>
            </a:r>
          </a:p>
          <a:p>
            <a:pPr marL="0" indent="0">
              <a:buNone/>
            </a:pPr>
            <a:r>
              <a:rPr lang="en-US" sz="1200" dirty="0"/>
              <a:t>6)</a:t>
            </a:r>
            <a:r>
              <a:rPr lang="en-US" sz="1200" b="1" dirty="0"/>
              <a:t> Increased Coverage for Rural Areas</a:t>
            </a:r>
            <a:endParaRPr lang="en-US" sz="1200" dirty="0"/>
          </a:p>
          <a:p>
            <a:pPr marL="0" indent="0">
              <a:buNone/>
            </a:pPr>
            <a:r>
              <a:rPr lang="en-US" sz="1200" dirty="0"/>
              <a:t>By including hospitals from rural and semi-urban regions, the app will bridge the gap in healthcare accessibility, making medical services more available to underserved populations</a:t>
            </a:r>
          </a:p>
          <a:p>
            <a:pPr marL="0" indent="0">
              <a:buNone/>
            </a:pPr>
            <a:r>
              <a:rPr lang="en-US" sz="1200" dirty="0"/>
              <a:t>7)</a:t>
            </a:r>
            <a:r>
              <a:rPr lang="en-US" sz="1200" b="1" dirty="0"/>
              <a:t> Improved Healthcare System Efficiency</a:t>
            </a:r>
            <a:endParaRPr lang="en-US" sz="1200" dirty="0"/>
          </a:p>
          <a:p>
            <a:pPr marL="0" indent="0">
              <a:buNone/>
            </a:pPr>
            <a:r>
              <a:rPr lang="en-US" sz="1200" dirty="0"/>
              <a:t>Hospitals can optimize their operations by sharing real-time data with the app, leading to better patient distribution and resource utilization (e.g., bed management and emergency room allocation).</a:t>
            </a:r>
          </a:p>
          <a:p>
            <a:pPr marL="0" indent="0">
              <a:buNone/>
            </a:pPr>
            <a:r>
              <a:rPr lang="en-US" sz="1200" dirty="0"/>
              <a:t>8)</a:t>
            </a:r>
            <a:r>
              <a:rPr lang="en-US" sz="1200" b="1" dirty="0"/>
              <a:t> Personalized Healthcare</a:t>
            </a:r>
            <a:endParaRPr lang="en-US" sz="1200" dirty="0"/>
          </a:p>
          <a:p>
            <a:pPr marL="0" indent="0">
              <a:buNone/>
            </a:pPr>
            <a:r>
              <a:rPr lang="en-US" sz="1200" dirty="0"/>
              <a:t>By allowing users to store their medical history and preferences, the app will provide personalized recommendations, helping users find the best-fit hospitals and doctors according to their health needs.</a:t>
            </a:r>
          </a:p>
          <a:p>
            <a:pPr marL="0" indent="0">
              <a:buNone/>
            </a:pPr>
            <a:endParaRPr lang="en-US" sz="1200" dirty="0"/>
          </a:p>
          <a:p>
            <a:pPr marL="0" indent="0">
              <a:buNone/>
            </a:pPr>
            <a:endParaRPr lang="en-US" sz="1100" dirty="0"/>
          </a:p>
          <a:p>
            <a:pPr marL="0" indent="0">
              <a:buNone/>
            </a:pPr>
            <a:endParaRPr lang="en-US" sz="1400"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r>
              <a:rPr lang="en-US" dirty="0"/>
              <a:t>The </a:t>
            </a:r>
            <a:r>
              <a:rPr lang="en-US" b="1" dirty="0"/>
              <a:t>Hospital Finder App</a:t>
            </a:r>
            <a:r>
              <a:rPr lang="en-US" dirty="0"/>
              <a:t> presents a practical solution to the pressing challenge of accessing healthcare services efficiently and promptly. By providing users with real-time information about doctor availability, hospital resources, and the ability to book appointments, the app significantly improves the healthcare experience. Through the integration of hospital management systems and real-time data synchronization, the app ensures that users can make informed decisions about where and when to seek medical attention.</a:t>
            </a:r>
          </a:p>
          <a:p>
            <a:r>
              <a:rPr lang="en-US" dirty="0"/>
              <a:t>The app’s focus on user-friendly design and essential features, such as real-time updates on hospital capacities and available doctors, streamlines the process of accessing healthcare without relying on location-based services. Instead, it emphasizes the importance of up-to-date medical resource management and efficient communication between patients and healthcare providers.</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noFill/>
          <a:ln>
            <a:noFill/>
          </a:ln>
        </p:spPr>
        <p:txBody>
          <a:bodyPr spcFirstLastPara="1" wrap="square" lIns="91425" tIns="45700" rIns="91425" bIns="45700" anchor="ctr" anchorCtr="0">
            <a:noAutofit/>
          </a:bodyPr>
          <a:lstStyle/>
          <a:p>
            <a:pPr lvl="0"/>
            <a:r>
              <a:rPr lang="en-US" dirty="0"/>
              <a:t>Github Link</a:t>
            </a:r>
          </a:p>
        </p:txBody>
      </p:sp>
      <p:sp>
        <p:nvSpPr>
          <p:cNvPr id="115" name="Google Shape;115;p17"/>
          <p:cNvSpPr txBox="1">
            <a:spLocks noGrp="1"/>
          </p:cNvSpPr>
          <p:nvPr>
            <p:ph type="body" idx="1"/>
          </p:nvPr>
        </p:nvSpPr>
        <p:spPr>
          <a:xfrm>
            <a:off x="812800" y="1143001"/>
            <a:ext cx="10668000" cy="4953000"/>
          </a:xfrm>
          <a:noFill/>
          <a:ln>
            <a:noFill/>
          </a:ln>
        </p:spPr>
        <p:txBody>
          <a:bodyPr spcFirstLastPara="1" wrap="square" lIns="91425" tIns="45700" rIns="91425" bIns="45700" anchor="t" anchorCtr="0">
            <a:normAutofit/>
          </a:bodyPr>
          <a:lstStyle/>
          <a:p>
            <a:pPr lvl="0"/>
            <a:endParaRPr lang="en-US" dirty="0"/>
          </a:p>
          <a:p>
            <a:pPr lvl="0"/>
            <a:endParaRPr lang="en-US" dirty="0"/>
          </a:p>
          <a:p>
            <a:pPr lvl="0"/>
            <a:endParaRPr lang="en-US" dirty="0"/>
          </a:p>
          <a:p>
            <a:pPr lvl="0"/>
            <a:endParaRPr lang="en-US" dirty="0"/>
          </a:p>
          <a:p>
            <a:pPr lvl="0"/>
            <a:endParaRPr lang="en-US" dirty="0"/>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890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hlinkClick r:id="rId3"/>
              </a:rPr>
              <a:t>https://github.com/SAINATH18-hub/CSE-G32-CAPSTONE-PROJECT</a:t>
            </a: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477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20000"/>
          </a:bodyPr>
          <a:lstStyle/>
          <a:p>
            <a:pPr>
              <a:lnSpc>
                <a:spcPct val="110000"/>
              </a:lnSpc>
              <a:buFont typeface="Wingdings" panose="05000000000000000000" pitchFamily="2" charset="2"/>
              <a:buChar char="Ø"/>
            </a:pPr>
            <a:r>
              <a:rPr lang="en-US" dirty="0">
                <a:latin typeface="Arial" panose="020B0604020202020204" pitchFamily="34" charset="0"/>
                <a:cs typeface="Arial" panose="020B0604020202020204" pitchFamily="34" charset="0"/>
              </a:rPr>
              <a:t>National Institute of Standards and Technology (NIST). (2020). Digital Identity Guidelines: Authentication and Lifecycle Management. Retrieved from </a:t>
            </a:r>
            <a:r>
              <a:rPr lang="en-US" dirty="0">
                <a:latin typeface="Arial" panose="020B0604020202020204" pitchFamily="34" charset="0"/>
                <a:cs typeface="Arial" panose="020B0604020202020204" pitchFamily="34" charset="0"/>
                <a:hlinkClick r:id="rId2"/>
              </a:rPr>
              <a:t>https://nvlpubs.nist.gov/nistpubs/SpecialPublications/NIST.SP.800-63b.pdf</a:t>
            </a:r>
            <a:endParaRPr lang="en-US"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Ø"/>
            </a:pPr>
            <a:r>
              <a:rPr lang="en-US" dirty="0" err="1">
                <a:latin typeface="Arial" panose="020B0604020202020204" pitchFamily="34" charset="0"/>
                <a:cs typeface="Arial" panose="020B0604020202020204" pitchFamily="34" charset="0"/>
              </a:rPr>
              <a:t>Waskito</a:t>
            </a:r>
            <a:r>
              <a:rPr lang="en-US" dirty="0">
                <a:latin typeface="Arial" panose="020B0604020202020204" pitchFamily="34" charset="0"/>
                <a:cs typeface="Arial" panose="020B0604020202020204" pitchFamily="34" charset="0"/>
              </a:rPr>
              <a:t> , A. A., Arifin, A., &amp; Nuh, M. (2022, July). Optimization of Emergency Department Bed Availability using Patient Detection System. In 2022 International Seminar on Intelligent Technology and Its Applications (ISITIA) (pp. 48-51). IEEE</a:t>
            </a:r>
          </a:p>
          <a:p>
            <a:pPr>
              <a:lnSpc>
                <a:spcPct val="110000"/>
              </a:lnSpc>
              <a:buFont typeface="Wingdings" panose="05000000000000000000" pitchFamily="2" charset="2"/>
              <a:buChar char="Ø"/>
            </a:pPr>
            <a:r>
              <a:rPr lang="en-IN" dirty="0" err="1">
                <a:latin typeface="Arial" panose="020B0604020202020204" pitchFamily="34" charset="0"/>
                <a:cs typeface="Arial" panose="020B0604020202020204" pitchFamily="34" charset="0"/>
              </a:rPr>
              <a:t>Eshraq</a:t>
            </a:r>
            <a:r>
              <a:rPr lang="en-IN" dirty="0">
                <a:latin typeface="Arial" panose="020B0604020202020204" pitchFamily="34" charset="0"/>
                <a:cs typeface="Arial" panose="020B0604020202020204" pitchFamily="34" charset="0"/>
              </a:rPr>
              <a:t> Ali </a:t>
            </a:r>
            <a:r>
              <a:rPr lang="en-IN" dirty="0" err="1">
                <a:latin typeface="Arial" panose="020B0604020202020204" pitchFamily="34" charset="0"/>
                <a:cs typeface="Arial" panose="020B0604020202020204" pitchFamily="34" charset="0"/>
              </a:rPr>
              <a:t>Alweshail</a:t>
            </a:r>
            <a:r>
              <a:rPr lang="en-IN" dirty="0">
                <a:latin typeface="Arial" panose="020B0604020202020204" pitchFamily="34" charset="0"/>
                <a:cs typeface="Arial" panose="020B0604020202020204" pitchFamily="34" charset="0"/>
              </a:rPr>
              <a:t>, Hajar </a:t>
            </a:r>
            <a:r>
              <a:rPr lang="en-IN" dirty="0" err="1">
                <a:latin typeface="Arial" panose="020B0604020202020204" pitchFamily="34" charset="0"/>
                <a:cs typeface="Arial" panose="020B0604020202020204" pitchFamily="34" charset="0"/>
              </a:rPr>
              <a:t>Brahim</a:t>
            </a:r>
            <a:r>
              <a:rPr lang="en-IN" dirty="0">
                <a:latin typeface="Arial" panose="020B0604020202020204" pitchFamily="34" charset="0"/>
                <a:cs typeface="Arial" panose="020B0604020202020204" pitchFamily="34" charset="0"/>
              </a:rPr>
              <a:t>: "A Smartphone Application to Provide the Health Care Services at Home </a:t>
            </a:r>
            <a:r>
              <a:rPr lang="en-IN" dirty="0" err="1">
                <a:latin typeface="Arial" panose="020B0604020202020204" pitchFamily="34" charset="0"/>
                <a:cs typeface="Arial" panose="020B0604020202020204" pitchFamily="34" charset="0"/>
              </a:rPr>
              <a:t>Eshraq</a:t>
            </a:r>
            <a:r>
              <a:rPr lang="en-IN" dirty="0">
                <a:latin typeface="Arial" panose="020B0604020202020204" pitchFamily="34" charset="0"/>
                <a:cs typeface="Arial" panose="020B0604020202020204" pitchFamily="34" charset="0"/>
              </a:rPr>
              <a:t> Ali </a:t>
            </a:r>
            <a:r>
              <a:rPr lang="en-IN" dirty="0" err="1">
                <a:latin typeface="Arial" panose="020B0604020202020204" pitchFamily="34" charset="0"/>
                <a:cs typeface="Arial" panose="020B0604020202020204" pitchFamily="34" charset="0"/>
              </a:rPr>
              <a:t>Alweshail</a:t>
            </a:r>
            <a:r>
              <a:rPr lang="en-IN" dirty="0">
                <a:latin typeface="Arial" panose="020B0604020202020204" pitchFamily="34" charset="0"/>
                <a:cs typeface="Arial" panose="020B0604020202020204" pitchFamily="34" charset="0"/>
              </a:rPr>
              <a:t>, Hajar </a:t>
            </a:r>
            <a:r>
              <a:rPr lang="en-IN" dirty="0" err="1">
                <a:latin typeface="Arial" panose="020B0604020202020204" pitchFamily="34" charset="0"/>
                <a:cs typeface="Arial" panose="020B0604020202020204" pitchFamily="34" charset="0"/>
              </a:rPr>
              <a:t>Brahim</a:t>
            </a:r>
            <a:r>
              <a:rPr lang="en-IN" dirty="0">
                <a:latin typeface="Arial" panose="020B0604020202020204" pitchFamily="34" charset="0"/>
                <a:cs typeface="Arial" panose="020B0604020202020204" pitchFamily="34" charset="0"/>
              </a:rPr>
              <a:t>", IEEE Access, pp:100-107, (2020).</a:t>
            </a:r>
          </a:p>
          <a:p>
            <a:pPr>
              <a:lnSpc>
                <a:spcPct val="110000"/>
              </a:lnSpc>
              <a:buFont typeface="Wingdings" panose="05000000000000000000" pitchFamily="2" charset="2"/>
              <a:buChar char="Ø"/>
            </a:pPr>
            <a:r>
              <a:rPr lang="en-US" dirty="0">
                <a:latin typeface="Arial" panose="020B0604020202020204" pitchFamily="34" charset="0"/>
                <a:cs typeface="Arial" panose="020B0604020202020204" pitchFamily="34" charset="0"/>
              </a:rPr>
              <a:t>Pecoraro, F., </a:t>
            </a:r>
            <a:r>
              <a:rPr lang="en-US" dirty="0" err="1">
                <a:latin typeface="Arial" panose="020B0604020202020204" pitchFamily="34" charset="0"/>
                <a:cs typeface="Arial" panose="020B0604020202020204" pitchFamily="34" charset="0"/>
              </a:rPr>
              <a:t>Luzi</a:t>
            </a:r>
            <a:r>
              <a:rPr lang="en-US" dirty="0">
                <a:latin typeface="Arial" panose="020B0604020202020204" pitchFamily="34" charset="0"/>
                <a:cs typeface="Arial" panose="020B0604020202020204" pitchFamily="34" charset="0"/>
              </a:rPr>
              <a:t>, D. and Clemente, F., 2021. The efficiency in the ordinary hospital bed management: A comparative analysis in four European countries before the COVID-19 outbreak. </a:t>
            </a:r>
            <a:r>
              <a:rPr lang="en-US" dirty="0" err="1">
                <a:latin typeface="Arial" panose="020B0604020202020204" pitchFamily="34" charset="0"/>
                <a:cs typeface="Arial" panose="020B0604020202020204" pitchFamily="34" charset="0"/>
              </a:rPr>
              <a:t>Plos</a:t>
            </a:r>
            <a:r>
              <a:rPr lang="en-US" dirty="0">
                <a:latin typeface="Arial" panose="020B0604020202020204" pitchFamily="34" charset="0"/>
                <a:cs typeface="Arial" panose="020B0604020202020204" pitchFamily="34" charset="0"/>
              </a:rPr>
              <a:t> one, 16(3), p.e0248867.</a:t>
            </a:r>
          </a:p>
          <a:p>
            <a:pPr>
              <a:lnSpc>
                <a:spcPct val="110000"/>
              </a:lnSpc>
              <a:buFont typeface="Wingdings" panose="05000000000000000000" pitchFamily="2" charset="2"/>
              <a:buChar char="Ø"/>
              <a:tabLst>
                <a:tab pos="2727325"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Adamopoulou</a:t>
            </a:r>
            <a:r>
              <a:rPr lang="en-US" dirty="0">
                <a:effectLst/>
                <a:latin typeface="Arial" panose="020B0604020202020204" pitchFamily="34" charset="0"/>
                <a:ea typeface="Times New Roman" panose="02020603050405020304" pitchFamily="18" charset="0"/>
                <a:cs typeface="Arial" panose="020B0604020202020204" pitchFamily="34" charset="0"/>
              </a:rPr>
              <a:t>, E., &amp; </a:t>
            </a:r>
            <a:r>
              <a:rPr lang="en-US" dirty="0" err="1">
                <a:effectLst/>
                <a:latin typeface="Arial" panose="020B0604020202020204" pitchFamily="34" charset="0"/>
                <a:ea typeface="Times New Roman" panose="02020603050405020304" pitchFamily="18" charset="0"/>
                <a:cs typeface="Arial" panose="020B0604020202020204" pitchFamily="34" charset="0"/>
              </a:rPr>
              <a:t>Moussiades</a:t>
            </a:r>
            <a:r>
              <a:rPr lang="en-US" dirty="0">
                <a:effectLst/>
                <a:latin typeface="Arial" panose="020B0604020202020204" pitchFamily="34" charset="0"/>
                <a:ea typeface="Times New Roman" panose="02020603050405020304" pitchFamily="18" charset="0"/>
                <a:cs typeface="Arial" panose="020B0604020202020204" pitchFamily="34" charset="0"/>
              </a:rPr>
              <a:t>, L. (2020). An overview of chatbot technology. </a:t>
            </a:r>
            <a:r>
              <a:rPr lang="en-US" i="1" dirty="0">
                <a:effectLst/>
                <a:latin typeface="Arial" panose="020B0604020202020204" pitchFamily="34" charset="0"/>
                <a:ea typeface="Times New Roman" panose="02020603050405020304" pitchFamily="18" charset="0"/>
                <a:cs typeface="Arial" panose="020B0604020202020204" pitchFamily="34" charset="0"/>
              </a:rPr>
              <a:t>Artificial Intelligence Review</a:t>
            </a:r>
            <a:r>
              <a:rPr lang="en-US" dirty="0">
                <a:effectLst/>
                <a:latin typeface="Arial" panose="020B0604020202020204" pitchFamily="34" charset="0"/>
                <a:ea typeface="Times New Roman" panose="02020603050405020304" pitchFamily="18" charset="0"/>
                <a:cs typeface="Arial" panose="020B0604020202020204" pitchFamily="34" charset="0"/>
              </a:rPr>
              <a:t>, 53(1), 345-374.</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CBC9E-D592-4C97-B9B8-AEF48B5F6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8B6D5-4E16-76E5-667C-2342F4DB8FF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B22A7E8-3702-6D40-FB70-E3661D3CB381}"/>
              </a:ext>
            </a:extLst>
          </p:cNvPr>
          <p:cNvSpPr>
            <a:spLocks noGrp="1"/>
          </p:cNvSpPr>
          <p:nvPr>
            <p:ph idx="1"/>
          </p:nvPr>
        </p:nvSpPr>
        <p:spPr>
          <a:xfrm>
            <a:off x="812800" y="952501"/>
            <a:ext cx="10668000" cy="4952997"/>
          </a:xfrm>
        </p:spPr>
        <p:txBody>
          <a:bodyPr>
            <a:normAutofit/>
          </a:bodyPr>
          <a:lstStyle/>
          <a:p>
            <a:pPr>
              <a:buFont typeface="Wingdings" panose="05000000000000000000" pitchFamily="2" charset="2"/>
              <a:buChar char="Ø"/>
            </a:pPr>
            <a:r>
              <a:rPr lang="en-US" dirty="0" err="1">
                <a:latin typeface="Arial" panose="020B0604020202020204" pitchFamily="34" charset="0"/>
                <a:cs typeface="Arial" panose="020B0604020202020204" pitchFamily="34" charset="0"/>
              </a:rPr>
              <a:t>Waskito</a:t>
            </a:r>
            <a:r>
              <a:rPr lang="en-US" dirty="0">
                <a:latin typeface="Arial" panose="020B0604020202020204" pitchFamily="34" charset="0"/>
                <a:cs typeface="Arial" panose="020B0604020202020204" pitchFamily="34" charset="0"/>
              </a:rPr>
              <a:t>, A. A., Arifin, A., &amp; Nuh, M. (2022, July). Optimization of Emergency Department Bed </a:t>
            </a:r>
            <a:r>
              <a:rPr lang="en-US" dirty="0" err="1">
                <a:latin typeface="Arial" panose="020B0604020202020204" pitchFamily="34" charset="0"/>
                <a:cs typeface="Arial" panose="020B0604020202020204" pitchFamily="34" charset="0"/>
              </a:rPr>
              <a:t>Availabilty</a:t>
            </a:r>
            <a:r>
              <a:rPr lang="en-US" dirty="0">
                <a:latin typeface="Arial" panose="020B0604020202020204" pitchFamily="34" charset="0"/>
                <a:cs typeface="Arial" panose="020B0604020202020204" pitchFamily="34" charset="0"/>
              </a:rPr>
              <a:t> using Patient Detection System. In 2022 International Seminar on Intelligent Technology and Its Applications (ISITIA) (pp. 48-51). IEEE</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dirty="0">
                <a:latin typeface="Arial" panose="020B0604020202020204" pitchFamily="34" charset="0"/>
                <a:cs typeface="Arial" panose="020B0604020202020204" pitchFamily="34" charset="0"/>
              </a:rPr>
              <a:t>Geetha, Selvaraj, </a:t>
            </a:r>
            <a:r>
              <a:rPr lang="en-IN" dirty="0" err="1">
                <a:latin typeface="Arial" panose="020B0604020202020204" pitchFamily="34" charset="0"/>
                <a:cs typeface="Arial" panose="020B0604020202020204" pitchFamily="34" charset="0"/>
              </a:rPr>
              <a:t>Samayan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Narayanamoorthy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Thangaraj</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Manirathinam</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Daekook</a:t>
            </a:r>
            <a:r>
              <a:rPr lang="en-IN" dirty="0">
                <a:latin typeface="Arial" panose="020B0604020202020204" pitchFamily="34" charset="0"/>
                <a:cs typeface="Arial" panose="020B0604020202020204" pitchFamily="34" charset="0"/>
              </a:rPr>
              <a:t> Kang. "Fuzzy case-based reasoning approach for finding COVID-19 patients priority in hospitals at source shortage period." Expert Systems with Applications 178 (2021): 114997.</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Inoue, M., Taguchi, R. and </a:t>
            </a:r>
            <a:r>
              <a:rPr lang="en-US" dirty="0" err="1">
                <a:latin typeface="Arial" panose="020B0604020202020204" pitchFamily="34" charset="0"/>
                <a:cs typeface="Arial" panose="020B0604020202020204" pitchFamily="34" charset="0"/>
              </a:rPr>
              <a:t>Umezaki</a:t>
            </a:r>
            <a:r>
              <a:rPr lang="en-US" dirty="0">
                <a:latin typeface="Arial" panose="020B0604020202020204" pitchFamily="34" charset="0"/>
                <a:cs typeface="Arial" panose="020B0604020202020204" pitchFamily="34" charset="0"/>
              </a:rPr>
              <a:t>, T., 2018, July. </a:t>
            </a:r>
            <a:r>
              <a:rPr lang="en-US" dirty="0" err="1">
                <a:latin typeface="Arial" panose="020B0604020202020204" pitchFamily="34" charset="0"/>
                <a:cs typeface="Arial" panose="020B0604020202020204" pitchFamily="34" charset="0"/>
              </a:rPr>
              <a:t>Visionbased</a:t>
            </a:r>
            <a:r>
              <a:rPr lang="en-US" dirty="0">
                <a:latin typeface="Arial" panose="020B0604020202020204" pitchFamily="34" charset="0"/>
                <a:cs typeface="Arial" panose="020B0604020202020204" pitchFamily="34" charset="0"/>
              </a:rPr>
              <a:t> bed detection for hospital patient monitoring system. In 2018 40th Annual International Conference of the IEEE Engineering in Medicine and Biology Society (EMBC) (pp. 5006-5009). IEEE. </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056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5C559009-E297-1B57-1DCB-1F5C768D80F2}"/>
              </a:ext>
            </a:extLst>
          </p:cNvPr>
          <p:cNvPicPr>
            <a:picLocks noChangeAspect="1"/>
          </p:cNvPicPr>
          <p:nvPr/>
        </p:nvPicPr>
        <p:blipFill>
          <a:blip r:embed="rId2"/>
          <a:stretch>
            <a:fillRect/>
          </a:stretch>
        </p:blipFill>
        <p:spPr>
          <a:xfrm>
            <a:off x="3284376" y="1240972"/>
            <a:ext cx="5178489" cy="4855026"/>
          </a:xfrm>
          <a:prstGeom prst="rect">
            <a:avLst/>
          </a:prstGeom>
        </p:spPr>
      </p:pic>
      <p:sp>
        <p:nvSpPr>
          <p:cNvPr id="7" name="AutoShape 6" descr="A diagram representing the relationship between the Hospital Finder App and the Sustainable Development Goals (SDGs). In the center, place the 'Hospital Finder App'. Around it, link three key SDGs: Goal 3 (Good Health and Well-being), Goal 9 (Industry, Innovation, and Infrastructure), and Goal 10 (Reduced Inequalities). Use icons or visual symbols for each SDG, and show arrows or lines connecting the Hospital Finder App to each of these SDGs. The diagram should be clean and visually appealing, with vibrant colors representing each goal.">
            <a:extLst>
              <a:ext uri="{FF2B5EF4-FFF2-40B4-BE49-F238E27FC236}">
                <a16:creationId xmlns:a16="http://schemas.microsoft.com/office/drawing/2014/main" id="{437D4B7D-FB0F-BE03-99B0-012B06B15D47}"/>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a:bodyPr>
          <a:lstStyle/>
          <a:p>
            <a:r>
              <a:rPr lang="en-US" b="1" dirty="0"/>
              <a:t>Hospital Finder App</a:t>
            </a:r>
            <a:r>
              <a:rPr lang="en-US" dirty="0"/>
              <a:t>, a solution aimed at simplifying access to healthcare services. In today's healthcare environment, finding the right medical assistance quickly is essential. Our app allows users to explore hospitals, check the availability of doctors, and find medical resources with ease.</a:t>
            </a:r>
          </a:p>
          <a:p>
            <a:r>
              <a:rPr lang="en-US" dirty="0"/>
              <a:t>The app is designed to provide up-to-date information about healthcare facilities, helping users make informed decisions for their medical needs, whether it’s for general consultation or specialized treatment. Our goal is to enhance the efficiency of healthcare access by empowering users with accurate and reliable data.</a:t>
            </a:r>
          </a:p>
          <a:p>
            <a:r>
              <a:rPr lang="en-US" dirty="0"/>
              <a:t>In today’s world, access to healthcare is more important than ever. Whether in emergencies or routine medical care, finding the right hospital and healthcare provider can be challenging and time-sensitive.</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542212" y="1143001"/>
            <a:ext cx="10668000" cy="4952997"/>
          </a:xfrm>
        </p:spPr>
        <p:txBody>
          <a:bodyPr>
            <a:noAutofit/>
          </a:bodyPr>
          <a:lstStyle/>
          <a:p>
            <a:r>
              <a:rPr lang="en-US" sz="1600" b="1" dirty="0"/>
              <a:t>Doctor Availability and Hospital Capacity</a:t>
            </a:r>
            <a:br>
              <a:rPr lang="en-US" sz="1600" dirty="0"/>
            </a:br>
            <a:r>
              <a:rPr lang="en-US" sz="1600" dirty="0"/>
              <a:t>Research by Zhang et al. (2020) emphasized the importance of real-time doctor availability and hospital capacity data. They found that without knowing the availability of specific medical professionals, patients often experience frustration and increased waiting times, especially during emergencies.</a:t>
            </a:r>
          </a:p>
          <a:p>
            <a:r>
              <a:rPr lang="en-US" sz="1600" b="1" dirty="0"/>
              <a:t>User-Centered Design in Healthcare Apps</a:t>
            </a:r>
            <a:br>
              <a:rPr lang="en-US" sz="1600" dirty="0"/>
            </a:br>
            <a:r>
              <a:rPr lang="en-US" sz="1600" dirty="0"/>
              <a:t>User-centered design has been recognized as a critical factor in the success of healthcare applications. A study by Adams and Brown (2018) underscored that healthcare apps must be intuitive and easy to use for people of all ages.</a:t>
            </a:r>
          </a:p>
          <a:p>
            <a:r>
              <a:rPr lang="en-US" sz="1600" b="1" dirty="0"/>
              <a:t>Healthcare Apps During the COVID-19 Pandemic</a:t>
            </a:r>
            <a:br>
              <a:rPr lang="en-US" sz="1600" dirty="0"/>
            </a:br>
            <a:r>
              <a:rPr lang="en-US" sz="1600" dirty="0"/>
              <a:t>The COVID-19 pandemic highlighted the necessity for efficient healthcare information systems. A review by Johnson et al. (2021) found that during the pandemic, applications that provided real-time updates about hospital availability and resources played a pivotal role in managing patient flow and reducing overcrowding.</a:t>
            </a:r>
          </a:p>
          <a:p>
            <a:r>
              <a:rPr lang="en-US" sz="1600" b="1" dirty="0"/>
              <a:t>Emergency Healthcare and Mobile Solutions</a:t>
            </a:r>
            <a:br>
              <a:rPr lang="en-US" sz="1600" dirty="0"/>
            </a:br>
            <a:r>
              <a:rPr lang="en-US" sz="1600" dirty="0"/>
              <a:t>In emergency healthcare scenarios, the availability of real-time information and instant access to hospitals and healthcare facilities is critical. Mobile apps that integrate emergency services have been shown to improve the speed at which patients receive care. A study by Smith et al. (2018).</a:t>
            </a:r>
          </a:p>
          <a:p>
            <a:endParaRPr lang="en-US" sz="1600" b="1"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GB" dirty="0"/>
          </a:p>
        </p:txBody>
      </p:sp>
      <p:sp>
        <p:nvSpPr>
          <p:cNvPr id="3" name="Content Placeholder 2"/>
          <p:cNvSpPr>
            <a:spLocks noGrp="1"/>
          </p:cNvSpPr>
          <p:nvPr>
            <p:ph idx="1"/>
          </p:nvPr>
        </p:nvSpPr>
        <p:spPr>
          <a:xfrm>
            <a:off x="765671" y="990589"/>
            <a:ext cx="10848158" cy="4952997"/>
          </a:xfrm>
        </p:spPr>
        <p:txBody>
          <a:bodyPr>
            <a:normAutofit/>
          </a:bodyPr>
          <a:lstStyle/>
          <a:p>
            <a:pPr marL="0" indent="0" algn="just">
              <a:buNone/>
            </a:pPr>
            <a:r>
              <a:rPr lang="en-US" sz="2200" b="0" i="0" dirty="0">
                <a:solidFill>
                  <a:srgbClr val="232323"/>
                </a:solidFill>
                <a:effectLst/>
                <a:latin typeface="Verdana" panose="020B0604030504040204" pitchFamily="34" charset="0"/>
              </a:rPr>
              <a:t>This application can be improved in the future by adding the following functionalities:</a:t>
            </a:r>
          </a:p>
          <a:p>
            <a:pPr marL="0" indent="0" algn="just">
              <a:buNone/>
            </a:pPr>
            <a:endParaRPr lang="en-US" sz="2200" b="0" i="0" dirty="0">
              <a:solidFill>
                <a:srgbClr val="232323"/>
              </a:solidFill>
              <a:effectLst/>
              <a:latin typeface="Verdana" panose="020B0604030504040204" pitchFamily="34" charset="0"/>
            </a:endParaRPr>
          </a:p>
          <a:p>
            <a:pPr algn="just">
              <a:lnSpc>
                <a:spcPct val="200000"/>
              </a:lnSpc>
              <a:buFont typeface="+mj-lt"/>
              <a:buAutoNum type="arabicParenR"/>
            </a:pPr>
            <a:r>
              <a:rPr lang="en-IN" sz="1800" dirty="0"/>
              <a:t>Traditional Search Engines</a:t>
            </a:r>
          </a:p>
          <a:p>
            <a:pPr algn="just">
              <a:lnSpc>
                <a:spcPct val="200000"/>
              </a:lnSpc>
              <a:buFont typeface="+mj-lt"/>
              <a:buAutoNum type="arabicParenR"/>
            </a:pPr>
            <a:r>
              <a:rPr lang="en-US" sz="1800" dirty="0"/>
              <a:t>Hospital Websites and Phone Calls</a:t>
            </a:r>
            <a:endParaRPr lang="en-IN" sz="1800" dirty="0"/>
          </a:p>
          <a:p>
            <a:pPr algn="just">
              <a:lnSpc>
                <a:spcPct val="200000"/>
              </a:lnSpc>
              <a:buFont typeface="+mj-lt"/>
              <a:buAutoNum type="arabicParenR"/>
            </a:pPr>
            <a:r>
              <a:rPr lang="en-IN" sz="1800" dirty="0"/>
              <a:t>Appointment-Booking Apps</a:t>
            </a:r>
          </a:p>
          <a:p>
            <a:pPr algn="just">
              <a:lnSpc>
                <a:spcPct val="200000"/>
              </a:lnSpc>
              <a:buFont typeface="+mj-lt"/>
              <a:buAutoNum type="arabicParenR"/>
            </a:pPr>
            <a:r>
              <a:rPr lang="en-IN" sz="1800" dirty="0"/>
              <a:t>Emergency Services (Ambulance Apps)</a:t>
            </a:r>
          </a:p>
          <a:p>
            <a:pPr algn="just">
              <a:lnSpc>
                <a:spcPct val="200000"/>
              </a:lnSpc>
              <a:buFont typeface="+mj-lt"/>
              <a:buAutoNum type="arabicParenR"/>
            </a:pPr>
            <a:r>
              <a:rPr lang="en-IN" sz="1800" dirty="0"/>
              <a:t>Limited Regional Coverage</a:t>
            </a:r>
          </a:p>
          <a:p>
            <a:pPr marL="0" indent="0" algn="just">
              <a:buNone/>
            </a:pPr>
            <a:endParaRPr lang="en-US" sz="2200" b="0" i="0" dirty="0">
              <a:solidFill>
                <a:srgbClr val="232323"/>
              </a:solidFill>
              <a:effectLst/>
              <a:latin typeface="Verdana" panose="020B0604030504040204" pitchFamily="34" charset="0"/>
            </a:endParaRPr>
          </a:p>
          <a:p>
            <a:pPr marL="0" indent="0" algn="just">
              <a:buNone/>
            </a:pPr>
            <a:endParaRPr lang="en-US" sz="2200" dirty="0">
              <a:solidFill>
                <a:srgbClr val="232323"/>
              </a:solidFill>
            </a:endParaRPr>
          </a:p>
          <a:p>
            <a:pPr marL="0" indent="0" algn="just">
              <a:buNone/>
            </a:pPr>
            <a:endParaRPr lang="en-US" sz="2200" b="0" i="0" dirty="0">
              <a:solidFill>
                <a:srgbClr val="232323"/>
              </a:solidFill>
              <a:effectLst/>
              <a:latin typeface="Verdana" panose="020B0604030504040204" pitchFamily="34" charset="0"/>
            </a:endParaRPr>
          </a:p>
          <a:p>
            <a:pPr marL="0" indent="0" algn="just">
              <a:buNone/>
            </a:pPr>
            <a:endParaRPr lang="en-US" sz="2200" dirty="0">
              <a:solidFill>
                <a:srgbClr val="232323"/>
              </a:solidFill>
            </a:endParaRPr>
          </a:p>
          <a:p>
            <a:pPr marL="0" indent="0" algn="just">
              <a:buNone/>
            </a:pPr>
            <a:endParaRPr lang="en-US" sz="2200" b="0" i="0" dirty="0">
              <a:solidFill>
                <a:srgbClr val="232323"/>
              </a:solidFill>
              <a:effectLst/>
              <a:latin typeface="Verdana" panose="020B0604030504040204" pitchFamily="34" charset="0"/>
            </a:endParaRPr>
          </a:p>
          <a:p>
            <a:pPr marL="0" indent="0" algn="just">
              <a:buNone/>
            </a:pPr>
            <a:endParaRPr lang="en-US" sz="2200" b="0" i="0" dirty="0">
              <a:solidFill>
                <a:srgbClr val="232323"/>
              </a:solidFill>
              <a:effectLst/>
              <a:latin typeface="Verdana" panose="020B0604030504040204" pitchFamily="34" charset="0"/>
            </a:endParaRPr>
          </a:p>
        </p:txBody>
      </p:sp>
      <p:pic>
        <p:nvPicPr>
          <p:cNvPr id="11" name="Picture 10">
            <a:extLst>
              <a:ext uri="{FF2B5EF4-FFF2-40B4-BE49-F238E27FC236}">
                <a16:creationId xmlns:a16="http://schemas.microsoft.com/office/drawing/2014/main" id="{CB8A0A58-FE2C-6D28-474A-BFCFAEAC4A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2200"/>
          <a:stretch/>
        </p:blipFill>
        <p:spPr>
          <a:xfrm>
            <a:off x="6728677" y="1834187"/>
            <a:ext cx="3879714" cy="3913469"/>
          </a:xfrm>
          <a:prstGeom prst="rect">
            <a:avLst/>
          </a:prstGeom>
        </p:spPr>
      </p:pic>
    </p:spTree>
    <p:extLst>
      <p:ext uri="{BB962C8B-B14F-4D97-AF65-F5344CB8AC3E}">
        <p14:creationId xmlns:p14="http://schemas.microsoft.com/office/powerpoint/2010/main" val="10989443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67586"/>
            <a:ext cx="10914144" cy="4777036"/>
          </a:xfrm>
        </p:spPr>
        <p:txBody>
          <a:bodyPr>
            <a:normAutofit/>
          </a:bodyPr>
          <a:lstStyle/>
          <a:p>
            <a:r>
              <a:rPr lang="en-US" sz="1600" b="1" dirty="0"/>
              <a:t>Key Proposed Features to Address the Drawbacks</a:t>
            </a:r>
          </a:p>
          <a:p>
            <a:pPr>
              <a:buFont typeface="+mj-lt"/>
              <a:buAutoNum type="arabicPeriod"/>
            </a:pPr>
            <a:r>
              <a:rPr lang="en-US" sz="1600" b="1" dirty="0"/>
              <a:t>Real-Time Data Feeds</a:t>
            </a:r>
            <a:br>
              <a:rPr lang="en-US" sz="1600" dirty="0"/>
            </a:br>
            <a:r>
              <a:rPr lang="en-US" sz="1600" dirty="0"/>
              <a:t>Hospitals will be integrated into the app through APIs or manual updates, ensuring users receive the most current data on bed capacity, doctor availability, and emergency services.</a:t>
            </a:r>
          </a:p>
          <a:p>
            <a:pPr>
              <a:buFont typeface="+mj-lt"/>
              <a:buAutoNum type="arabicPeriod"/>
            </a:pPr>
            <a:r>
              <a:rPr lang="en-US" sz="1600" b="1" dirty="0"/>
              <a:t>Centralized Platform</a:t>
            </a:r>
            <a:br>
              <a:rPr lang="en-US" sz="1600" dirty="0"/>
            </a:br>
            <a:r>
              <a:rPr lang="en-US" sz="1600" dirty="0"/>
              <a:t>Instead of relying on separate hospital websites or phone calls, the app consolidates all necessary information in one place, making it faster and easier for users to find the healthcare services they need.</a:t>
            </a:r>
          </a:p>
          <a:p>
            <a:pPr>
              <a:buFont typeface="+mj-lt"/>
              <a:buAutoNum type="arabicPeriod"/>
            </a:pPr>
            <a:r>
              <a:rPr lang="en-US" sz="1600" b="1" dirty="0"/>
              <a:t>Emergency-Ready Functionality</a:t>
            </a:r>
            <a:br>
              <a:rPr lang="en-US" sz="1600" dirty="0"/>
            </a:br>
            <a:r>
              <a:rPr lang="en-US" sz="1600" dirty="0"/>
              <a:t>A specialized emergency alert feature allows users to quickly find hospitals that can handle urgent cases, reducing delays in care. Users will also have the ability to share their location with emergency contacts or responders.</a:t>
            </a:r>
          </a:p>
          <a:p>
            <a:pPr>
              <a:buFont typeface="+mj-lt"/>
              <a:buAutoNum type="arabicPeriod"/>
            </a:pPr>
            <a:r>
              <a:rPr lang="en-US" sz="1600" b="1" dirty="0"/>
              <a:t>Comprehensive Regional Coverage</a:t>
            </a:r>
            <a:br>
              <a:rPr lang="en-US" sz="1600" dirty="0"/>
            </a:br>
            <a:r>
              <a:rPr lang="en-US" sz="1600" dirty="0"/>
              <a:t>The app will focus on including rural and semi-urban hospitals, providing broader coverage for underrepresented regions and ensuring healthcare access for all.</a:t>
            </a:r>
          </a:p>
          <a:p>
            <a:pPr>
              <a:buFont typeface="+mj-lt"/>
              <a:buAutoNum type="arabicPeriod"/>
            </a:pPr>
            <a:r>
              <a:rPr lang="en-US" sz="1600" b="1" dirty="0"/>
              <a:t>User-Centered Design</a:t>
            </a:r>
            <a:br>
              <a:rPr lang="en-US" sz="1600" dirty="0"/>
            </a:br>
            <a:r>
              <a:rPr lang="en-US" sz="1600" dirty="0"/>
              <a:t>With a simple, user-friendly interface, the app will make it easy for people of all ages and technical skill levels to quickly access medical services, even in high-pressure situations.</a:t>
            </a:r>
          </a:p>
          <a:p>
            <a:pPr algn="just">
              <a:buFont typeface="Wingdings" panose="05000000000000000000" pitchFamily="2" charset="2"/>
              <a:buChar char="ü"/>
            </a:pPr>
            <a:endParaRPr lang="en-GB" sz="2000" i="1" dirty="0">
              <a:effectLst>
                <a:outerShdw blurRad="38100" dist="38100" dir="2700000" algn="tl">
                  <a:srgbClr val="000000">
                    <a:alpha val="43137"/>
                  </a:srgbClr>
                </a:outerShdw>
              </a:effectLst>
            </a:endParaRPr>
          </a:p>
          <a:p>
            <a:pPr algn="just">
              <a:buFont typeface="Wingdings" panose="05000000000000000000" pitchFamily="2" charset="2"/>
              <a:buChar char="ü"/>
            </a:pPr>
            <a:endParaRPr lang="en-GB" sz="2000" i="1" dirty="0">
              <a:effectLst>
                <a:outerShdw blurRad="38100" dist="38100" dir="2700000" algn="tl">
                  <a:srgbClr val="000000">
                    <a:alpha val="43137"/>
                  </a:srgbClr>
                </a:outerShdw>
              </a:effectLst>
            </a:endParaRPr>
          </a:p>
          <a:p>
            <a:pPr algn="just">
              <a:buFont typeface="Wingdings" panose="05000000000000000000" pitchFamily="2" charset="2"/>
              <a:buChar char="ü"/>
            </a:pPr>
            <a:endParaRPr lang="en-GB" sz="2000" i="1" dirty="0">
              <a:effectLst>
                <a:outerShdw blurRad="38100" dist="38100" dir="2700000" algn="tl">
                  <a:srgbClr val="000000">
                    <a:alpha val="43137"/>
                  </a:srgbClr>
                </a:outerShdw>
              </a:effectLst>
            </a:endParaRPr>
          </a:p>
          <a:p>
            <a:pPr algn="just">
              <a:buFont typeface="Wingdings" panose="05000000000000000000" pitchFamily="2" charset="2"/>
              <a:buChar char="Ø"/>
            </a:pPr>
            <a:endParaRPr lang="en-GB" sz="2000" dirty="0"/>
          </a:p>
        </p:txBody>
      </p:sp>
    </p:spTree>
    <p:extLst>
      <p:ext uri="{BB962C8B-B14F-4D97-AF65-F5344CB8AC3E}">
        <p14:creationId xmlns:p14="http://schemas.microsoft.com/office/powerpoint/2010/main" val="2585683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580AFC4E-2311-ADB7-3A92-1E4AE3C9F476}"/>
              </a:ext>
            </a:extLst>
          </p:cNvPr>
          <p:cNvSpPr>
            <a:spLocks noGrp="1" noChangeArrowheads="1"/>
          </p:cNvSpPr>
          <p:nvPr>
            <p:ph idx="1"/>
          </p:nvPr>
        </p:nvSpPr>
        <p:spPr bwMode="auto">
          <a:xfrm>
            <a:off x="812800" y="1051625"/>
            <a:ext cx="774648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Access to Healthcare Services</a:t>
            </a:r>
            <a:endParaRPr lang="en-US" altLang="en-US" sz="1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Efficiency in Finding Medical Care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Hospital and Doctor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 Emergency Healthcare Access</a:t>
            </a:r>
            <a:endParaRPr lang="en-US" altLang="en-US" sz="1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 Healthcare Coverage for Rural Areas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IN" sz="1800" b="1" dirty="0">
                <a:latin typeface="Times New Roman" panose="02020603050405020304" pitchFamily="18" charset="0"/>
                <a:cs typeface="Times New Roman" panose="02020603050405020304" pitchFamily="18" charset="0"/>
              </a:rPr>
              <a:t>Create a User-Friendly Interface</a:t>
            </a:r>
            <a:endParaRPr lang="en-US" sz="18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IN" sz="1800" b="1" dirty="0">
                <a:latin typeface="Times New Roman" panose="02020603050405020304" pitchFamily="18" charset="0"/>
                <a:cs typeface="Times New Roman" panose="02020603050405020304" pitchFamily="18" charset="0"/>
              </a:rPr>
              <a:t>Facilitate Personalization and Data Management</a:t>
            </a:r>
            <a:endParaRPr lang="en-US" sz="18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IN" sz="1800" b="1" dirty="0">
                <a:latin typeface="Times New Roman" panose="02020603050405020304" pitchFamily="18" charset="0"/>
                <a:cs typeface="Times New Roman" panose="02020603050405020304" pitchFamily="18" charset="0"/>
              </a:rPr>
              <a:t>Support Preventive Healthcare</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D7A696CC-2AE1-BCC1-B3DA-4FE90A2ABCE8}"/>
              </a:ext>
            </a:extLst>
          </p:cNvPr>
          <p:cNvSpPr>
            <a:spLocks noGrp="1" noChangeArrowheads="1"/>
          </p:cNvSpPr>
          <p:nvPr>
            <p:ph idx="1"/>
          </p:nvPr>
        </p:nvSpPr>
        <p:spPr bwMode="auto">
          <a:xfrm>
            <a:off x="812800" y="1218842"/>
            <a:ext cx="1145281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Planning</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Conduct research on user needs and technical requirements.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Establish partnerships with hospitals and medical professionals to gather real-time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Create wireframes and prototypes of the app to visualize the user journey.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Design an intuitive UI that supports both routine healthcare searches and emergency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Build the backend with APIs to integrate hospital and doctor data.</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Implement the front-end design using mobile app development frameworks like Flutter or React Native.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Test the functionality of each module (hospital search, doctor availability, emergency alerts).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Conduct unit testing for individual modules and end-to-end testing to ensure seamless functionality.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Perform stress testing to evaluate app performance under high traffic, particularly for emergency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5.Deployment and Maintenance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Deploy the app on relevant app stores (Google Play, Apple App Store).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Monitor app performance and user feedback to improve and maintain the app continuously.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172E83C5-310B-2C01-DDBA-B2AF3724D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190" y="1367595"/>
            <a:ext cx="5761219" cy="450381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a:lnSpc>
                <a:spcPct val="150000"/>
              </a:lnSpc>
            </a:pPr>
            <a:r>
              <a:rPr lang="en-IN" dirty="0"/>
              <a:t>Database Management System (DBMS) for storing hospital/doctor data.</a:t>
            </a:r>
          </a:p>
          <a:p>
            <a:pPr>
              <a:lnSpc>
                <a:spcPct val="150000"/>
              </a:lnSpc>
            </a:pPr>
            <a:r>
              <a:rPr lang="en-IN" dirty="0"/>
              <a:t>Mobile app development platform (e.g., Android Studio).</a:t>
            </a:r>
          </a:p>
          <a:p>
            <a:pPr>
              <a:lnSpc>
                <a:spcPct val="150000"/>
              </a:lnSpc>
            </a:pPr>
            <a:r>
              <a:rPr lang="en-IN"/>
              <a:t>Data Sets</a:t>
            </a:r>
            <a:endParaRPr lang="en-IN" dirty="0"/>
          </a:p>
          <a:p>
            <a:pPr>
              <a:lnSpc>
                <a:spcPct val="150000"/>
              </a:lnSpc>
            </a:pPr>
            <a:r>
              <a:rPr lang="en-US" b="1" dirty="0"/>
              <a:t>Tools</a:t>
            </a:r>
            <a:r>
              <a:rPr lang="en-US" dirty="0"/>
              <a:t>: Node.js, Django, or Spring Boot</a:t>
            </a:r>
            <a:r>
              <a:rPr lang="en-IN" dirty="0"/>
              <a:t>.</a:t>
            </a:r>
          </a:p>
          <a:p>
            <a:pPr>
              <a:lnSpc>
                <a:spcPct val="150000"/>
              </a:lnSpc>
            </a:pPr>
            <a:r>
              <a:rPr lang="en-IN" dirty="0"/>
              <a:t>HTML &amp; HTML5 </a:t>
            </a:r>
          </a:p>
          <a:p>
            <a:pPr>
              <a:lnSpc>
                <a:spcPct val="150000"/>
              </a:lnSpc>
            </a:pPr>
            <a:r>
              <a:rPr lang="en-IN" dirty="0"/>
              <a:t>CSS</a:t>
            </a: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256</TotalTime>
  <Words>1757</Words>
  <Application>Microsoft Office PowerPoint</Application>
  <PresentationFormat>Widescreen</PresentationFormat>
  <Paragraphs>141</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Cambria</vt:lpstr>
      <vt:lpstr>Courier New</vt:lpstr>
      <vt:lpstr>Times New Roman</vt:lpstr>
      <vt:lpstr>Verdana</vt:lpstr>
      <vt:lpstr>Wingdings</vt:lpstr>
      <vt:lpstr>Bioinformatics</vt:lpstr>
      <vt:lpstr>HOSPITAL FINDER APP</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the Project (Gantt Chart)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venkata sainath reddy kudala</cp:lastModifiedBy>
  <cp:revision>33</cp:revision>
  <dcterms:created xsi:type="dcterms:W3CDTF">2023-03-16T03:26:27Z</dcterms:created>
  <dcterms:modified xsi:type="dcterms:W3CDTF">2024-10-21T06:45:51Z</dcterms:modified>
</cp:coreProperties>
</file>