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00" r:id="rId1"/>
  </p:sldMasterIdLst>
  <p:sldIdLst>
    <p:sldId id="257" r:id="rId2"/>
    <p:sldId id="275" r:id="rId3"/>
    <p:sldId id="276" r:id="rId4"/>
    <p:sldId id="278" r:id="rId5"/>
    <p:sldId id="279" r:id="rId6"/>
    <p:sldId id="280" r:id="rId7"/>
    <p:sldId id="281" r:id="rId8"/>
    <p:sldId id="264" r:id="rId9"/>
    <p:sldId id="261" r:id="rId10"/>
    <p:sldId id="260" r:id="rId11"/>
    <p:sldId id="262" r:id="rId12"/>
    <p:sldId id="263" r:id="rId13"/>
    <p:sldId id="282" r:id="rId14"/>
    <p:sldId id="265" r:id="rId15"/>
    <p:sldId id="266" r:id="rId16"/>
    <p:sldId id="267" r:id="rId17"/>
    <p:sldId id="274" r:id="rId18"/>
    <p:sldId id="283" r:id="rId19"/>
    <p:sldId id="28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66" d="100"/>
          <a:sy n="66" d="100"/>
        </p:scale>
        <p:origin x="684"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26393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049844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2991986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0780729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0779067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4/13/2023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5370667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4/13/2023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9248501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25536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28193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91577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7032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7438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4/13/2023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14146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4/13/2023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44496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4/13/2023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07615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4/13/2023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57145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21974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4/13/2023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334991939"/>
      </p:ext>
    </p:extLst>
  </p:cSld>
  <p:clrMap bg1="dk1" tx1="lt1" bg2="dk2" tx2="lt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 id="214748381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302" y="452718"/>
            <a:ext cx="12439584" cy="1439942"/>
          </a:xfrm>
        </p:spPr>
        <p:txBody>
          <a:bodyPr>
            <a:normAutofit/>
          </a:bodyPr>
          <a:lstStyle/>
          <a:p>
            <a:r>
              <a:rPr lang="en-US" sz="2800" b="1" dirty="0">
                <a:ea typeface="+mj-lt"/>
                <a:cs typeface="+mj-lt"/>
              </a:rPr>
              <a:t>          </a:t>
            </a:r>
            <a:br>
              <a:rPr lang="en-US" sz="2800" b="1" dirty="0">
                <a:ea typeface="+mj-lt"/>
                <a:cs typeface="+mj-lt"/>
              </a:rPr>
            </a:br>
            <a:r>
              <a:rPr lang="en-US" sz="2800" b="1" dirty="0">
                <a:ea typeface="+mj-lt"/>
                <a:cs typeface="+mj-lt"/>
              </a:rPr>
              <a:t>	</a:t>
            </a:r>
            <a:r>
              <a:rPr lang="en-US" sz="2800" b="1" dirty="0">
                <a:latin typeface="Times New Roman" panose="02020603050405020304"/>
                <a:ea typeface="+mj-lt"/>
                <a:cs typeface="+mj-lt"/>
              </a:rPr>
              <a:t>MADANAPALLE INSTITUTE OF TECHNOLOGY AND SCIENCE </a:t>
            </a:r>
            <a:br>
              <a:rPr lang="en-US" sz="2800" b="1" dirty="0">
                <a:latin typeface="Times New Roman" panose="02020603050405020304"/>
                <a:ea typeface="+mj-lt"/>
                <a:cs typeface="+mj-lt"/>
              </a:rPr>
            </a:br>
            <a:r>
              <a:rPr lang="en-US" sz="2800" b="1" dirty="0">
                <a:latin typeface="Times New Roman" panose="02020603050405020304"/>
                <a:ea typeface="+mj-lt"/>
                <a:cs typeface="+mj-lt"/>
              </a:rPr>
              <a:t>                  DEPARTMENT OF MECHANICAL ENGINEERING </a:t>
            </a:r>
            <a:endParaRPr lang="en-US" sz="2800" b="1" dirty="0">
              <a:latin typeface="Times New Roman" panose="02020603050405020304"/>
              <a:ea typeface="+mj-lt"/>
              <a:cs typeface="Calibri Light" panose="020F0302020204030204"/>
            </a:endParaRPr>
          </a:p>
        </p:txBody>
      </p:sp>
      <p:sp>
        <p:nvSpPr>
          <p:cNvPr id="5" name="Text Placeholder 4"/>
          <p:cNvSpPr>
            <a:spLocks noGrp="1"/>
          </p:cNvSpPr>
          <p:nvPr>
            <p:ph type="body" idx="1"/>
          </p:nvPr>
        </p:nvSpPr>
        <p:spPr>
          <a:xfrm>
            <a:off x="275624" y="3765175"/>
            <a:ext cx="5880923" cy="1895466"/>
          </a:xfrm>
        </p:spPr>
        <p:txBody>
          <a:bodyPr/>
          <a:lstStyle/>
          <a:p>
            <a:r>
              <a:rPr lang="en-US" dirty="0">
                <a:solidFill>
                  <a:schemeClr val="tx1"/>
                </a:solidFill>
              </a:rPr>
              <a:t>PRESENTED BY :</a:t>
            </a:r>
          </a:p>
          <a:p>
            <a:r>
              <a:rPr lang="en-US" dirty="0">
                <a:solidFill>
                  <a:schemeClr val="tx1"/>
                </a:solidFill>
              </a:rPr>
              <a:t>     </a:t>
            </a:r>
            <a:r>
              <a:rPr lang="en-US" dirty="0" err="1">
                <a:solidFill>
                  <a:schemeClr val="tx1"/>
                </a:solidFill>
              </a:rPr>
              <a:t>chennekki</a:t>
            </a:r>
            <a:r>
              <a:rPr lang="en-US" dirty="0">
                <a:solidFill>
                  <a:schemeClr val="tx1"/>
                </a:solidFill>
              </a:rPr>
              <a:t> </a:t>
            </a:r>
            <a:r>
              <a:rPr lang="en-US" dirty="0" err="1">
                <a:solidFill>
                  <a:schemeClr val="tx1"/>
                </a:solidFill>
              </a:rPr>
              <a:t>sainath</a:t>
            </a:r>
            <a:endParaRPr lang="en-US" dirty="0">
              <a:solidFill>
                <a:schemeClr val="tx1"/>
              </a:solidFill>
            </a:endParaRPr>
          </a:p>
          <a:p>
            <a:r>
              <a:rPr lang="en-US" dirty="0">
                <a:solidFill>
                  <a:schemeClr val="tx1"/>
                </a:solidFill>
              </a:rPr>
              <a:t>     (20695A0335)</a:t>
            </a:r>
          </a:p>
        </p:txBody>
      </p:sp>
      <p:sp>
        <p:nvSpPr>
          <p:cNvPr id="3" name="Content Placeholder 2"/>
          <p:cNvSpPr>
            <a:spLocks noGrp="1"/>
          </p:cNvSpPr>
          <p:nvPr>
            <p:ph sz="half" idx="2"/>
          </p:nvPr>
        </p:nvSpPr>
        <p:spPr>
          <a:xfrm>
            <a:off x="0" y="2356944"/>
            <a:ext cx="12192000" cy="4884737"/>
          </a:xfrm>
        </p:spPr>
        <p:txBody>
          <a:bodyPr vert="horz" lIns="91440" tIns="45720" rIns="91440" bIns="45720" rtlCol="0" anchor="t">
            <a:normAutofit/>
          </a:bodyPr>
          <a:lstStyle/>
          <a:p>
            <a:pPr marL="0" indent="0">
              <a:buClr>
                <a:srgbClr val="8AD0D6"/>
              </a:buClr>
              <a:buNone/>
            </a:pPr>
            <a:r>
              <a:rPr lang="en-US" sz="2400" dirty="0"/>
              <a:t>                                               </a:t>
            </a:r>
            <a:r>
              <a:rPr lang="en-US" sz="2800" dirty="0"/>
              <a:t> </a:t>
            </a:r>
            <a:r>
              <a:rPr lang="en-US" sz="3600" b="1" dirty="0">
                <a:latin typeface="Times New Roman" panose="02020603050405020304"/>
                <a:cs typeface="Times New Roman" panose="02020603050405020304"/>
              </a:rPr>
              <a:t>PROJECT REVIEW -02</a:t>
            </a:r>
            <a:r>
              <a:rPr lang="en-US" sz="3600" b="1" dirty="0"/>
              <a:t>  </a:t>
            </a:r>
            <a:endParaRPr lang="en-US" sz="3600" dirty="0"/>
          </a:p>
          <a:p>
            <a:pPr marL="0" indent="0">
              <a:buNone/>
            </a:pPr>
            <a:endParaRPr lang="en-US" sz="2400" b="1" dirty="0">
              <a:ea typeface="+mj-lt"/>
              <a:cs typeface="+mj-lt"/>
            </a:endParaRPr>
          </a:p>
          <a:p>
            <a:pPr marL="0" indent="0">
              <a:buNone/>
            </a:pPr>
            <a:r>
              <a:rPr lang="en-US" sz="2400" dirty="0">
                <a:ea typeface="+mj-lt"/>
                <a:cs typeface="+mj-lt"/>
              </a:rPr>
              <a:t>                                                         </a:t>
            </a:r>
            <a:r>
              <a:rPr lang="en-US" sz="2400" dirty="0">
                <a:latin typeface="Arial Black" panose="020B0A04020102020204" pitchFamily="34" charset="0"/>
                <a:ea typeface="+mj-lt"/>
                <a:cs typeface="+mj-lt"/>
              </a:rPr>
              <a:t> </a:t>
            </a:r>
            <a:r>
              <a:rPr lang="en-US" sz="2400" dirty="0">
                <a:ea typeface="+mj-lt"/>
                <a:cs typeface="+mj-lt"/>
              </a:rPr>
              <a:t>                                                    </a:t>
            </a:r>
            <a:endParaRPr lang="en-US" sz="2400" dirty="0">
              <a:latin typeface="Century Gothic"/>
              <a:cs typeface="Calibri" panose="020F0502020204030204"/>
            </a:endParaRPr>
          </a:p>
        </p:txBody>
      </p:sp>
      <p:sp>
        <p:nvSpPr>
          <p:cNvPr id="7" name="Content Placeholder 6"/>
          <p:cNvSpPr>
            <a:spLocks noGrp="1"/>
          </p:cNvSpPr>
          <p:nvPr>
            <p:ph sz="quarter" idx="4"/>
          </p:nvPr>
        </p:nvSpPr>
        <p:spPr>
          <a:xfrm>
            <a:off x="6639840" y="3765175"/>
            <a:ext cx="5381683" cy="2353237"/>
          </a:xfrm>
        </p:spPr>
        <p:txBody>
          <a:bodyPr vert="horz" lIns="91440" tIns="45720" rIns="91440" bIns="45720" rtlCol="0" anchor="t">
            <a:normAutofit/>
          </a:bodyPr>
          <a:lstStyle/>
          <a:p>
            <a:pPr>
              <a:buNone/>
            </a:pPr>
            <a:r>
              <a:rPr lang="en-US" sz="2400" dirty="0">
                <a:ea typeface="+mj-lt"/>
                <a:cs typeface="+mj-lt"/>
              </a:rPr>
              <a:t>Under The Guidance of :</a:t>
            </a:r>
            <a:endParaRPr lang="en-US" sz="2400" dirty="0"/>
          </a:p>
          <a:p>
            <a:pPr>
              <a:buNone/>
            </a:pPr>
            <a:r>
              <a:rPr lang="en-US" sz="2400" dirty="0">
                <a:ea typeface="+mj-lt"/>
                <a:cs typeface="+mj-lt"/>
              </a:rPr>
              <a:t>Dr. Arun </a:t>
            </a:r>
            <a:r>
              <a:rPr lang="en-US" sz="2400" dirty="0" err="1">
                <a:ea typeface="+mj-lt"/>
                <a:cs typeface="+mj-lt"/>
              </a:rPr>
              <a:t>kumar.D</a:t>
            </a:r>
            <a:endParaRPr lang="en-US" sz="2400" dirty="0"/>
          </a:p>
          <a:p>
            <a:pPr>
              <a:buNone/>
            </a:pPr>
            <a:r>
              <a:rPr lang="en-US" sz="2400" dirty="0">
                <a:ea typeface="+mj-lt"/>
                <a:cs typeface="+mj-lt"/>
              </a:rPr>
              <a:t>Assistant professor,</a:t>
            </a:r>
            <a:endParaRPr lang="en-US" sz="2400" dirty="0"/>
          </a:p>
          <a:p>
            <a:pPr marL="0" indent="0">
              <a:buNone/>
            </a:pPr>
            <a:r>
              <a:rPr lang="en-US" sz="2400" dirty="0">
                <a:ea typeface="+mj-lt"/>
                <a:cs typeface="+mj-lt"/>
              </a:rPr>
              <a:t>Dept. Mechanical Engineering, MITS</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300" dirty="0">
                <a:latin typeface="Times New Roman" panose="02020603050405020304"/>
                <a:cs typeface="Times New Roman" panose="02020603050405020304"/>
              </a:rPr>
              <a:t>FRONTEND DEVELOPMENT TECHNOLOGIES</a:t>
            </a:r>
          </a:p>
        </p:txBody>
      </p:sp>
      <p:sp>
        <p:nvSpPr>
          <p:cNvPr id="10" name="Content Placeholder 9">
            <a:extLst>
              <a:ext uri="{FF2B5EF4-FFF2-40B4-BE49-F238E27FC236}">
                <a16:creationId xmlns:a16="http://schemas.microsoft.com/office/drawing/2014/main" id="{0A1113E7-52AC-0D59-CAD0-FF94B7E3B537}"/>
              </a:ext>
            </a:extLst>
          </p:cNvPr>
          <p:cNvSpPr>
            <a:spLocks noGrp="1"/>
          </p:cNvSpPr>
          <p:nvPr>
            <p:ph sz="half" idx="1"/>
          </p:nvPr>
        </p:nvSpPr>
        <p:spPr/>
        <p:txBody>
          <a:bodyPr>
            <a:normAutofit/>
          </a:bodyPr>
          <a:lstStyle/>
          <a:p>
            <a:r>
              <a:rPr lang="en-US" dirty="0"/>
              <a:t>HTML was first created by Tim Berners-Lee, starting in 1989. It stands for Hyper Text Markup Language.</a:t>
            </a:r>
          </a:p>
          <a:p>
            <a:r>
              <a:rPr lang="en-US" dirty="0"/>
              <a:t>Hypertext means that the document contains links that allow the reader to jump to other places in the document.</a:t>
            </a:r>
          </a:p>
          <a:p>
            <a:r>
              <a:rPr lang="en-US" dirty="0"/>
              <a:t>Its elements tells browser how to display the content. It's code is written in Notepad or any text editor but save it as .</a:t>
            </a:r>
            <a:r>
              <a:rPr lang="en-US" dirty="0" err="1"/>
              <a:t>htm</a:t>
            </a:r>
            <a:r>
              <a:rPr lang="en-US" dirty="0"/>
              <a:t> or .html extension.</a:t>
            </a:r>
            <a:endParaRPr lang="en-IN" dirty="0"/>
          </a:p>
        </p:txBody>
      </p:sp>
      <p:pic>
        <p:nvPicPr>
          <p:cNvPr id="2052" name="Picture 4" descr="Image result for HTML 5">
            <a:extLst>
              <a:ext uri="{FF2B5EF4-FFF2-40B4-BE49-F238E27FC236}">
                <a16:creationId xmlns:a16="http://schemas.microsoft.com/office/drawing/2014/main" id="{270BC914-C42E-D92C-49E0-9EACE8CAB0B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15314" y="1853248"/>
            <a:ext cx="2969192" cy="37347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68082"/>
          </a:xfrm>
        </p:spPr>
        <p:txBody>
          <a:bodyPr/>
          <a:lstStyle/>
          <a:p>
            <a:r>
              <a:rPr lang="en-US" sz="2800" u="sng" dirty="0">
                <a:latin typeface="Times New Roman" panose="02020603050405020304"/>
                <a:cs typeface="Times New Roman" panose="02020603050405020304"/>
              </a:rPr>
              <a:t>FRONTEND DEVELOPMENT TECHNOLOGIES (CONT..)</a:t>
            </a:r>
          </a:p>
        </p:txBody>
      </p:sp>
      <p:sp>
        <p:nvSpPr>
          <p:cNvPr id="8" name="Content Placeholder 7">
            <a:extLst>
              <a:ext uri="{FF2B5EF4-FFF2-40B4-BE49-F238E27FC236}">
                <a16:creationId xmlns:a16="http://schemas.microsoft.com/office/drawing/2014/main" id="{6F667DF9-9F87-7F9D-AF28-BDBC0F638CE7}"/>
              </a:ext>
            </a:extLst>
          </p:cNvPr>
          <p:cNvSpPr>
            <a:spLocks noGrp="1"/>
          </p:cNvSpPr>
          <p:nvPr>
            <p:ph sz="half" idx="1"/>
          </p:nvPr>
        </p:nvSpPr>
        <p:spPr/>
        <p:txBody>
          <a:bodyPr>
            <a:normAutofit/>
          </a:bodyPr>
          <a:lstStyle/>
          <a:p>
            <a:r>
              <a:rPr lang="en-US" dirty="0"/>
              <a:t>CSS was first proposed by </a:t>
            </a:r>
            <a:r>
              <a:rPr lang="en-US" dirty="0" err="1"/>
              <a:t>Hakon</a:t>
            </a:r>
            <a:r>
              <a:rPr lang="en-US" dirty="0"/>
              <a:t> </a:t>
            </a:r>
            <a:r>
              <a:rPr lang="en-US" dirty="0" err="1"/>
              <a:t>Wium</a:t>
            </a:r>
            <a:r>
              <a:rPr lang="en-US" dirty="0"/>
              <a:t> Lie on October 10, 1994at CERN (European Organization for Nuclear Research).</a:t>
            </a:r>
          </a:p>
          <a:p>
            <a:r>
              <a:rPr lang="en-US" dirty="0"/>
              <a:t> Cascading Style Sheets (CSS) describes how HTML </a:t>
            </a:r>
            <a:r>
              <a:rPr lang="en-US" dirty="0" err="1"/>
              <a:t>eler</a:t>
            </a:r>
            <a:r>
              <a:rPr lang="en-US" dirty="0"/>
              <a:t> ants </a:t>
            </a:r>
            <a:r>
              <a:rPr lang="en-US" dirty="0" err="1"/>
              <a:t>aredisplayed</a:t>
            </a:r>
            <a:r>
              <a:rPr lang="en-US" dirty="0"/>
              <a:t> on screen.</a:t>
            </a:r>
          </a:p>
          <a:p>
            <a:r>
              <a:rPr lang="en-US" dirty="0"/>
              <a:t>It is also written in any text editor but save as .</a:t>
            </a:r>
            <a:r>
              <a:rPr lang="en-US" dirty="0" err="1"/>
              <a:t>css</a:t>
            </a:r>
            <a:r>
              <a:rPr lang="en-US" dirty="0"/>
              <a:t> extension.</a:t>
            </a:r>
            <a:endParaRPr lang="en-IN" dirty="0"/>
          </a:p>
        </p:txBody>
      </p:sp>
      <p:pic>
        <p:nvPicPr>
          <p:cNvPr id="3074" name="Picture 2" descr="Image result for CSS">
            <a:extLst>
              <a:ext uri="{FF2B5EF4-FFF2-40B4-BE49-F238E27FC236}">
                <a16:creationId xmlns:a16="http://schemas.microsoft.com/office/drawing/2014/main" id="{D5C49738-98E5-FA8D-ECC8-4C7A3ECF7C9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499652" y="1741714"/>
            <a:ext cx="3005380" cy="33573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C7CEF-76D8-BE0C-3696-7EC2CCF6336A}"/>
              </a:ext>
            </a:extLst>
          </p:cNvPr>
          <p:cNvSpPr>
            <a:spLocks noGrp="1"/>
          </p:cNvSpPr>
          <p:nvPr>
            <p:ph type="title"/>
          </p:nvPr>
        </p:nvSpPr>
        <p:spPr>
          <a:xfrm>
            <a:off x="1255711" y="298249"/>
            <a:ext cx="9404723" cy="606825"/>
          </a:xfrm>
        </p:spPr>
        <p:txBody>
          <a:bodyPr/>
          <a:lstStyle/>
          <a:p>
            <a:r>
              <a:rPr lang="en-IN" sz="2800" dirty="0"/>
              <a:t>FRONTEND DEVELOPMENT TECHNOLOGIES (CONT..)</a:t>
            </a:r>
          </a:p>
        </p:txBody>
      </p:sp>
      <p:sp>
        <p:nvSpPr>
          <p:cNvPr id="3" name="Content Placeholder 2"/>
          <p:cNvSpPr>
            <a:spLocks noGrp="1"/>
          </p:cNvSpPr>
          <p:nvPr>
            <p:ph sz="half" idx="1"/>
          </p:nvPr>
        </p:nvSpPr>
        <p:spPr>
          <a:xfrm>
            <a:off x="841830" y="1132115"/>
            <a:ext cx="4657822" cy="5124224"/>
          </a:xfrm>
        </p:spPr>
        <p:txBody>
          <a:bodyPr vert="horz" lIns="91440" tIns="45720" rIns="91440" bIns="45720" rtlCol="0" anchor="t">
            <a:normAutofit fontScale="92500"/>
          </a:bodyPr>
          <a:lstStyle/>
          <a:p>
            <a:pPr marL="0" indent="0">
              <a:buClr>
                <a:srgbClr val="8AD0D6"/>
              </a:buClr>
              <a:buNone/>
            </a:pPr>
            <a:r>
              <a:rPr lang="en-US" sz="2400" dirty="0"/>
              <a:t> JavaScript was invented by Brendan Eich in 1995Javascript is the Programming Language for the Web.</a:t>
            </a:r>
          </a:p>
          <a:p>
            <a:pPr marL="0" indent="0">
              <a:buClr>
                <a:srgbClr val="8AD0D6"/>
              </a:buClr>
              <a:buNone/>
            </a:pPr>
            <a:r>
              <a:rPr lang="en-US" sz="2400" dirty="0"/>
              <a:t> JavaScript can update and change both HTML and CSS.</a:t>
            </a:r>
          </a:p>
          <a:p>
            <a:pPr marL="0" indent="0">
              <a:buClr>
                <a:srgbClr val="8AD0D6"/>
              </a:buClr>
              <a:buNone/>
            </a:pPr>
            <a:r>
              <a:rPr lang="en-US" sz="2400" dirty="0"/>
              <a:t>JavaScript is responsible for the Functioning of the website. It is a scripting language that enables us to create dynamically updating</a:t>
            </a:r>
          </a:p>
          <a:p>
            <a:pPr marL="0" indent="0">
              <a:buClr>
                <a:srgbClr val="8AD0D6"/>
              </a:buClr>
              <a:buNone/>
            </a:pPr>
            <a:r>
              <a:rPr lang="en-US" sz="2400" dirty="0"/>
              <a:t> It is also written in any text editor but add the is .JS extension.</a:t>
            </a:r>
          </a:p>
        </p:txBody>
      </p:sp>
      <p:pic>
        <p:nvPicPr>
          <p:cNvPr id="4098" name="Picture 2" descr="Image result for JAVASCRIPT">
            <a:extLst>
              <a:ext uri="{FF2B5EF4-FFF2-40B4-BE49-F238E27FC236}">
                <a16:creationId xmlns:a16="http://schemas.microsoft.com/office/drawing/2014/main" id="{6A545A5F-766B-5AAD-C419-E0E60AD768C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74971" y="1611087"/>
            <a:ext cx="3065917" cy="35269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44660-9404-3E6C-703B-2F27C6E4C7E3}"/>
              </a:ext>
            </a:extLst>
          </p:cNvPr>
          <p:cNvSpPr>
            <a:spLocks noGrp="1"/>
          </p:cNvSpPr>
          <p:nvPr>
            <p:ph type="title"/>
          </p:nvPr>
        </p:nvSpPr>
        <p:spPr>
          <a:xfrm>
            <a:off x="646111" y="452718"/>
            <a:ext cx="9404723" cy="859888"/>
          </a:xfrm>
        </p:spPr>
        <p:txBody>
          <a:bodyPr/>
          <a:lstStyle/>
          <a:p>
            <a:r>
              <a:rPr lang="en-IN" dirty="0"/>
              <a:t>				Methodology </a:t>
            </a:r>
          </a:p>
        </p:txBody>
      </p:sp>
      <p:sp>
        <p:nvSpPr>
          <p:cNvPr id="3" name="Content Placeholder 2">
            <a:extLst>
              <a:ext uri="{FF2B5EF4-FFF2-40B4-BE49-F238E27FC236}">
                <a16:creationId xmlns:a16="http://schemas.microsoft.com/office/drawing/2014/main" id="{163B2E64-1BB4-1363-D7D1-919E2932E44B}"/>
              </a:ext>
            </a:extLst>
          </p:cNvPr>
          <p:cNvSpPr>
            <a:spLocks noGrp="1"/>
          </p:cNvSpPr>
          <p:nvPr>
            <p:ph idx="1"/>
          </p:nvPr>
        </p:nvSpPr>
        <p:spPr>
          <a:xfrm>
            <a:off x="1103312" y="1312606"/>
            <a:ext cx="10193953" cy="4935793"/>
          </a:xfrm>
        </p:spPr>
        <p:txBody>
          <a:bodyPr>
            <a:normAutofit fontScale="47500" lnSpcReduction="20000"/>
          </a:bodyPr>
          <a:lstStyle/>
          <a:p>
            <a:r>
              <a:rPr lang="en-US" sz="3200" dirty="0"/>
              <a:t>Work cycle  of Web-Development projects in </a:t>
            </a:r>
            <a:r>
              <a:rPr lang="en-US" sz="3200" dirty="0" err="1"/>
              <a:t>DigitalNock</a:t>
            </a:r>
            <a:r>
              <a:rPr lang="en-US" sz="3200" dirty="0"/>
              <a:t> it solutions:</a:t>
            </a:r>
          </a:p>
          <a:p>
            <a:endParaRPr lang="en-US" sz="3200" dirty="0"/>
          </a:p>
          <a:p>
            <a:pPr marL="457200" indent="-457200">
              <a:lnSpc>
                <a:spcPct val="150000"/>
              </a:lnSpc>
              <a:buAutoNum type="arabicPeriod"/>
            </a:pPr>
            <a:r>
              <a:rPr lang="en-US" sz="3200" dirty="0"/>
              <a:t>Take Approve from the client</a:t>
            </a:r>
          </a:p>
          <a:p>
            <a:pPr marL="457200" indent="-457200">
              <a:lnSpc>
                <a:spcPct val="150000"/>
              </a:lnSpc>
              <a:buAutoNum type="arabicPeriod"/>
            </a:pPr>
            <a:r>
              <a:rPr lang="en-US" sz="3200" dirty="0"/>
              <a:t>Know the purpose of the business</a:t>
            </a:r>
          </a:p>
          <a:p>
            <a:pPr marL="457200" indent="-457200">
              <a:lnSpc>
                <a:spcPct val="150000"/>
              </a:lnSpc>
              <a:buAutoNum type="arabicPeriod"/>
            </a:pPr>
            <a:r>
              <a:rPr lang="en-IN" sz="3200" dirty="0"/>
              <a:t>Search templates according the </a:t>
            </a:r>
            <a:r>
              <a:rPr lang="en-US" sz="3200" dirty="0"/>
              <a:t>business</a:t>
            </a:r>
          </a:p>
          <a:p>
            <a:pPr marL="457200" indent="-457200">
              <a:lnSpc>
                <a:spcPct val="150000"/>
              </a:lnSpc>
              <a:buAutoNum type="arabicPeriod"/>
            </a:pPr>
            <a:r>
              <a:rPr lang="en-US" sz="3200" dirty="0"/>
              <a:t>select one template </a:t>
            </a:r>
          </a:p>
          <a:p>
            <a:pPr marL="457200" indent="-457200">
              <a:lnSpc>
                <a:spcPct val="150000"/>
              </a:lnSpc>
              <a:buAutoNum type="arabicPeriod"/>
            </a:pPr>
            <a:r>
              <a:rPr lang="en-US" sz="3200" dirty="0"/>
              <a:t>Start working on demo</a:t>
            </a:r>
          </a:p>
          <a:p>
            <a:pPr marL="457200" indent="-457200">
              <a:lnSpc>
                <a:spcPct val="150000"/>
              </a:lnSpc>
              <a:buAutoNum type="arabicPeriod"/>
            </a:pPr>
            <a:r>
              <a:rPr lang="en-US" sz="3200" dirty="0"/>
              <a:t>Send demo to client</a:t>
            </a:r>
          </a:p>
          <a:p>
            <a:pPr marL="457200" indent="-457200">
              <a:lnSpc>
                <a:spcPct val="150000"/>
              </a:lnSpc>
              <a:buAutoNum type="arabicPeriod"/>
            </a:pPr>
            <a:r>
              <a:rPr lang="en-US" sz="3200" dirty="0"/>
              <a:t>If client ok means </a:t>
            </a:r>
          </a:p>
          <a:p>
            <a:pPr marL="457200" indent="-457200">
              <a:lnSpc>
                <a:spcPct val="150000"/>
              </a:lnSpc>
              <a:buAutoNum type="arabicPeriod"/>
            </a:pPr>
            <a:r>
              <a:rPr lang="en-US" sz="3200" dirty="0"/>
              <a:t>Development starts</a:t>
            </a:r>
          </a:p>
          <a:p>
            <a:pPr marL="457200" indent="-457200">
              <a:lnSpc>
                <a:spcPct val="150000"/>
              </a:lnSpc>
              <a:buAutoNum type="arabicPeriod"/>
            </a:pPr>
            <a:r>
              <a:rPr lang="en-US" sz="3200" dirty="0"/>
              <a:t>Hosting in </a:t>
            </a:r>
            <a:r>
              <a:rPr lang="en-IN" sz="3200" dirty="0"/>
              <a:t>google </a:t>
            </a:r>
            <a:endParaRPr lang="en-US" sz="3200" dirty="0"/>
          </a:p>
          <a:p>
            <a:pPr marL="457200" indent="-457200">
              <a:lnSpc>
                <a:spcPct val="150000"/>
              </a:lnSpc>
              <a:buAutoNum type="arabicPeriod"/>
            </a:pPr>
            <a:endParaRPr lang="en-US" sz="3200" dirty="0"/>
          </a:p>
          <a:p>
            <a:pPr marL="457200" indent="-457200">
              <a:lnSpc>
                <a:spcPct val="150000"/>
              </a:lnSpc>
              <a:buAutoNum type="arabicPeriod"/>
            </a:pPr>
            <a:endParaRPr lang="en-IN" sz="3200" dirty="0"/>
          </a:p>
          <a:p>
            <a:endParaRPr lang="en-IN" sz="3200" dirty="0"/>
          </a:p>
        </p:txBody>
      </p:sp>
    </p:spTree>
    <p:extLst>
      <p:ext uri="{BB962C8B-B14F-4D97-AF65-F5344CB8AC3E}">
        <p14:creationId xmlns:p14="http://schemas.microsoft.com/office/powerpoint/2010/main" val="3772568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5DD79-5170-44F8-3996-1E5FD96D9852}"/>
              </a:ext>
            </a:extLst>
          </p:cNvPr>
          <p:cNvSpPr>
            <a:spLocks noGrp="1"/>
          </p:cNvSpPr>
          <p:nvPr>
            <p:ph type="title"/>
          </p:nvPr>
        </p:nvSpPr>
        <p:spPr>
          <a:xfrm flipV="1">
            <a:off x="646111" y="159657"/>
            <a:ext cx="9404723" cy="293061"/>
          </a:xfrm>
        </p:spPr>
        <p:txBody>
          <a:bodyPr/>
          <a:lstStyle/>
          <a:p>
            <a:endParaRPr lang="en-IN" sz="2800" dirty="0"/>
          </a:p>
        </p:txBody>
      </p:sp>
      <p:sp>
        <p:nvSpPr>
          <p:cNvPr id="3" name="Content Placeholder 2">
            <a:extLst>
              <a:ext uri="{FF2B5EF4-FFF2-40B4-BE49-F238E27FC236}">
                <a16:creationId xmlns:a16="http://schemas.microsoft.com/office/drawing/2014/main" id="{DE2EBEBB-E9FD-7458-1AAA-0E18DAA67F11}"/>
              </a:ext>
            </a:extLst>
          </p:cNvPr>
          <p:cNvSpPr>
            <a:spLocks noGrp="1"/>
          </p:cNvSpPr>
          <p:nvPr>
            <p:ph idx="1"/>
          </p:nvPr>
        </p:nvSpPr>
        <p:spPr>
          <a:xfrm>
            <a:off x="1103312" y="566057"/>
            <a:ext cx="8946541" cy="6647543"/>
          </a:xfrm>
        </p:spPr>
        <p:txBody>
          <a:bodyPr>
            <a:normAutofit fontScale="77500" lnSpcReduction="20000"/>
          </a:bodyPr>
          <a:lstStyle/>
          <a:p>
            <a:pPr marL="0" indent="0">
              <a:lnSpc>
                <a:spcPct val="150000"/>
              </a:lnSpc>
              <a:buNone/>
            </a:pPr>
            <a:endParaRPr lang="en-US" dirty="0"/>
          </a:p>
          <a:p>
            <a:pPr marL="457200" indent="-457200">
              <a:lnSpc>
                <a:spcPct val="150000"/>
              </a:lnSpc>
              <a:buAutoNum type="arabicPeriod" startAt="5"/>
            </a:pPr>
            <a:r>
              <a:rPr lang="en-US" sz="2900" dirty="0"/>
              <a:t>Complete​ ​Content​ ​Inventory:​ </a:t>
            </a:r>
            <a:r>
              <a:rPr lang="en-US" dirty="0"/>
              <a:t>​In addition to the “manual” inventory, use a tool like Screaming Frog or </a:t>
            </a:r>
            <a:r>
              <a:rPr lang="en-US" dirty="0" err="1"/>
              <a:t>DynoMapper</a:t>
            </a:r>
            <a:r>
              <a:rPr lang="en-US" dirty="0"/>
              <a:t> to pull a list of </a:t>
            </a:r>
            <a:r>
              <a:rPr lang="en-US" dirty="0" err="1"/>
              <a:t>urls</a:t>
            </a:r>
            <a:r>
              <a:rPr lang="en-US" dirty="0"/>
              <a:t> for the current site. This is used to anticipate the amount of content to be migrated to the new site and/or the number of redirects which may be needed upon site launch.</a:t>
            </a:r>
          </a:p>
          <a:p>
            <a:pPr marL="457200" indent="-457200">
              <a:lnSpc>
                <a:spcPct val="150000"/>
              </a:lnSpc>
              <a:buAutoNum type="arabicPeriod" startAt="5"/>
            </a:pPr>
            <a:r>
              <a:rPr lang="en-US" sz="2900" dirty="0"/>
              <a:t>SEO​ ​Questionnaire:​ </a:t>
            </a:r>
            <a:r>
              <a:rPr lang="en-US" dirty="0"/>
              <a:t>Competitor websites, Google Analytics, ask about any SEO development history, keywords and competition in order to do some initial keyword research for the new website</a:t>
            </a:r>
          </a:p>
          <a:p>
            <a:pPr marL="457200" indent="-457200">
              <a:lnSpc>
                <a:spcPct val="150000"/>
              </a:lnSpc>
              <a:buAutoNum type="arabicPeriod" startAt="5"/>
            </a:pPr>
            <a:r>
              <a:rPr lang="en-US" sz="2900" dirty="0"/>
              <a:t> Credentials​ ​Form:</a:t>
            </a:r>
            <a:r>
              <a:rPr lang="en-US" dirty="0"/>
              <a:t>​ Acquire logins for relevant properties like Domain Registration, Website Hosting, CRM and Social Media URLs</a:t>
            </a:r>
          </a:p>
          <a:p>
            <a:pPr marL="457200" indent="-457200">
              <a:lnSpc>
                <a:spcPct val="150000"/>
              </a:lnSpc>
              <a:buFont typeface="Wingdings 3" charset="2"/>
              <a:buAutoNum type="arabicPeriod" startAt="5"/>
            </a:pPr>
            <a:r>
              <a:rPr lang="en-US" sz="2600" dirty="0"/>
              <a:t>Client​ ​Survey:</a:t>
            </a:r>
            <a:r>
              <a:rPr lang="en-US" dirty="0"/>
              <a:t>​ ​Ask about business in general, goals for website, target audience, competition https://designtlc.com/client-survey/ Website​ ​</a:t>
            </a:r>
          </a:p>
          <a:p>
            <a:pPr marL="457200" indent="-457200">
              <a:lnSpc>
                <a:spcPct val="150000"/>
              </a:lnSpc>
              <a:buFont typeface="Wingdings 3" charset="2"/>
              <a:buAutoNum type="arabicPeriod" startAt="5"/>
            </a:pPr>
            <a:r>
              <a:rPr lang="en-US" sz="3200" dirty="0"/>
              <a:t>1.Initial​ ​Onboarding</a:t>
            </a:r>
            <a:r>
              <a:rPr lang="en-US" dirty="0"/>
              <a:t>​ ​:</a:t>
            </a:r>
            <a:r>
              <a:rPr lang="en-US" sz="2000" dirty="0"/>
              <a:t>Client signs a contract and pays a deposit. Following 					this, they fill out onboarding documents, including</a:t>
            </a:r>
            <a:endParaRPr lang="en-US" dirty="0"/>
          </a:p>
          <a:p>
            <a:pPr marL="457200" indent="-457200">
              <a:lnSpc>
                <a:spcPct val="150000"/>
              </a:lnSpc>
              <a:buAutoNum type="arabicPeriod" startAt="5"/>
            </a:pPr>
            <a:endParaRPr lang="en-IN" dirty="0"/>
          </a:p>
        </p:txBody>
      </p:sp>
    </p:spTree>
    <p:extLst>
      <p:ext uri="{BB962C8B-B14F-4D97-AF65-F5344CB8AC3E}">
        <p14:creationId xmlns:p14="http://schemas.microsoft.com/office/powerpoint/2010/main" val="1533368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953B00-36B9-8A08-EB6B-116FF82C12E9}"/>
              </a:ext>
            </a:extLst>
          </p:cNvPr>
          <p:cNvSpPr>
            <a:spLocks noGrp="1"/>
          </p:cNvSpPr>
          <p:nvPr>
            <p:ph type="title"/>
          </p:nvPr>
        </p:nvSpPr>
        <p:spPr/>
        <p:txBody>
          <a:bodyPr/>
          <a:lstStyle/>
          <a:p>
            <a:r>
              <a:rPr lang="en-IN" dirty="0"/>
              <a:t>Project life </a:t>
            </a:r>
            <a:r>
              <a:rPr lang="en-IN" dirty="0" err="1"/>
              <a:t>cycl</a:t>
            </a:r>
            <a:endParaRPr lang="en-IN" dirty="0"/>
          </a:p>
        </p:txBody>
      </p:sp>
      <p:sp>
        <p:nvSpPr>
          <p:cNvPr id="7" name="Content Placeholder 6">
            <a:extLst>
              <a:ext uri="{FF2B5EF4-FFF2-40B4-BE49-F238E27FC236}">
                <a16:creationId xmlns:a16="http://schemas.microsoft.com/office/drawing/2014/main" id="{AC57474B-F57D-4C2D-4070-49A69A643760}"/>
              </a:ext>
            </a:extLst>
          </p:cNvPr>
          <p:cNvSpPr>
            <a:spLocks noGrp="1"/>
          </p:cNvSpPr>
          <p:nvPr>
            <p:ph idx="1"/>
          </p:nvPr>
        </p:nvSpPr>
        <p:spPr/>
        <p:txBody>
          <a:bodyPr>
            <a:normAutofit fontScale="70000" lnSpcReduction="20000"/>
          </a:bodyPr>
          <a:lstStyle/>
          <a:p>
            <a:r>
              <a:rPr lang="en-US" dirty="0"/>
              <a:t>Defining</a:t>
            </a:r>
          </a:p>
          <a:p>
            <a:r>
              <a:rPr lang="en-US" dirty="0"/>
              <a:t> a. Permission</a:t>
            </a:r>
          </a:p>
          <a:p>
            <a:r>
              <a:rPr lang="en-US" dirty="0"/>
              <a:t> b. Stakeholders Identification </a:t>
            </a:r>
          </a:p>
          <a:p>
            <a:r>
              <a:rPr lang="en-US" dirty="0" err="1"/>
              <a:t>c.</a:t>
            </a:r>
            <a:r>
              <a:rPr lang="en-US" dirty="0"/>
              <a:t> Meeting with Stakeholders </a:t>
            </a:r>
          </a:p>
          <a:p>
            <a:r>
              <a:rPr lang="en-US" dirty="0"/>
              <a:t>d. Project Charter presentation </a:t>
            </a:r>
          </a:p>
          <a:p>
            <a:r>
              <a:rPr lang="en-US" dirty="0"/>
              <a:t>Estimated Time Required 4 Days</a:t>
            </a:r>
          </a:p>
          <a:p>
            <a:endParaRPr lang="en-US" dirty="0"/>
          </a:p>
          <a:p>
            <a:r>
              <a:rPr lang="en-US" dirty="0"/>
              <a:t>Planning </a:t>
            </a:r>
          </a:p>
          <a:p>
            <a:r>
              <a:rPr lang="en-US" dirty="0"/>
              <a:t>a. Team Meeting </a:t>
            </a:r>
          </a:p>
          <a:p>
            <a:r>
              <a:rPr lang="en-US" dirty="0"/>
              <a:t>b. Scope</a:t>
            </a:r>
          </a:p>
          <a:p>
            <a:r>
              <a:rPr lang="en-US" dirty="0"/>
              <a:t> </a:t>
            </a:r>
            <a:r>
              <a:rPr lang="en-US" dirty="0" err="1"/>
              <a:t>c.</a:t>
            </a:r>
            <a:r>
              <a:rPr lang="en-US" dirty="0"/>
              <a:t> Cost Calculation </a:t>
            </a:r>
          </a:p>
          <a:p>
            <a:r>
              <a:rPr lang="en-US" dirty="0"/>
              <a:t>d. Requirements analysis </a:t>
            </a:r>
          </a:p>
          <a:p>
            <a:r>
              <a:rPr lang="en-US" dirty="0"/>
              <a:t>e. Work Breakdown Structure</a:t>
            </a:r>
          </a:p>
          <a:p>
            <a:r>
              <a:rPr lang="en-US" dirty="0"/>
              <a:t> f. Prepare </a:t>
            </a:r>
            <a:r>
              <a:rPr lang="en-US" dirty="0" err="1"/>
              <a:t>Contrac</a:t>
            </a:r>
            <a:endParaRPr lang="en-IN" dirty="0"/>
          </a:p>
        </p:txBody>
      </p:sp>
    </p:spTree>
    <p:extLst>
      <p:ext uri="{BB962C8B-B14F-4D97-AF65-F5344CB8AC3E}">
        <p14:creationId xmlns:p14="http://schemas.microsoft.com/office/powerpoint/2010/main" val="768681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C00AA-7F4E-FEF4-3D44-C7D24E7275CA}"/>
              </a:ext>
            </a:extLst>
          </p:cNvPr>
          <p:cNvSpPr>
            <a:spLocks noGrp="1"/>
          </p:cNvSpPr>
          <p:nvPr>
            <p:ph type="title"/>
          </p:nvPr>
        </p:nvSpPr>
        <p:spPr>
          <a:xfrm>
            <a:off x="646111" y="452718"/>
            <a:ext cx="9404723" cy="679396"/>
          </a:xfrm>
        </p:spPr>
        <p:txBody>
          <a:bodyPr>
            <a:normAutofit fontScale="90000"/>
          </a:bodyPr>
          <a:lstStyle/>
          <a:p>
            <a:r>
              <a:rPr lang="en-US" dirty="0"/>
              <a:t>Development project</a:t>
            </a:r>
            <a:endParaRPr lang="en-IN" dirty="0"/>
          </a:p>
        </p:txBody>
      </p:sp>
      <p:sp>
        <p:nvSpPr>
          <p:cNvPr id="3" name="Content Placeholder 2">
            <a:extLst>
              <a:ext uri="{FF2B5EF4-FFF2-40B4-BE49-F238E27FC236}">
                <a16:creationId xmlns:a16="http://schemas.microsoft.com/office/drawing/2014/main" id="{279CD7D4-7142-9347-6C06-1D2211DE758C}"/>
              </a:ext>
            </a:extLst>
          </p:cNvPr>
          <p:cNvSpPr>
            <a:spLocks noGrp="1"/>
          </p:cNvSpPr>
          <p:nvPr>
            <p:ph idx="1"/>
          </p:nvPr>
        </p:nvSpPr>
        <p:spPr>
          <a:xfrm>
            <a:off x="1103312" y="2052918"/>
            <a:ext cx="8946541" cy="4805082"/>
          </a:xfrm>
        </p:spPr>
        <p:txBody>
          <a:bodyPr>
            <a:normAutofit/>
          </a:bodyPr>
          <a:lstStyle/>
          <a:p>
            <a:r>
              <a:rPr lang="en-US" sz="2800" dirty="0" err="1"/>
              <a:t>Digitalnock</a:t>
            </a:r>
            <a:r>
              <a:rPr lang="en-US" sz="2800" dirty="0"/>
              <a:t> its solution</a:t>
            </a:r>
          </a:p>
          <a:p>
            <a:r>
              <a:rPr lang="en-IN" dirty="0"/>
              <a:t>In this website the menu Items HOME  , ABOUT- US  , SERVICES , BLOG , CLIENTS </a:t>
            </a:r>
          </a:p>
          <a:p>
            <a:r>
              <a:rPr lang="en-IN" dirty="0"/>
              <a:t>Till now home </a:t>
            </a:r>
            <a:r>
              <a:rPr lang="en-US" dirty="0"/>
              <a:t>about-us page completed  </a:t>
            </a:r>
          </a:p>
          <a:p>
            <a:r>
              <a:rPr lang="en-US" dirty="0"/>
              <a:t>Currently working on the services pages</a:t>
            </a:r>
          </a:p>
          <a:p>
            <a:r>
              <a:rPr lang="en-US" sz="3200" dirty="0"/>
              <a:t>Time durations of the development project</a:t>
            </a:r>
          </a:p>
          <a:p>
            <a:r>
              <a:rPr lang="en-US" sz="2400" dirty="0"/>
              <a:t>For completing development for website it will take 15 days </a:t>
            </a:r>
          </a:p>
          <a:p>
            <a:r>
              <a:rPr lang="en-US" sz="2400" dirty="0"/>
              <a:t>LINK:  http://digitalnock.co.in/demos/digitalnock1/</a:t>
            </a:r>
          </a:p>
          <a:p>
            <a:endParaRPr lang="en-US" sz="3200" dirty="0"/>
          </a:p>
          <a:p>
            <a:endParaRPr lang="en-IN" sz="3200" dirty="0"/>
          </a:p>
          <a:p>
            <a:endParaRPr lang="en-IN" dirty="0"/>
          </a:p>
        </p:txBody>
      </p:sp>
    </p:spTree>
    <p:extLst>
      <p:ext uri="{BB962C8B-B14F-4D97-AF65-F5344CB8AC3E}">
        <p14:creationId xmlns:p14="http://schemas.microsoft.com/office/powerpoint/2010/main" val="3676163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D1A55-D0A0-2CCC-D640-2EA24274E2B6}"/>
              </a:ext>
            </a:extLst>
          </p:cNvPr>
          <p:cNvSpPr>
            <a:spLocks noGrp="1"/>
          </p:cNvSpPr>
          <p:nvPr>
            <p:ph type="title"/>
          </p:nvPr>
        </p:nvSpPr>
        <p:spPr>
          <a:xfrm>
            <a:off x="646111" y="0"/>
            <a:ext cx="9404723" cy="7968343"/>
          </a:xfrm>
        </p:spPr>
        <p:txBody>
          <a:bodyPr/>
          <a:lstStyle/>
          <a:p>
            <a:r>
              <a:rPr lang="en-US" dirty="0"/>
              <a:t>Executing</a:t>
            </a:r>
            <a:br>
              <a:rPr lang="en-US" dirty="0"/>
            </a:br>
            <a:r>
              <a:rPr lang="en-US" dirty="0"/>
              <a:t> a. Graphic design</a:t>
            </a:r>
            <a:br>
              <a:rPr lang="en-US" dirty="0"/>
            </a:br>
            <a:r>
              <a:rPr lang="en-US" dirty="0"/>
              <a:t> b. Purchase</a:t>
            </a:r>
            <a:br>
              <a:rPr lang="en-US" dirty="0"/>
            </a:br>
            <a:r>
              <a:rPr lang="en-US" dirty="0"/>
              <a:t> </a:t>
            </a:r>
            <a:r>
              <a:rPr lang="en-US" dirty="0" err="1"/>
              <a:t>c.</a:t>
            </a:r>
            <a:r>
              <a:rPr lang="en-US" dirty="0"/>
              <a:t> Web Development</a:t>
            </a:r>
            <a:br>
              <a:rPr lang="en-US" dirty="0"/>
            </a:br>
            <a:r>
              <a:rPr lang="en-US" dirty="0"/>
              <a:t> d. Server </a:t>
            </a:r>
            <a:r>
              <a:rPr lang="en-US" dirty="0" err="1"/>
              <a:t>setu</a:t>
            </a:r>
            <a:br>
              <a:rPr lang="en-US" dirty="0"/>
            </a:br>
            <a:r>
              <a:rPr lang="en-US" dirty="0"/>
              <a:t>Delivering/Closing </a:t>
            </a:r>
            <a:br>
              <a:rPr lang="en-US" dirty="0"/>
            </a:br>
            <a:r>
              <a:rPr lang="en-US" dirty="0"/>
              <a:t>a. Testing </a:t>
            </a:r>
            <a:br>
              <a:rPr lang="en-US" dirty="0"/>
            </a:br>
            <a:r>
              <a:rPr lang="en-US" dirty="0"/>
              <a:t>b. Roll Out </a:t>
            </a:r>
            <a:br>
              <a:rPr lang="en-US" dirty="0"/>
            </a:br>
            <a:r>
              <a:rPr lang="en-US" dirty="0" err="1"/>
              <a:t>c.</a:t>
            </a:r>
            <a:r>
              <a:rPr lang="en-US" dirty="0"/>
              <a:t> Training Estimated</a:t>
            </a:r>
            <a:br>
              <a:rPr lang="en-US" dirty="0"/>
            </a:br>
            <a:r>
              <a:rPr lang="en-US" dirty="0"/>
              <a:t> Time Required 12 Days </a:t>
            </a:r>
            <a:endParaRPr lang="en-IN" dirty="0"/>
          </a:p>
        </p:txBody>
      </p:sp>
    </p:spTree>
    <p:extLst>
      <p:ext uri="{BB962C8B-B14F-4D97-AF65-F5344CB8AC3E}">
        <p14:creationId xmlns:p14="http://schemas.microsoft.com/office/powerpoint/2010/main" val="3198085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EC090-3769-BF38-B2A6-54EB5645D413}"/>
              </a:ext>
            </a:extLst>
          </p:cNvPr>
          <p:cNvSpPr>
            <a:spLocks noGrp="1"/>
          </p:cNvSpPr>
          <p:nvPr>
            <p:ph type="title"/>
          </p:nvPr>
        </p:nvSpPr>
        <p:spPr/>
        <p:txBody>
          <a:bodyPr/>
          <a:lstStyle/>
          <a:p>
            <a:r>
              <a:rPr lang="en-IN" dirty="0"/>
              <a:t>Choosing Project Path</a:t>
            </a:r>
          </a:p>
        </p:txBody>
      </p:sp>
      <p:sp>
        <p:nvSpPr>
          <p:cNvPr id="3" name="Content Placeholder 2">
            <a:extLst>
              <a:ext uri="{FF2B5EF4-FFF2-40B4-BE49-F238E27FC236}">
                <a16:creationId xmlns:a16="http://schemas.microsoft.com/office/drawing/2014/main" id="{B8319748-DDBA-4633-783F-02F0E4927BD7}"/>
              </a:ext>
            </a:extLst>
          </p:cNvPr>
          <p:cNvSpPr>
            <a:spLocks noGrp="1"/>
          </p:cNvSpPr>
          <p:nvPr>
            <p:ph idx="1"/>
          </p:nvPr>
        </p:nvSpPr>
        <p:spPr/>
        <p:txBody>
          <a:bodyPr/>
          <a:lstStyle/>
          <a:p>
            <a:r>
              <a:rPr lang="en-US" dirty="0"/>
              <a:t>There are several options in hand in terms of functionality. Depending on the requirements a website can be made in many different ways.</a:t>
            </a:r>
          </a:p>
          <a:p>
            <a:endParaRPr lang="en-US" dirty="0"/>
          </a:p>
          <a:p>
            <a:r>
              <a:rPr lang="en-IN" dirty="0"/>
              <a:t>Alternative Project Paths:</a:t>
            </a:r>
            <a:endParaRPr lang="en-US" dirty="0"/>
          </a:p>
          <a:p>
            <a:endParaRPr lang="en-US" dirty="0"/>
          </a:p>
          <a:p>
            <a:r>
              <a:rPr lang="en-US" dirty="0"/>
              <a:t>Our website have around 4 different ways to complete. The elements are given below:</a:t>
            </a:r>
          </a:p>
          <a:p>
            <a:endParaRPr lang="en-US" dirty="0"/>
          </a:p>
          <a:p>
            <a:endParaRPr lang="en-IN" dirty="0"/>
          </a:p>
        </p:txBody>
      </p:sp>
    </p:spTree>
    <p:extLst>
      <p:ext uri="{BB962C8B-B14F-4D97-AF65-F5344CB8AC3E}">
        <p14:creationId xmlns:p14="http://schemas.microsoft.com/office/powerpoint/2010/main" val="2493348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4983AD-173C-151C-51F8-22384513262A}"/>
              </a:ext>
            </a:extLst>
          </p:cNvPr>
          <p:cNvSpPr txBox="1"/>
          <p:nvPr/>
        </p:nvSpPr>
        <p:spPr>
          <a:xfrm>
            <a:off x="116114" y="-83282"/>
            <a:ext cx="12075886" cy="3970318"/>
          </a:xfrm>
          <a:prstGeom prst="rect">
            <a:avLst/>
          </a:prstGeom>
          <a:noFill/>
        </p:spPr>
        <p:txBody>
          <a:bodyPr wrap="square">
            <a:spAutoFit/>
          </a:bodyPr>
          <a:lstStyle/>
          <a:p>
            <a:pPr marL="342900" indent="-342900">
              <a:buAutoNum type="alphaUcPeriod"/>
            </a:pPr>
            <a:r>
              <a:rPr lang="en-US" dirty="0"/>
              <a:t>Code: Code consists of basic coding that is basic element of a website.</a:t>
            </a:r>
          </a:p>
          <a:p>
            <a:pPr marL="342900" indent="-342900">
              <a:buAutoNum type="alphaUcPeriod"/>
            </a:pPr>
            <a:r>
              <a:rPr lang="en-US" dirty="0"/>
              <a:t> B. Domain: Domain is web address that is linked to the website’s server. </a:t>
            </a:r>
          </a:p>
          <a:p>
            <a:pPr marL="342900" indent="-342900">
              <a:buAutoNum type="alphaUcPeriod"/>
            </a:pPr>
            <a:r>
              <a:rPr lang="en-US" dirty="0"/>
              <a:t>C. Local Server: A local server is small server at the department’s home network. Which will be only accessible if anyone is in the faculty premises and connected to the library Wi-Fi.</a:t>
            </a:r>
          </a:p>
          <a:p>
            <a:pPr marL="342900" indent="-342900">
              <a:buAutoNum type="alphaUcPeriod"/>
            </a:pPr>
            <a:r>
              <a:rPr lang="en-US" dirty="0"/>
              <a:t> D. Hosting: The website need to be placed in a server that is connected to the internet. Usually large organization have their own server division. As Accounting &amp; Information Systems doesn’t have any experts it should be hosted by 3rd party. E. ERP: To securely conduct user related registration, payment, authorizations etc. organizations often use Enterprise Resource Planning (ERP) software’s. ERP ensures security and reliability. It also helps reduces hacking related problems.</a:t>
            </a:r>
          </a:p>
          <a:p>
            <a:pPr marL="342900" indent="-342900">
              <a:buAutoNum type="alphaUcPeriod"/>
            </a:pPr>
            <a:r>
              <a:rPr lang="en-US" dirty="0"/>
              <a:t> F. Server Management: If we use only local server the overall cost will reduce but then will need an expert to manage the server.</a:t>
            </a:r>
          </a:p>
          <a:p>
            <a:pPr marL="342900" indent="-342900">
              <a:buAutoNum type="alphaUcPeriod"/>
            </a:pPr>
            <a:r>
              <a:rPr lang="en-US" dirty="0"/>
              <a:t> G. Forum: A separate webpage where ideas and views on a particular issue can be exchanged.</a:t>
            </a:r>
          </a:p>
          <a:p>
            <a:pPr marL="342900" indent="-342900">
              <a:buAutoNum type="alphaUcPeriod"/>
            </a:pPr>
            <a:r>
              <a:rPr lang="en-US" dirty="0"/>
              <a:t> H. Community: A community web page is where specific content or links are only available to its members. A web community may take the form of a social network service </a:t>
            </a:r>
            <a:endParaRPr lang="en-IN" dirty="0"/>
          </a:p>
        </p:txBody>
      </p:sp>
    </p:spTree>
    <p:extLst>
      <p:ext uri="{BB962C8B-B14F-4D97-AF65-F5344CB8AC3E}">
        <p14:creationId xmlns:p14="http://schemas.microsoft.com/office/powerpoint/2010/main" val="1448100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67910-F59C-B35C-5562-203A3C1FC259}"/>
              </a:ext>
            </a:extLst>
          </p:cNvPr>
          <p:cNvSpPr>
            <a:spLocks noGrp="1"/>
          </p:cNvSpPr>
          <p:nvPr>
            <p:ph type="title"/>
          </p:nvPr>
        </p:nvSpPr>
        <p:spPr>
          <a:xfrm>
            <a:off x="646111" y="452718"/>
            <a:ext cx="11644501" cy="6606988"/>
          </a:xfrm>
        </p:spPr>
        <p:txBody>
          <a:bodyPr/>
          <a:lstStyle/>
          <a:p>
            <a:br>
              <a:rPr lang="en-IN" sz="4800" dirty="0"/>
            </a:br>
            <a:br>
              <a:rPr lang="en-IN" sz="4800" dirty="0"/>
            </a:br>
            <a:br>
              <a:rPr lang="en-IN" sz="4800" dirty="0"/>
            </a:br>
            <a:r>
              <a:rPr lang="en-IN" sz="4800" dirty="0"/>
              <a:t>Project Title  : Digitalnock it solution 												website</a:t>
            </a:r>
            <a:br>
              <a:rPr lang="en-IN" sz="4800" dirty="0"/>
            </a:br>
            <a:r>
              <a:rPr lang="en-IN" sz="4800" dirty="0"/>
              <a:t>						</a:t>
            </a:r>
            <a:br>
              <a:rPr lang="en-IN" sz="4800" dirty="0"/>
            </a:br>
            <a:br>
              <a:rPr lang="en-IN" sz="4800" dirty="0"/>
            </a:br>
            <a:endParaRPr lang="en-IN" sz="4800" dirty="0"/>
          </a:p>
        </p:txBody>
      </p:sp>
    </p:spTree>
    <p:extLst>
      <p:ext uri="{BB962C8B-B14F-4D97-AF65-F5344CB8AC3E}">
        <p14:creationId xmlns:p14="http://schemas.microsoft.com/office/powerpoint/2010/main" val="742788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48750-53AA-E8E7-237F-0384C149D829}"/>
              </a:ext>
            </a:extLst>
          </p:cNvPr>
          <p:cNvSpPr>
            <a:spLocks noGrp="1"/>
          </p:cNvSpPr>
          <p:nvPr>
            <p:ph type="title"/>
          </p:nvPr>
        </p:nvSpPr>
        <p:spPr/>
        <p:txBody>
          <a:bodyPr/>
          <a:lstStyle/>
          <a:p>
            <a:r>
              <a:rPr lang="en-IN" dirty="0"/>
              <a:t>						</a:t>
            </a:r>
            <a:r>
              <a:rPr lang="en-IN" dirty="0">
                <a:latin typeface="Arial Black" panose="020B0A04020102020204" pitchFamily="34" charset="0"/>
              </a:rPr>
              <a:t>INTRODUCTION</a:t>
            </a:r>
            <a:r>
              <a:rPr lang="en-IN" dirty="0"/>
              <a:t> </a:t>
            </a:r>
          </a:p>
        </p:txBody>
      </p:sp>
      <p:sp>
        <p:nvSpPr>
          <p:cNvPr id="3" name="Content Placeholder 2">
            <a:extLst>
              <a:ext uri="{FF2B5EF4-FFF2-40B4-BE49-F238E27FC236}">
                <a16:creationId xmlns:a16="http://schemas.microsoft.com/office/drawing/2014/main" id="{2FCC854C-9084-1BF1-589B-FB30ABCFAE73}"/>
              </a:ext>
            </a:extLst>
          </p:cNvPr>
          <p:cNvSpPr>
            <a:spLocks noGrp="1"/>
          </p:cNvSpPr>
          <p:nvPr>
            <p:ph idx="1"/>
          </p:nvPr>
        </p:nvSpPr>
        <p:spPr>
          <a:xfrm>
            <a:off x="0" y="1460090"/>
            <a:ext cx="12192000" cy="5397910"/>
          </a:xfrm>
        </p:spPr>
        <p:txBody>
          <a:bodyPr/>
          <a:lstStyle/>
          <a:p>
            <a:r>
              <a:rPr lang="en-US" sz="2800" b="1" i="0" dirty="0">
                <a:effectLst/>
                <a:latin typeface="Helvetica Neue"/>
              </a:rPr>
              <a:t>The Leading Digital Marketing Company in Bangalore :</a:t>
            </a:r>
          </a:p>
          <a:p>
            <a:endParaRPr lang="en-US" sz="2800" b="1" i="0" dirty="0">
              <a:effectLst/>
              <a:latin typeface="Helvetica Neue"/>
            </a:endParaRPr>
          </a:p>
          <a:p>
            <a:r>
              <a:rPr lang="en-US" sz="2400" b="0" i="0" dirty="0" err="1">
                <a:solidFill>
                  <a:schemeClr val="tx2"/>
                </a:solidFill>
                <a:effectLst/>
                <a:latin typeface="Helvetica Neue"/>
              </a:rPr>
              <a:t>DigitalNock</a:t>
            </a:r>
            <a:r>
              <a:rPr lang="en-US" sz="2400" b="0" i="0" dirty="0">
                <a:solidFill>
                  <a:schemeClr val="tx2"/>
                </a:solidFill>
                <a:effectLst/>
                <a:latin typeface="Helvetica Neue"/>
              </a:rPr>
              <a:t> IT Solutions is digital marketing company located in Bangalore. We are expertise in the field of creative Website Design and Development, Search Engine Optimization (SEO), Domain Registration, Web Hosting, Ecommerce Solutions, Graphic Designing, Social Media Marketing and other IT related works. We are young and energetic technical savvies and in hungry of latest innovation technologies on web.</a:t>
            </a:r>
            <a:endParaRPr lang="en-US" sz="2800" b="1" i="0" dirty="0">
              <a:solidFill>
                <a:schemeClr val="tx2"/>
              </a:solidFill>
              <a:effectLst/>
              <a:latin typeface="Helvetica Neue"/>
            </a:endParaRPr>
          </a:p>
          <a:p>
            <a:endParaRPr lang="en-IN" dirty="0">
              <a:solidFill>
                <a:schemeClr val="tx2"/>
              </a:solidFill>
              <a:latin typeface="Arial Rounded MT Bold" panose="020F0704030504030204" pitchFamily="34" charset="0"/>
            </a:endParaRPr>
          </a:p>
          <a:p>
            <a:r>
              <a:rPr lang="en-US" b="1" i="0" dirty="0">
                <a:solidFill>
                  <a:schemeClr val="tx2"/>
                </a:solidFill>
                <a:effectLst/>
                <a:latin typeface="Helvetica Neue"/>
              </a:rPr>
              <a:t>Web Design : </a:t>
            </a:r>
            <a:r>
              <a:rPr lang="en-US" b="0" i="0" dirty="0">
                <a:solidFill>
                  <a:schemeClr val="tx2"/>
                </a:solidFill>
                <a:effectLst/>
                <a:latin typeface="Helvetica Neue"/>
              </a:rPr>
              <a:t>Web design encompasses many different skills and disciplines in the production and maintenance of websites. Website is the online face of any organization and creates the first impression in the minds of our customers.</a:t>
            </a:r>
            <a:endParaRPr lang="en-IN" dirty="0">
              <a:solidFill>
                <a:schemeClr val="tx2"/>
              </a:solidFill>
              <a:latin typeface="Arial Rounded MT Bold" panose="020F0704030504030204" pitchFamily="34" charset="0"/>
            </a:endParaRPr>
          </a:p>
          <a:p>
            <a:endParaRPr lang="en-IN" dirty="0">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1289159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EF28D3-780D-B038-7FF8-6D7EDB3B63E2}"/>
              </a:ext>
            </a:extLst>
          </p:cNvPr>
          <p:cNvSpPr>
            <a:spLocks noGrp="1"/>
          </p:cNvSpPr>
          <p:nvPr>
            <p:ph idx="1"/>
          </p:nvPr>
        </p:nvSpPr>
        <p:spPr/>
        <p:txBody>
          <a:bodyPr/>
          <a:lstStyle/>
          <a:p>
            <a:r>
              <a:rPr lang="en-US" b="1" i="0" dirty="0">
                <a:solidFill>
                  <a:schemeClr val="tx2"/>
                </a:solidFill>
                <a:effectLst/>
                <a:latin typeface="Helvetica Neue"/>
              </a:rPr>
              <a:t>E Mail Marketing : </a:t>
            </a:r>
            <a:r>
              <a:rPr lang="en-US" b="0" i="0" dirty="0">
                <a:solidFill>
                  <a:schemeClr val="tx2"/>
                </a:solidFill>
                <a:effectLst/>
                <a:latin typeface="Helvetica Neue"/>
              </a:rPr>
              <a:t>We will help you to reach your target audience by adopting an effective strategy for email marketing that our skilled team undertakes as a part of the marketing strategy. Bulk SMS marketing is coupled with bulk emails to aid you in reaching out to prospective customers.</a:t>
            </a:r>
          </a:p>
          <a:p>
            <a:endParaRPr lang="en-US" dirty="0">
              <a:solidFill>
                <a:schemeClr val="tx2"/>
              </a:solidFill>
              <a:latin typeface="Helvetica Neue"/>
            </a:endParaRPr>
          </a:p>
          <a:p>
            <a:r>
              <a:rPr lang="en-US" b="1" i="0" dirty="0">
                <a:solidFill>
                  <a:schemeClr val="tx2"/>
                </a:solidFill>
                <a:effectLst/>
                <a:latin typeface="Helvetica Neue"/>
              </a:rPr>
              <a:t>Mobile Apps Development</a:t>
            </a:r>
            <a:r>
              <a:rPr lang="en-US" b="0" i="0" dirty="0">
                <a:solidFill>
                  <a:schemeClr val="tx2"/>
                </a:solidFill>
                <a:effectLst/>
                <a:latin typeface="Helvetica Neue"/>
              </a:rPr>
              <a:t> </a:t>
            </a:r>
            <a:r>
              <a:rPr lang="en-US" b="0" i="0" dirty="0" err="1">
                <a:solidFill>
                  <a:schemeClr val="tx2"/>
                </a:solidFill>
                <a:effectLst/>
                <a:latin typeface="Helvetica Neue"/>
              </a:rPr>
              <a:t>Development</a:t>
            </a:r>
            <a:r>
              <a:rPr lang="en-US" b="0" i="0" dirty="0">
                <a:solidFill>
                  <a:schemeClr val="tx2"/>
                </a:solidFill>
                <a:effectLst/>
                <a:latin typeface="Helvetica Neue"/>
              </a:rPr>
              <a:t> of mobile apps for your business will help you to connect with your clients in an engaging and effective manner. We have the expertise in utilizing open source software for mobile apps development that will enable you to take the lead in your business.</a:t>
            </a:r>
            <a:endParaRPr lang="en-IN" dirty="0">
              <a:solidFill>
                <a:schemeClr val="tx2"/>
              </a:solidFill>
            </a:endParaRPr>
          </a:p>
        </p:txBody>
      </p:sp>
    </p:spTree>
    <p:extLst>
      <p:ext uri="{BB962C8B-B14F-4D97-AF65-F5344CB8AC3E}">
        <p14:creationId xmlns:p14="http://schemas.microsoft.com/office/powerpoint/2010/main" val="1419368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96EA4-0E69-3991-C680-B8019247168D}"/>
              </a:ext>
            </a:extLst>
          </p:cNvPr>
          <p:cNvSpPr>
            <a:spLocks noGrp="1"/>
          </p:cNvSpPr>
          <p:nvPr>
            <p:ph type="title"/>
          </p:nvPr>
        </p:nvSpPr>
        <p:spPr>
          <a:xfrm>
            <a:off x="646111" y="452718"/>
            <a:ext cx="9404723" cy="1169605"/>
          </a:xfrm>
        </p:spPr>
        <p:txBody>
          <a:bodyPr/>
          <a:lstStyle/>
          <a:p>
            <a:r>
              <a:rPr lang="en-IN" sz="4800" dirty="0"/>
              <a:t>				Problem Statement </a:t>
            </a:r>
          </a:p>
        </p:txBody>
      </p:sp>
      <p:sp>
        <p:nvSpPr>
          <p:cNvPr id="3" name="Content Placeholder 2">
            <a:extLst>
              <a:ext uri="{FF2B5EF4-FFF2-40B4-BE49-F238E27FC236}">
                <a16:creationId xmlns:a16="http://schemas.microsoft.com/office/drawing/2014/main" id="{D286FD20-7EBD-A310-BFB2-50EB615E299E}"/>
              </a:ext>
            </a:extLst>
          </p:cNvPr>
          <p:cNvSpPr>
            <a:spLocks noGrp="1"/>
          </p:cNvSpPr>
          <p:nvPr>
            <p:ph idx="1"/>
          </p:nvPr>
        </p:nvSpPr>
        <p:spPr>
          <a:xfrm>
            <a:off x="1103312" y="1622324"/>
            <a:ext cx="8946541" cy="4626076"/>
          </a:xfrm>
        </p:spPr>
        <p:txBody>
          <a:bodyPr/>
          <a:lstStyle/>
          <a:p>
            <a:r>
              <a:rPr lang="en-US" b="0" i="0" dirty="0">
                <a:solidFill>
                  <a:schemeClr val="tx2"/>
                </a:solidFill>
                <a:effectLst/>
                <a:latin typeface="Söhne"/>
              </a:rPr>
              <a:t>The company Digitalnock it solutions needs to develop a website to enhance its online presence and reach a wider audience. The website should be user-friendly, visually appealing, and optimized for search engines. The company aims to use the website to showcase its products/services, provide information to customers, and facilitate online transactions. However, the company lacks the necessary technical expertise and resources to develop the website in-house. Therefore, they need to hire a reliable and experienced web development agency to design, develop, and maintain the website. The agency should understand the company's goals and requirements, and deliver a high-quality website within the specified timeframe and budget.</a:t>
            </a:r>
            <a:endParaRPr lang="en-IN" dirty="0">
              <a:solidFill>
                <a:schemeClr val="tx2"/>
              </a:solidFill>
            </a:endParaRPr>
          </a:p>
        </p:txBody>
      </p:sp>
    </p:spTree>
    <p:extLst>
      <p:ext uri="{BB962C8B-B14F-4D97-AF65-F5344CB8AC3E}">
        <p14:creationId xmlns:p14="http://schemas.microsoft.com/office/powerpoint/2010/main" val="2702501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36F80-5FC8-AA82-095A-CB241AC32DE4}"/>
              </a:ext>
            </a:extLst>
          </p:cNvPr>
          <p:cNvSpPr>
            <a:spLocks noGrp="1"/>
          </p:cNvSpPr>
          <p:nvPr>
            <p:ph type="title"/>
          </p:nvPr>
        </p:nvSpPr>
        <p:spPr>
          <a:xfrm>
            <a:off x="646111" y="452717"/>
            <a:ext cx="9404723" cy="1789037"/>
          </a:xfrm>
        </p:spPr>
        <p:txBody>
          <a:bodyPr/>
          <a:lstStyle/>
          <a:p>
            <a:r>
              <a:rPr lang="en-IN" sz="4000" dirty="0"/>
              <a:t>					</a:t>
            </a:r>
            <a:br>
              <a:rPr lang="en-IN" sz="4000" dirty="0"/>
            </a:br>
            <a:r>
              <a:rPr lang="en-IN" sz="4000" dirty="0"/>
              <a:t> Problem Description</a:t>
            </a:r>
            <a:r>
              <a:rPr lang="en-IN" dirty="0"/>
              <a:t>:</a:t>
            </a:r>
          </a:p>
        </p:txBody>
      </p:sp>
      <p:sp>
        <p:nvSpPr>
          <p:cNvPr id="5" name="Rectangle 2">
            <a:extLst>
              <a:ext uri="{FF2B5EF4-FFF2-40B4-BE49-F238E27FC236}">
                <a16:creationId xmlns:a16="http://schemas.microsoft.com/office/drawing/2014/main" id="{78EF031A-935C-2444-396B-28F0183E7142}"/>
              </a:ext>
            </a:extLst>
          </p:cNvPr>
          <p:cNvSpPr>
            <a:spLocks noGrp="1" noChangeArrowheads="1"/>
          </p:cNvSpPr>
          <p:nvPr>
            <p:ph idx="1"/>
          </p:nvPr>
        </p:nvSpPr>
        <p:spPr bwMode="auto">
          <a:xfrm>
            <a:off x="840658" y="2303999"/>
            <a:ext cx="994041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2"/>
                </a:solidFill>
                <a:effectLst/>
                <a:latin typeface="Söhne"/>
              </a:rPr>
              <a:t>The problem with website development for the company Digitalnock  is that they lack the technical expertise and resources to develop a website in-house, yet they need a website to enhance their online presence and reach a wider audience. The company aims to use the website to showcase its products/services, provide information to customers, and facilitate online transactions. To address this problem, the company needs to hire a reliable and experienced web development agency that can design, develop, and maintain the website. The agency should understand the company's goals and requirements, and deliver a high-quality website within the specified timeframe and budget. The website should be user-friendly, visually appealing, and optimized for search engines to attract more traffic and generate leads. The agency should also ensure the website is responsive, mobile-friendly, and secure to provide a seamless user experience across different devices and platforms. Ultimately, the successful development of the website should lead to increased visibility, engagement, and revenue for the company.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4130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21E21-51E9-134C-5A6F-B113CD667ED4}"/>
              </a:ext>
            </a:extLst>
          </p:cNvPr>
          <p:cNvSpPr>
            <a:spLocks noGrp="1"/>
          </p:cNvSpPr>
          <p:nvPr>
            <p:ph type="title"/>
          </p:nvPr>
        </p:nvSpPr>
        <p:spPr>
          <a:xfrm>
            <a:off x="646111" y="452718"/>
            <a:ext cx="9404723" cy="756650"/>
          </a:xfrm>
        </p:spPr>
        <p:txBody>
          <a:bodyPr/>
          <a:lstStyle/>
          <a:p>
            <a:r>
              <a:rPr lang="en-IN" sz="4800" b="1" dirty="0">
                <a:effectLst/>
                <a:latin typeface="Calibri" panose="020F0502020204030204" pitchFamily="34" charset="0"/>
                <a:ea typeface="Calibri" panose="020F0502020204030204" pitchFamily="34" charset="0"/>
              </a:rPr>
              <a:t>Literature survey:</a:t>
            </a:r>
            <a:endParaRPr lang="en-IN" sz="4800" dirty="0"/>
          </a:p>
        </p:txBody>
      </p:sp>
      <p:sp>
        <p:nvSpPr>
          <p:cNvPr id="3" name="Content Placeholder 2">
            <a:extLst>
              <a:ext uri="{FF2B5EF4-FFF2-40B4-BE49-F238E27FC236}">
                <a16:creationId xmlns:a16="http://schemas.microsoft.com/office/drawing/2014/main" id="{2FAB7D31-81C3-CF8B-A21D-D5737B9B57AE}"/>
              </a:ext>
            </a:extLst>
          </p:cNvPr>
          <p:cNvSpPr>
            <a:spLocks noGrp="1"/>
          </p:cNvSpPr>
          <p:nvPr>
            <p:ph idx="1"/>
          </p:nvPr>
        </p:nvSpPr>
        <p:spPr>
          <a:xfrm>
            <a:off x="1103312" y="1209368"/>
            <a:ext cx="10577411" cy="5648632"/>
          </a:xfrm>
        </p:spPr>
        <p:txBody>
          <a:bodyPr>
            <a:normAutofit fontScale="77500" lnSpcReduction="20000"/>
          </a:bodyPr>
          <a:lstStyle/>
          <a:p>
            <a:pPr marL="0" indent="0" algn="l">
              <a:buNone/>
            </a:pPr>
            <a:endParaRPr lang="en-US" b="0" i="0" dirty="0">
              <a:solidFill>
                <a:schemeClr val="tx2"/>
              </a:solidFill>
              <a:effectLst/>
              <a:latin typeface="Söhne"/>
            </a:endParaRPr>
          </a:p>
          <a:p>
            <a:pPr algn="l">
              <a:buFont typeface="+mj-lt"/>
              <a:buAutoNum type="arabicPeriod"/>
            </a:pPr>
            <a:r>
              <a:rPr lang="en-US" b="0" i="0" dirty="0">
                <a:solidFill>
                  <a:schemeClr val="tx2"/>
                </a:solidFill>
                <a:effectLst/>
                <a:latin typeface="Söhne"/>
              </a:rPr>
              <a:t>Responsive Web Design: Responsive web design refers to designing websites that can adapt to different screen sizes and devices. Research on this topic may include the use of flexible grids, media queries, and responsive images.</a:t>
            </a:r>
          </a:p>
          <a:p>
            <a:pPr algn="l">
              <a:buFont typeface="+mj-lt"/>
              <a:buAutoNum type="arabicPeriod"/>
            </a:pPr>
            <a:r>
              <a:rPr lang="en-US" b="0" i="0" dirty="0">
                <a:solidFill>
                  <a:schemeClr val="tx2"/>
                </a:solidFill>
                <a:effectLst/>
                <a:latin typeface="Söhne"/>
              </a:rPr>
              <a:t>Web Performance Optimization: Web performance optimization involves improving a website's load time, speed, and overall performance. Research on this topic may include techniques for minimizing file sizes, optimizing images, and using caching and content delivery networks.</a:t>
            </a:r>
          </a:p>
          <a:p>
            <a:pPr algn="l">
              <a:buFont typeface="+mj-lt"/>
              <a:buAutoNum type="arabicPeriod"/>
            </a:pPr>
            <a:r>
              <a:rPr lang="en-US" b="0" i="0" dirty="0">
                <a:solidFill>
                  <a:schemeClr val="tx2"/>
                </a:solidFill>
                <a:effectLst/>
                <a:latin typeface="Söhne"/>
              </a:rPr>
              <a:t>Accessibility: Web accessibility refers to creating websites that can be used by people with disabilities. Research on this topic may include best practices for creating accessible websites, such as using semantic HTML, providing alternative text for images, and ensuring keyboard navigation.</a:t>
            </a:r>
          </a:p>
          <a:p>
            <a:pPr algn="l">
              <a:buFont typeface="+mj-lt"/>
              <a:buAutoNum type="arabicPeriod"/>
            </a:pPr>
            <a:r>
              <a:rPr lang="en-US" b="0" i="0" dirty="0">
                <a:solidFill>
                  <a:schemeClr val="tx2"/>
                </a:solidFill>
                <a:effectLst/>
                <a:latin typeface="Söhne"/>
              </a:rPr>
              <a:t>Security: Website security is crucial for protecting user data and preventing cyber attacks. Research on this topic may include techniques for securing websites, such as using secure protocols, encrypting data, and implementing two-factor authentication.</a:t>
            </a:r>
          </a:p>
          <a:p>
            <a:pPr algn="l">
              <a:buFont typeface="+mj-lt"/>
              <a:buAutoNum type="arabicPeriod"/>
            </a:pPr>
            <a:r>
              <a:rPr lang="en-US" b="0" i="0" dirty="0">
                <a:solidFill>
                  <a:schemeClr val="tx2"/>
                </a:solidFill>
                <a:effectLst/>
                <a:latin typeface="Söhne"/>
              </a:rPr>
              <a:t>Content Management Systems (CMS): CMS are software applications that help manage website content. Research on this topic may include an evaluation of different CMS options and their features and capabilities.</a:t>
            </a:r>
          </a:p>
          <a:p>
            <a:pPr algn="l">
              <a:buFont typeface="+mj-lt"/>
              <a:buAutoNum type="arabicPeriod"/>
            </a:pPr>
            <a:r>
              <a:rPr lang="en-US" b="0" i="0" dirty="0">
                <a:solidFill>
                  <a:schemeClr val="tx2"/>
                </a:solidFill>
                <a:effectLst/>
                <a:latin typeface="Söhne"/>
              </a:rPr>
              <a:t>Web Analytics: Web analytics involves tracking website traffic and user behavior to gain insights into website performance. Research on this topic may include using tools like Google Analytics to analyze website data and make informed decisions about website design and content.</a:t>
            </a:r>
          </a:p>
          <a:p>
            <a:pPr algn="l">
              <a:buFont typeface="+mj-lt"/>
              <a:buAutoNum type="arabicPeriod"/>
            </a:pPr>
            <a:r>
              <a:rPr lang="en-US" b="0" i="0" dirty="0">
                <a:solidFill>
                  <a:schemeClr val="tx2"/>
                </a:solidFill>
                <a:effectLst/>
                <a:latin typeface="Söhne"/>
              </a:rPr>
              <a:t>Mobile App Development: With the rise of mobile devices, many websites are also developed as mobile apps. Research on this topic may include best practices for developing mobile apps, including user interface design, app store optimization, and performance optimization.</a:t>
            </a:r>
          </a:p>
          <a:p>
            <a:pPr algn="l">
              <a:buFont typeface="+mj-lt"/>
              <a:buAutoNum type="arabicPeriod"/>
            </a:pPr>
            <a:r>
              <a:rPr lang="en-US" b="0" i="0" dirty="0">
                <a:solidFill>
                  <a:schemeClr val="tx2"/>
                </a:solidFill>
                <a:effectLst/>
                <a:latin typeface="Söhne"/>
              </a:rPr>
              <a:t>Search Engine Optimization (SEO): SEO is the process of optimizing a website's content and structure to rank higher in search engine results. Research on this topic may include techniques for improving website visibility, keyword research, and content optimization</a:t>
            </a:r>
          </a:p>
          <a:p>
            <a:endParaRPr lang="en-IN" dirty="0"/>
          </a:p>
        </p:txBody>
      </p:sp>
    </p:spTree>
    <p:extLst>
      <p:ext uri="{BB962C8B-B14F-4D97-AF65-F5344CB8AC3E}">
        <p14:creationId xmlns:p14="http://schemas.microsoft.com/office/powerpoint/2010/main" val="3601937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713784-A44B-51E4-BC32-47446E6D0D69}"/>
              </a:ext>
            </a:extLst>
          </p:cNvPr>
          <p:cNvSpPr>
            <a:spLocks noGrp="1"/>
          </p:cNvSpPr>
          <p:nvPr>
            <p:ph idx="1"/>
          </p:nvPr>
        </p:nvSpPr>
        <p:spPr>
          <a:xfrm>
            <a:off x="0" y="420914"/>
            <a:ext cx="12192000" cy="5827485"/>
          </a:xfrm>
        </p:spPr>
        <p:txBody>
          <a:bodyPr>
            <a:normAutofit/>
          </a:bodyPr>
          <a:lstStyle/>
          <a:p>
            <a:r>
              <a:rPr lang="en-IN" sz="3600" dirty="0"/>
              <a:t>WHAT IS WEB DEVELOPMENT?</a:t>
            </a:r>
          </a:p>
          <a:p>
            <a:pPr lvl="2"/>
            <a:r>
              <a:rPr lang="en-US" sz="2400" dirty="0"/>
              <a:t>Web Development usually refers to developing the website for the Internet (World Wide Web) or for an Intranet (Private network).</a:t>
            </a:r>
          </a:p>
          <a:p>
            <a:pPr lvl="2"/>
            <a:r>
              <a:rPr lang="en-US" sz="2400" dirty="0"/>
              <a:t>Also known as Web Programming.</a:t>
            </a:r>
          </a:p>
          <a:p>
            <a:pPr lvl="2"/>
            <a:r>
              <a:rPr lang="en-US" sz="2400" dirty="0"/>
              <a:t>Examples of Web Applications are Social networking sites like Facebook or E-commerce sites like Amazon, Flipkart, etc.</a:t>
            </a:r>
          </a:p>
          <a:p>
            <a:pPr lvl="2"/>
            <a:r>
              <a:rPr lang="en-US" sz="2400" dirty="0"/>
              <a:t>There are two broad division of Web Development –</a:t>
            </a:r>
          </a:p>
          <a:p>
            <a:pPr lvl="2"/>
            <a:r>
              <a:rPr lang="en-US" sz="2400" dirty="0"/>
              <a:t>Front-end Development (also called Client-side Development)</a:t>
            </a:r>
          </a:p>
          <a:p>
            <a:pPr lvl="2"/>
            <a:r>
              <a:rPr lang="en-US" sz="2400" dirty="0"/>
              <a:t>Back-end Development (also called Server-side Development).</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a:cs typeface="Times New Roman" panose="02020603050405020304"/>
              </a:rPr>
              <a:t>                  </a:t>
            </a:r>
            <a:r>
              <a:rPr lang="en-US" b="1" u="sng" dirty="0">
                <a:latin typeface="Times New Roman" panose="02020603050405020304"/>
                <a:cs typeface="Times New Roman" panose="02020603050405020304"/>
              </a:rPr>
              <a:t>Front-End  Development</a:t>
            </a:r>
          </a:p>
        </p:txBody>
      </p:sp>
      <p:sp>
        <p:nvSpPr>
          <p:cNvPr id="9" name="Content Placeholder 8">
            <a:extLst>
              <a:ext uri="{FF2B5EF4-FFF2-40B4-BE49-F238E27FC236}">
                <a16:creationId xmlns:a16="http://schemas.microsoft.com/office/drawing/2014/main" id="{FE257153-8B51-F752-199A-706ABE1B6154}"/>
              </a:ext>
            </a:extLst>
          </p:cNvPr>
          <p:cNvSpPr>
            <a:spLocks noGrp="1"/>
          </p:cNvSpPr>
          <p:nvPr>
            <p:ph idx="1"/>
          </p:nvPr>
        </p:nvSpPr>
        <p:spPr>
          <a:xfrm>
            <a:off x="1103312" y="1393372"/>
            <a:ext cx="8946541" cy="4855028"/>
          </a:xfrm>
        </p:spPr>
        <p:txBody>
          <a:bodyPr>
            <a:normAutofit/>
          </a:bodyPr>
          <a:lstStyle/>
          <a:p>
            <a:r>
              <a:rPr lang="en-US" dirty="0"/>
              <a:t>Front end development refers to producing a web application so that a user can see and interact with them directly.</a:t>
            </a:r>
          </a:p>
          <a:p>
            <a:r>
              <a:rPr lang="en-US" dirty="0"/>
              <a:t>It is also known as Client side development.</a:t>
            </a:r>
          </a:p>
          <a:p>
            <a:r>
              <a:rPr lang="en-US" dirty="0"/>
              <a:t>It focuses on the visual elements of a website that a user will </a:t>
            </a:r>
            <a:r>
              <a:rPr lang="en-US" dirty="0" err="1"/>
              <a:t>interactwith</a:t>
            </a:r>
            <a:r>
              <a:rPr lang="en-US" dirty="0"/>
              <a:t>.</a:t>
            </a:r>
          </a:p>
          <a:p>
            <a:r>
              <a:rPr lang="en-US" dirty="0"/>
              <a:t>A front end developer has one general responsibility to ensure that website visitors can easily interact with the page. They do this through the combination of design, technology and programming to code </a:t>
            </a:r>
            <a:r>
              <a:rPr lang="en-US" dirty="0" err="1"/>
              <a:t>awebsite's</a:t>
            </a:r>
            <a:r>
              <a:rPr lang="en-US" dirty="0"/>
              <a:t> appearance, as well as taking care of debugging.                                                                                                The common technologies we can use in front-end development are:</a:t>
            </a:r>
          </a:p>
          <a:p>
            <a:r>
              <a:rPr lang="en-US" dirty="0"/>
              <a:t>HTML , CSS , JAVASCRIPT</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339</TotalTime>
  <Words>2057</Words>
  <Application>Microsoft Office PowerPoint</Application>
  <PresentationFormat>Widescreen</PresentationFormat>
  <Paragraphs>118</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Arial Black</vt:lpstr>
      <vt:lpstr>Arial Rounded MT Bold</vt:lpstr>
      <vt:lpstr>Calibri</vt:lpstr>
      <vt:lpstr>Century Gothic</vt:lpstr>
      <vt:lpstr>Helvetica Neue</vt:lpstr>
      <vt:lpstr>Söhne</vt:lpstr>
      <vt:lpstr>Times New Roman</vt:lpstr>
      <vt:lpstr>Wingdings 3</vt:lpstr>
      <vt:lpstr>Ion</vt:lpstr>
      <vt:lpstr>            MADANAPALLE INSTITUTE OF TECHNOLOGY AND SCIENCE                    DEPARTMENT OF MECHANICAL ENGINEERING </vt:lpstr>
      <vt:lpstr>   Project Title  : Digitalnock it solution             website         </vt:lpstr>
      <vt:lpstr>      INTRODUCTION </vt:lpstr>
      <vt:lpstr>PowerPoint Presentation</vt:lpstr>
      <vt:lpstr>    Problem Statement </vt:lpstr>
      <vt:lpstr>       Problem Description:</vt:lpstr>
      <vt:lpstr>Literature survey:</vt:lpstr>
      <vt:lpstr>PowerPoint Presentation</vt:lpstr>
      <vt:lpstr>                  Front-End  Development</vt:lpstr>
      <vt:lpstr>FRONTEND DEVELOPMENT TECHNOLOGIES</vt:lpstr>
      <vt:lpstr>FRONTEND DEVELOPMENT TECHNOLOGIES (CONT..)</vt:lpstr>
      <vt:lpstr>FRONTEND DEVELOPMENT TECHNOLOGIES (CONT..)</vt:lpstr>
      <vt:lpstr>    Methodology </vt:lpstr>
      <vt:lpstr>PowerPoint Presentation</vt:lpstr>
      <vt:lpstr>Project life cycl</vt:lpstr>
      <vt:lpstr>Development project</vt:lpstr>
      <vt:lpstr>Executing  a. Graphic design  b. Purchase  c. Web Development  d. Server setu Delivering/Closing  a. Testing  b. Roll Out  c. Training Estimated  Time Required 12 Days </vt:lpstr>
      <vt:lpstr>Choosing Project Path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C. SAINATH</cp:lastModifiedBy>
  <cp:revision>615</cp:revision>
  <dcterms:created xsi:type="dcterms:W3CDTF">2023-02-19T13:54:00Z</dcterms:created>
  <dcterms:modified xsi:type="dcterms:W3CDTF">2023-04-13T06:21:53Z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EA22769D24BA4A35A5B2300B75F5325A</vt:lpwstr>
  </property>
  <property fmtid="{D5CDD505-2E9C-101B-9397-08002B2CF9AE}" pid="3" name="KSOProductBuildVer">
    <vt:lpwstr>1033-11.2.0.11219</vt:lpwstr>
  </property>
</Properties>
</file>