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49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5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3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53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05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9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7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5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4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8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5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vgsilh.com/000000/image/971644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AEAE-C328-8C09-871F-FF3EE8444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923" y="758952"/>
            <a:ext cx="7658837" cy="341975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FINANCIAL SALES ANALYSIS REPORT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83481-1338-73BD-F438-7CB88EB66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8644" y="4528605"/>
            <a:ext cx="3600193" cy="535008"/>
          </a:xfrm>
        </p:spPr>
        <p:txBody>
          <a:bodyPr/>
          <a:lstStyle/>
          <a:p>
            <a:pPr algn="ctr"/>
            <a:r>
              <a:rPr lang="en-US" dirty="0"/>
              <a:t>SAISHREE GANESAN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62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47DC1D-04ED-459D-EC35-0BF07A3EE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489" y="78658"/>
            <a:ext cx="8957187" cy="62041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1695-A212-5659-41CA-3D8B71DE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FEE25-BFCC-044A-2A04-9B42A7AADA04}"/>
              </a:ext>
            </a:extLst>
          </p:cNvPr>
          <p:cNvSpPr txBox="1"/>
          <p:nvPr/>
        </p:nvSpPr>
        <p:spPr>
          <a:xfrm>
            <a:off x="1101213" y="1976284"/>
            <a:ext cx="7177548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Financial Sales Dashboard delivers a clear view of business performance across Russia for 2023. It highlights consistent growth, profitable customer segments, and product success — empowering stakeholders to make informed, data-driven decisions for future financial planning.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203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0C88FC2-E65F-6528-2B12-88573E946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01213" y="959127"/>
            <a:ext cx="6921909" cy="42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5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Sales Dashboard – Russia 2023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rPr b="1" dirty="0"/>
              <a:t>Objective:</a:t>
            </a:r>
          </a:p>
          <a:p>
            <a:pPr algn="l">
              <a:defRPr sz="1800"/>
            </a:pPr>
            <a:r>
              <a:rPr dirty="0"/>
              <a:t>To analyze and visualize the financial sales performance of various companies across Russia for the year 2023 using interactive Power BI dashboards.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b="1" dirty="0"/>
              <a:t>Tool Used</a:t>
            </a:r>
            <a:r>
              <a:rPr dirty="0"/>
              <a:t>: Power BI Desktop</a:t>
            </a:r>
          </a:p>
          <a:p>
            <a:pPr algn="l">
              <a:defRPr sz="1800"/>
            </a:pPr>
            <a:r>
              <a:rPr b="1" dirty="0"/>
              <a:t>Dataset</a:t>
            </a:r>
            <a:r>
              <a:rPr dirty="0"/>
              <a:t>: Financial Sales Dataset (Russia, 2023)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rPr dirty="0"/>
              <a:t>Total Sales: 264.07M </a:t>
            </a:r>
          </a:p>
          <a:p>
            <a:pPr algn="l">
              <a:defRPr sz="1800"/>
            </a:pPr>
            <a:r>
              <a:rPr dirty="0"/>
              <a:t>Total Profit: 99.36M </a:t>
            </a:r>
          </a:p>
          <a:p>
            <a:pPr algn="l">
              <a:defRPr sz="1800"/>
            </a:pPr>
            <a:r>
              <a:rPr dirty="0"/>
              <a:t>Total Units Sold: 5 Million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b="1" dirty="0"/>
              <a:t>Highlights</a:t>
            </a:r>
            <a:r>
              <a:rPr dirty="0"/>
              <a:t>:</a:t>
            </a:r>
          </a:p>
          <a:p>
            <a:pPr algn="l">
              <a:defRPr sz="1800"/>
            </a:pPr>
            <a:r>
              <a:rPr dirty="0"/>
              <a:t>• Consistent sales across key months with strong profitability</a:t>
            </a:r>
          </a:p>
          <a:p>
            <a:pPr algn="l">
              <a:defRPr sz="1800"/>
            </a:pPr>
            <a:r>
              <a:rPr dirty="0"/>
              <a:t>• Positive growth in major regions and product categories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defRPr sz="1800"/>
            </a:pPr>
            <a:r>
              <a:rPr dirty="0"/>
              <a:t>• Peak sales months: April, October, and November (~22.8M  each)</a:t>
            </a:r>
          </a:p>
          <a:p>
            <a:pPr algn="l">
              <a:defRPr sz="1800"/>
            </a:pPr>
            <a:r>
              <a:rPr dirty="0"/>
              <a:t>• Lowest performance in February due to seasonal decline</a:t>
            </a:r>
          </a:p>
          <a:p>
            <a:pPr algn="l">
              <a:defRPr sz="1800"/>
            </a:pPr>
            <a:r>
              <a:rPr dirty="0"/>
              <a:t>• Overall steady trend with strong year-end recovery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/>
              <a:t>Insight:</a:t>
            </a:r>
          </a:p>
          <a:p>
            <a:pPr algn="l">
              <a:defRPr sz="1800"/>
            </a:pPr>
            <a:r>
              <a:rPr dirty="0"/>
              <a:t>Quarter 4 outperformed the rest of the year, showing successful end-of-year campaigns.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BA9321-4B0A-1D93-8C2D-BAC107CB6C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2045110"/>
            <a:ext cx="4208205" cy="307552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defRPr sz="1800"/>
            </a:pPr>
            <a:r>
              <a:rPr dirty="0"/>
              <a:t>Top-Performing Products (by Sales):</a:t>
            </a:r>
          </a:p>
          <a:p>
            <a:pPr algn="l">
              <a:defRPr sz="1800"/>
            </a:pPr>
            <a:r>
              <a:rPr dirty="0"/>
              <a:t>1. Printer – 54.6M </a:t>
            </a:r>
          </a:p>
          <a:p>
            <a:pPr algn="l">
              <a:defRPr sz="1800"/>
            </a:pPr>
            <a:r>
              <a:rPr dirty="0"/>
              <a:t>2. Mouse – 53.1M </a:t>
            </a:r>
          </a:p>
          <a:p>
            <a:pPr algn="l">
              <a:defRPr sz="1800"/>
            </a:pPr>
            <a:r>
              <a:rPr dirty="0"/>
              <a:t>3. Monitor – 52.3M </a:t>
            </a:r>
          </a:p>
          <a:p>
            <a:pPr algn="l">
              <a:defRPr sz="1800"/>
            </a:pPr>
            <a:r>
              <a:rPr dirty="0"/>
              <a:t>4. Keyboard – 51.2M </a:t>
            </a:r>
          </a:p>
          <a:p>
            <a:pPr algn="l">
              <a:defRPr sz="1800"/>
            </a:pPr>
            <a:r>
              <a:rPr dirty="0"/>
              <a:t>5. Laptop – 50.2M </a:t>
            </a:r>
          </a:p>
          <a:p>
            <a:pPr algn="l">
              <a:defRPr sz="1800"/>
            </a:pPr>
            <a:endParaRPr lang="en-IN" dirty="0"/>
          </a:p>
          <a:p>
            <a:pPr algn="l">
              <a:defRPr sz="1800"/>
            </a:pPr>
            <a:r>
              <a:rPr lang="en-US" dirty="0"/>
              <a:t>Profit by Product:</a:t>
            </a:r>
          </a:p>
          <a:p>
            <a:pPr algn="l">
              <a:defRPr sz="1800"/>
            </a:pPr>
            <a:r>
              <a:rPr lang="en-US" dirty="0"/>
              <a:t>• Laptops: 39.79M </a:t>
            </a:r>
          </a:p>
          <a:p>
            <a:pPr algn="l">
              <a:defRPr sz="1800"/>
            </a:pPr>
            <a:r>
              <a:rPr lang="en-US" dirty="0"/>
              <a:t>• Mouse: 20.3M </a:t>
            </a:r>
          </a:p>
          <a:p>
            <a:pPr algn="l">
              <a:defRPr sz="1800"/>
            </a:pPr>
            <a:r>
              <a:rPr lang="en-US" dirty="0"/>
              <a:t>• Monitor: 19.5M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310043C-2C61-97DF-D282-497AB3660F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2121037"/>
            <a:ext cx="3702050" cy="327490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Sales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defRPr sz="1800"/>
            </a:pPr>
            <a:r>
              <a:rPr dirty="0"/>
              <a:t>Sales by Region (2023):</a:t>
            </a:r>
          </a:p>
          <a:p>
            <a:pPr algn="l">
              <a:defRPr sz="1800"/>
            </a:pPr>
            <a:r>
              <a:rPr dirty="0"/>
              <a:t>• Central: 54.7M </a:t>
            </a:r>
          </a:p>
          <a:p>
            <a:pPr algn="l">
              <a:defRPr sz="1800"/>
            </a:pPr>
            <a:r>
              <a:rPr dirty="0"/>
              <a:t>• North: 52.7M </a:t>
            </a:r>
          </a:p>
          <a:p>
            <a:pPr algn="l">
              <a:defRPr sz="1800"/>
            </a:pPr>
            <a:r>
              <a:rPr dirty="0"/>
              <a:t>• East: 52.7M </a:t>
            </a:r>
          </a:p>
          <a:p>
            <a:pPr algn="l">
              <a:defRPr sz="1800"/>
            </a:pPr>
            <a:r>
              <a:rPr dirty="0"/>
              <a:t>• West: 52.7M </a:t>
            </a:r>
          </a:p>
          <a:p>
            <a:pPr algn="l">
              <a:defRPr sz="1800"/>
            </a:pPr>
            <a:r>
              <a:rPr dirty="0"/>
              <a:t>• South: 44.7M 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/>
              <a:t>Observation:</a:t>
            </a:r>
          </a:p>
          <a:p>
            <a:pPr algn="l">
              <a:defRPr sz="1800"/>
            </a:pPr>
            <a:r>
              <a:rPr dirty="0"/>
              <a:t>Central region leads overall, while South shows growth potential.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C6FE7B-3D53-6297-902E-2A1D6F7ACE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16361" y="2035276"/>
            <a:ext cx="4336026" cy="344129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Segment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defRPr sz="1800"/>
            </a:pPr>
            <a:r>
              <a:t>Customer Segments by Profit Share:</a:t>
            </a:r>
          </a:p>
          <a:p>
            <a:pPr algn="l">
              <a:defRPr sz="1800"/>
            </a:pPr>
            <a:r>
              <a:t>• Enterprise – 32.07%</a:t>
            </a:r>
          </a:p>
          <a:p>
            <a:pPr algn="l">
              <a:defRPr sz="1800"/>
            </a:pPr>
            <a:r>
              <a:t>• Wholesale – 35.67%</a:t>
            </a:r>
          </a:p>
          <a:p>
            <a:pPr algn="l">
              <a:defRPr sz="1800"/>
            </a:pPr>
            <a:r>
              <a:t>• Retail – 32.26%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Insight:</a:t>
            </a:r>
          </a:p>
          <a:p>
            <a:pPr algn="l">
              <a:defRPr sz="1800"/>
            </a:pPr>
            <a:r>
              <a:t>Wholesale customers are the most profitable, followed closely by retail buyers.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938412-4736-5F31-1325-48593856A6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85187" y="1917290"/>
            <a:ext cx="4247536" cy="37264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Company-Level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defRPr sz="1800"/>
            </a:pPr>
            <a:r>
              <a:rPr dirty="0"/>
              <a:t>Top Companies by Sales:</a:t>
            </a:r>
          </a:p>
          <a:p>
            <a:pPr algn="l">
              <a:defRPr sz="1800"/>
            </a:pPr>
            <a:r>
              <a:rPr dirty="0"/>
              <a:t>1. Umbrella Corp – 24.6M </a:t>
            </a:r>
          </a:p>
          <a:p>
            <a:pPr algn="l">
              <a:defRPr sz="1800"/>
            </a:pPr>
            <a:r>
              <a:rPr dirty="0"/>
              <a:t>2. Globex Inc – 25.9M </a:t>
            </a:r>
          </a:p>
          <a:p>
            <a:pPr algn="l">
              <a:defRPr sz="1800"/>
            </a:pPr>
            <a:r>
              <a:rPr dirty="0"/>
              <a:t>3. Wayne Enterprises – 27.7M </a:t>
            </a:r>
          </a:p>
          <a:p>
            <a:pPr algn="l">
              <a:defRPr sz="1800"/>
            </a:pPr>
            <a:r>
              <a:rPr dirty="0"/>
              <a:t>4. Massive Dynamic – 27.6M </a:t>
            </a:r>
          </a:p>
          <a:p>
            <a:pPr algn="l">
              <a:defRPr sz="1800"/>
            </a:pPr>
            <a:r>
              <a:rPr dirty="0"/>
              <a:t>5. Soylent LLC – 27.1M 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/>
              <a:t>Observation:</a:t>
            </a:r>
          </a:p>
          <a:p>
            <a:pPr algn="l">
              <a:defRPr sz="1800"/>
            </a:pPr>
            <a:r>
              <a:rPr dirty="0"/>
              <a:t>Consistent profit distribution with healthy discount management.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18AB5C-DD87-71DB-CF43-31DEC4016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06528" y="2077776"/>
            <a:ext cx="4326193" cy="337912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rPr dirty="0"/>
              <a:t>✅ Enterprise and Wholesale customers drive majority profit.</a:t>
            </a:r>
          </a:p>
          <a:p>
            <a:pPr algn="l">
              <a:defRPr sz="1800"/>
            </a:pPr>
            <a:r>
              <a:rPr dirty="0"/>
              <a:t>✅ Printers and Laptops are top revenue generators.</a:t>
            </a:r>
          </a:p>
          <a:p>
            <a:pPr algn="l">
              <a:defRPr sz="1800"/>
            </a:pPr>
            <a:r>
              <a:rPr dirty="0"/>
              <a:t>✅ Central region demonstrates strongest market share.</a:t>
            </a:r>
          </a:p>
          <a:p>
            <a:pPr algn="l">
              <a:defRPr sz="1800"/>
            </a:pPr>
            <a:r>
              <a:rPr dirty="0"/>
              <a:t>✅ Stable monthly growth pattern with end-year surge.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/>
              <a:t>Business Impact:</a:t>
            </a:r>
          </a:p>
          <a:p>
            <a:pPr algn="l">
              <a:defRPr sz="1800"/>
            </a:pPr>
            <a:r>
              <a:rPr dirty="0"/>
              <a:t>• Improved strategic targeting by region and segment</a:t>
            </a:r>
          </a:p>
          <a:p>
            <a:pPr algn="l">
              <a:defRPr sz="1800"/>
            </a:pPr>
            <a:r>
              <a:rPr dirty="0"/>
              <a:t>• Enhanced profitability tracking</a:t>
            </a:r>
          </a:p>
          <a:p>
            <a:pPr algn="l">
              <a:defRPr sz="1800"/>
            </a:pPr>
            <a:r>
              <a:rPr dirty="0"/>
              <a:t>• Strengthened data-driven decisions for 2024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</TotalTime>
  <Words>424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FINANCIAL SALES ANALYSIS REPORT</vt:lpstr>
      <vt:lpstr>Financial Sales Dashboard – Russia 2023</vt:lpstr>
      <vt:lpstr>Key Metrics Overview</vt:lpstr>
      <vt:lpstr>Monthly Sales Trend</vt:lpstr>
      <vt:lpstr>Product Performance</vt:lpstr>
      <vt:lpstr>Regional Sales Insights</vt:lpstr>
      <vt:lpstr>Customer Segment Analysis</vt:lpstr>
      <vt:lpstr>Company-Level Summary</vt:lpstr>
      <vt:lpstr>Key Insights &amp; Business Impact</vt:lpstr>
      <vt:lpstr>PowerPoint Presentation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sai chintu</dc:creator>
  <cp:keywords/>
  <dc:description>generated using python-pptx</dc:description>
  <cp:lastModifiedBy>SAISHREE G</cp:lastModifiedBy>
  <cp:revision>2</cp:revision>
  <dcterms:created xsi:type="dcterms:W3CDTF">2013-01-27T09:14:16Z</dcterms:created>
  <dcterms:modified xsi:type="dcterms:W3CDTF">2025-10-29T08:33:18Z</dcterms:modified>
  <cp:category/>
</cp:coreProperties>
</file>