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7" r:id="rId6"/>
    <p:sldId id="261" r:id="rId7"/>
    <p:sldId id="264" r:id="rId8"/>
    <p:sldId id="262" r:id="rId9"/>
    <p:sldId id="270" r:id="rId10"/>
    <p:sldId id="27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1E6F7"/>
    <a:srgbClr val="1ACBEE"/>
    <a:srgbClr val="E9EDC9"/>
    <a:srgbClr val="ADC178"/>
    <a:srgbClr val="E2E9CF"/>
    <a:srgbClr val="3B6064"/>
    <a:srgbClr val="2F3E46"/>
    <a:srgbClr val="84A98C"/>
    <a:srgbClr val="735D78"/>
    <a:srgbClr val="E4D9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113" d="100"/>
          <a:sy n="113" d="100"/>
        </p:scale>
        <p:origin x="456"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FAD01-555D-B108-E4DC-0C99E3B76E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85DF161-CFA2-B898-BDF9-FD40AE39B1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D090BE4-7578-90FF-DA78-D45461A16169}"/>
              </a:ext>
            </a:extLst>
          </p:cNvPr>
          <p:cNvSpPr>
            <a:spLocks noGrp="1"/>
          </p:cNvSpPr>
          <p:nvPr>
            <p:ph type="dt" sz="half" idx="10"/>
          </p:nvPr>
        </p:nvSpPr>
        <p:spPr/>
        <p:txBody>
          <a:bodyPr/>
          <a:lstStyle/>
          <a:p>
            <a:fld id="{FA875BC5-12F2-41C9-BF16-9C6F318786B6}" type="datetimeFigureOut">
              <a:rPr lang="en-IN" smtClean="0"/>
              <a:t>03-11-2023</a:t>
            </a:fld>
            <a:endParaRPr lang="en-IN"/>
          </a:p>
        </p:txBody>
      </p:sp>
      <p:sp>
        <p:nvSpPr>
          <p:cNvPr id="5" name="Footer Placeholder 4">
            <a:extLst>
              <a:ext uri="{FF2B5EF4-FFF2-40B4-BE49-F238E27FC236}">
                <a16:creationId xmlns:a16="http://schemas.microsoft.com/office/drawing/2014/main" id="{E705F6E2-E97E-6A48-2E54-1B03AAED66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24314A-E380-118E-2377-84CE4EE032D5}"/>
              </a:ext>
            </a:extLst>
          </p:cNvPr>
          <p:cNvSpPr>
            <a:spLocks noGrp="1"/>
          </p:cNvSpPr>
          <p:nvPr>
            <p:ph type="sldNum" sz="quarter" idx="12"/>
          </p:nvPr>
        </p:nvSpPr>
        <p:spPr/>
        <p:txBody>
          <a:bodyPr/>
          <a:lstStyle/>
          <a:p>
            <a:fld id="{6600B2AA-6E16-4A8A-BAD1-57EE590E42FB}" type="slidenum">
              <a:rPr lang="en-IN" smtClean="0"/>
              <a:t>‹#›</a:t>
            </a:fld>
            <a:endParaRPr lang="en-IN"/>
          </a:p>
        </p:txBody>
      </p:sp>
    </p:spTree>
    <p:extLst>
      <p:ext uri="{BB962C8B-B14F-4D97-AF65-F5344CB8AC3E}">
        <p14:creationId xmlns:p14="http://schemas.microsoft.com/office/powerpoint/2010/main" val="3707317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000FA-5427-268F-0616-6990C3AAEDD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EEA18BB-142C-6481-5C10-525A150793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D3F058-582F-EBCA-29AC-5EBC6142C989}"/>
              </a:ext>
            </a:extLst>
          </p:cNvPr>
          <p:cNvSpPr>
            <a:spLocks noGrp="1"/>
          </p:cNvSpPr>
          <p:nvPr>
            <p:ph type="dt" sz="half" idx="10"/>
          </p:nvPr>
        </p:nvSpPr>
        <p:spPr/>
        <p:txBody>
          <a:bodyPr/>
          <a:lstStyle/>
          <a:p>
            <a:fld id="{FA875BC5-12F2-41C9-BF16-9C6F318786B6}" type="datetimeFigureOut">
              <a:rPr lang="en-IN" smtClean="0"/>
              <a:t>03-11-2023</a:t>
            </a:fld>
            <a:endParaRPr lang="en-IN"/>
          </a:p>
        </p:txBody>
      </p:sp>
      <p:sp>
        <p:nvSpPr>
          <p:cNvPr id="5" name="Footer Placeholder 4">
            <a:extLst>
              <a:ext uri="{FF2B5EF4-FFF2-40B4-BE49-F238E27FC236}">
                <a16:creationId xmlns:a16="http://schemas.microsoft.com/office/drawing/2014/main" id="{F1949F03-8B04-03A5-0F6C-F81CCC4A70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64CE94-5988-D3B1-3FAF-BA9A6CEFAAC1}"/>
              </a:ext>
            </a:extLst>
          </p:cNvPr>
          <p:cNvSpPr>
            <a:spLocks noGrp="1"/>
          </p:cNvSpPr>
          <p:nvPr>
            <p:ph type="sldNum" sz="quarter" idx="12"/>
          </p:nvPr>
        </p:nvSpPr>
        <p:spPr/>
        <p:txBody>
          <a:bodyPr/>
          <a:lstStyle/>
          <a:p>
            <a:fld id="{6600B2AA-6E16-4A8A-BAD1-57EE590E42FB}" type="slidenum">
              <a:rPr lang="en-IN" smtClean="0"/>
              <a:t>‹#›</a:t>
            </a:fld>
            <a:endParaRPr lang="en-IN"/>
          </a:p>
        </p:txBody>
      </p:sp>
    </p:spTree>
    <p:extLst>
      <p:ext uri="{BB962C8B-B14F-4D97-AF65-F5344CB8AC3E}">
        <p14:creationId xmlns:p14="http://schemas.microsoft.com/office/powerpoint/2010/main" val="486649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00B84F-1B18-F47E-0AC7-CEA0077F9C0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F77A315-159C-8DDC-DE33-F3C1FFF919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0F0BF7-76CF-90C3-EF94-F85B0D6D3DBC}"/>
              </a:ext>
            </a:extLst>
          </p:cNvPr>
          <p:cNvSpPr>
            <a:spLocks noGrp="1"/>
          </p:cNvSpPr>
          <p:nvPr>
            <p:ph type="dt" sz="half" idx="10"/>
          </p:nvPr>
        </p:nvSpPr>
        <p:spPr/>
        <p:txBody>
          <a:bodyPr/>
          <a:lstStyle/>
          <a:p>
            <a:fld id="{FA875BC5-12F2-41C9-BF16-9C6F318786B6}" type="datetimeFigureOut">
              <a:rPr lang="en-IN" smtClean="0"/>
              <a:t>03-11-2023</a:t>
            </a:fld>
            <a:endParaRPr lang="en-IN"/>
          </a:p>
        </p:txBody>
      </p:sp>
      <p:sp>
        <p:nvSpPr>
          <p:cNvPr id="5" name="Footer Placeholder 4">
            <a:extLst>
              <a:ext uri="{FF2B5EF4-FFF2-40B4-BE49-F238E27FC236}">
                <a16:creationId xmlns:a16="http://schemas.microsoft.com/office/drawing/2014/main" id="{3A45A02D-EDFF-6630-C6D6-2AADB6BEC5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C33AB4-FE5A-5BE0-F456-669F77B291DA}"/>
              </a:ext>
            </a:extLst>
          </p:cNvPr>
          <p:cNvSpPr>
            <a:spLocks noGrp="1"/>
          </p:cNvSpPr>
          <p:nvPr>
            <p:ph type="sldNum" sz="quarter" idx="12"/>
          </p:nvPr>
        </p:nvSpPr>
        <p:spPr/>
        <p:txBody>
          <a:bodyPr/>
          <a:lstStyle/>
          <a:p>
            <a:fld id="{6600B2AA-6E16-4A8A-BAD1-57EE590E42FB}" type="slidenum">
              <a:rPr lang="en-IN" smtClean="0"/>
              <a:t>‹#›</a:t>
            </a:fld>
            <a:endParaRPr lang="en-IN"/>
          </a:p>
        </p:txBody>
      </p:sp>
    </p:spTree>
    <p:extLst>
      <p:ext uri="{BB962C8B-B14F-4D97-AF65-F5344CB8AC3E}">
        <p14:creationId xmlns:p14="http://schemas.microsoft.com/office/powerpoint/2010/main" val="3076164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377D2-CD63-FA44-4818-39C5A659A95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CB3219-01F0-7997-80F2-A263BE8477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3A8E38-33C0-681E-171F-75A88744A6C0}"/>
              </a:ext>
            </a:extLst>
          </p:cNvPr>
          <p:cNvSpPr>
            <a:spLocks noGrp="1"/>
          </p:cNvSpPr>
          <p:nvPr>
            <p:ph type="dt" sz="half" idx="10"/>
          </p:nvPr>
        </p:nvSpPr>
        <p:spPr/>
        <p:txBody>
          <a:bodyPr/>
          <a:lstStyle/>
          <a:p>
            <a:fld id="{FA875BC5-12F2-41C9-BF16-9C6F318786B6}" type="datetimeFigureOut">
              <a:rPr lang="en-IN" smtClean="0"/>
              <a:t>03-11-2023</a:t>
            </a:fld>
            <a:endParaRPr lang="en-IN"/>
          </a:p>
        </p:txBody>
      </p:sp>
      <p:sp>
        <p:nvSpPr>
          <p:cNvPr id="5" name="Footer Placeholder 4">
            <a:extLst>
              <a:ext uri="{FF2B5EF4-FFF2-40B4-BE49-F238E27FC236}">
                <a16:creationId xmlns:a16="http://schemas.microsoft.com/office/drawing/2014/main" id="{6A65258B-B672-3225-F5EA-B12B08C6AA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E85D9F-B8C3-D001-5CDD-692978FDF9CF}"/>
              </a:ext>
            </a:extLst>
          </p:cNvPr>
          <p:cNvSpPr>
            <a:spLocks noGrp="1"/>
          </p:cNvSpPr>
          <p:nvPr>
            <p:ph type="sldNum" sz="quarter" idx="12"/>
          </p:nvPr>
        </p:nvSpPr>
        <p:spPr/>
        <p:txBody>
          <a:bodyPr/>
          <a:lstStyle/>
          <a:p>
            <a:fld id="{6600B2AA-6E16-4A8A-BAD1-57EE590E42FB}" type="slidenum">
              <a:rPr lang="en-IN" smtClean="0"/>
              <a:t>‹#›</a:t>
            </a:fld>
            <a:endParaRPr lang="en-IN"/>
          </a:p>
        </p:txBody>
      </p:sp>
    </p:spTree>
    <p:extLst>
      <p:ext uri="{BB962C8B-B14F-4D97-AF65-F5344CB8AC3E}">
        <p14:creationId xmlns:p14="http://schemas.microsoft.com/office/powerpoint/2010/main" val="3587964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3B039-50A9-3089-F57A-E283B181C7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1F6EEB0-8204-74B7-9211-4B175AA8E9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CA4276-3DE7-8F8D-A8E9-71CEF383199A}"/>
              </a:ext>
            </a:extLst>
          </p:cNvPr>
          <p:cNvSpPr>
            <a:spLocks noGrp="1"/>
          </p:cNvSpPr>
          <p:nvPr>
            <p:ph type="dt" sz="half" idx="10"/>
          </p:nvPr>
        </p:nvSpPr>
        <p:spPr/>
        <p:txBody>
          <a:bodyPr/>
          <a:lstStyle/>
          <a:p>
            <a:fld id="{FA875BC5-12F2-41C9-BF16-9C6F318786B6}" type="datetimeFigureOut">
              <a:rPr lang="en-IN" smtClean="0"/>
              <a:t>03-11-2023</a:t>
            </a:fld>
            <a:endParaRPr lang="en-IN"/>
          </a:p>
        </p:txBody>
      </p:sp>
      <p:sp>
        <p:nvSpPr>
          <p:cNvPr id="5" name="Footer Placeholder 4">
            <a:extLst>
              <a:ext uri="{FF2B5EF4-FFF2-40B4-BE49-F238E27FC236}">
                <a16:creationId xmlns:a16="http://schemas.microsoft.com/office/drawing/2014/main" id="{9C441AC1-1C6D-DDD6-184A-68A51F57A1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3D3599-E76A-3C76-2479-5030C8C866FE}"/>
              </a:ext>
            </a:extLst>
          </p:cNvPr>
          <p:cNvSpPr>
            <a:spLocks noGrp="1"/>
          </p:cNvSpPr>
          <p:nvPr>
            <p:ph type="sldNum" sz="quarter" idx="12"/>
          </p:nvPr>
        </p:nvSpPr>
        <p:spPr/>
        <p:txBody>
          <a:bodyPr/>
          <a:lstStyle/>
          <a:p>
            <a:fld id="{6600B2AA-6E16-4A8A-BAD1-57EE590E42FB}" type="slidenum">
              <a:rPr lang="en-IN" smtClean="0"/>
              <a:t>‹#›</a:t>
            </a:fld>
            <a:endParaRPr lang="en-IN"/>
          </a:p>
        </p:txBody>
      </p:sp>
    </p:spTree>
    <p:extLst>
      <p:ext uri="{BB962C8B-B14F-4D97-AF65-F5344CB8AC3E}">
        <p14:creationId xmlns:p14="http://schemas.microsoft.com/office/powerpoint/2010/main" val="2515420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C9455-48CC-0406-52CB-E70B71C48A4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A165048-0082-FC29-629C-4EDB5B6B76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0FDF16B-0366-00DF-263C-1F9A23752D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D3234DC-5F56-68B9-4209-AF989CF2F185}"/>
              </a:ext>
            </a:extLst>
          </p:cNvPr>
          <p:cNvSpPr>
            <a:spLocks noGrp="1"/>
          </p:cNvSpPr>
          <p:nvPr>
            <p:ph type="dt" sz="half" idx="10"/>
          </p:nvPr>
        </p:nvSpPr>
        <p:spPr/>
        <p:txBody>
          <a:bodyPr/>
          <a:lstStyle/>
          <a:p>
            <a:fld id="{FA875BC5-12F2-41C9-BF16-9C6F318786B6}" type="datetimeFigureOut">
              <a:rPr lang="en-IN" smtClean="0"/>
              <a:t>03-11-2023</a:t>
            </a:fld>
            <a:endParaRPr lang="en-IN"/>
          </a:p>
        </p:txBody>
      </p:sp>
      <p:sp>
        <p:nvSpPr>
          <p:cNvPr id="6" name="Footer Placeholder 5">
            <a:extLst>
              <a:ext uri="{FF2B5EF4-FFF2-40B4-BE49-F238E27FC236}">
                <a16:creationId xmlns:a16="http://schemas.microsoft.com/office/drawing/2014/main" id="{86E5C445-6210-429F-ECD5-36D23F8AB2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ED0685-B16A-EEE4-7628-A437EB91D009}"/>
              </a:ext>
            </a:extLst>
          </p:cNvPr>
          <p:cNvSpPr>
            <a:spLocks noGrp="1"/>
          </p:cNvSpPr>
          <p:nvPr>
            <p:ph type="sldNum" sz="quarter" idx="12"/>
          </p:nvPr>
        </p:nvSpPr>
        <p:spPr/>
        <p:txBody>
          <a:bodyPr/>
          <a:lstStyle/>
          <a:p>
            <a:fld id="{6600B2AA-6E16-4A8A-BAD1-57EE590E42FB}" type="slidenum">
              <a:rPr lang="en-IN" smtClean="0"/>
              <a:t>‹#›</a:t>
            </a:fld>
            <a:endParaRPr lang="en-IN"/>
          </a:p>
        </p:txBody>
      </p:sp>
    </p:spTree>
    <p:extLst>
      <p:ext uri="{BB962C8B-B14F-4D97-AF65-F5344CB8AC3E}">
        <p14:creationId xmlns:p14="http://schemas.microsoft.com/office/powerpoint/2010/main" val="2194859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11271-B100-0B6B-E046-915C19F2059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0229095-8154-323E-06D0-D75C96521C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C4B02E-8BDE-5202-855D-78ADDEFD45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316446-8A4E-BC23-3B2E-ACEBE07197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D855D4-D225-4761-95F8-31A15A6FC7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E260D66-0F92-31F9-E3BB-ED8B9BE62EA9}"/>
              </a:ext>
            </a:extLst>
          </p:cNvPr>
          <p:cNvSpPr>
            <a:spLocks noGrp="1"/>
          </p:cNvSpPr>
          <p:nvPr>
            <p:ph type="dt" sz="half" idx="10"/>
          </p:nvPr>
        </p:nvSpPr>
        <p:spPr/>
        <p:txBody>
          <a:bodyPr/>
          <a:lstStyle/>
          <a:p>
            <a:fld id="{FA875BC5-12F2-41C9-BF16-9C6F318786B6}" type="datetimeFigureOut">
              <a:rPr lang="en-IN" smtClean="0"/>
              <a:t>03-11-2023</a:t>
            </a:fld>
            <a:endParaRPr lang="en-IN"/>
          </a:p>
        </p:txBody>
      </p:sp>
      <p:sp>
        <p:nvSpPr>
          <p:cNvPr id="8" name="Footer Placeholder 7">
            <a:extLst>
              <a:ext uri="{FF2B5EF4-FFF2-40B4-BE49-F238E27FC236}">
                <a16:creationId xmlns:a16="http://schemas.microsoft.com/office/drawing/2014/main" id="{0D0F035D-47A9-CC86-A335-E276ED99930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93B4519-FCFF-9B8B-0F81-8BB9F078F9FB}"/>
              </a:ext>
            </a:extLst>
          </p:cNvPr>
          <p:cNvSpPr>
            <a:spLocks noGrp="1"/>
          </p:cNvSpPr>
          <p:nvPr>
            <p:ph type="sldNum" sz="quarter" idx="12"/>
          </p:nvPr>
        </p:nvSpPr>
        <p:spPr/>
        <p:txBody>
          <a:bodyPr/>
          <a:lstStyle/>
          <a:p>
            <a:fld id="{6600B2AA-6E16-4A8A-BAD1-57EE590E42FB}" type="slidenum">
              <a:rPr lang="en-IN" smtClean="0"/>
              <a:t>‹#›</a:t>
            </a:fld>
            <a:endParaRPr lang="en-IN"/>
          </a:p>
        </p:txBody>
      </p:sp>
    </p:spTree>
    <p:extLst>
      <p:ext uri="{BB962C8B-B14F-4D97-AF65-F5344CB8AC3E}">
        <p14:creationId xmlns:p14="http://schemas.microsoft.com/office/powerpoint/2010/main" val="2200284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A4CB4-0372-64C4-6857-09E235AFF44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05191AF-6E07-A40D-F003-67D85A4F78C3}"/>
              </a:ext>
            </a:extLst>
          </p:cNvPr>
          <p:cNvSpPr>
            <a:spLocks noGrp="1"/>
          </p:cNvSpPr>
          <p:nvPr>
            <p:ph type="dt" sz="half" idx="10"/>
          </p:nvPr>
        </p:nvSpPr>
        <p:spPr/>
        <p:txBody>
          <a:bodyPr/>
          <a:lstStyle/>
          <a:p>
            <a:fld id="{FA875BC5-12F2-41C9-BF16-9C6F318786B6}" type="datetimeFigureOut">
              <a:rPr lang="en-IN" smtClean="0"/>
              <a:t>03-11-2023</a:t>
            </a:fld>
            <a:endParaRPr lang="en-IN"/>
          </a:p>
        </p:txBody>
      </p:sp>
      <p:sp>
        <p:nvSpPr>
          <p:cNvPr id="4" name="Footer Placeholder 3">
            <a:extLst>
              <a:ext uri="{FF2B5EF4-FFF2-40B4-BE49-F238E27FC236}">
                <a16:creationId xmlns:a16="http://schemas.microsoft.com/office/drawing/2014/main" id="{46A49751-09B1-644D-9BA0-30AF76B4ABE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E955720-6C3C-302D-D9DE-CBF2BA98B552}"/>
              </a:ext>
            </a:extLst>
          </p:cNvPr>
          <p:cNvSpPr>
            <a:spLocks noGrp="1"/>
          </p:cNvSpPr>
          <p:nvPr>
            <p:ph type="sldNum" sz="quarter" idx="12"/>
          </p:nvPr>
        </p:nvSpPr>
        <p:spPr/>
        <p:txBody>
          <a:bodyPr/>
          <a:lstStyle/>
          <a:p>
            <a:fld id="{6600B2AA-6E16-4A8A-BAD1-57EE590E42FB}" type="slidenum">
              <a:rPr lang="en-IN" smtClean="0"/>
              <a:t>‹#›</a:t>
            </a:fld>
            <a:endParaRPr lang="en-IN"/>
          </a:p>
        </p:txBody>
      </p:sp>
    </p:spTree>
    <p:extLst>
      <p:ext uri="{BB962C8B-B14F-4D97-AF65-F5344CB8AC3E}">
        <p14:creationId xmlns:p14="http://schemas.microsoft.com/office/powerpoint/2010/main" val="3697272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D0B796-7FBA-FB2D-737C-996D1F742E97}"/>
              </a:ext>
            </a:extLst>
          </p:cNvPr>
          <p:cNvSpPr>
            <a:spLocks noGrp="1"/>
          </p:cNvSpPr>
          <p:nvPr>
            <p:ph type="dt" sz="half" idx="10"/>
          </p:nvPr>
        </p:nvSpPr>
        <p:spPr/>
        <p:txBody>
          <a:bodyPr/>
          <a:lstStyle/>
          <a:p>
            <a:fld id="{FA875BC5-12F2-41C9-BF16-9C6F318786B6}" type="datetimeFigureOut">
              <a:rPr lang="en-IN" smtClean="0"/>
              <a:t>03-11-2023</a:t>
            </a:fld>
            <a:endParaRPr lang="en-IN"/>
          </a:p>
        </p:txBody>
      </p:sp>
      <p:sp>
        <p:nvSpPr>
          <p:cNvPr id="3" name="Footer Placeholder 2">
            <a:extLst>
              <a:ext uri="{FF2B5EF4-FFF2-40B4-BE49-F238E27FC236}">
                <a16:creationId xmlns:a16="http://schemas.microsoft.com/office/drawing/2014/main" id="{522FE748-C02A-EE28-888E-95AA24DE706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274E813-D9AA-72CB-6EEC-E5986078F733}"/>
              </a:ext>
            </a:extLst>
          </p:cNvPr>
          <p:cNvSpPr>
            <a:spLocks noGrp="1"/>
          </p:cNvSpPr>
          <p:nvPr>
            <p:ph type="sldNum" sz="quarter" idx="12"/>
          </p:nvPr>
        </p:nvSpPr>
        <p:spPr/>
        <p:txBody>
          <a:bodyPr/>
          <a:lstStyle/>
          <a:p>
            <a:fld id="{6600B2AA-6E16-4A8A-BAD1-57EE590E42FB}" type="slidenum">
              <a:rPr lang="en-IN" smtClean="0"/>
              <a:t>‹#›</a:t>
            </a:fld>
            <a:endParaRPr lang="en-IN"/>
          </a:p>
        </p:txBody>
      </p:sp>
    </p:spTree>
    <p:extLst>
      <p:ext uri="{BB962C8B-B14F-4D97-AF65-F5344CB8AC3E}">
        <p14:creationId xmlns:p14="http://schemas.microsoft.com/office/powerpoint/2010/main" val="3255310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44C3E-2607-07A7-38A8-5ADDC44EDE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DA55FBD-0E1D-D45E-F6E4-7B6B6CE317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17D7CE1-D168-2D4B-F1CA-BBFBEDEFBA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40F242-DD04-6F17-490E-C158BDEA19C2}"/>
              </a:ext>
            </a:extLst>
          </p:cNvPr>
          <p:cNvSpPr>
            <a:spLocks noGrp="1"/>
          </p:cNvSpPr>
          <p:nvPr>
            <p:ph type="dt" sz="half" idx="10"/>
          </p:nvPr>
        </p:nvSpPr>
        <p:spPr/>
        <p:txBody>
          <a:bodyPr/>
          <a:lstStyle/>
          <a:p>
            <a:fld id="{FA875BC5-12F2-41C9-BF16-9C6F318786B6}" type="datetimeFigureOut">
              <a:rPr lang="en-IN" smtClean="0"/>
              <a:t>03-11-2023</a:t>
            </a:fld>
            <a:endParaRPr lang="en-IN"/>
          </a:p>
        </p:txBody>
      </p:sp>
      <p:sp>
        <p:nvSpPr>
          <p:cNvPr id="6" name="Footer Placeholder 5">
            <a:extLst>
              <a:ext uri="{FF2B5EF4-FFF2-40B4-BE49-F238E27FC236}">
                <a16:creationId xmlns:a16="http://schemas.microsoft.com/office/drawing/2014/main" id="{634E6216-BDDC-AABC-ACF7-DE89657BAE0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BC6C833-E301-4E4E-1433-EA3F7FB9C406}"/>
              </a:ext>
            </a:extLst>
          </p:cNvPr>
          <p:cNvSpPr>
            <a:spLocks noGrp="1"/>
          </p:cNvSpPr>
          <p:nvPr>
            <p:ph type="sldNum" sz="quarter" idx="12"/>
          </p:nvPr>
        </p:nvSpPr>
        <p:spPr/>
        <p:txBody>
          <a:bodyPr/>
          <a:lstStyle/>
          <a:p>
            <a:fld id="{6600B2AA-6E16-4A8A-BAD1-57EE590E42FB}" type="slidenum">
              <a:rPr lang="en-IN" smtClean="0"/>
              <a:t>‹#›</a:t>
            </a:fld>
            <a:endParaRPr lang="en-IN"/>
          </a:p>
        </p:txBody>
      </p:sp>
    </p:spTree>
    <p:extLst>
      <p:ext uri="{BB962C8B-B14F-4D97-AF65-F5344CB8AC3E}">
        <p14:creationId xmlns:p14="http://schemas.microsoft.com/office/powerpoint/2010/main" val="1175454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EE53B-AD5E-92E7-10C2-DB8B4CF60A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607B0EB-3756-6134-E7F5-FA6B9A12F5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AD62954-A4E5-50E2-027E-12322A3B5F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F145ED-B22A-8B87-DD25-25309EE454B7}"/>
              </a:ext>
            </a:extLst>
          </p:cNvPr>
          <p:cNvSpPr>
            <a:spLocks noGrp="1"/>
          </p:cNvSpPr>
          <p:nvPr>
            <p:ph type="dt" sz="half" idx="10"/>
          </p:nvPr>
        </p:nvSpPr>
        <p:spPr/>
        <p:txBody>
          <a:bodyPr/>
          <a:lstStyle/>
          <a:p>
            <a:fld id="{FA875BC5-12F2-41C9-BF16-9C6F318786B6}" type="datetimeFigureOut">
              <a:rPr lang="en-IN" smtClean="0"/>
              <a:t>03-11-2023</a:t>
            </a:fld>
            <a:endParaRPr lang="en-IN"/>
          </a:p>
        </p:txBody>
      </p:sp>
      <p:sp>
        <p:nvSpPr>
          <p:cNvPr id="6" name="Footer Placeholder 5">
            <a:extLst>
              <a:ext uri="{FF2B5EF4-FFF2-40B4-BE49-F238E27FC236}">
                <a16:creationId xmlns:a16="http://schemas.microsoft.com/office/drawing/2014/main" id="{87386178-776B-3166-1432-3488800740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5F3814-9DF1-D1B8-CAB9-DF9BDDF39873}"/>
              </a:ext>
            </a:extLst>
          </p:cNvPr>
          <p:cNvSpPr>
            <a:spLocks noGrp="1"/>
          </p:cNvSpPr>
          <p:nvPr>
            <p:ph type="sldNum" sz="quarter" idx="12"/>
          </p:nvPr>
        </p:nvSpPr>
        <p:spPr/>
        <p:txBody>
          <a:bodyPr/>
          <a:lstStyle/>
          <a:p>
            <a:fld id="{6600B2AA-6E16-4A8A-BAD1-57EE590E42FB}" type="slidenum">
              <a:rPr lang="en-IN" smtClean="0"/>
              <a:t>‹#›</a:t>
            </a:fld>
            <a:endParaRPr lang="en-IN"/>
          </a:p>
        </p:txBody>
      </p:sp>
    </p:spTree>
    <p:extLst>
      <p:ext uri="{BB962C8B-B14F-4D97-AF65-F5344CB8AC3E}">
        <p14:creationId xmlns:p14="http://schemas.microsoft.com/office/powerpoint/2010/main" val="3147499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67C9A6-D445-2B24-5163-184FBD225F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895F2F-4B2E-8ACA-BBBF-B9AE00E67A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D61D20-1E21-9841-4787-28BD70F0CD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875BC5-12F2-41C9-BF16-9C6F318786B6}" type="datetimeFigureOut">
              <a:rPr lang="en-IN" smtClean="0"/>
              <a:t>03-11-2023</a:t>
            </a:fld>
            <a:endParaRPr lang="en-IN"/>
          </a:p>
        </p:txBody>
      </p:sp>
      <p:sp>
        <p:nvSpPr>
          <p:cNvPr id="5" name="Footer Placeholder 4">
            <a:extLst>
              <a:ext uri="{FF2B5EF4-FFF2-40B4-BE49-F238E27FC236}">
                <a16:creationId xmlns:a16="http://schemas.microsoft.com/office/drawing/2014/main" id="{4D33592E-CF1B-5CB7-A916-BB11CC192C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B02D04D-6ECD-476E-B426-FADED02262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00B2AA-6E16-4A8A-BAD1-57EE590E42FB}" type="slidenum">
              <a:rPr lang="en-IN" smtClean="0"/>
              <a:t>‹#›</a:t>
            </a:fld>
            <a:endParaRPr lang="en-IN"/>
          </a:p>
        </p:txBody>
      </p:sp>
    </p:spTree>
    <p:extLst>
      <p:ext uri="{BB962C8B-B14F-4D97-AF65-F5344CB8AC3E}">
        <p14:creationId xmlns:p14="http://schemas.microsoft.com/office/powerpoint/2010/main" val="30874263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EBF39B-03F0-08DE-88AE-AA102AA25B66}"/>
              </a:ext>
            </a:extLst>
          </p:cNvPr>
          <p:cNvSpPr txBox="1"/>
          <p:nvPr/>
        </p:nvSpPr>
        <p:spPr>
          <a:xfrm>
            <a:off x="646404" y="1845438"/>
            <a:ext cx="11709400" cy="2308324"/>
          </a:xfrm>
          <a:prstGeom prst="rect">
            <a:avLst/>
          </a:prstGeom>
          <a:noFill/>
          <a:effectLst>
            <a:outerShdw blurRad="50800" dist="38100" dir="8100000" algn="tr" rotWithShape="0">
              <a:prstClr val="black">
                <a:alpha val="40000"/>
              </a:prstClr>
            </a:outerShdw>
          </a:effectLst>
        </p:spPr>
        <p:txBody>
          <a:bodyPr wrap="square" rtlCol="0">
            <a:spAutoFit/>
          </a:bodyPr>
          <a:lstStyle/>
          <a:p>
            <a:pPr algn="ctr"/>
            <a:r>
              <a:rPr lang="en-IN" sz="7200" b="1" i="0" dirty="0">
                <a:solidFill>
                  <a:srgbClr val="463F3A"/>
                </a:solidFill>
                <a:effectLst/>
                <a:latin typeface="Cambria-BoldItalic"/>
              </a:rPr>
              <a:t>Voice Enabled AI for Medical Diagnostics</a:t>
            </a:r>
            <a:endParaRPr lang="en-IN" sz="7200" b="1" dirty="0">
              <a:solidFill>
                <a:srgbClr val="463F3A"/>
              </a:solidFill>
            </a:endParaRPr>
          </a:p>
        </p:txBody>
      </p:sp>
      <p:sp>
        <p:nvSpPr>
          <p:cNvPr id="9" name="Rectangle: Rounded Corners 8">
            <a:extLst>
              <a:ext uri="{FF2B5EF4-FFF2-40B4-BE49-F238E27FC236}">
                <a16:creationId xmlns:a16="http://schemas.microsoft.com/office/drawing/2014/main" id="{F702A414-6B07-C399-3615-8CD5EF570420}"/>
              </a:ext>
            </a:extLst>
          </p:cNvPr>
          <p:cNvSpPr/>
          <p:nvPr/>
        </p:nvSpPr>
        <p:spPr>
          <a:xfrm>
            <a:off x="646404" y="863304"/>
            <a:ext cx="2362200" cy="558800"/>
          </a:xfrm>
          <a:prstGeom prst="roundRect">
            <a:avLst>
              <a:gd name="adj" fmla="val 50000"/>
            </a:avLst>
          </a:prstGeom>
          <a:solidFill>
            <a:srgbClr val="D6CCC2">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2">
            <a:extLst>
              <a:ext uri="{FF2B5EF4-FFF2-40B4-BE49-F238E27FC236}">
                <a16:creationId xmlns:a16="http://schemas.microsoft.com/office/drawing/2014/main" id="{7180FBB0-7A91-E528-0FA0-5DE01344C3E4}"/>
              </a:ext>
            </a:extLst>
          </p:cNvPr>
          <p:cNvSpPr txBox="1"/>
          <p:nvPr/>
        </p:nvSpPr>
        <p:spPr>
          <a:xfrm>
            <a:off x="921441" y="863304"/>
            <a:ext cx="1812126" cy="461665"/>
          </a:xfrm>
          <a:prstGeom prst="rect">
            <a:avLst/>
          </a:prstGeom>
          <a:noFill/>
        </p:spPr>
        <p:txBody>
          <a:bodyPr wrap="square" rtlCol="0">
            <a:spAutoFit/>
          </a:bodyPr>
          <a:lstStyle/>
          <a:p>
            <a:r>
              <a:rPr lang="en-IN" sz="2400" b="1" i="0" dirty="0">
                <a:solidFill>
                  <a:srgbClr val="463F3A"/>
                </a:solidFill>
                <a:effectLst/>
                <a:latin typeface="Sitka Display" pitchFamily="2" charset="0"/>
              </a:rPr>
              <a:t>Project Title</a:t>
            </a:r>
            <a:endParaRPr lang="en-IN" sz="2400" b="1" dirty="0">
              <a:solidFill>
                <a:srgbClr val="463F3A"/>
              </a:solidFill>
              <a:latin typeface="Sitka Display" pitchFamily="2" charset="0"/>
            </a:endParaRPr>
          </a:p>
        </p:txBody>
      </p:sp>
    </p:spTree>
    <p:extLst>
      <p:ext uri="{BB962C8B-B14F-4D97-AF65-F5344CB8AC3E}">
        <p14:creationId xmlns:p14="http://schemas.microsoft.com/office/powerpoint/2010/main" val="2304818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8152F6E-E960-73DF-C759-EDD75E66B593}"/>
              </a:ext>
            </a:extLst>
          </p:cNvPr>
          <p:cNvPicPr>
            <a:picLocks noChangeAspect="1"/>
          </p:cNvPicPr>
          <p:nvPr/>
        </p:nvPicPr>
        <p:blipFill>
          <a:blip r:embed="rId2">
            <a:duotone>
              <a:schemeClr val="accent3">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8800"/>
                    </a14:imgEffect>
                    <a14:imgEffect>
                      <a14:brightnessContrast bright="40000" contrast="20000"/>
                    </a14:imgEffect>
                  </a14:imgLayer>
                </a14:imgProps>
              </a:ext>
            </a:extLst>
          </a:blip>
          <a:stretch>
            <a:fillRect/>
          </a:stretch>
        </p:blipFill>
        <p:spPr>
          <a:xfrm>
            <a:off x="3387109" y="696311"/>
            <a:ext cx="5417781" cy="4709482"/>
          </a:xfrm>
          <a:prstGeom prst="rect">
            <a:avLst/>
          </a:prstGeom>
          <a:solidFill>
            <a:schemeClr val="bg1">
              <a:alpha val="38000"/>
            </a:schemeClr>
          </a:solidFill>
        </p:spPr>
      </p:pic>
      <p:sp>
        <p:nvSpPr>
          <p:cNvPr id="2" name="TextBox 1">
            <a:extLst>
              <a:ext uri="{FF2B5EF4-FFF2-40B4-BE49-F238E27FC236}">
                <a16:creationId xmlns:a16="http://schemas.microsoft.com/office/drawing/2014/main" id="{51680C1C-0D36-C492-4E43-DB00C9F7A432}"/>
              </a:ext>
            </a:extLst>
          </p:cNvPr>
          <p:cNvSpPr txBox="1"/>
          <p:nvPr/>
        </p:nvSpPr>
        <p:spPr>
          <a:xfrm>
            <a:off x="3513580" y="2767280"/>
            <a:ext cx="6494106" cy="1323439"/>
          </a:xfrm>
          <a:prstGeom prst="rect">
            <a:avLst/>
          </a:prstGeom>
          <a:noFill/>
          <a:effectLst>
            <a:outerShdw blurRad="50800" dist="38100" dir="8100000" algn="tr" rotWithShape="0">
              <a:prstClr val="black">
                <a:alpha val="40000"/>
              </a:prstClr>
            </a:outerShdw>
          </a:effectLst>
        </p:spPr>
        <p:txBody>
          <a:bodyPr wrap="square" rtlCol="0">
            <a:spAutoFit/>
          </a:bodyPr>
          <a:lstStyle/>
          <a:p>
            <a:r>
              <a:rPr lang="en-IN" sz="8000" b="1" dirty="0">
                <a:solidFill>
                  <a:srgbClr val="463F3A"/>
                </a:solidFill>
                <a:latin typeface="Cambria-BoldItalic"/>
              </a:rPr>
              <a:t>Thank You</a:t>
            </a:r>
            <a:endParaRPr lang="en-IN" sz="8000" dirty="0"/>
          </a:p>
        </p:txBody>
      </p:sp>
    </p:spTree>
    <p:extLst>
      <p:ext uri="{BB962C8B-B14F-4D97-AF65-F5344CB8AC3E}">
        <p14:creationId xmlns:p14="http://schemas.microsoft.com/office/powerpoint/2010/main" val="211759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1670B-43BA-9455-098B-F6AE75ABDA99}"/>
              </a:ext>
            </a:extLst>
          </p:cNvPr>
          <p:cNvSpPr>
            <a:spLocks noGrp="1"/>
          </p:cNvSpPr>
          <p:nvPr>
            <p:ph type="title"/>
          </p:nvPr>
        </p:nvSpPr>
        <p:spPr>
          <a:xfrm>
            <a:off x="1443774" y="413411"/>
            <a:ext cx="4172339" cy="623920"/>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r>
              <a:rPr lang="en-IN" sz="3200" b="1" dirty="0">
                <a:solidFill>
                  <a:srgbClr val="606C38"/>
                </a:solidFill>
                <a:latin typeface="Cambria-BoldItalic"/>
              </a:rPr>
              <a:t>CONTENTS</a:t>
            </a:r>
          </a:p>
        </p:txBody>
      </p:sp>
      <p:sp>
        <p:nvSpPr>
          <p:cNvPr id="3" name="TextBox 2">
            <a:extLst>
              <a:ext uri="{FF2B5EF4-FFF2-40B4-BE49-F238E27FC236}">
                <a16:creationId xmlns:a16="http://schemas.microsoft.com/office/drawing/2014/main" id="{FE9E92A8-1BF2-BF26-52ED-58588C3F6A49}"/>
              </a:ext>
            </a:extLst>
          </p:cNvPr>
          <p:cNvSpPr txBox="1"/>
          <p:nvPr/>
        </p:nvSpPr>
        <p:spPr>
          <a:xfrm>
            <a:off x="1443774" y="1180322"/>
            <a:ext cx="3871233" cy="3170099"/>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solidFill>
                  <a:srgbClr val="606C38"/>
                </a:solidFill>
                <a:latin typeface="Sitka Display" pitchFamily="2" charset="0"/>
              </a:rPr>
              <a:t>Abstract </a:t>
            </a:r>
          </a:p>
          <a:p>
            <a:pPr marL="342900" indent="-342900">
              <a:buFont typeface="Wingdings" panose="05000000000000000000" pitchFamily="2" charset="2"/>
              <a:buChar char="Ø"/>
            </a:pPr>
            <a:endParaRPr lang="en-IN" sz="2000" dirty="0">
              <a:solidFill>
                <a:srgbClr val="606C38"/>
              </a:solidFill>
              <a:latin typeface="Sitka Display" pitchFamily="2" charset="0"/>
            </a:endParaRPr>
          </a:p>
          <a:p>
            <a:pPr marL="342900" indent="-342900">
              <a:buFont typeface="Wingdings" panose="05000000000000000000" pitchFamily="2" charset="2"/>
              <a:buChar char="Ø"/>
            </a:pPr>
            <a:r>
              <a:rPr lang="en-IN" sz="2000" dirty="0">
                <a:solidFill>
                  <a:srgbClr val="606C38"/>
                </a:solidFill>
                <a:latin typeface="Sitka Display" pitchFamily="2" charset="0"/>
              </a:rPr>
              <a:t>Literature Survey</a:t>
            </a:r>
          </a:p>
          <a:p>
            <a:pPr marL="342900" indent="-342900">
              <a:buFont typeface="Wingdings" panose="05000000000000000000" pitchFamily="2" charset="2"/>
              <a:buChar char="Ø"/>
            </a:pPr>
            <a:endParaRPr lang="en-IN" sz="2000" dirty="0">
              <a:solidFill>
                <a:srgbClr val="606C38"/>
              </a:solidFill>
              <a:latin typeface="Sitka Display" pitchFamily="2" charset="0"/>
            </a:endParaRPr>
          </a:p>
          <a:p>
            <a:pPr marL="342900" indent="-342900">
              <a:buFont typeface="Wingdings" panose="05000000000000000000" pitchFamily="2" charset="2"/>
              <a:buChar char="Ø"/>
            </a:pPr>
            <a:r>
              <a:rPr lang="en-IN" sz="2000" dirty="0">
                <a:solidFill>
                  <a:srgbClr val="606C38"/>
                </a:solidFill>
                <a:latin typeface="Sitka Display" pitchFamily="2" charset="0"/>
              </a:rPr>
              <a:t>Existing and Proposed System</a:t>
            </a:r>
          </a:p>
          <a:p>
            <a:pPr marL="342900" indent="-342900">
              <a:buFont typeface="Wingdings" panose="05000000000000000000" pitchFamily="2" charset="2"/>
              <a:buChar char="Ø"/>
            </a:pPr>
            <a:endParaRPr lang="en-IN" sz="2000" dirty="0">
              <a:solidFill>
                <a:srgbClr val="606C38"/>
              </a:solidFill>
              <a:latin typeface="Sitka Display" pitchFamily="2" charset="0"/>
            </a:endParaRPr>
          </a:p>
          <a:p>
            <a:pPr marL="342900" indent="-342900">
              <a:buFont typeface="Wingdings" panose="05000000000000000000" pitchFamily="2" charset="2"/>
              <a:buChar char="Ø"/>
            </a:pPr>
            <a:r>
              <a:rPr lang="en-IN" sz="2000" dirty="0">
                <a:solidFill>
                  <a:srgbClr val="606C38"/>
                </a:solidFill>
                <a:latin typeface="Sitka Display" pitchFamily="2" charset="0"/>
              </a:rPr>
              <a:t>Implementation</a:t>
            </a:r>
          </a:p>
          <a:p>
            <a:pPr marL="342900" indent="-342900">
              <a:buFont typeface="Wingdings" panose="05000000000000000000" pitchFamily="2" charset="2"/>
              <a:buChar char="Ø"/>
            </a:pPr>
            <a:endParaRPr lang="en-IN" sz="2000" dirty="0">
              <a:solidFill>
                <a:srgbClr val="606C38"/>
              </a:solidFill>
              <a:latin typeface="Sitka Display" pitchFamily="2" charset="0"/>
            </a:endParaRPr>
          </a:p>
          <a:p>
            <a:pPr marL="342900" indent="-342900">
              <a:buFont typeface="Wingdings" panose="05000000000000000000" pitchFamily="2" charset="2"/>
              <a:buChar char="Ø"/>
            </a:pPr>
            <a:r>
              <a:rPr lang="en-IN" sz="2000" dirty="0">
                <a:solidFill>
                  <a:srgbClr val="606C38"/>
                </a:solidFill>
                <a:latin typeface="Sitka Display" pitchFamily="2" charset="0"/>
              </a:rPr>
              <a:t>Conclusion</a:t>
            </a:r>
          </a:p>
          <a:p>
            <a:pPr marL="342900" indent="-342900">
              <a:buFont typeface="Wingdings" panose="05000000000000000000" pitchFamily="2" charset="2"/>
              <a:buChar char="Ø"/>
            </a:pPr>
            <a:endParaRPr lang="en-IN" sz="2000" dirty="0">
              <a:solidFill>
                <a:srgbClr val="606C38"/>
              </a:solidFill>
              <a:latin typeface="Sitka Display" pitchFamily="2" charset="0"/>
            </a:endParaRPr>
          </a:p>
        </p:txBody>
      </p:sp>
      <p:pic>
        <p:nvPicPr>
          <p:cNvPr id="7" name="Graphic 6" descr="Bullseye">
            <a:extLst>
              <a:ext uri="{FF2B5EF4-FFF2-40B4-BE49-F238E27FC236}">
                <a16:creationId xmlns:a16="http://schemas.microsoft.com/office/drawing/2014/main" id="{221D78F8-B23E-E6D0-04E5-6C63E6852F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7643" y="487305"/>
            <a:ext cx="476131" cy="476131"/>
          </a:xfrm>
          <a:prstGeom prst="rect">
            <a:avLst/>
          </a:prstGeom>
          <a:effectLst>
            <a:innerShdw blurRad="63500" dist="50800" dir="13500000">
              <a:prstClr val="black">
                <a:alpha val="50000"/>
              </a:prstClr>
            </a:innerShdw>
          </a:effectLst>
        </p:spPr>
      </p:pic>
      <p:sp>
        <p:nvSpPr>
          <p:cNvPr id="12" name="Freeform: Shape 11">
            <a:extLst>
              <a:ext uri="{FF2B5EF4-FFF2-40B4-BE49-F238E27FC236}">
                <a16:creationId xmlns:a16="http://schemas.microsoft.com/office/drawing/2014/main" id="{068FE159-7D0D-2524-26BB-D309F8B1154E}"/>
              </a:ext>
            </a:extLst>
          </p:cNvPr>
          <p:cNvSpPr/>
          <p:nvPr/>
        </p:nvSpPr>
        <p:spPr>
          <a:xfrm>
            <a:off x="11122814" y="528148"/>
            <a:ext cx="381000" cy="197223"/>
          </a:xfrm>
          <a:custGeom>
            <a:avLst/>
            <a:gdLst>
              <a:gd name="connsiteX0" fmla="*/ 0 w 381000"/>
              <a:gd name="connsiteY0" fmla="*/ 151504 h 197223"/>
              <a:gd name="connsiteX1" fmla="*/ 381000 w 381000"/>
              <a:gd name="connsiteY1" fmla="*/ 151504 h 197223"/>
              <a:gd name="connsiteX2" fmla="*/ 381000 w 381000"/>
              <a:gd name="connsiteY2" fmla="*/ 197223 h 197223"/>
              <a:gd name="connsiteX3" fmla="*/ 0 w 381000"/>
              <a:gd name="connsiteY3" fmla="*/ 197223 h 197223"/>
              <a:gd name="connsiteX4" fmla="*/ 0 w 381000"/>
              <a:gd name="connsiteY4" fmla="*/ 75752 h 197223"/>
              <a:gd name="connsiteX5" fmla="*/ 381000 w 381000"/>
              <a:gd name="connsiteY5" fmla="*/ 75752 h 197223"/>
              <a:gd name="connsiteX6" fmla="*/ 381000 w 381000"/>
              <a:gd name="connsiteY6" fmla="*/ 121471 h 197223"/>
              <a:gd name="connsiteX7" fmla="*/ 0 w 381000"/>
              <a:gd name="connsiteY7" fmla="*/ 121471 h 197223"/>
              <a:gd name="connsiteX8" fmla="*/ 0 w 381000"/>
              <a:gd name="connsiteY8" fmla="*/ 0 h 197223"/>
              <a:gd name="connsiteX9" fmla="*/ 381000 w 381000"/>
              <a:gd name="connsiteY9" fmla="*/ 0 h 197223"/>
              <a:gd name="connsiteX10" fmla="*/ 381000 w 381000"/>
              <a:gd name="connsiteY10" fmla="*/ 45719 h 197223"/>
              <a:gd name="connsiteX11" fmla="*/ 0 w 381000"/>
              <a:gd name="connsiteY11" fmla="*/ 45719 h 197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1000" h="197223">
                <a:moveTo>
                  <a:pt x="0" y="151504"/>
                </a:moveTo>
                <a:lnTo>
                  <a:pt x="381000" y="151504"/>
                </a:lnTo>
                <a:lnTo>
                  <a:pt x="381000" y="197223"/>
                </a:lnTo>
                <a:lnTo>
                  <a:pt x="0" y="197223"/>
                </a:lnTo>
                <a:close/>
                <a:moveTo>
                  <a:pt x="0" y="75752"/>
                </a:moveTo>
                <a:lnTo>
                  <a:pt x="381000" y="75752"/>
                </a:lnTo>
                <a:lnTo>
                  <a:pt x="381000" y="121471"/>
                </a:lnTo>
                <a:lnTo>
                  <a:pt x="0" y="121471"/>
                </a:lnTo>
                <a:close/>
                <a:moveTo>
                  <a:pt x="0" y="0"/>
                </a:moveTo>
                <a:lnTo>
                  <a:pt x="381000" y="0"/>
                </a:lnTo>
                <a:lnTo>
                  <a:pt x="381000" y="45719"/>
                </a:lnTo>
                <a:lnTo>
                  <a:pt x="0" y="45719"/>
                </a:lnTo>
                <a:close/>
              </a:path>
            </a:pathLst>
          </a:custGeom>
          <a:solidFill>
            <a:srgbClr val="463F3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solidFill>
                <a:srgbClr val="3A5A40"/>
              </a:solidFill>
            </a:endParaRPr>
          </a:p>
        </p:txBody>
      </p:sp>
      <p:cxnSp>
        <p:nvCxnSpPr>
          <p:cNvPr id="14" name="Straight Connector 13">
            <a:extLst>
              <a:ext uri="{FF2B5EF4-FFF2-40B4-BE49-F238E27FC236}">
                <a16:creationId xmlns:a16="http://schemas.microsoft.com/office/drawing/2014/main" id="{BDABA100-03FD-D997-3315-731B46EC89BA}"/>
              </a:ext>
            </a:extLst>
          </p:cNvPr>
          <p:cNvCxnSpPr>
            <a:cxnSpLocks/>
          </p:cNvCxnSpPr>
          <p:nvPr/>
        </p:nvCxnSpPr>
        <p:spPr>
          <a:xfrm>
            <a:off x="1110343" y="6382139"/>
            <a:ext cx="9806473" cy="9329"/>
          </a:xfrm>
          <a:prstGeom prst="line">
            <a:avLst/>
          </a:prstGeom>
          <a:ln>
            <a:solidFill>
              <a:srgbClr val="283618"/>
            </a:solidFill>
          </a:ln>
        </p:spPr>
        <p:style>
          <a:lnRef idx="1">
            <a:schemeClr val="accent1"/>
          </a:lnRef>
          <a:fillRef idx="0">
            <a:schemeClr val="accent1"/>
          </a:fillRef>
          <a:effectRef idx="0">
            <a:schemeClr val="accent1"/>
          </a:effectRef>
          <a:fontRef idx="minor">
            <a:schemeClr val="tx1"/>
          </a:fontRef>
        </p:style>
      </p:cxnSp>
      <p:sp>
        <p:nvSpPr>
          <p:cNvPr id="15" name="Arrow: Chevron 14">
            <a:extLst>
              <a:ext uri="{FF2B5EF4-FFF2-40B4-BE49-F238E27FC236}">
                <a16:creationId xmlns:a16="http://schemas.microsoft.com/office/drawing/2014/main" id="{476A7352-258B-B4F1-91BE-85A6EE6E07C7}"/>
              </a:ext>
            </a:extLst>
          </p:cNvPr>
          <p:cNvSpPr/>
          <p:nvPr/>
        </p:nvSpPr>
        <p:spPr>
          <a:xfrm>
            <a:off x="10856167" y="6335483"/>
            <a:ext cx="121298" cy="111970"/>
          </a:xfrm>
          <a:prstGeom prst="chevron">
            <a:avLst/>
          </a:prstGeom>
          <a:solidFill>
            <a:srgbClr val="2836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4" name="Oval 3">
            <a:extLst>
              <a:ext uri="{FF2B5EF4-FFF2-40B4-BE49-F238E27FC236}">
                <a16:creationId xmlns:a16="http://schemas.microsoft.com/office/drawing/2014/main" id="{BD1B1DA1-1E52-A856-10FE-1217DE3EECD6}"/>
              </a:ext>
            </a:extLst>
          </p:cNvPr>
          <p:cNvSpPr/>
          <p:nvPr/>
        </p:nvSpPr>
        <p:spPr>
          <a:xfrm>
            <a:off x="11271250" y="6197080"/>
            <a:ext cx="381000" cy="370117"/>
          </a:xfrm>
          <a:prstGeom prst="ellipse">
            <a:avLst/>
          </a:prstGeom>
          <a:solidFill>
            <a:srgbClr val="606C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74A125ED-D94B-A097-FA65-2F654D1C9075}"/>
              </a:ext>
            </a:extLst>
          </p:cNvPr>
          <p:cNvSpPr txBox="1"/>
          <p:nvPr/>
        </p:nvSpPr>
        <p:spPr>
          <a:xfrm>
            <a:off x="11309350" y="6197080"/>
            <a:ext cx="260350" cy="369332"/>
          </a:xfrm>
          <a:prstGeom prst="rect">
            <a:avLst/>
          </a:prstGeom>
          <a:noFill/>
        </p:spPr>
        <p:txBody>
          <a:bodyPr wrap="square" rtlCol="0">
            <a:spAutoFit/>
          </a:bodyPr>
          <a:lstStyle/>
          <a:p>
            <a:r>
              <a:rPr lang="en-IN" b="1" dirty="0">
                <a:solidFill>
                  <a:schemeClr val="bg1"/>
                </a:solidFill>
              </a:rPr>
              <a:t>1</a:t>
            </a:r>
          </a:p>
        </p:txBody>
      </p:sp>
    </p:spTree>
    <p:extLst>
      <p:ext uri="{BB962C8B-B14F-4D97-AF65-F5344CB8AC3E}">
        <p14:creationId xmlns:p14="http://schemas.microsoft.com/office/powerpoint/2010/main" val="3509578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alpha val="70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5633617-0CEB-F2CA-E480-6E22BF69F24D}"/>
              </a:ext>
            </a:extLst>
          </p:cNvPr>
          <p:cNvSpPr/>
          <p:nvPr/>
        </p:nvSpPr>
        <p:spPr>
          <a:xfrm>
            <a:off x="0" y="0"/>
            <a:ext cx="12192000" cy="1933575"/>
          </a:xfrm>
          <a:prstGeom prst="rect">
            <a:avLst/>
          </a:prstGeom>
          <a:solidFill>
            <a:srgbClr val="CCD5AE">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dirty="0"/>
          </a:p>
        </p:txBody>
      </p:sp>
      <p:sp>
        <p:nvSpPr>
          <p:cNvPr id="9" name="TextBox 8">
            <a:extLst>
              <a:ext uri="{FF2B5EF4-FFF2-40B4-BE49-F238E27FC236}">
                <a16:creationId xmlns:a16="http://schemas.microsoft.com/office/drawing/2014/main" id="{77EBA570-F41E-F1EA-0B04-DBDAD603D0A3}"/>
              </a:ext>
            </a:extLst>
          </p:cNvPr>
          <p:cNvSpPr txBox="1"/>
          <p:nvPr/>
        </p:nvSpPr>
        <p:spPr>
          <a:xfrm>
            <a:off x="6901185" y="1191309"/>
            <a:ext cx="3562350" cy="584775"/>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IN" sz="3200" b="1" dirty="0">
                <a:solidFill>
                  <a:srgbClr val="606C38"/>
                </a:solidFill>
                <a:latin typeface="Cambria-BoldItalic"/>
              </a:rPr>
              <a:t>INTRODUCTION</a:t>
            </a:r>
            <a:endParaRPr lang="en-IN" sz="3200" dirty="0"/>
          </a:p>
        </p:txBody>
      </p:sp>
      <p:sp>
        <p:nvSpPr>
          <p:cNvPr id="14" name="Rectangle 13">
            <a:extLst>
              <a:ext uri="{FF2B5EF4-FFF2-40B4-BE49-F238E27FC236}">
                <a16:creationId xmlns:a16="http://schemas.microsoft.com/office/drawing/2014/main" id="{E247D9A0-FD1B-E6F5-8984-4341F656D7B8}"/>
              </a:ext>
            </a:extLst>
          </p:cNvPr>
          <p:cNvSpPr/>
          <p:nvPr/>
        </p:nvSpPr>
        <p:spPr>
          <a:xfrm>
            <a:off x="257175" y="1362076"/>
            <a:ext cx="5838825" cy="3562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6" name="Picture 15">
            <a:extLst>
              <a:ext uri="{FF2B5EF4-FFF2-40B4-BE49-F238E27FC236}">
                <a16:creationId xmlns:a16="http://schemas.microsoft.com/office/drawing/2014/main" id="{C86B4E80-1854-D4E6-A831-895A89441875}"/>
              </a:ext>
            </a:extLst>
          </p:cNvPr>
          <p:cNvPicPr>
            <a:picLocks noChangeAspect="1"/>
          </p:cNvPicPr>
          <p:nvPr/>
        </p:nvPicPr>
        <p:blipFill>
          <a:blip r:embed="rId2"/>
          <a:stretch>
            <a:fillRect/>
          </a:stretch>
        </p:blipFill>
        <p:spPr>
          <a:xfrm>
            <a:off x="11348357" y="350904"/>
            <a:ext cx="384081" cy="201185"/>
          </a:xfrm>
          <a:prstGeom prst="rect">
            <a:avLst/>
          </a:prstGeom>
        </p:spPr>
      </p:pic>
      <p:cxnSp>
        <p:nvCxnSpPr>
          <p:cNvPr id="17" name="Straight Connector 16">
            <a:extLst>
              <a:ext uri="{FF2B5EF4-FFF2-40B4-BE49-F238E27FC236}">
                <a16:creationId xmlns:a16="http://schemas.microsoft.com/office/drawing/2014/main" id="{B069A945-3FE6-0165-4021-5FFA05C4DC1C}"/>
              </a:ext>
            </a:extLst>
          </p:cNvPr>
          <p:cNvCxnSpPr>
            <a:cxnSpLocks/>
          </p:cNvCxnSpPr>
          <p:nvPr/>
        </p:nvCxnSpPr>
        <p:spPr>
          <a:xfrm>
            <a:off x="815068" y="6058289"/>
            <a:ext cx="9806473" cy="9329"/>
          </a:xfrm>
          <a:prstGeom prst="line">
            <a:avLst/>
          </a:prstGeom>
          <a:ln>
            <a:solidFill>
              <a:srgbClr val="283618"/>
            </a:solidFill>
          </a:ln>
        </p:spPr>
        <p:style>
          <a:lnRef idx="1">
            <a:schemeClr val="accent1"/>
          </a:lnRef>
          <a:fillRef idx="0">
            <a:schemeClr val="accent1"/>
          </a:fillRef>
          <a:effectRef idx="0">
            <a:schemeClr val="accent1"/>
          </a:effectRef>
          <a:fontRef idx="minor">
            <a:schemeClr val="tx1"/>
          </a:fontRef>
        </p:style>
      </p:cxnSp>
      <p:sp>
        <p:nvSpPr>
          <p:cNvPr id="18" name="Arrow: Chevron 17">
            <a:extLst>
              <a:ext uri="{FF2B5EF4-FFF2-40B4-BE49-F238E27FC236}">
                <a16:creationId xmlns:a16="http://schemas.microsoft.com/office/drawing/2014/main" id="{4E4C1924-7F35-BF5B-87B7-F9A6ACE421DD}"/>
              </a:ext>
            </a:extLst>
          </p:cNvPr>
          <p:cNvSpPr/>
          <p:nvPr/>
        </p:nvSpPr>
        <p:spPr>
          <a:xfrm>
            <a:off x="10560892" y="6011633"/>
            <a:ext cx="121298" cy="111970"/>
          </a:xfrm>
          <a:prstGeom prst="chevron">
            <a:avLst/>
          </a:prstGeom>
          <a:solidFill>
            <a:srgbClr val="2836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2" name="TextBox 1">
            <a:extLst>
              <a:ext uri="{FF2B5EF4-FFF2-40B4-BE49-F238E27FC236}">
                <a16:creationId xmlns:a16="http://schemas.microsoft.com/office/drawing/2014/main" id="{33B3A2AC-BE64-EF95-B075-87A9E09A5A2C}"/>
              </a:ext>
            </a:extLst>
          </p:cNvPr>
          <p:cNvSpPr txBox="1"/>
          <p:nvPr/>
        </p:nvSpPr>
        <p:spPr>
          <a:xfrm>
            <a:off x="6286501" y="2565287"/>
            <a:ext cx="5029200" cy="1894558"/>
          </a:xfrm>
          <a:prstGeom prst="rect">
            <a:avLst/>
          </a:prstGeom>
          <a:noFill/>
        </p:spPr>
        <p:txBody>
          <a:bodyPr wrap="square" rtlCol="0">
            <a:spAutoFit/>
          </a:bodyPr>
          <a:lstStyle/>
          <a:p>
            <a:pPr algn="just">
              <a:lnSpc>
                <a:spcPct val="150000"/>
              </a:lnSpc>
            </a:pPr>
            <a:r>
              <a:rPr lang="en-US" sz="1600" b="0" i="0" dirty="0">
                <a:solidFill>
                  <a:schemeClr val="accent6">
                    <a:lumMod val="50000"/>
                  </a:schemeClr>
                </a:solidFill>
                <a:effectLst/>
                <a:latin typeface="Sitka Display" pitchFamily="2" charset="0"/>
              </a:rPr>
              <a:t>Voice-enabled AI is changing how doctors figure out what's wrong with us. It uses talking instead of typing to help doctors understand our health better. It also lets us keep an eye on our health ourselves. This new way of doing things makes healthcare easier and more accurate for everyone.</a:t>
            </a:r>
            <a:endParaRPr lang="en-IN" sz="1600" dirty="0">
              <a:solidFill>
                <a:schemeClr val="accent6">
                  <a:lumMod val="50000"/>
                </a:schemeClr>
              </a:solidFill>
              <a:latin typeface="Sitka Display" pitchFamily="2" charset="0"/>
            </a:endParaRPr>
          </a:p>
        </p:txBody>
      </p:sp>
      <p:sp>
        <p:nvSpPr>
          <p:cNvPr id="4" name="Oval 3">
            <a:extLst>
              <a:ext uri="{FF2B5EF4-FFF2-40B4-BE49-F238E27FC236}">
                <a16:creationId xmlns:a16="http://schemas.microsoft.com/office/drawing/2014/main" id="{860D98E4-93A3-7BF9-4024-D84978CFCC17}"/>
              </a:ext>
            </a:extLst>
          </p:cNvPr>
          <p:cNvSpPr/>
          <p:nvPr/>
        </p:nvSpPr>
        <p:spPr>
          <a:xfrm>
            <a:off x="11027682" y="5873230"/>
            <a:ext cx="381000" cy="370117"/>
          </a:xfrm>
          <a:prstGeom prst="ellipse">
            <a:avLst/>
          </a:prstGeom>
          <a:solidFill>
            <a:srgbClr val="606C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606C38"/>
              </a:solidFill>
            </a:endParaRPr>
          </a:p>
        </p:txBody>
      </p:sp>
      <p:sp>
        <p:nvSpPr>
          <p:cNvPr id="5" name="TextBox 4">
            <a:extLst>
              <a:ext uri="{FF2B5EF4-FFF2-40B4-BE49-F238E27FC236}">
                <a16:creationId xmlns:a16="http://schemas.microsoft.com/office/drawing/2014/main" id="{11D453F1-46E1-BB93-C5E2-B1C2193A88D3}"/>
              </a:ext>
            </a:extLst>
          </p:cNvPr>
          <p:cNvSpPr txBox="1"/>
          <p:nvPr/>
        </p:nvSpPr>
        <p:spPr>
          <a:xfrm>
            <a:off x="11088007" y="5873230"/>
            <a:ext cx="260350" cy="369332"/>
          </a:xfrm>
          <a:prstGeom prst="rect">
            <a:avLst/>
          </a:prstGeom>
          <a:noFill/>
        </p:spPr>
        <p:txBody>
          <a:bodyPr wrap="square" rtlCol="0">
            <a:spAutoFit/>
          </a:bodyPr>
          <a:lstStyle/>
          <a:p>
            <a:r>
              <a:rPr lang="en-IN" b="1" dirty="0">
                <a:solidFill>
                  <a:schemeClr val="bg1"/>
                </a:solidFill>
              </a:rPr>
              <a:t>2</a:t>
            </a:r>
          </a:p>
        </p:txBody>
      </p:sp>
      <p:pic>
        <p:nvPicPr>
          <p:cNvPr id="1026" name="Picture 2" descr="Voice Recognition Technology Holds A Wealth Of Benefits For SaaS | The  Software Report">
            <a:extLst>
              <a:ext uri="{FF2B5EF4-FFF2-40B4-BE49-F238E27FC236}">
                <a16:creationId xmlns:a16="http://schemas.microsoft.com/office/drawing/2014/main" id="{689F2477-D3E9-E630-7FA7-EAC82F05AE2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6946"/>
          <a:stretch/>
        </p:blipFill>
        <p:spPr bwMode="auto">
          <a:xfrm>
            <a:off x="325437" y="1441545"/>
            <a:ext cx="5702300" cy="3974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0057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E4D68B9-9E3C-2AEE-A613-B255D3FBF61C}"/>
              </a:ext>
            </a:extLst>
          </p:cNvPr>
          <p:cNvSpPr/>
          <p:nvPr/>
        </p:nvSpPr>
        <p:spPr>
          <a:xfrm>
            <a:off x="885825" y="92512"/>
            <a:ext cx="3467100" cy="6858000"/>
          </a:xfrm>
          <a:prstGeom prst="rect">
            <a:avLst/>
          </a:prstGeom>
          <a:solidFill>
            <a:srgbClr val="283618">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3429B5F6-516E-F9D3-CD2B-70F03CB5C53F}"/>
              </a:ext>
            </a:extLst>
          </p:cNvPr>
          <p:cNvSpPr/>
          <p:nvPr/>
        </p:nvSpPr>
        <p:spPr>
          <a:xfrm>
            <a:off x="2409825" y="597337"/>
            <a:ext cx="2457450" cy="6353175"/>
          </a:xfrm>
          <a:prstGeom prst="rect">
            <a:avLst/>
          </a:prstGeom>
          <a:solidFill>
            <a:srgbClr val="C9E4CA">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09B63525-314D-1330-38D2-7E0132BD3E41}"/>
              </a:ext>
            </a:extLst>
          </p:cNvPr>
          <p:cNvSpPr txBox="1"/>
          <p:nvPr/>
        </p:nvSpPr>
        <p:spPr>
          <a:xfrm>
            <a:off x="1638300" y="1377971"/>
            <a:ext cx="4457700" cy="584775"/>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IN" sz="3200" b="1" dirty="0">
                <a:solidFill>
                  <a:srgbClr val="283618"/>
                </a:solidFill>
                <a:latin typeface="Cambria-BoldItalic"/>
              </a:rPr>
              <a:t>ABSTRACT</a:t>
            </a:r>
            <a:endParaRPr lang="en-IN" sz="3200" dirty="0">
              <a:solidFill>
                <a:srgbClr val="283618"/>
              </a:solidFill>
            </a:endParaRPr>
          </a:p>
        </p:txBody>
      </p:sp>
      <p:sp>
        <p:nvSpPr>
          <p:cNvPr id="10" name="Freeform: Shape 9">
            <a:extLst>
              <a:ext uri="{FF2B5EF4-FFF2-40B4-BE49-F238E27FC236}">
                <a16:creationId xmlns:a16="http://schemas.microsoft.com/office/drawing/2014/main" id="{5BC8DD5E-E034-65FC-A9C0-4D06AD431C3A}"/>
              </a:ext>
            </a:extLst>
          </p:cNvPr>
          <p:cNvSpPr/>
          <p:nvPr/>
        </p:nvSpPr>
        <p:spPr>
          <a:xfrm>
            <a:off x="11229975" y="400114"/>
            <a:ext cx="381000" cy="197223"/>
          </a:xfrm>
          <a:custGeom>
            <a:avLst/>
            <a:gdLst>
              <a:gd name="connsiteX0" fmla="*/ 0 w 381000"/>
              <a:gd name="connsiteY0" fmla="*/ 151504 h 197223"/>
              <a:gd name="connsiteX1" fmla="*/ 381000 w 381000"/>
              <a:gd name="connsiteY1" fmla="*/ 151504 h 197223"/>
              <a:gd name="connsiteX2" fmla="*/ 381000 w 381000"/>
              <a:gd name="connsiteY2" fmla="*/ 197223 h 197223"/>
              <a:gd name="connsiteX3" fmla="*/ 0 w 381000"/>
              <a:gd name="connsiteY3" fmla="*/ 197223 h 197223"/>
              <a:gd name="connsiteX4" fmla="*/ 0 w 381000"/>
              <a:gd name="connsiteY4" fmla="*/ 75752 h 197223"/>
              <a:gd name="connsiteX5" fmla="*/ 381000 w 381000"/>
              <a:gd name="connsiteY5" fmla="*/ 75752 h 197223"/>
              <a:gd name="connsiteX6" fmla="*/ 381000 w 381000"/>
              <a:gd name="connsiteY6" fmla="*/ 121471 h 197223"/>
              <a:gd name="connsiteX7" fmla="*/ 0 w 381000"/>
              <a:gd name="connsiteY7" fmla="*/ 121471 h 197223"/>
              <a:gd name="connsiteX8" fmla="*/ 0 w 381000"/>
              <a:gd name="connsiteY8" fmla="*/ 0 h 197223"/>
              <a:gd name="connsiteX9" fmla="*/ 381000 w 381000"/>
              <a:gd name="connsiteY9" fmla="*/ 0 h 197223"/>
              <a:gd name="connsiteX10" fmla="*/ 381000 w 381000"/>
              <a:gd name="connsiteY10" fmla="*/ 45719 h 197223"/>
              <a:gd name="connsiteX11" fmla="*/ 0 w 381000"/>
              <a:gd name="connsiteY11" fmla="*/ 45719 h 197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1000" h="197223">
                <a:moveTo>
                  <a:pt x="0" y="151504"/>
                </a:moveTo>
                <a:lnTo>
                  <a:pt x="381000" y="151504"/>
                </a:lnTo>
                <a:lnTo>
                  <a:pt x="381000" y="197223"/>
                </a:lnTo>
                <a:lnTo>
                  <a:pt x="0" y="197223"/>
                </a:lnTo>
                <a:close/>
                <a:moveTo>
                  <a:pt x="0" y="75752"/>
                </a:moveTo>
                <a:lnTo>
                  <a:pt x="381000" y="75752"/>
                </a:lnTo>
                <a:lnTo>
                  <a:pt x="381000" y="121471"/>
                </a:lnTo>
                <a:lnTo>
                  <a:pt x="0" y="121471"/>
                </a:lnTo>
                <a:close/>
                <a:moveTo>
                  <a:pt x="0" y="0"/>
                </a:moveTo>
                <a:lnTo>
                  <a:pt x="381000" y="0"/>
                </a:lnTo>
                <a:lnTo>
                  <a:pt x="381000" y="45719"/>
                </a:lnTo>
                <a:lnTo>
                  <a:pt x="0" y="45719"/>
                </a:lnTo>
                <a:close/>
              </a:path>
            </a:pathLst>
          </a:custGeom>
          <a:solidFill>
            <a:srgbClr val="463F3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solidFill>
                <a:srgbClr val="3A5A40"/>
              </a:solidFill>
            </a:endParaRPr>
          </a:p>
        </p:txBody>
      </p:sp>
      <p:cxnSp>
        <p:nvCxnSpPr>
          <p:cNvPr id="11" name="Straight Connector 10">
            <a:extLst>
              <a:ext uri="{FF2B5EF4-FFF2-40B4-BE49-F238E27FC236}">
                <a16:creationId xmlns:a16="http://schemas.microsoft.com/office/drawing/2014/main" id="{95CCF4A1-D6FA-0D86-74B4-3EB579A5820D}"/>
              </a:ext>
            </a:extLst>
          </p:cNvPr>
          <p:cNvCxnSpPr>
            <a:cxnSpLocks/>
          </p:cNvCxnSpPr>
          <p:nvPr/>
        </p:nvCxnSpPr>
        <p:spPr>
          <a:xfrm flipV="1">
            <a:off x="4867275" y="6483980"/>
            <a:ext cx="6030491" cy="55985"/>
          </a:xfrm>
          <a:prstGeom prst="line">
            <a:avLst/>
          </a:prstGeom>
          <a:ln>
            <a:solidFill>
              <a:srgbClr val="283618"/>
            </a:solidFill>
          </a:ln>
        </p:spPr>
        <p:style>
          <a:lnRef idx="1">
            <a:schemeClr val="accent1"/>
          </a:lnRef>
          <a:fillRef idx="0">
            <a:schemeClr val="accent1"/>
          </a:fillRef>
          <a:effectRef idx="0">
            <a:schemeClr val="accent1"/>
          </a:effectRef>
          <a:fontRef idx="minor">
            <a:schemeClr val="tx1"/>
          </a:fontRef>
        </p:style>
      </p:cxnSp>
      <p:sp>
        <p:nvSpPr>
          <p:cNvPr id="12" name="Arrow: Chevron 11">
            <a:extLst>
              <a:ext uri="{FF2B5EF4-FFF2-40B4-BE49-F238E27FC236}">
                <a16:creationId xmlns:a16="http://schemas.microsoft.com/office/drawing/2014/main" id="{6FAF1025-8C07-2E83-8DFA-3E0DF9EA4BAF}"/>
              </a:ext>
            </a:extLst>
          </p:cNvPr>
          <p:cNvSpPr/>
          <p:nvPr/>
        </p:nvSpPr>
        <p:spPr>
          <a:xfrm>
            <a:off x="10837117" y="6427995"/>
            <a:ext cx="121298" cy="111970"/>
          </a:xfrm>
          <a:prstGeom prst="chevron">
            <a:avLst/>
          </a:prstGeom>
          <a:solidFill>
            <a:srgbClr val="2836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6" name="TextBox 15">
            <a:extLst>
              <a:ext uri="{FF2B5EF4-FFF2-40B4-BE49-F238E27FC236}">
                <a16:creationId xmlns:a16="http://schemas.microsoft.com/office/drawing/2014/main" id="{29707BE7-B1CD-2768-E63C-18374825AD4D}"/>
              </a:ext>
            </a:extLst>
          </p:cNvPr>
          <p:cNvSpPr txBox="1"/>
          <p:nvPr/>
        </p:nvSpPr>
        <p:spPr>
          <a:xfrm>
            <a:off x="5706533" y="1251817"/>
            <a:ext cx="5771351" cy="5587876"/>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
            </a:pPr>
            <a:r>
              <a:rPr lang="en-US" sz="1600" b="0" i="0" dirty="0">
                <a:solidFill>
                  <a:schemeClr val="accent6">
                    <a:lumMod val="50000"/>
                  </a:schemeClr>
                </a:solidFill>
                <a:effectLst/>
                <a:latin typeface="Sitka Display" pitchFamily="2" charset="0"/>
              </a:rPr>
              <a:t>In the realm of healthcare, the integration of voice technology with artificial intelligence has ushered in a revolutionary approach to medical diagnostics. </a:t>
            </a:r>
          </a:p>
          <a:p>
            <a:pPr marL="285750" indent="-285750" algn="just">
              <a:lnSpc>
                <a:spcPct val="150000"/>
              </a:lnSpc>
              <a:buFont typeface="Wingdings" panose="05000000000000000000" pitchFamily="2" charset="2"/>
              <a:buChar char="§"/>
            </a:pPr>
            <a:r>
              <a:rPr lang="en-US" sz="1600" b="0" i="0" dirty="0">
                <a:solidFill>
                  <a:schemeClr val="accent6">
                    <a:lumMod val="50000"/>
                  </a:schemeClr>
                </a:solidFill>
                <a:effectLst/>
                <a:latin typeface="Sitka Display" pitchFamily="2" charset="0"/>
              </a:rPr>
              <a:t>Voice-enabled AI systems have the remarkable ability to understand and analyze spoken language, simplifying the process of gathering vital health information. This innovation not only assists healthcare professionals in making more precise diagnoses but also empowers individuals to take an active role in monitoring their own health. </a:t>
            </a:r>
          </a:p>
          <a:p>
            <a:pPr marL="285750" indent="-285750" algn="just">
              <a:lnSpc>
                <a:spcPct val="150000"/>
              </a:lnSpc>
              <a:buFont typeface="Wingdings" panose="05000000000000000000" pitchFamily="2" charset="2"/>
              <a:buChar char="§"/>
            </a:pPr>
            <a:r>
              <a:rPr lang="en-US" sz="1600" b="0" i="0" dirty="0">
                <a:solidFill>
                  <a:schemeClr val="accent6">
                    <a:lumMod val="50000"/>
                  </a:schemeClr>
                </a:solidFill>
                <a:effectLst/>
                <a:latin typeface="Sitka Display" pitchFamily="2" charset="0"/>
              </a:rPr>
              <a:t>This transformative synergy of cutting-edge technology and natural human communication promises to make healthcare more accessible, accurate, and patient-centered, potentially redefining the way we perceive and access medical diagnostics in the future.</a:t>
            </a:r>
            <a:endParaRPr lang="en-US" sz="1600" dirty="0">
              <a:solidFill>
                <a:schemeClr val="accent6">
                  <a:lumMod val="50000"/>
                </a:schemeClr>
              </a:solidFill>
              <a:latin typeface="Sitka Display" pitchFamily="2" charset="0"/>
              <a:cs typeface="Trebuchet MS" panose="020B0603020202020204"/>
            </a:endParaRPr>
          </a:p>
          <a:p>
            <a:pPr marL="285750" indent="-285750" algn="just">
              <a:lnSpc>
                <a:spcPct val="150000"/>
              </a:lnSpc>
              <a:buFont typeface="Wingdings" panose="05000000000000000000" pitchFamily="2" charset="2"/>
              <a:buChar char="§"/>
            </a:pPr>
            <a:endParaRPr lang="en-IN" sz="1600" dirty="0">
              <a:solidFill>
                <a:schemeClr val="accent6">
                  <a:lumMod val="50000"/>
                </a:schemeClr>
              </a:solidFill>
              <a:latin typeface="Sitka Display" pitchFamily="2" charset="0"/>
            </a:endParaRPr>
          </a:p>
        </p:txBody>
      </p:sp>
      <p:sp>
        <p:nvSpPr>
          <p:cNvPr id="17" name="Oval 16">
            <a:extLst>
              <a:ext uri="{FF2B5EF4-FFF2-40B4-BE49-F238E27FC236}">
                <a16:creationId xmlns:a16="http://schemas.microsoft.com/office/drawing/2014/main" id="{DF5F051F-3885-6D2B-F73E-2E37E492495F}"/>
              </a:ext>
            </a:extLst>
          </p:cNvPr>
          <p:cNvSpPr/>
          <p:nvPr/>
        </p:nvSpPr>
        <p:spPr>
          <a:xfrm>
            <a:off x="11271250" y="6197080"/>
            <a:ext cx="381000" cy="370117"/>
          </a:xfrm>
          <a:prstGeom prst="ellipse">
            <a:avLst/>
          </a:prstGeom>
          <a:solidFill>
            <a:srgbClr val="3A47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283618"/>
              </a:solidFill>
            </a:endParaRPr>
          </a:p>
        </p:txBody>
      </p:sp>
      <p:sp>
        <p:nvSpPr>
          <p:cNvPr id="18" name="TextBox 17">
            <a:extLst>
              <a:ext uri="{FF2B5EF4-FFF2-40B4-BE49-F238E27FC236}">
                <a16:creationId xmlns:a16="http://schemas.microsoft.com/office/drawing/2014/main" id="{44A6BB8A-FCE6-24AC-DF60-EF54900A96A2}"/>
              </a:ext>
            </a:extLst>
          </p:cNvPr>
          <p:cNvSpPr txBox="1"/>
          <p:nvPr/>
        </p:nvSpPr>
        <p:spPr>
          <a:xfrm>
            <a:off x="11309350" y="6197080"/>
            <a:ext cx="260350" cy="369332"/>
          </a:xfrm>
          <a:prstGeom prst="rect">
            <a:avLst/>
          </a:prstGeom>
          <a:noFill/>
        </p:spPr>
        <p:txBody>
          <a:bodyPr wrap="square" rtlCol="0">
            <a:spAutoFit/>
          </a:bodyPr>
          <a:lstStyle/>
          <a:p>
            <a:r>
              <a:rPr lang="en-IN" b="1" dirty="0">
                <a:solidFill>
                  <a:schemeClr val="bg1"/>
                </a:solidFill>
              </a:rPr>
              <a:t>3</a:t>
            </a:r>
          </a:p>
        </p:txBody>
      </p:sp>
      <p:pic>
        <p:nvPicPr>
          <p:cNvPr id="5" name="Picture 4">
            <a:extLst>
              <a:ext uri="{FF2B5EF4-FFF2-40B4-BE49-F238E27FC236}">
                <a16:creationId xmlns:a16="http://schemas.microsoft.com/office/drawing/2014/main" id="{17F1A6DE-4EBA-7C4C-42AF-D4FFB81A5E33}"/>
              </a:ext>
            </a:extLst>
          </p:cNvPr>
          <p:cNvPicPr>
            <a:picLocks noChangeAspect="1"/>
          </p:cNvPicPr>
          <p:nvPr/>
        </p:nvPicPr>
        <p:blipFill>
          <a:blip r:embed="rId2"/>
          <a:stretch>
            <a:fillRect/>
          </a:stretch>
        </p:blipFill>
        <p:spPr>
          <a:xfrm>
            <a:off x="1717480" y="4108803"/>
            <a:ext cx="3842139" cy="1964630"/>
          </a:xfrm>
          <a:prstGeom prst="rect">
            <a:avLst/>
          </a:prstGeom>
        </p:spPr>
      </p:pic>
    </p:spTree>
    <p:extLst>
      <p:ext uri="{BB962C8B-B14F-4D97-AF65-F5344CB8AC3E}">
        <p14:creationId xmlns:p14="http://schemas.microsoft.com/office/powerpoint/2010/main" val="2861966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0199CCD1-3B68-04D4-529F-ECAD6C028ECF}"/>
              </a:ext>
            </a:extLst>
          </p:cNvPr>
          <p:cNvSpPr/>
          <p:nvPr/>
        </p:nvSpPr>
        <p:spPr>
          <a:xfrm>
            <a:off x="11268075" y="472441"/>
            <a:ext cx="381000" cy="197223"/>
          </a:xfrm>
          <a:custGeom>
            <a:avLst/>
            <a:gdLst>
              <a:gd name="connsiteX0" fmla="*/ 0 w 381000"/>
              <a:gd name="connsiteY0" fmla="*/ 151504 h 197223"/>
              <a:gd name="connsiteX1" fmla="*/ 381000 w 381000"/>
              <a:gd name="connsiteY1" fmla="*/ 151504 h 197223"/>
              <a:gd name="connsiteX2" fmla="*/ 381000 w 381000"/>
              <a:gd name="connsiteY2" fmla="*/ 197223 h 197223"/>
              <a:gd name="connsiteX3" fmla="*/ 0 w 381000"/>
              <a:gd name="connsiteY3" fmla="*/ 197223 h 197223"/>
              <a:gd name="connsiteX4" fmla="*/ 0 w 381000"/>
              <a:gd name="connsiteY4" fmla="*/ 75752 h 197223"/>
              <a:gd name="connsiteX5" fmla="*/ 381000 w 381000"/>
              <a:gd name="connsiteY5" fmla="*/ 75752 h 197223"/>
              <a:gd name="connsiteX6" fmla="*/ 381000 w 381000"/>
              <a:gd name="connsiteY6" fmla="*/ 121471 h 197223"/>
              <a:gd name="connsiteX7" fmla="*/ 0 w 381000"/>
              <a:gd name="connsiteY7" fmla="*/ 121471 h 197223"/>
              <a:gd name="connsiteX8" fmla="*/ 0 w 381000"/>
              <a:gd name="connsiteY8" fmla="*/ 0 h 197223"/>
              <a:gd name="connsiteX9" fmla="*/ 381000 w 381000"/>
              <a:gd name="connsiteY9" fmla="*/ 0 h 197223"/>
              <a:gd name="connsiteX10" fmla="*/ 381000 w 381000"/>
              <a:gd name="connsiteY10" fmla="*/ 45719 h 197223"/>
              <a:gd name="connsiteX11" fmla="*/ 0 w 381000"/>
              <a:gd name="connsiteY11" fmla="*/ 45719 h 197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1000" h="197223">
                <a:moveTo>
                  <a:pt x="0" y="151504"/>
                </a:moveTo>
                <a:lnTo>
                  <a:pt x="381000" y="151504"/>
                </a:lnTo>
                <a:lnTo>
                  <a:pt x="381000" y="197223"/>
                </a:lnTo>
                <a:lnTo>
                  <a:pt x="0" y="197223"/>
                </a:lnTo>
                <a:close/>
                <a:moveTo>
                  <a:pt x="0" y="75752"/>
                </a:moveTo>
                <a:lnTo>
                  <a:pt x="381000" y="75752"/>
                </a:lnTo>
                <a:lnTo>
                  <a:pt x="381000" y="121471"/>
                </a:lnTo>
                <a:lnTo>
                  <a:pt x="0" y="121471"/>
                </a:lnTo>
                <a:close/>
                <a:moveTo>
                  <a:pt x="0" y="0"/>
                </a:moveTo>
                <a:lnTo>
                  <a:pt x="381000" y="0"/>
                </a:lnTo>
                <a:lnTo>
                  <a:pt x="381000" y="45719"/>
                </a:lnTo>
                <a:lnTo>
                  <a:pt x="0" y="45719"/>
                </a:lnTo>
                <a:close/>
              </a:path>
            </a:pathLst>
          </a:custGeom>
          <a:solidFill>
            <a:srgbClr val="463F3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solidFill>
                <a:srgbClr val="3A5A40"/>
              </a:solidFill>
            </a:endParaRPr>
          </a:p>
        </p:txBody>
      </p:sp>
      <p:cxnSp>
        <p:nvCxnSpPr>
          <p:cNvPr id="3" name="Straight Connector 2">
            <a:extLst>
              <a:ext uri="{FF2B5EF4-FFF2-40B4-BE49-F238E27FC236}">
                <a16:creationId xmlns:a16="http://schemas.microsoft.com/office/drawing/2014/main" id="{04E55F94-2B48-0BDB-5A4E-CCAFCA600A28}"/>
              </a:ext>
            </a:extLst>
          </p:cNvPr>
          <p:cNvCxnSpPr>
            <a:cxnSpLocks/>
          </p:cNvCxnSpPr>
          <p:nvPr/>
        </p:nvCxnSpPr>
        <p:spPr>
          <a:xfrm>
            <a:off x="1110343" y="6382139"/>
            <a:ext cx="9806473" cy="9329"/>
          </a:xfrm>
          <a:prstGeom prst="line">
            <a:avLst/>
          </a:prstGeom>
          <a:ln>
            <a:solidFill>
              <a:srgbClr val="283618"/>
            </a:solidFill>
          </a:ln>
        </p:spPr>
        <p:style>
          <a:lnRef idx="1">
            <a:schemeClr val="accent1"/>
          </a:lnRef>
          <a:fillRef idx="0">
            <a:schemeClr val="accent1"/>
          </a:fillRef>
          <a:effectRef idx="0">
            <a:schemeClr val="accent1"/>
          </a:effectRef>
          <a:fontRef idx="minor">
            <a:schemeClr val="tx1"/>
          </a:fontRef>
        </p:style>
      </p:cxnSp>
      <p:sp>
        <p:nvSpPr>
          <p:cNvPr id="4" name="Arrow: Chevron 3">
            <a:extLst>
              <a:ext uri="{FF2B5EF4-FFF2-40B4-BE49-F238E27FC236}">
                <a16:creationId xmlns:a16="http://schemas.microsoft.com/office/drawing/2014/main" id="{A757154B-195C-EA09-3E6A-59BD4C94E2D6}"/>
              </a:ext>
            </a:extLst>
          </p:cNvPr>
          <p:cNvSpPr/>
          <p:nvPr/>
        </p:nvSpPr>
        <p:spPr>
          <a:xfrm>
            <a:off x="10856167" y="6335483"/>
            <a:ext cx="121298" cy="111970"/>
          </a:xfrm>
          <a:prstGeom prst="chevron">
            <a:avLst/>
          </a:prstGeom>
          <a:solidFill>
            <a:srgbClr val="2836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5" name="TextBox 4">
            <a:extLst>
              <a:ext uri="{FF2B5EF4-FFF2-40B4-BE49-F238E27FC236}">
                <a16:creationId xmlns:a16="http://schemas.microsoft.com/office/drawing/2014/main" id="{FBAC2C0C-46C7-8C29-4DC9-96E7027879F6}"/>
              </a:ext>
            </a:extLst>
          </p:cNvPr>
          <p:cNvSpPr txBox="1"/>
          <p:nvPr/>
        </p:nvSpPr>
        <p:spPr>
          <a:xfrm>
            <a:off x="1522272" y="571053"/>
            <a:ext cx="5047861" cy="584775"/>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IN" sz="3200" b="1" dirty="0">
                <a:solidFill>
                  <a:srgbClr val="3B6064"/>
                </a:solidFill>
                <a:latin typeface="Cambria-BoldItalic"/>
              </a:rPr>
              <a:t>LITERATURE SURVEY</a:t>
            </a:r>
            <a:endParaRPr lang="en-IN" sz="3200" dirty="0"/>
          </a:p>
        </p:txBody>
      </p:sp>
      <p:graphicFrame>
        <p:nvGraphicFramePr>
          <p:cNvPr id="6" name="Table 5">
            <a:extLst>
              <a:ext uri="{FF2B5EF4-FFF2-40B4-BE49-F238E27FC236}">
                <a16:creationId xmlns:a16="http://schemas.microsoft.com/office/drawing/2014/main" id="{3D1D0CFD-C218-53C7-9F6E-A8F33C8B8471}"/>
              </a:ext>
            </a:extLst>
          </p:cNvPr>
          <p:cNvGraphicFramePr>
            <a:graphicFrameLocks noGrp="1"/>
          </p:cNvGraphicFramePr>
          <p:nvPr>
            <p:extLst>
              <p:ext uri="{D42A27DB-BD31-4B8C-83A1-F6EECF244321}">
                <p14:modId xmlns:p14="http://schemas.microsoft.com/office/powerpoint/2010/main" val="1299162270"/>
              </p:ext>
            </p:extLst>
          </p:nvPr>
        </p:nvGraphicFramePr>
        <p:xfrm>
          <a:off x="1032933" y="1315318"/>
          <a:ext cx="10041467" cy="4314153"/>
        </p:xfrm>
        <a:graphic>
          <a:graphicData uri="http://schemas.openxmlformats.org/drawingml/2006/table">
            <a:tbl>
              <a:tblPr>
                <a:tableStyleId>{5C22544A-7EE6-4342-B048-85BDC9FD1C3A}</a:tableStyleId>
              </a:tblPr>
              <a:tblGrid>
                <a:gridCol w="782290">
                  <a:extLst>
                    <a:ext uri="{9D8B030D-6E8A-4147-A177-3AD203B41FA5}">
                      <a16:colId xmlns:a16="http://schemas.microsoft.com/office/drawing/2014/main" val="516472915"/>
                    </a:ext>
                  </a:extLst>
                </a:gridCol>
                <a:gridCol w="1832166">
                  <a:extLst>
                    <a:ext uri="{9D8B030D-6E8A-4147-A177-3AD203B41FA5}">
                      <a16:colId xmlns:a16="http://schemas.microsoft.com/office/drawing/2014/main" val="3041431429"/>
                    </a:ext>
                  </a:extLst>
                </a:gridCol>
                <a:gridCol w="2348757">
                  <a:extLst>
                    <a:ext uri="{9D8B030D-6E8A-4147-A177-3AD203B41FA5}">
                      <a16:colId xmlns:a16="http://schemas.microsoft.com/office/drawing/2014/main" val="670198008"/>
                    </a:ext>
                  </a:extLst>
                </a:gridCol>
                <a:gridCol w="5078254">
                  <a:extLst>
                    <a:ext uri="{9D8B030D-6E8A-4147-A177-3AD203B41FA5}">
                      <a16:colId xmlns:a16="http://schemas.microsoft.com/office/drawing/2014/main" val="2352016729"/>
                    </a:ext>
                  </a:extLst>
                </a:gridCol>
              </a:tblGrid>
              <a:tr h="604352">
                <a:tc>
                  <a:txBody>
                    <a:bodyPr/>
                    <a:lstStyle/>
                    <a:p>
                      <a:pPr>
                        <a:lnSpc>
                          <a:spcPct val="107000"/>
                        </a:lnSpc>
                        <a:spcBef>
                          <a:spcPts val="1200"/>
                        </a:spcBef>
                        <a:spcAft>
                          <a:spcPts val="0"/>
                        </a:spcAft>
                      </a:pPr>
                      <a:r>
                        <a:rPr lang="en-IN" sz="1600" dirty="0">
                          <a:solidFill>
                            <a:srgbClr val="3B6064"/>
                          </a:solidFill>
                          <a:effectLst/>
                          <a:latin typeface="Sitka Display" pitchFamily="2" charset="0"/>
                        </a:rPr>
                        <a:t>  S.No</a:t>
                      </a:r>
                      <a:endParaRPr lang="en-IN" sz="1600" dirty="0">
                        <a:solidFill>
                          <a:srgbClr val="3B6064"/>
                        </a:solidFill>
                        <a:effectLst/>
                        <a:latin typeface="Sitka Display" pitchFamily="2" charset="0"/>
                        <a:cs typeface="Times New Roman" panose="02020603050405020304" pitchFamily="18" charset="0"/>
                      </a:endParaRPr>
                    </a:p>
                  </a:txBody>
                  <a:tcPr marL="68580" marR="68580">
                    <a:solidFill>
                      <a:srgbClr val="E9EDC9"/>
                    </a:solidFill>
                  </a:tcPr>
                </a:tc>
                <a:tc>
                  <a:txBody>
                    <a:bodyPr/>
                    <a:lstStyle/>
                    <a:p>
                      <a:pPr algn="just">
                        <a:lnSpc>
                          <a:spcPct val="107000"/>
                        </a:lnSpc>
                        <a:spcBef>
                          <a:spcPts val="1200"/>
                        </a:spcBef>
                        <a:spcAft>
                          <a:spcPts val="0"/>
                        </a:spcAft>
                      </a:pPr>
                      <a:r>
                        <a:rPr lang="en-IN" sz="1600" dirty="0">
                          <a:solidFill>
                            <a:srgbClr val="3B6064"/>
                          </a:solidFill>
                          <a:effectLst/>
                          <a:latin typeface="Sitka Display" pitchFamily="2" charset="0"/>
                        </a:rPr>
                        <a:t>        Published Year</a:t>
                      </a:r>
                      <a:endParaRPr lang="en-IN" sz="1600" dirty="0">
                        <a:solidFill>
                          <a:srgbClr val="3B6064"/>
                        </a:solidFill>
                        <a:effectLst/>
                        <a:latin typeface="Sitka Display" pitchFamily="2" charset="0"/>
                        <a:cs typeface="Times New Roman" panose="02020603050405020304" pitchFamily="18" charset="0"/>
                      </a:endParaRPr>
                    </a:p>
                  </a:txBody>
                  <a:tcPr marL="68580" marR="68580">
                    <a:solidFill>
                      <a:srgbClr val="E9EDC9"/>
                    </a:solidFill>
                  </a:tcPr>
                </a:tc>
                <a:tc>
                  <a:txBody>
                    <a:bodyPr/>
                    <a:lstStyle/>
                    <a:p>
                      <a:pPr>
                        <a:lnSpc>
                          <a:spcPct val="107000"/>
                        </a:lnSpc>
                        <a:spcBef>
                          <a:spcPts val="1200"/>
                        </a:spcBef>
                        <a:spcAft>
                          <a:spcPts val="0"/>
                        </a:spcAft>
                      </a:pPr>
                      <a:r>
                        <a:rPr lang="en-IN" sz="1600" dirty="0">
                          <a:solidFill>
                            <a:srgbClr val="3B6064"/>
                          </a:solidFill>
                          <a:effectLst/>
                          <a:latin typeface="Sitka Display" pitchFamily="2" charset="0"/>
                        </a:rPr>
                        <a:t>      Author and Journal</a:t>
                      </a:r>
                      <a:endParaRPr lang="en-IN" sz="1600" dirty="0">
                        <a:solidFill>
                          <a:srgbClr val="3B6064"/>
                        </a:solidFill>
                        <a:effectLst/>
                        <a:latin typeface="Sitka Display" pitchFamily="2" charset="0"/>
                        <a:cs typeface="Times New Roman" panose="02020603050405020304" pitchFamily="18" charset="0"/>
                      </a:endParaRPr>
                    </a:p>
                  </a:txBody>
                  <a:tcPr marL="68580" marR="68580">
                    <a:solidFill>
                      <a:srgbClr val="E9EDC9"/>
                    </a:solidFill>
                  </a:tcPr>
                </a:tc>
                <a:tc>
                  <a:txBody>
                    <a:bodyPr/>
                    <a:lstStyle/>
                    <a:p>
                      <a:pPr>
                        <a:lnSpc>
                          <a:spcPct val="107000"/>
                        </a:lnSpc>
                        <a:spcBef>
                          <a:spcPts val="1200"/>
                        </a:spcBef>
                        <a:spcAft>
                          <a:spcPts val="0"/>
                        </a:spcAft>
                      </a:pPr>
                      <a:r>
                        <a:rPr lang="en-IN" sz="1600" dirty="0">
                          <a:solidFill>
                            <a:srgbClr val="3B6064"/>
                          </a:solidFill>
                          <a:effectLst/>
                          <a:latin typeface="Sitka Display" pitchFamily="2" charset="0"/>
                        </a:rPr>
                        <a:t>             Findings</a:t>
                      </a:r>
                      <a:endParaRPr lang="en-IN" sz="1600" dirty="0">
                        <a:solidFill>
                          <a:srgbClr val="3B6064"/>
                        </a:solidFill>
                        <a:effectLst/>
                        <a:latin typeface="Sitka Display" pitchFamily="2" charset="0"/>
                        <a:cs typeface="Times New Roman" panose="02020603050405020304" pitchFamily="18" charset="0"/>
                      </a:endParaRPr>
                    </a:p>
                  </a:txBody>
                  <a:tcPr marL="68580" marR="68580">
                    <a:solidFill>
                      <a:srgbClr val="E9EDC9"/>
                    </a:solidFill>
                  </a:tcPr>
                </a:tc>
                <a:extLst>
                  <a:ext uri="{0D108BD9-81ED-4DB2-BD59-A6C34878D82A}">
                    <a16:rowId xmlns:a16="http://schemas.microsoft.com/office/drawing/2014/main" val="1465966614"/>
                  </a:ext>
                </a:extLst>
              </a:tr>
              <a:tr h="747136">
                <a:tc>
                  <a:txBody>
                    <a:bodyPr/>
                    <a:lstStyle/>
                    <a:p>
                      <a:pPr>
                        <a:lnSpc>
                          <a:spcPct val="107000"/>
                        </a:lnSpc>
                        <a:spcBef>
                          <a:spcPts val="1200"/>
                        </a:spcBef>
                        <a:spcAft>
                          <a:spcPts val="0"/>
                        </a:spcAft>
                      </a:pPr>
                      <a:r>
                        <a:rPr lang="en-IN" sz="1600" dirty="0">
                          <a:solidFill>
                            <a:srgbClr val="3B6064"/>
                          </a:solidFill>
                          <a:effectLst/>
                          <a:latin typeface="Sitka Display" pitchFamily="2" charset="0"/>
                        </a:rPr>
                        <a:t>    1</a:t>
                      </a:r>
                      <a:endParaRPr lang="en-IN" sz="1600" dirty="0">
                        <a:solidFill>
                          <a:srgbClr val="3B6064"/>
                        </a:solidFill>
                        <a:effectLst/>
                        <a:latin typeface="Sitka Display" pitchFamily="2" charset="0"/>
                        <a:cs typeface="Times New Roman" panose="02020603050405020304" pitchFamily="18" charset="0"/>
                      </a:endParaRPr>
                    </a:p>
                  </a:txBody>
                  <a:tcPr marL="68580" marR="68580">
                    <a:solidFill>
                      <a:srgbClr val="E9EDC9"/>
                    </a:solidFill>
                  </a:tcPr>
                </a:tc>
                <a:tc>
                  <a:txBody>
                    <a:bodyPr/>
                    <a:lstStyle/>
                    <a:p>
                      <a:pPr algn="just">
                        <a:lnSpc>
                          <a:spcPct val="107000"/>
                        </a:lnSpc>
                        <a:spcBef>
                          <a:spcPts val="1200"/>
                        </a:spcBef>
                        <a:spcAft>
                          <a:spcPts val="0"/>
                        </a:spcAft>
                      </a:pPr>
                      <a:r>
                        <a:rPr lang="en-IN" sz="1600" dirty="0">
                          <a:solidFill>
                            <a:srgbClr val="3B6064"/>
                          </a:solidFill>
                          <a:effectLst/>
                          <a:latin typeface="Sitka Display" pitchFamily="2" charset="0"/>
                        </a:rPr>
                        <a:t>             2002</a:t>
                      </a:r>
                      <a:endParaRPr lang="en-IN" sz="1600" dirty="0">
                        <a:solidFill>
                          <a:srgbClr val="3B6064"/>
                        </a:solidFill>
                        <a:effectLst/>
                        <a:latin typeface="Sitka Display" pitchFamily="2" charset="0"/>
                        <a:cs typeface="Times New Roman" panose="02020603050405020304" pitchFamily="18" charset="0"/>
                      </a:endParaRPr>
                    </a:p>
                  </a:txBody>
                  <a:tcPr marL="68580" marR="68580">
                    <a:solidFill>
                      <a:srgbClr val="E9EDC9"/>
                    </a:solidFill>
                  </a:tcPr>
                </a:tc>
                <a:tc>
                  <a:txBody>
                    <a:bodyPr/>
                    <a:lstStyle/>
                    <a:p>
                      <a:pPr>
                        <a:lnSpc>
                          <a:spcPct val="107000"/>
                        </a:lnSpc>
                        <a:spcBef>
                          <a:spcPts val="1200"/>
                        </a:spcBef>
                        <a:spcAft>
                          <a:spcPts val="0"/>
                        </a:spcAft>
                      </a:pPr>
                      <a:r>
                        <a:rPr lang="en-IN" sz="1600" dirty="0">
                          <a:solidFill>
                            <a:srgbClr val="3B6064"/>
                          </a:solidFill>
                          <a:effectLst/>
                          <a:latin typeface="Sitka Display" pitchFamily="2" charset="0"/>
                          <a:cs typeface="Times New Roman" panose="02020603050405020304" pitchFamily="18" charset="0"/>
                        </a:rPr>
                        <a:t>Ngai and Wat</a:t>
                      </a:r>
                    </a:p>
                  </a:txBody>
                  <a:tcPr marL="68580" marR="68580">
                    <a:solidFill>
                      <a:srgbClr val="E9EDC9"/>
                    </a:solidFill>
                  </a:tcPr>
                </a:tc>
                <a:tc>
                  <a:txBody>
                    <a:bodyPr/>
                    <a:lstStyle/>
                    <a:p>
                      <a:pPr>
                        <a:lnSpc>
                          <a:spcPct val="107000"/>
                        </a:lnSpc>
                        <a:spcBef>
                          <a:spcPts val="1200"/>
                        </a:spcBef>
                        <a:spcAft>
                          <a:spcPts val="0"/>
                        </a:spcAft>
                      </a:pPr>
                      <a:r>
                        <a:rPr lang="en-IN" sz="1600" dirty="0">
                          <a:solidFill>
                            <a:srgbClr val="3B6064"/>
                          </a:solidFill>
                          <a:effectLst/>
                          <a:latin typeface="Sitka Display" pitchFamily="2" charset="0"/>
                          <a:cs typeface="Times New Roman" panose="02020603050405020304" pitchFamily="18" charset="0"/>
                        </a:rPr>
                        <a:t>The initial classification is made to know how advanced technologies and enable various sectors.</a:t>
                      </a:r>
                    </a:p>
                  </a:txBody>
                  <a:tcPr marL="68580" marR="68580">
                    <a:solidFill>
                      <a:srgbClr val="E9EDC9"/>
                    </a:solidFill>
                  </a:tcPr>
                </a:tc>
                <a:extLst>
                  <a:ext uri="{0D108BD9-81ED-4DB2-BD59-A6C34878D82A}">
                    <a16:rowId xmlns:a16="http://schemas.microsoft.com/office/drawing/2014/main" val="932604498"/>
                  </a:ext>
                </a:extLst>
              </a:tr>
              <a:tr h="1153440">
                <a:tc>
                  <a:txBody>
                    <a:bodyPr/>
                    <a:lstStyle/>
                    <a:p>
                      <a:pPr>
                        <a:lnSpc>
                          <a:spcPct val="107000"/>
                        </a:lnSpc>
                        <a:spcBef>
                          <a:spcPts val="1200"/>
                        </a:spcBef>
                        <a:spcAft>
                          <a:spcPts val="0"/>
                        </a:spcAft>
                      </a:pPr>
                      <a:r>
                        <a:rPr lang="en-IN" sz="1600">
                          <a:solidFill>
                            <a:srgbClr val="3B6064"/>
                          </a:solidFill>
                          <a:effectLst/>
                          <a:latin typeface="Sitka Display" pitchFamily="2" charset="0"/>
                        </a:rPr>
                        <a:t>     2</a:t>
                      </a:r>
                      <a:endParaRPr lang="en-IN" sz="1600">
                        <a:solidFill>
                          <a:srgbClr val="3B6064"/>
                        </a:solidFill>
                        <a:effectLst/>
                        <a:latin typeface="Sitka Display" pitchFamily="2" charset="0"/>
                        <a:cs typeface="Times New Roman" panose="02020603050405020304" pitchFamily="18" charset="0"/>
                      </a:endParaRPr>
                    </a:p>
                  </a:txBody>
                  <a:tcPr marL="68580" marR="68580">
                    <a:solidFill>
                      <a:srgbClr val="E9EDC9"/>
                    </a:solidFill>
                  </a:tcPr>
                </a:tc>
                <a:tc>
                  <a:txBody>
                    <a:bodyPr/>
                    <a:lstStyle/>
                    <a:p>
                      <a:pPr algn="just">
                        <a:lnSpc>
                          <a:spcPct val="107000"/>
                        </a:lnSpc>
                        <a:spcBef>
                          <a:spcPts val="1200"/>
                        </a:spcBef>
                        <a:spcAft>
                          <a:spcPts val="0"/>
                        </a:spcAft>
                      </a:pPr>
                      <a:r>
                        <a:rPr lang="en-IN" sz="1600" dirty="0">
                          <a:solidFill>
                            <a:srgbClr val="3B6064"/>
                          </a:solidFill>
                          <a:effectLst/>
                          <a:latin typeface="Sitka Display" pitchFamily="2" charset="0"/>
                        </a:rPr>
                        <a:t>            2007</a:t>
                      </a:r>
                      <a:endParaRPr lang="en-IN" sz="1600" dirty="0">
                        <a:solidFill>
                          <a:srgbClr val="3B6064"/>
                        </a:solidFill>
                        <a:effectLst/>
                        <a:latin typeface="Sitka Display" pitchFamily="2" charset="0"/>
                        <a:cs typeface="Times New Roman" panose="02020603050405020304" pitchFamily="18" charset="0"/>
                      </a:endParaRPr>
                    </a:p>
                  </a:txBody>
                  <a:tcPr marL="68580" marR="68580">
                    <a:solidFill>
                      <a:srgbClr val="E9EDC9"/>
                    </a:solidFill>
                  </a:tcPr>
                </a:tc>
                <a:tc>
                  <a:txBody>
                    <a:bodyPr/>
                    <a:lstStyle/>
                    <a:p>
                      <a:pPr algn="just">
                        <a:lnSpc>
                          <a:spcPct val="107000"/>
                        </a:lnSpc>
                        <a:spcBef>
                          <a:spcPts val="1200"/>
                        </a:spcBef>
                        <a:spcAft>
                          <a:spcPts val="0"/>
                        </a:spcAft>
                      </a:pPr>
                      <a:r>
                        <a:rPr lang="en-US" sz="1600" dirty="0">
                          <a:solidFill>
                            <a:srgbClr val="3B6064"/>
                          </a:solidFill>
                          <a:effectLst/>
                          <a:latin typeface="Sitka Display" pitchFamily="2" charset="0"/>
                        </a:rPr>
                        <a:t>Kitchen ham and charters</a:t>
                      </a:r>
                    </a:p>
                  </a:txBody>
                  <a:tcPr marL="68580" marR="68580">
                    <a:solidFill>
                      <a:srgbClr val="E9EDC9"/>
                    </a:solidFill>
                  </a:tcPr>
                </a:tc>
                <a:tc>
                  <a:txBody>
                    <a:bodyPr/>
                    <a:lstStyle/>
                    <a:p>
                      <a:pPr>
                        <a:lnSpc>
                          <a:spcPct val="107000"/>
                        </a:lnSpc>
                        <a:spcBef>
                          <a:spcPts val="1200"/>
                        </a:spcBef>
                        <a:spcAft>
                          <a:spcPts val="0"/>
                        </a:spcAft>
                      </a:pPr>
                      <a:r>
                        <a:rPr lang="en-US" sz="1600" dirty="0">
                          <a:solidFill>
                            <a:srgbClr val="3B6064"/>
                          </a:solidFill>
                          <a:effectLst/>
                          <a:latin typeface="Sitka Display" pitchFamily="2" charset="0"/>
                          <a:cs typeface="Times New Roman" panose="02020603050405020304" pitchFamily="18" charset="0"/>
                        </a:rPr>
                        <a:t>A systematic review in means of identifying, evaluating and interpreting all available research relevant to a particular research question, topic, or phenomenon of interest.</a:t>
                      </a:r>
                    </a:p>
                  </a:txBody>
                  <a:tcPr marL="68580" marR="68580">
                    <a:solidFill>
                      <a:srgbClr val="E9EDC9"/>
                    </a:solidFill>
                  </a:tcPr>
                </a:tc>
                <a:extLst>
                  <a:ext uri="{0D108BD9-81ED-4DB2-BD59-A6C34878D82A}">
                    <a16:rowId xmlns:a16="http://schemas.microsoft.com/office/drawing/2014/main" val="1142723378"/>
                  </a:ext>
                </a:extLst>
              </a:tr>
              <a:tr h="748878">
                <a:tc>
                  <a:txBody>
                    <a:bodyPr/>
                    <a:lstStyle/>
                    <a:p>
                      <a:pPr algn="just">
                        <a:lnSpc>
                          <a:spcPct val="107000"/>
                        </a:lnSpc>
                        <a:spcBef>
                          <a:spcPts val="1200"/>
                        </a:spcBef>
                        <a:spcAft>
                          <a:spcPts val="0"/>
                        </a:spcAft>
                      </a:pPr>
                      <a:r>
                        <a:rPr lang="en-IN" sz="1600">
                          <a:solidFill>
                            <a:srgbClr val="3B6064"/>
                          </a:solidFill>
                          <a:effectLst/>
                          <a:latin typeface="Sitka Display" pitchFamily="2" charset="0"/>
                        </a:rPr>
                        <a:t>    3</a:t>
                      </a:r>
                      <a:endParaRPr lang="en-IN" sz="1600">
                        <a:solidFill>
                          <a:srgbClr val="3B6064"/>
                        </a:solidFill>
                        <a:effectLst/>
                        <a:latin typeface="Sitka Display" pitchFamily="2" charset="0"/>
                        <a:cs typeface="Times New Roman" panose="02020603050405020304" pitchFamily="18" charset="0"/>
                      </a:endParaRPr>
                    </a:p>
                  </a:txBody>
                  <a:tcPr marL="68580" marR="68580">
                    <a:solidFill>
                      <a:srgbClr val="E9EDC9"/>
                    </a:solidFill>
                  </a:tcPr>
                </a:tc>
                <a:tc>
                  <a:txBody>
                    <a:bodyPr/>
                    <a:lstStyle/>
                    <a:p>
                      <a:pPr algn="just">
                        <a:lnSpc>
                          <a:spcPct val="107000"/>
                        </a:lnSpc>
                        <a:spcBef>
                          <a:spcPts val="1200"/>
                        </a:spcBef>
                        <a:spcAft>
                          <a:spcPts val="0"/>
                        </a:spcAft>
                      </a:pPr>
                      <a:r>
                        <a:rPr lang="en-IN" sz="1600" dirty="0">
                          <a:solidFill>
                            <a:srgbClr val="3B6064"/>
                          </a:solidFill>
                          <a:effectLst/>
                          <a:latin typeface="Sitka Display" pitchFamily="2" charset="0"/>
                        </a:rPr>
                        <a:t>            2015</a:t>
                      </a:r>
                      <a:endParaRPr lang="en-IN" sz="1600" dirty="0">
                        <a:solidFill>
                          <a:srgbClr val="3B6064"/>
                        </a:solidFill>
                        <a:effectLst/>
                        <a:latin typeface="Sitka Display" pitchFamily="2" charset="0"/>
                        <a:cs typeface="Times New Roman" panose="02020603050405020304" pitchFamily="18" charset="0"/>
                      </a:endParaRPr>
                    </a:p>
                  </a:txBody>
                  <a:tcPr marL="68580" marR="68580">
                    <a:solidFill>
                      <a:srgbClr val="E9EDC9"/>
                    </a:solidFill>
                  </a:tcPr>
                </a:tc>
                <a:tc>
                  <a:txBody>
                    <a:bodyPr/>
                    <a:lstStyle/>
                    <a:p>
                      <a:pPr>
                        <a:lnSpc>
                          <a:spcPct val="107000"/>
                        </a:lnSpc>
                        <a:spcBef>
                          <a:spcPts val="1200"/>
                        </a:spcBef>
                        <a:spcAft>
                          <a:spcPts val="0"/>
                        </a:spcAft>
                      </a:pPr>
                      <a:r>
                        <a:rPr lang="en-IN" sz="1600" dirty="0">
                          <a:solidFill>
                            <a:srgbClr val="3B6064"/>
                          </a:solidFill>
                          <a:effectLst/>
                          <a:latin typeface="Sitka Display" pitchFamily="2" charset="0"/>
                          <a:cs typeface="Times New Roman" panose="02020603050405020304" pitchFamily="18" charset="0"/>
                        </a:rPr>
                        <a:t>Boell and Cecez-Kecmanovic</a:t>
                      </a:r>
                    </a:p>
                  </a:txBody>
                  <a:tcPr marL="68580" marR="68580">
                    <a:solidFill>
                      <a:srgbClr val="E9EDC9"/>
                    </a:solidFill>
                  </a:tcPr>
                </a:tc>
                <a:tc>
                  <a:txBody>
                    <a:bodyPr/>
                    <a:lstStyle/>
                    <a:p>
                      <a:pPr>
                        <a:lnSpc>
                          <a:spcPct val="107000"/>
                        </a:lnSpc>
                        <a:spcBef>
                          <a:spcPts val="1200"/>
                        </a:spcBef>
                        <a:spcAft>
                          <a:spcPts val="0"/>
                        </a:spcAft>
                      </a:pPr>
                      <a:r>
                        <a:rPr lang="en-US" sz="1600" dirty="0">
                          <a:solidFill>
                            <a:srgbClr val="3B6064"/>
                          </a:solidFill>
                          <a:effectLst/>
                          <a:latin typeface="Sitka Display" pitchFamily="2" charset="0"/>
                          <a:cs typeface="Times New Roman" panose="02020603050405020304" pitchFamily="18" charset="0"/>
                        </a:rPr>
                        <a:t>The systematic process should be reproducible, objective, transparent, unbiased and rigorous.</a:t>
                      </a:r>
                    </a:p>
                  </a:txBody>
                  <a:tcPr marL="68580" marR="68580">
                    <a:solidFill>
                      <a:srgbClr val="E9EDC9"/>
                    </a:solidFill>
                  </a:tcPr>
                </a:tc>
                <a:extLst>
                  <a:ext uri="{0D108BD9-81ED-4DB2-BD59-A6C34878D82A}">
                    <a16:rowId xmlns:a16="http://schemas.microsoft.com/office/drawing/2014/main" val="1663427778"/>
                  </a:ext>
                </a:extLst>
              </a:tr>
              <a:tr h="1060347">
                <a:tc>
                  <a:txBody>
                    <a:bodyPr/>
                    <a:lstStyle/>
                    <a:p>
                      <a:pPr algn="just">
                        <a:lnSpc>
                          <a:spcPct val="107000"/>
                        </a:lnSpc>
                        <a:spcBef>
                          <a:spcPts val="1200"/>
                        </a:spcBef>
                        <a:spcAft>
                          <a:spcPts val="0"/>
                        </a:spcAft>
                      </a:pPr>
                      <a:r>
                        <a:rPr lang="en-IN" sz="1600" dirty="0">
                          <a:solidFill>
                            <a:srgbClr val="3B6064"/>
                          </a:solidFill>
                          <a:effectLst/>
                          <a:latin typeface="Sitka Display" pitchFamily="2" charset="0"/>
                        </a:rPr>
                        <a:t>   4</a:t>
                      </a:r>
                      <a:endParaRPr lang="en-IN" sz="1600" dirty="0">
                        <a:solidFill>
                          <a:srgbClr val="3B6064"/>
                        </a:solidFill>
                        <a:effectLst/>
                        <a:latin typeface="Sitka Display" pitchFamily="2" charset="0"/>
                        <a:cs typeface="Times New Roman" panose="02020603050405020304" pitchFamily="18" charset="0"/>
                      </a:endParaRPr>
                    </a:p>
                  </a:txBody>
                  <a:tcPr marL="68580" marR="68580">
                    <a:solidFill>
                      <a:srgbClr val="E9EDC9"/>
                    </a:solidFill>
                  </a:tcPr>
                </a:tc>
                <a:tc>
                  <a:txBody>
                    <a:bodyPr/>
                    <a:lstStyle/>
                    <a:p>
                      <a:pPr algn="just">
                        <a:lnSpc>
                          <a:spcPct val="107000"/>
                        </a:lnSpc>
                        <a:spcBef>
                          <a:spcPts val="1200"/>
                        </a:spcBef>
                        <a:spcAft>
                          <a:spcPts val="0"/>
                        </a:spcAft>
                      </a:pPr>
                      <a:r>
                        <a:rPr lang="en-IN" sz="1600" dirty="0">
                          <a:solidFill>
                            <a:srgbClr val="3B6064"/>
                          </a:solidFill>
                          <a:effectLst/>
                          <a:latin typeface="Sitka Display" pitchFamily="2" charset="0"/>
                        </a:rPr>
                        <a:t>            2018</a:t>
                      </a:r>
                      <a:endParaRPr lang="en-IN" sz="1600" dirty="0">
                        <a:solidFill>
                          <a:srgbClr val="3B6064"/>
                        </a:solidFill>
                        <a:effectLst/>
                        <a:latin typeface="Sitka Display" pitchFamily="2" charset="0"/>
                        <a:cs typeface="Times New Roman" panose="02020603050405020304" pitchFamily="18" charset="0"/>
                      </a:endParaRPr>
                    </a:p>
                  </a:txBody>
                  <a:tcPr marL="68580" marR="68580">
                    <a:solidFill>
                      <a:srgbClr val="E9EDC9"/>
                    </a:solidFill>
                  </a:tcPr>
                </a:tc>
                <a:tc>
                  <a:txBody>
                    <a:bodyPr/>
                    <a:lstStyle/>
                    <a:p>
                      <a:pPr>
                        <a:lnSpc>
                          <a:spcPct val="107000"/>
                        </a:lnSpc>
                        <a:spcBef>
                          <a:spcPts val="1200"/>
                        </a:spcBef>
                        <a:spcAft>
                          <a:spcPts val="0"/>
                        </a:spcAft>
                      </a:pPr>
                      <a:r>
                        <a:rPr lang="en-IN" sz="1600" dirty="0">
                          <a:solidFill>
                            <a:srgbClr val="3B6064"/>
                          </a:solidFill>
                          <a:effectLst/>
                          <a:latin typeface="Sitka Display" pitchFamily="2" charset="0"/>
                          <a:cs typeface="Times New Roman" panose="02020603050405020304" pitchFamily="18" charset="0"/>
                        </a:rPr>
                        <a:t>Ali et al</a:t>
                      </a:r>
                    </a:p>
                  </a:txBody>
                  <a:tcPr marL="68580" marR="68580">
                    <a:solidFill>
                      <a:srgbClr val="E9EDC9"/>
                    </a:solidFill>
                  </a:tcPr>
                </a:tc>
                <a:tc>
                  <a:txBody>
                    <a:bodyPr/>
                    <a:lstStyle/>
                    <a:p>
                      <a:pPr algn="l">
                        <a:lnSpc>
                          <a:spcPct val="107000"/>
                        </a:lnSpc>
                        <a:spcBef>
                          <a:spcPts val="1200"/>
                        </a:spcBef>
                        <a:spcAft>
                          <a:spcPts val="0"/>
                        </a:spcAft>
                      </a:pPr>
                      <a:r>
                        <a:rPr lang="en-US" sz="1600" dirty="0">
                          <a:solidFill>
                            <a:srgbClr val="3B6064"/>
                          </a:solidFill>
                          <a:effectLst/>
                          <a:latin typeface="Sitka Display" pitchFamily="2" charset="0"/>
                          <a:cs typeface="Times New Roman" panose="02020603050405020304" pitchFamily="18" charset="0"/>
                        </a:rPr>
                        <a:t>Made his contribution to investigate how cloud computing benefits the healthcare sector and to investigate how blockchain technology benefits the finance sector.</a:t>
                      </a:r>
                    </a:p>
                  </a:txBody>
                  <a:tcPr marL="68580" marR="68580">
                    <a:solidFill>
                      <a:srgbClr val="E9EDC9"/>
                    </a:solidFill>
                  </a:tcPr>
                </a:tc>
                <a:extLst>
                  <a:ext uri="{0D108BD9-81ED-4DB2-BD59-A6C34878D82A}">
                    <a16:rowId xmlns:a16="http://schemas.microsoft.com/office/drawing/2014/main" val="3069649326"/>
                  </a:ext>
                </a:extLst>
              </a:tr>
            </a:tbl>
          </a:graphicData>
        </a:graphic>
      </p:graphicFrame>
      <p:sp>
        <p:nvSpPr>
          <p:cNvPr id="7" name="Oval 6">
            <a:extLst>
              <a:ext uri="{FF2B5EF4-FFF2-40B4-BE49-F238E27FC236}">
                <a16:creationId xmlns:a16="http://schemas.microsoft.com/office/drawing/2014/main" id="{336F579B-796F-094A-81C6-BFECA4E12771}"/>
              </a:ext>
            </a:extLst>
          </p:cNvPr>
          <p:cNvSpPr/>
          <p:nvPr/>
        </p:nvSpPr>
        <p:spPr>
          <a:xfrm>
            <a:off x="11271250" y="6197080"/>
            <a:ext cx="381000" cy="370117"/>
          </a:xfrm>
          <a:prstGeom prst="ellipse">
            <a:avLst/>
          </a:prstGeom>
          <a:solidFill>
            <a:srgbClr val="3B60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9FAEB0"/>
              </a:solidFill>
            </a:endParaRPr>
          </a:p>
        </p:txBody>
      </p:sp>
      <p:sp>
        <p:nvSpPr>
          <p:cNvPr id="8" name="TextBox 7">
            <a:extLst>
              <a:ext uri="{FF2B5EF4-FFF2-40B4-BE49-F238E27FC236}">
                <a16:creationId xmlns:a16="http://schemas.microsoft.com/office/drawing/2014/main" id="{EFF67D21-5BC1-EDB7-5264-B124225CA81F}"/>
              </a:ext>
            </a:extLst>
          </p:cNvPr>
          <p:cNvSpPr txBox="1"/>
          <p:nvPr/>
        </p:nvSpPr>
        <p:spPr>
          <a:xfrm>
            <a:off x="11309350" y="6197080"/>
            <a:ext cx="260350" cy="369332"/>
          </a:xfrm>
          <a:prstGeom prst="rect">
            <a:avLst/>
          </a:prstGeom>
          <a:noFill/>
        </p:spPr>
        <p:txBody>
          <a:bodyPr wrap="square" rtlCol="0">
            <a:spAutoFit/>
          </a:bodyPr>
          <a:lstStyle/>
          <a:p>
            <a:r>
              <a:rPr lang="en-IN" b="1" dirty="0">
                <a:solidFill>
                  <a:schemeClr val="bg1"/>
                </a:solidFill>
              </a:rPr>
              <a:t>4</a:t>
            </a:r>
          </a:p>
        </p:txBody>
      </p:sp>
    </p:spTree>
    <p:extLst>
      <p:ext uri="{BB962C8B-B14F-4D97-AF65-F5344CB8AC3E}">
        <p14:creationId xmlns:p14="http://schemas.microsoft.com/office/powerpoint/2010/main" val="1699531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80AC93-7842-4C70-F77C-BB99E9B3487A}"/>
              </a:ext>
            </a:extLst>
          </p:cNvPr>
          <p:cNvSpPr txBox="1"/>
          <p:nvPr/>
        </p:nvSpPr>
        <p:spPr>
          <a:xfrm>
            <a:off x="1110343" y="677999"/>
            <a:ext cx="8117632" cy="584775"/>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IN" sz="3200" b="1" dirty="0">
                <a:solidFill>
                  <a:srgbClr val="283618"/>
                </a:solidFill>
                <a:latin typeface="Cambria-BoldItalic"/>
              </a:rPr>
              <a:t>PROPOSED SYSTEM</a:t>
            </a:r>
            <a:endParaRPr lang="en-IN" sz="3200" dirty="0"/>
          </a:p>
        </p:txBody>
      </p:sp>
      <p:sp>
        <p:nvSpPr>
          <p:cNvPr id="3" name="Rectangle: Rounded Corners 2">
            <a:extLst>
              <a:ext uri="{FF2B5EF4-FFF2-40B4-BE49-F238E27FC236}">
                <a16:creationId xmlns:a16="http://schemas.microsoft.com/office/drawing/2014/main" id="{A642BE25-0DC3-467E-A38E-A0E1D815ED00}"/>
              </a:ext>
            </a:extLst>
          </p:cNvPr>
          <p:cNvSpPr/>
          <p:nvPr/>
        </p:nvSpPr>
        <p:spPr>
          <a:xfrm>
            <a:off x="877076" y="1194319"/>
            <a:ext cx="4941211" cy="498254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Rounded Corners 3">
            <a:extLst>
              <a:ext uri="{FF2B5EF4-FFF2-40B4-BE49-F238E27FC236}">
                <a16:creationId xmlns:a16="http://schemas.microsoft.com/office/drawing/2014/main" id="{20852FD7-6629-9962-0639-B7AFE2E5AC18}"/>
              </a:ext>
            </a:extLst>
          </p:cNvPr>
          <p:cNvSpPr/>
          <p:nvPr/>
        </p:nvSpPr>
        <p:spPr>
          <a:xfrm>
            <a:off x="6450565" y="1194319"/>
            <a:ext cx="4777274" cy="491723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DDAA4D22-4527-1ECD-FEA8-1747A2A9E85F}"/>
              </a:ext>
            </a:extLst>
          </p:cNvPr>
          <p:cNvSpPr txBox="1"/>
          <p:nvPr/>
        </p:nvSpPr>
        <p:spPr>
          <a:xfrm>
            <a:off x="7589638" y="1893015"/>
            <a:ext cx="2733868" cy="40011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IN" sz="2000" b="1" dirty="0">
                <a:solidFill>
                  <a:srgbClr val="3A5A40"/>
                </a:solidFill>
                <a:latin typeface="Cambria-BoldItalic"/>
              </a:rPr>
              <a:t>PROPOSED SYSTEM</a:t>
            </a:r>
            <a:endParaRPr lang="en-IN" sz="2000" dirty="0"/>
          </a:p>
        </p:txBody>
      </p:sp>
      <p:sp>
        <p:nvSpPr>
          <p:cNvPr id="9" name="Freeform: Shape 8">
            <a:extLst>
              <a:ext uri="{FF2B5EF4-FFF2-40B4-BE49-F238E27FC236}">
                <a16:creationId xmlns:a16="http://schemas.microsoft.com/office/drawing/2014/main" id="{035D6502-E34E-7C52-0C71-EFDD1B89C369}"/>
              </a:ext>
            </a:extLst>
          </p:cNvPr>
          <p:cNvSpPr/>
          <p:nvPr/>
        </p:nvSpPr>
        <p:spPr>
          <a:xfrm>
            <a:off x="11227839" y="579387"/>
            <a:ext cx="381000" cy="197223"/>
          </a:xfrm>
          <a:custGeom>
            <a:avLst/>
            <a:gdLst>
              <a:gd name="connsiteX0" fmla="*/ 0 w 381000"/>
              <a:gd name="connsiteY0" fmla="*/ 151504 h 197223"/>
              <a:gd name="connsiteX1" fmla="*/ 381000 w 381000"/>
              <a:gd name="connsiteY1" fmla="*/ 151504 h 197223"/>
              <a:gd name="connsiteX2" fmla="*/ 381000 w 381000"/>
              <a:gd name="connsiteY2" fmla="*/ 197223 h 197223"/>
              <a:gd name="connsiteX3" fmla="*/ 0 w 381000"/>
              <a:gd name="connsiteY3" fmla="*/ 197223 h 197223"/>
              <a:gd name="connsiteX4" fmla="*/ 0 w 381000"/>
              <a:gd name="connsiteY4" fmla="*/ 75752 h 197223"/>
              <a:gd name="connsiteX5" fmla="*/ 381000 w 381000"/>
              <a:gd name="connsiteY5" fmla="*/ 75752 h 197223"/>
              <a:gd name="connsiteX6" fmla="*/ 381000 w 381000"/>
              <a:gd name="connsiteY6" fmla="*/ 121471 h 197223"/>
              <a:gd name="connsiteX7" fmla="*/ 0 w 381000"/>
              <a:gd name="connsiteY7" fmla="*/ 121471 h 197223"/>
              <a:gd name="connsiteX8" fmla="*/ 0 w 381000"/>
              <a:gd name="connsiteY8" fmla="*/ 0 h 197223"/>
              <a:gd name="connsiteX9" fmla="*/ 381000 w 381000"/>
              <a:gd name="connsiteY9" fmla="*/ 0 h 197223"/>
              <a:gd name="connsiteX10" fmla="*/ 381000 w 381000"/>
              <a:gd name="connsiteY10" fmla="*/ 45719 h 197223"/>
              <a:gd name="connsiteX11" fmla="*/ 0 w 381000"/>
              <a:gd name="connsiteY11" fmla="*/ 45719 h 197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1000" h="197223">
                <a:moveTo>
                  <a:pt x="0" y="151504"/>
                </a:moveTo>
                <a:lnTo>
                  <a:pt x="381000" y="151504"/>
                </a:lnTo>
                <a:lnTo>
                  <a:pt x="381000" y="197223"/>
                </a:lnTo>
                <a:lnTo>
                  <a:pt x="0" y="197223"/>
                </a:lnTo>
                <a:close/>
                <a:moveTo>
                  <a:pt x="0" y="75752"/>
                </a:moveTo>
                <a:lnTo>
                  <a:pt x="381000" y="75752"/>
                </a:lnTo>
                <a:lnTo>
                  <a:pt x="381000" y="121471"/>
                </a:lnTo>
                <a:lnTo>
                  <a:pt x="0" y="121471"/>
                </a:lnTo>
                <a:close/>
                <a:moveTo>
                  <a:pt x="0" y="0"/>
                </a:moveTo>
                <a:lnTo>
                  <a:pt x="381000" y="0"/>
                </a:lnTo>
                <a:lnTo>
                  <a:pt x="381000" y="45719"/>
                </a:lnTo>
                <a:lnTo>
                  <a:pt x="0" y="45719"/>
                </a:lnTo>
                <a:close/>
              </a:path>
            </a:pathLst>
          </a:custGeom>
          <a:solidFill>
            <a:srgbClr val="463F3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solidFill>
                <a:srgbClr val="3A5A40"/>
              </a:solidFill>
            </a:endParaRPr>
          </a:p>
        </p:txBody>
      </p:sp>
      <p:cxnSp>
        <p:nvCxnSpPr>
          <p:cNvPr id="10" name="Straight Connector 9">
            <a:extLst>
              <a:ext uri="{FF2B5EF4-FFF2-40B4-BE49-F238E27FC236}">
                <a16:creationId xmlns:a16="http://schemas.microsoft.com/office/drawing/2014/main" id="{278E7DE2-B3E8-9654-8B9B-09862256D1E2}"/>
              </a:ext>
            </a:extLst>
          </p:cNvPr>
          <p:cNvCxnSpPr>
            <a:cxnSpLocks/>
          </p:cNvCxnSpPr>
          <p:nvPr/>
        </p:nvCxnSpPr>
        <p:spPr>
          <a:xfrm>
            <a:off x="751114" y="6111551"/>
            <a:ext cx="9806473" cy="9329"/>
          </a:xfrm>
          <a:prstGeom prst="line">
            <a:avLst/>
          </a:prstGeom>
          <a:ln>
            <a:solidFill>
              <a:srgbClr val="283618"/>
            </a:solidFill>
          </a:ln>
        </p:spPr>
        <p:style>
          <a:lnRef idx="1">
            <a:schemeClr val="accent1"/>
          </a:lnRef>
          <a:fillRef idx="0">
            <a:schemeClr val="accent1"/>
          </a:fillRef>
          <a:effectRef idx="0">
            <a:schemeClr val="accent1"/>
          </a:effectRef>
          <a:fontRef idx="minor">
            <a:schemeClr val="tx1"/>
          </a:fontRef>
        </p:style>
      </p:cxnSp>
      <p:sp>
        <p:nvSpPr>
          <p:cNvPr id="11" name="Arrow: Chevron 10">
            <a:extLst>
              <a:ext uri="{FF2B5EF4-FFF2-40B4-BE49-F238E27FC236}">
                <a16:creationId xmlns:a16="http://schemas.microsoft.com/office/drawing/2014/main" id="{D14C0206-FF58-15DB-4665-AA868B18F5BC}"/>
              </a:ext>
            </a:extLst>
          </p:cNvPr>
          <p:cNvSpPr/>
          <p:nvPr/>
        </p:nvSpPr>
        <p:spPr>
          <a:xfrm>
            <a:off x="10496938" y="6064895"/>
            <a:ext cx="121298" cy="111970"/>
          </a:xfrm>
          <a:prstGeom prst="chevron">
            <a:avLst/>
          </a:prstGeom>
          <a:solidFill>
            <a:srgbClr val="2836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6" name="TextBox 5">
            <a:extLst>
              <a:ext uri="{FF2B5EF4-FFF2-40B4-BE49-F238E27FC236}">
                <a16:creationId xmlns:a16="http://schemas.microsoft.com/office/drawing/2014/main" id="{433E87A0-23DF-439A-C750-18EDD7F6BA2C}"/>
              </a:ext>
            </a:extLst>
          </p:cNvPr>
          <p:cNvSpPr txBox="1"/>
          <p:nvPr/>
        </p:nvSpPr>
        <p:spPr>
          <a:xfrm>
            <a:off x="6858000" y="2750820"/>
            <a:ext cx="4119465" cy="2912861"/>
          </a:xfrm>
          <a:prstGeom prst="rect">
            <a:avLst/>
          </a:prstGeom>
          <a:noFill/>
        </p:spPr>
        <p:txBody>
          <a:bodyPr wrap="square" rtlCol="0">
            <a:spAutoFit/>
          </a:bodyPr>
          <a:lstStyle/>
          <a:p>
            <a:endParaRPr lang="en-IN" dirty="0"/>
          </a:p>
        </p:txBody>
      </p:sp>
      <p:sp>
        <p:nvSpPr>
          <p:cNvPr id="13" name="TextBox 12">
            <a:extLst>
              <a:ext uri="{FF2B5EF4-FFF2-40B4-BE49-F238E27FC236}">
                <a16:creationId xmlns:a16="http://schemas.microsoft.com/office/drawing/2014/main" id="{E4006647-D027-9C7B-A21B-19E4AF51DEA1}"/>
              </a:ext>
            </a:extLst>
          </p:cNvPr>
          <p:cNvSpPr txBox="1"/>
          <p:nvPr/>
        </p:nvSpPr>
        <p:spPr>
          <a:xfrm>
            <a:off x="6154842" y="2370472"/>
            <a:ext cx="4642524" cy="3539430"/>
          </a:xfrm>
          <a:prstGeom prst="rect">
            <a:avLst/>
          </a:prstGeom>
          <a:noFill/>
        </p:spPr>
        <p:txBody>
          <a:bodyPr wrap="square" rtlCol="0">
            <a:spAutoFit/>
          </a:bodyPr>
          <a:lstStyle/>
          <a:p>
            <a:pPr marL="285750" indent="-285750">
              <a:buFont typeface="Wingdings" panose="05000000000000000000" pitchFamily="2" charset="2"/>
              <a:buChar char="ü"/>
            </a:pPr>
            <a:endParaRPr lang="en-IN" sz="1600" dirty="0">
              <a:solidFill>
                <a:srgbClr val="283618"/>
              </a:solidFill>
              <a:latin typeface="Sitka Display" pitchFamily="2" charset="0"/>
            </a:endParaRPr>
          </a:p>
          <a:p>
            <a:pPr marL="457200" indent="-457200">
              <a:buFont typeface="Wingdings" panose="05000000000000000000" pitchFamily="2" charset="2"/>
              <a:buChar char="ü"/>
            </a:pPr>
            <a:r>
              <a:rPr lang="en-US" sz="1600" b="0" i="0" dirty="0">
                <a:solidFill>
                  <a:schemeClr val="accent6">
                    <a:lumMod val="50000"/>
                  </a:schemeClr>
                </a:solidFill>
                <a:effectLst/>
                <a:latin typeface="Sitka Display" pitchFamily="2" charset="0"/>
              </a:rPr>
              <a:t>The proposed system introduces a comprehensive electronic health record (EHR) system to replace the existing manual record-keeping. </a:t>
            </a:r>
          </a:p>
          <a:p>
            <a:pPr marL="457200" indent="-457200">
              <a:buFont typeface="Wingdings" panose="05000000000000000000" pitchFamily="2" charset="2"/>
              <a:buChar char="ü"/>
            </a:pPr>
            <a:r>
              <a:rPr lang="en-US" sz="1600" b="0" i="0" dirty="0">
                <a:solidFill>
                  <a:schemeClr val="accent6">
                    <a:lumMod val="50000"/>
                  </a:schemeClr>
                </a:solidFill>
                <a:effectLst/>
                <a:latin typeface="Sitka Display" pitchFamily="2" charset="0"/>
              </a:rPr>
              <a:t>Patients can access their records online, schedule appointments through a user-friendly web portal, and receive automated appointment reminders via email or SMS.</a:t>
            </a:r>
          </a:p>
          <a:p>
            <a:pPr marL="457200" indent="-457200">
              <a:buFont typeface="Wingdings" panose="05000000000000000000" pitchFamily="2" charset="2"/>
              <a:buChar char="ü"/>
            </a:pPr>
            <a:r>
              <a:rPr lang="en-US" sz="1600" b="0" i="0" dirty="0">
                <a:solidFill>
                  <a:schemeClr val="accent6">
                    <a:lumMod val="50000"/>
                  </a:schemeClr>
                </a:solidFill>
                <a:effectLst/>
                <a:latin typeface="Sitka Display" pitchFamily="2" charset="0"/>
              </a:rPr>
              <a:t> The proposed system also includes features like prescription management, billing, and reporting tools to enhance the overall efficiency and quality of patient care. </a:t>
            </a:r>
          </a:p>
          <a:p>
            <a:pPr marL="285750" indent="-285750">
              <a:buFont typeface="Wingdings" panose="05000000000000000000" pitchFamily="2" charset="2"/>
              <a:buChar char="ü"/>
            </a:pPr>
            <a:endParaRPr lang="en-US" sz="1600" dirty="0">
              <a:solidFill>
                <a:srgbClr val="283618"/>
              </a:solidFill>
              <a:latin typeface="Sitka Display" pitchFamily="2" charset="0"/>
            </a:endParaRPr>
          </a:p>
          <a:p>
            <a:pPr marL="285750" indent="-285750">
              <a:buFont typeface="Wingdings" panose="05000000000000000000" pitchFamily="2" charset="2"/>
              <a:buChar char="ü"/>
            </a:pPr>
            <a:endParaRPr lang="en-US" sz="1600" dirty="0">
              <a:solidFill>
                <a:srgbClr val="283618"/>
              </a:solidFill>
              <a:latin typeface="Sitka Display" pitchFamily="2" charset="0"/>
            </a:endParaRPr>
          </a:p>
        </p:txBody>
      </p:sp>
      <p:sp>
        <p:nvSpPr>
          <p:cNvPr id="14" name="Oval 13">
            <a:extLst>
              <a:ext uri="{FF2B5EF4-FFF2-40B4-BE49-F238E27FC236}">
                <a16:creationId xmlns:a16="http://schemas.microsoft.com/office/drawing/2014/main" id="{79D8BDB7-F57E-14C9-3ADE-5D42C3236739}"/>
              </a:ext>
            </a:extLst>
          </p:cNvPr>
          <p:cNvSpPr/>
          <p:nvPr/>
        </p:nvSpPr>
        <p:spPr>
          <a:xfrm>
            <a:off x="10954790" y="5931157"/>
            <a:ext cx="381000" cy="370117"/>
          </a:xfrm>
          <a:prstGeom prst="ellipse">
            <a:avLst/>
          </a:prstGeom>
          <a:solidFill>
            <a:srgbClr val="2836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9FAEB0"/>
              </a:solidFill>
            </a:endParaRPr>
          </a:p>
        </p:txBody>
      </p:sp>
      <p:sp>
        <p:nvSpPr>
          <p:cNvPr id="15" name="TextBox 14">
            <a:extLst>
              <a:ext uri="{FF2B5EF4-FFF2-40B4-BE49-F238E27FC236}">
                <a16:creationId xmlns:a16="http://schemas.microsoft.com/office/drawing/2014/main" id="{00DF0DAD-E11B-E992-E76F-FE2169291FE1}"/>
              </a:ext>
            </a:extLst>
          </p:cNvPr>
          <p:cNvSpPr txBox="1"/>
          <p:nvPr/>
        </p:nvSpPr>
        <p:spPr>
          <a:xfrm>
            <a:off x="11005591" y="5918381"/>
            <a:ext cx="260350" cy="369332"/>
          </a:xfrm>
          <a:prstGeom prst="rect">
            <a:avLst/>
          </a:prstGeom>
          <a:noFill/>
        </p:spPr>
        <p:txBody>
          <a:bodyPr wrap="square" rtlCol="0">
            <a:spAutoFit/>
          </a:bodyPr>
          <a:lstStyle/>
          <a:p>
            <a:r>
              <a:rPr lang="en-IN" b="1" dirty="0">
                <a:solidFill>
                  <a:schemeClr val="bg1"/>
                </a:solidFill>
              </a:rPr>
              <a:t>5</a:t>
            </a:r>
          </a:p>
        </p:txBody>
      </p:sp>
      <p:pic>
        <p:nvPicPr>
          <p:cNvPr id="3074" name="Picture 2" descr="Workflow of the AI-driven voice chatbot in health care delivery. AI:... |  Download Scientific Diagram">
            <a:extLst>
              <a:ext uri="{FF2B5EF4-FFF2-40B4-BE49-F238E27FC236}">
                <a16:creationId xmlns:a16="http://schemas.microsoft.com/office/drawing/2014/main" id="{7558D840-55F5-0685-CCD4-E28EEC81ED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0343" y="2159014"/>
            <a:ext cx="4707944" cy="3053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8384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ECF8566-228C-2A69-1520-2A356176D933}"/>
              </a:ext>
            </a:extLst>
          </p:cNvPr>
          <p:cNvSpPr txBox="1"/>
          <p:nvPr/>
        </p:nvSpPr>
        <p:spPr>
          <a:xfrm>
            <a:off x="1110343" y="712584"/>
            <a:ext cx="3842657" cy="584775"/>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IN" sz="3200" b="1" dirty="0">
                <a:solidFill>
                  <a:srgbClr val="585123"/>
                </a:solidFill>
                <a:latin typeface="Cambria-BoldItalic"/>
              </a:rPr>
              <a:t>IMPLEMENTATION</a:t>
            </a:r>
            <a:endParaRPr lang="en-IN" sz="3200" dirty="0">
              <a:solidFill>
                <a:srgbClr val="585123"/>
              </a:solidFill>
            </a:endParaRPr>
          </a:p>
        </p:txBody>
      </p:sp>
      <p:sp>
        <p:nvSpPr>
          <p:cNvPr id="5" name="Freeform: Shape 4">
            <a:extLst>
              <a:ext uri="{FF2B5EF4-FFF2-40B4-BE49-F238E27FC236}">
                <a16:creationId xmlns:a16="http://schemas.microsoft.com/office/drawing/2014/main" id="{3705FF14-BB1E-EA7C-BA69-31A3072D776A}"/>
              </a:ext>
            </a:extLst>
          </p:cNvPr>
          <p:cNvSpPr/>
          <p:nvPr/>
        </p:nvSpPr>
        <p:spPr>
          <a:xfrm>
            <a:off x="11364595" y="515361"/>
            <a:ext cx="381000" cy="197223"/>
          </a:xfrm>
          <a:custGeom>
            <a:avLst/>
            <a:gdLst>
              <a:gd name="connsiteX0" fmla="*/ 0 w 381000"/>
              <a:gd name="connsiteY0" fmla="*/ 151504 h 197223"/>
              <a:gd name="connsiteX1" fmla="*/ 381000 w 381000"/>
              <a:gd name="connsiteY1" fmla="*/ 151504 h 197223"/>
              <a:gd name="connsiteX2" fmla="*/ 381000 w 381000"/>
              <a:gd name="connsiteY2" fmla="*/ 197223 h 197223"/>
              <a:gd name="connsiteX3" fmla="*/ 0 w 381000"/>
              <a:gd name="connsiteY3" fmla="*/ 197223 h 197223"/>
              <a:gd name="connsiteX4" fmla="*/ 0 w 381000"/>
              <a:gd name="connsiteY4" fmla="*/ 75752 h 197223"/>
              <a:gd name="connsiteX5" fmla="*/ 381000 w 381000"/>
              <a:gd name="connsiteY5" fmla="*/ 75752 h 197223"/>
              <a:gd name="connsiteX6" fmla="*/ 381000 w 381000"/>
              <a:gd name="connsiteY6" fmla="*/ 121471 h 197223"/>
              <a:gd name="connsiteX7" fmla="*/ 0 w 381000"/>
              <a:gd name="connsiteY7" fmla="*/ 121471 h 197223"/>
              <a:gd name="connsiteX8" fmla="*/ 0 w 381000"/>
              <a:gd name="connsiteY8" fmla="*/ 0 h 197223"/>
              <a:gd name="connsiteX9" fmla="*/ 381000 w 381000"/>
              <a:gd name="connsiteY9" fmla="*/ 0 h 197223"/>
              <a:gd name="connsiteX10" fmla="*/ 381000 w 381000"/>
              <a:gd name="connsiteY10" fmla="*/ 45719 h 197223"/>
              <a:gd name="connsiteX11" fmla="*/ 0 w 381000"/>
              <a:gd name="connsiteY11" fmla="*/ 45719 h 197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1000" h="197223">
                <a:moveTo>
                  <a:pt x="0" y="151504"/>
                </a:moveTo>
                <a:lnTo>
                  <a:pt x="381000" y="151504"/>
                </a:lnTo>
                <a:lnTo>
                  <a:pt x="381000" y="197223"/>
                </a:lnTo>
                <a:lnTo>
                  <a:pt x="0" y="197223"/>
                </a:lnTo>
                <a:close/>
                <a:moveTo>
                  <a:pt x="0" y="75752"/>
                </a:moveTo>
                <a:lnTo>
                  <a:pt x="381000" y="75752"/>
                </a:lnTo>
                <a:lnTo>
                  <a:pt x="381000" y="121471"/>
                </a:lnTo>
                <a:lnTo>
                  <a:pt x="0" y="121471"/>
                </a:lnTo>
                <a:close/>
                <a:moveTo>
                  <a:pt x="0" y="0"/>
                </a:moveTo>
                <a:lnTo>
                  <a:pt x="381000" y="0"/>
                </a:lnTo>
                <a:lnTo>
                  <a:pt x="381000" y="45719"/>
                </a:lnTo>
                <a:lnTo>
                  <a:pt x="0" y="45719"/>
                </a:lnTo>
                <a:close/>
              </a:path>
            </a:pathLst>
          </a:custGeom>
          <a:solidFill>
            <a:srgbClr val="463F3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solidFill>
                <a:srgbClr val="3A5A40"/>
              </a:solidFill>
            </a:endParaRPr>
          </a:p>
        </p:txBody>
      </p:sp>
      <p:cxnSp>
        <p:nvCxnSpPr>
          <p:cNvPr id="6" name="Straight Connector 5">
            <a:extLst>
              <a:ext uri="{FF2B5EF4-FFF2-40B4-BE49-F238E27FC236}">
                <a16:creationId xmlns:a16="http://schemas.microsoft.com/office/drawing/2014/main" id="{8150F5AD-4DA2-EEDA-BF6A-0985535C485C}"/>
              </a:ext>
            </a:extLst>
          </p:cNvPr>
          <p:cNvCxnSpPr>
            <a:cxnSpLocks/>
          </p:cNvCxnSpPr>
          <p:nvPr/>
        </p:nvCxnSpPr>
        <p:spPr>
          <a:xfrm>
            <a:off x="1110343" y="6382139"/>
            <a:ext cx="9806473" cy="9329"/>
          </a:xfrm>
          <a:prstGeom prst="line">
            <a:avLst/>
          </a:prstGeom>
          <a:ln>
            <a:solidFill>
              <a:srgbClr val="283618"/>
            </a:solidFill>
          </a:ln>
        </p:spPr>
        <p:style>
          <a:lnRef idx="1">
            <a:schemeClr val="accent1"/>
          </a:lnRef>
          <a:fillRef idx="0">
            <a:schemeClr val="accent1"/>
          </a:fillRef>
          <a:effectRef idx="0">
            <a:schemeClr val="accent1"/>
          </a:effectRef>
          <a:fontRef idx="minor">
            <a:schemeClr val="tx1"/>
          </a:fontRef>
        </p:style>
      </p:cxnSp>
      <p:sp>
        <p:nvSpPr>
          <p:cNvPr id="7" name="Arrow: Chevron 6">
            <a:extLst>
              <a:ext uri="{FF2B5EF4-FFF2-40B4-BE49-F238E27FC236}">
                <a16:creationId xmlns:a16="http://schemas.microsoft.com/office/drawing/2014/main" id="{0597A7D7-39A1-C54E-C725-7EBAAF574B84}"/>
              </a:ext>
            </a:extLst>
          </p:cNvPr>
          <p:cNvSpPr/>
          <p:nvPr/>
        </p:nvSpPr>
        <p:spPr>
          <a:xfrm>
            <a:off x="10856167" y="6335483"/>
            <a:ext cx="121298" cy="111970"/>
          </a:xfrm>
          <a:prstGeom prst="chevron">
            <a:avLst/>
          </a:prstGeom>
          <a:solidFill>
            <a:srgbClr val="2836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3" name="Oval 2">
            <a:extLst>
              <a:ext uri="{FF2B5EF4-FFF2-40B4-BE49-F238E27FC236}">
                <a16:creationId xmlns:a16="http://schemas.microsoft.com/office/drawing/2014/main" id="{DF93F688-8A00-3F2A-038D-DE31D9F901D2}"/>
              </a:ext>
            </a:extLst>
          </p:cNvPr>
          <p:cNvSpPr/>
          <p:nvPr/>
        </p:nvSpPr>
        <p:spPr>
          <a:xfrm>
            <a:off x="11271250" y="6197080"/>
            <a:ext cx="381000" cy="370117"/>
          </a:xfrm>
          <a:prstGeom prst="ellipse">
            <a:avLst/>
          </a:prstGeom>
          <a:solidFill>
            <a:srgbClr val="716C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9FAEB0"/>
              </a:solidFill>
            </a:endParaRPr>
          </a:p>
        </p:txBody>
      </p:sp>
      <p:sp>
        <p:nvSpPr>
          <p:cNvPr id="8" name="TextBox 7">
            <a:extLst>
              <a:ext uri="{FF2B5EF4-FFF2-40B4-BE49-F238E27FC236}">
                <a16:creationId xmlns:a16="http://schemas.microsoft.com/office/drawing/2014/main" id="{8743B044-1BC2-D5A9-79B7-D3088858A7F0}"/>
              </a:ext>
            </a:extLst>
          </p:cNvPr>
          <p:cNvSpPr txBox="1"/>
          <p:nvPr/>
        </p:nvSpPr>
        <p:spPr>
          <a:xfrm>
            <a:off x="11309350" y="6197080"/>
            <a:ext cx="260350" cy="369332"/>
          </a:xfrm>
          <a:prstGeom prst="rect">
            <a:avLst/>
          </a:prstGeom>
          <a:noFill/>
        </p:spPr>
        <p:txBody>
          <a:bodyPr wrap="square" rtlCol="0">
            <a:spAutoFit/>
          </a:bodyPr>
          <a:lstStyle/>
          <a:p>
            <a:r>
              <a:rPr lang="en-IN" b="1" dirty="0">
                <a:solidFill>
                  <a:schemeClr val="bg1"/>
                </a:solidFill>
              </a:rPr>
              <a:t>6</a:t>
            </a:r>
          </a:p>
        </p:txBody>
      </p:sp>
      <p:sp>
        <p:nvSpPr>
          <p:cNvPr id="19" name="TextBox 18">
            <a:extLst>
              <a:ext uri="{FF2B5EF4-FFF2-40B4-BE49-F238E27FC236}">
                <a16:creationId xmlns:a16="http://schemas.microsoft.com/office/drawing/2014/main" id="{AF96F363-A68B-365F-B8F5-16733A9C5E7B}"/>
              </a:ext>
            </a:extLst>
          </p:cNvPr>
          <p:cNvSpPr txBox="1"/>
          <p:nvPr/>
        </p:nvSpPr>
        <p:spPr>
          <a:xfrm>
            <a:off x="5638800" y="2971800"/>
            <a:ext cx="914400" cy="914400"/>
          </a:xfrm>
          <a:prstGeom prst="rect">
            <a:avLst/>
          </a:prstGeom>
          <a:noFill/>
        </p:spPr>
        <p:txBody>
          <a:bodyPr wrap="square" rtlCol="0">
            <a:spAutoFit/>
          </a:bodyPr>
          <a:lstStyle/>
          <a:p>
            <a:endParaRPr lang="en-IN" dirty="0"/>
          </a:p>
        </p:txBody>
      </p:sp>
      <p:sp>
        <p:nvSpPr>
          <p:cNvPr id="20" name="TextBox 19">
            <a:extLst>
              <a:ext uri="{FF2B5EF4-FFF2-40B4-BE49-F238E27FC236}">
                <a16:creationId xmlns:a16="http://schemas.microsoft.com/office/drawing/2014/main" id="{9D7B749C-F67D-446A-C5F6-57706E018AFD}"/>
              </a:ext>
            </a:extLst>
          </p:cNvPr>
          <p:cNvSpPr txBox="1"/>
          <p:nvPr/>
        </p:nvSpPr>
        <p:spPr>
          <a:xfrm>
            <a:off x="1110343" y="1481667"/>
            <a:ext cx="9867122" cy="4801314"/>
          </a:xfrm>
          <a:prstGeom prst="rect">
            <a:avLst/>
          </a:prstGeom>
          <a:noFill/>
        </p:spPr>
        <p:txBody>
          <a:bodyPr wrap="square" rtlCol="0">
            <a:spAutoFit/>
          </a:bodyPr>
          <a:lstStyle/>
          <a:p>
            <a:pPr marL="285750" indent="-285750" algn="just">
              <a:buFont typeface="Wingdings" panose="05000000000000000000" pitchFamily="2" charset="2"/>
              <a:buChar char="q"/>
            </a:pPr>
            <a:r>
              <a:rPr lang="en-US" b="0" i="0" dirty="0">
                <a:solidFill>
                  <a:schemeClr val="accent6">
                    <a:lumMod val="50000"/>
                  </a:schemeClr>
                </a:solidFill>
                <a:effectLst/>
                <a:latin typeface="Sitka Display" pitchFamily="2" charset="0"/>
              </a:rPr>
              <a:t>Users interact with the AI system by speaking into a microphone or a voice-enabled device. The system captures their voice input. The AI system utilizes speech recognition technology to convert the spoken words into text or structured commands, making the user's voice input machine-readable.</a:t>
            </a:r>
          </a:p>
          <a:p>
            <a:pPr marL="285750" indent="-285750" algn="just">
              <a:buFont typeface="Wingdings" panose="05000000000000000000" pitchFamily="2" charset="2"/>
              <a:buChar char="q"/>
            </a:pPr>
            <a:r>
              <a:rPr lang="en-US" b="0" i="0" dirty="0">
                <a:solidFill>
                  <a:schemeClr val="accent6">
                    <a:lumMod val="50000"/>
                  </a:schemeClr>
                </a:solidFill>
                <a:effectLst/>
                <a:latin typeface="Sitka Display" pitchFamily="2" charset="0"/>
              </a:rPr>
              <a:t>The converted text is processed by the NLP module. NLP helps extract relevant information, such as symptoms, medical history, and patient descriptions, from the user's input</a:t>
            </a:r>
            <a:r>
              <a:rPr lang="en-US" dirty="0">
                <a:solidFill>
                  <a:schemeClr val="accent6">
                    <a:lumMod val="50000"/>
                  </a:schemeClr>
                </a:solidFill>
                <a:latin typeface="Sitka Display" pitchFamily="2" charset="0"/>
              </a:rPr>
              <a:t>.</a:t>
            </a:r>
            <a:r>
              <a:rPr lang="en-US" b="0" i="0" dirty="0">
                <a:solidFill>
                  <a:schemeClr val="accent6">
                    <a:lumMod val="50000"/>
                  </a:schemeClr>
                </a:solidFill>
                <a:effectLst/>
                <a:latin typeface="Sitka Display" pitchFamily="2" charset="0"/>
              </a:rPr>
              <a:t> The AI system employs a machine learning or deep learning model trained on vast medical data. This model analyzes the extracted information to make medical assessments and diagnoses based on patterns and medical knowledge.</a:t>
            </a:r>
          </a:p>
          <a:p>
            <a:pPr marL="285750" indent="-285750" algn="just">
              <a:buFont typeface="Wingdings" panose="05000000000000000000" pitchFamily="2" charset="2"/>
              <a:buChar char="q"/>
            </a:pPr>
            <a:r>
              <a:rPr lang="en-US" b="0" i="0" dirty="0">
                <a:solidFill>
                  <a:schemeClr val="accent6">
                    <a:lumMod val="50000"/>
                  </a:schemeClr>
                </a:solidFill>
                <a:effectLst/>
                <a:latin typeface="Sitka Display" pitchFamily="2" charset="0"/>
              </a:rPr>
              <a:t>The system generates a written response or structured output that includes a medical diagnosis, treatment recommendations, and educational information. The text-based response is transformed into spoken words using TTS technology, making it accessible and understandable to the user.</a:t>
            </a:r>
          </a:p>
          <a:p>
            <a:pPr marL="285750" indent="-285750" algn="just">
              <a:buFont typeface="Wingdings" panose="05000000000000000000" pitchFamily="2" charset="2"/>
              <a:buChar char="q"/>
            </a:pPr>
            <a:r>
              <a:rPr lang="en-US" b="0" i="0" dirty="0">
                <a:solidFill>
                  <a:schemeClr val="accent6">
                    <a:lumMod val="50000"/>
                  </a:schemeClr>
                </a:solidFill>
                <a:effectLst/>
                <a:latin typeface="Sitka Display" pitchFamily="2" charset="0"/>
              </a:rPr>
              <a:t>The AI communicates the diagnosis and recommendations to the user in a natural and understandable voice through a user interface or a voice assistant.</a:t>
            </a:r>
          </a:p>
          <a:p>
            <a:pPr marL="285750" indent="-285750" algn="just">
              <a:buFont typeface="Wingdings" panose="05000000000000000000" pitchFamily="2" charset="2"/>
              <a:buChar char="q"/>
            </a:pPr>
            <a:r>
              <a:rPr lang="en-US" b="0" i="0" dirty="0">
                <a:solidFill>
                  <a:schemeClr val="accent6">
                    <a:lumMod val="50000"/>
                  </a:schemeClr>
                </a:solidFill>
                <a:effectLst/>
                <a:latin typeface="Sitka Display" pitchFamily="2" charset="0"/>
              </a:rPr>
              <a:t>The system can integrate with electronic health records (EHR) and other healthcare</a:t>
            </a:r>
          </a:p>
          <a:p>
            <a:pPr algn="just"/>
            <a:r>
              <a:rPr lang="en-US" b="0" i="0" dirty="0">
                <a:solidFill>
                  <a:schemeClr val="accent6">
                    <a:lumMod val="50000"/>
                  </a:schemeClr>
                </a:solidFill>
                <a:effectLst/>
                <a:latin typeface="Sitka Display" pitchFamily="2" charset="0"/>
              </a:rPr>
              <a:t>      infrastructure to access the patient's medical history and provide a comprehensive </a:t>
            </a:r>
          </a:p>
          <a:p>
            <a:pPr algn="just"/>
            <a:r>
              <a:rPr lang="en-US" b="0" i="0" dirty="0">
                <a:solidFill>
                  <a:schemeClr val="accent6">
                    <a:lumMod val="50000"/>
                  </a:schemeClr>
                </a:solidFill>
                <a:effectLst/>
                <a:latin typeface="Sitka Display" pitchFamily="2" charset="0"/>
              </a:rPr>
              <a:t>      view of their health.</a:t>
            </a:r>
          </a:p>
          <a:p>
            <a:pPr algn="just"/>
            <a:r>
              <a:rPr lang="en-US" b="0" i="0" dirty="0">
                <a:solidFill>
                  <a:schemeClr val="accent6">
                    <a:lumMod val="50000"/>
                  </a:schemeClr>
                </a:solidFill>
                <a:effectLst/>
                <a:latin typeface="Sitka Display" pitchFamily="2" charset="0"/>
              </a:rPr>
              <a:t>  </a:t>
            </a:r>
          </a:p>
        </p:txBody>
      </p:sp>
      <p:pic>
        <p:nvPicPr>
          <p:cNvPr id="26" name="Picture 25">
            <a:extLst>
              <a:ext uri="{FF2B5EF4-FFF2-40B4-BE49-F238E27FC236}">
                <a16:creationId xmlns:a16="http://schemas.microsoft.com/office/drawing/2014/main" id="{E63D91D2-442D-4013-533D-D29F6A2AC112}"/>
              </a:ext>
            </a:extLst>
          </p:cNvPr>
          <p:cNvPicPr>
            <a:picLocks noChangeAspect="1"/>
          </p:cNvPicPr>
          <p:nvPr/>
        </p:nvPicPr>
        <p:blipFill>
          <a:blip r:embed="rId2"/>
          <a:stretch>
            <a:fillRect/>
          </a:stretch>
        </p:blipFill>
        <p:spPr>
          <a:xfrm>
            <a:off x="9368366" y="5037778"/>
            <a:ext cx="1384301" cy="1071033"/>
          </a:xfrm>
          <a:prstGeom prst="rect">
            <a:avLst/>
          </a:prstGeom>
        </p:spPr>
      </p:pic>
    </p:spTree>
    <p:extLst>
      <p:ext uri="{BB962C8B-B14F-4D97-AF65-F5344CB8AC3E}">
        <p14:creationId xmlns:p14="http://schemas.microsoft.com/office/powerpoint/2010/main" val="338427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54CF789-C2E2-1A63-30B4-4A4489450D8F}"/>
              </a:ext>
            </a:extLst>
          </p:cNvPr>
          <p:cNvSpPr/>
          <p:nvPr/>
        </p:nvSpPr>
        <p:spPr>
          <a:xfrm>
            <a:off x="4847467" y="1733923"/>
            <a:ext cx="3685668" cy="2656178"/>
          </a:xfrm>
          <a:prstGeom prst="rect">
            <a:avLst/>
          </a:prstGeom>
          <a:solidFill>
            <a:srgbClr val="91E6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C894B4A7-4137-4340-3DA6-890FE0E3753A}"/>
              </a:ext>
            </a:extLst>
          </p:cNvPr>
          <p:cNvSpPr/>
          <p:nvPr/>
        </p:nvSpPr>
        <p:spPr>
          <a:xfrm>
            <a:off x="11314922" y="214605"/>
            <a:ext cx="877078" cy="2547257"/>
          </a:xfrm>
          <a:prstGeom prst="rect">
            <a:avLst/>
          </a:prstGeom>
          <a:solidFill>
            <a:srgbClr val="283618">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F3CF11CB-1FB5-214B-90B9-1AEBBA6A6A44}"/>
              </a:ext>
            </a:extLst>
          </p:cNvPr>
          <p:cNvSpPr/>
          <p:nvPr/>
        </p:nvSpPr>
        <p:spPr>
          <a:xfrm>
            <a:off x="10702018" y="1225449"/>
            <a:ext cx="1051443" cy="2791380"/>
          </a:xfrm>
          <a:prstGeom prst="rect">
            <a:avLst/>
          </a:prstGeom>
          <a:solidFill>
            <a:srgbClr val="C9E4CA">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reeform: Shape 7">
            <a:extLst>
              <a:ext uri="{FF2B5EF4-FFF2-40B4-BE49-F238E27FC236}">
                <a16:creationId xmlns:a16="http://schemas.microsoft.com/office/drawing/2014/main" id="{F69938A8-F66C-4750-9703-6D88A7694B49}"/>
              </a:ext>
            </a:extLst>
          </p:cNvPr>
          <p:cNvSpPr/>
          <p:nvPr/>
        </p:nvSpPr>
        <p:spPr>
          <a:xfrm>
            <a:off x="11372461" y="542062"/>
            <a:ext cx="381000" cy="197223"/>
          </a:xfrm>
          <a:custGeom>
            <a:avLst/>
            <a:gdLst>
              <a:gd name="connsiteX0" fmla="*/ 0 w 381000"/>
              <a:gd name="connsiteY0" fmla="*/ 151504 h 197223"/>
              <a:gd name="connsiteX1" fmla="*/ 381000 w 381000"/>
              <a:gd name="connsiteY1" fmla="*/ 151504 h 197223"/>
              <a:gd name="connsiteX2" fmla="*/ 381000 w 381000"/>
              <a:gd name="connsiteY2" fmla="*/ 197223 h 197223"/>
              <a:gd name="connsiteX3" fmla="*/ 0 w 381000"/>
              <a:gd name="connsiteY3" fmla="*/ 197223 h 197223"/>
              <a:gd name="connsiteX4" fmla="*/ 0 w 381000"/>
              <a:gd name="connsiteY4" fmla="*/ 75752 h 197223"/>
              <a:gd name="connsiteX5" fmla="*/ 381000 w 381000"/>
              <a:gd name="connsiteY5" fmla="*/ 75752 h 197223"/>
              <a:gd name="connsiteX6" fmla="*/ 381000 w 381000"/>
              <a:gd name="connsiteY6" fmla="*/ 121471 h 197223"/>
              <a:gd name="connsiteX7" fmla="*/ 0 w 381000"/>
              <a:gd name="connsiteY7" fmla="*/ 121471 h 197223"/>
              <a:gd name="connsiteX8" fmla="*/ 0 w 381000"/>
              <a:gd name="connsiteY8" fmla="*/ 0 h 197223"/>
              <a:gd name="connsiteX9" fmla="*/ 381000 w 381000"/>
              <a:gd name="connsiteY9" fmla="*/ 0 h 197223"/>
              <a:gd name="connsiteX10" fmla="*/ 381000 w 381000"/>
              <a:gd name="connsiteY10" fmla="*/ 45719 h 197223"/>
              <a:gd name="connsiteX11" fmla="*/ 0 w 381000"/>
              <a:gd name="connsiteY11" fmla="*/ 45719 h 197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1000" h="197223">
                <a:moveTo>
                  <a:pt x="0" y="151504"/>
                </a:moveTo>
                <a:lnTo>
                  <a:pt x="381000" y="151504"/>
                </a:lnTo>
                <a:lnTo>
                  <a:pt x="381000" y="197223"/>
                </a:lnTo>
                <a:lnTo>
                  <a:pt x="0" y="197223"/>
                </a:lnTo>
                <a:close/>
                <a:moveTo>
                  <a:pt x="0" y="75752"/>
                </a:moveTo>
                <a:lnTo>
                  <a:pt x="381000" y="75752"/>
                </a:lnTo>
                <a:lnTo>
                  <a:pt x="381000" y="121471"/>
                </a:lnTo>
                <a:lnTo>
                  <a:pt x="0" y="121471"/>
                </a:lnTo>
                <a:close/>
                <a:moveTo>
                  <a:pt x="0" y="0"/>
                </a:moveTo>
                <a:lnTo>
                  <a:pt x="381000" y="0"/>
                </a:lnTo>
                <a:lnTo>
                  <a:pt x="381000" y="45719"/>
                </a:lnTo>
                <a:lnTo>
                  <a:pt x="0" y="45719"/>
                </a:lnTo>
                <a:close/>
              </a:path>
            </a:pathLst>
          </a:custGeom>
          <a:solidFill>
            <a:srgbClr val="463F3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solidFill>
                <a:srgbClr val="3A5A40"/>
              </a:solidFill>
            </a:endParaRPr>
          </a:p>
        </p:txBody>
      </p:sp>
      <p:cxnSp>
        <p:nvCxnSpPr>
          <p:cNvPr id="13" name="Straight Connector 12">
            <a:extLst>
              <a:ext uri="{FF2B5EF4-FFF2-40B4-BE49-F238E27FC236}">
                <a16:creationId xmlns:a16="http://schemas.microsoft.com/office/drawing/2014/main" id="{F244EF00-5FBC-98D8-C72D-904714F0F443}"/>
              </a:ext>
            </a:extLst>
          </p:cNvPr>
          <p:cNvCxnSpPr>
            <a:cxnSpLocks/>
          </p:cNvCxnSpPr>
          <p:nvPr/>
        </p:nvCxnSpPr>
        <p:spPr>
          <a:xfrm>
            <a:off x="751114" y="6111551"/>
            <a:ext cx="9806473" cy="9329"/>
          </a:xfrm>
          <a:prstGeom prst="line">
            <a:avLst/>
          </a:prstGeom>
          <a:ln>
            <a:solidFill>
              <a:srgbClr val="283618"/>
            </a:solidFill>
          </a:ln>
        </p:spPr>
        <p:style>
          <a:lnRef idx="1">
            <a:schemeClr val="accent1"/>
          </a:lnRef>
          <a:fillRef idx="0">
            <a:schemeClr val="accent1"/>
          </a:fillRef>
          <a:effectRef idx="0">
            <a:schemeClr val="accent1"/>
          </a:effectRef>
          <a:fontRef idx="minor">
            <a:schemeClr val="tx1"/>
          </a:fontRef>
        </p:style>
      </p:cxnSp>
      <p:sp>
        <p:nvSpPr>
          <p:cNvPr id="14" name="Arrow: Chevron 13">
            <a:extLst>
              <a:ext uri="{FF2B5EF4-FFF2-40B4-BE49-F238E27FC236}">
                <a16:creationId xmlns:a16="http://schemas.microsoft.com/office/drawing/2014/main" id="{51304F46-87E1-FEC3-A5D1-F855D2071A75}"/>
              </a:ext>
            </a:extLst>
          </p:cNvPr>
          <p:cNvSpPr/>
          <p:nvPr/>
        </p:nvSpPr>
        <p:spPr>
          <a:xfrm>
            <a:off x="10496938" y="6064895"/>
            <a:ext cx="121298" cy="111970"/>
          </a:xfrm>
          <a:prstGeom prst="chevron">
            <a:avLst/>
          </a:prstGeom>
          <a:solidFill>
            <a:srgbClr val="2836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5" name="Oval 14">
            <a:extLst>
              <a:ext uri="{FF2B5EF4-FFF2-40B4-BE49-F238E27FC236}">
                <a16:creationId xmlns:a16="http://schemas.microsoft.com/office/drawing/2014/main" id="{71AF737F-C357-0D51-E5E0-1BD9844EABE6}"/>
              </a:ext>
            </a:extLst>
          </p:cNvPr>
          <p:cNvSpPr/>
          <p:nvPr/>
        </p:nvSpPr>
        <p:spPr>
          <a:xfrm>
            <a:off x="10954790" y="5931157"/>
            <a:ext cx="381000" cy="370117"/>
          </a:xfrm>
          <a:prstGeom prst="ellipse">
            <a:avLst/>
          </a:prstGeom>
          <a:solidFill>
            <a:srgbClr val="2836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9FAEB0"/>
              </a:solidFill>
            </a:endParaRPr>
          </a:p>
        </p:txBody>
      </p:sp>
      <p:sp>
        <p:nvSpPr>
          <p:cNvPr id="16" name="TextBox 15">
            <a:extLst>
              <a:ext uri="{FF2B5EF4-FFF2-40B4-BE49-F238E27FC236}">
                <a16:creationId xmlns:a16="http://schemas.microsoft.com/office/drawing/2014/main" id="{20F4CDAF-8E24-94A9-C155-14816936D658}"/>
              </a:ext>
            </a:extLst>
          </p:cNvPr>
          <p:cNvSpPr txBox="1"/>
          <p:nvPr/>
        </p:nvSpPr>
        <p:spPr>
          <a:xfrm>
            <a:off x="11005591" y="5918381"/>
            <a:ext cx="260350" cy="369332"/>
          </a:xfrm>
          <a:prstGeom prst="rect">
            <a:avLst/>
          </a:prstGeom>
          <a:noFill/>
        </p:spPr>
        <p:txBody>
          <a:bodyPr wrap="square" rtlCol="0">
            <a:spAutoFit/>
          </a:bodyPr>
          <a:lstStyle/>
          <a:p>
            <a:r>
              <a:rPr lang="en-IN" b="1" dirty="0">
                <a:solidFill>
                  <a:schemeClr val="bg1"/>
                </a:solidFill>
              </a:rPr>
              <a:t>7</a:t>
            </a:r>
          </a:p>
        </p:txBody>
      </p:sp>
      <p:sp>
        <p:nvSpPr>
          <p:cNvPr id="23" name="Rectangle 22">
            <a:extLst>
              <a:ext uri="{FF2B5EF4-FFF2-40B4-BE49-F238E27FC236}">
                <a16:creationId xmlns:a16="http://schemas.microsoft.com/office/drawing/2014/main" id="{FB760155-1D2C-D47D-D14B-F463F25D3ABA}"/>
              </a:ext>
            </a:extLst>
          </p:cNvPr>
          <p:cNvSpPr/>
          <p:nvPr/>
        </p:nvSpPr>
        <p:spPr>
          <a:xfrm rot="16200000">
            <a:off x="3163800" y="-722243"/>
            <a:ext cx="702431" cy="3075299"/>
          </a:xfrm>
          <a:prstGeom prst="rect">
            <a:avLst/>
          </a:prstGeom>
          <a:solidFill>
            <a:srgbClr val="ADC178">
              <a:alpha val="35294"/>
            </a:srgbClr>
          </a:solidFill>
          <a:ln>
            <a:noFill/>
          </a:ln>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TextBox 24">
            <a:extLst>
              <a:ext uri="{FF2B5EF4-FFF2-40B4-BE49-F238E27FC236}">
                <a16:creationId xmlns:a16="http://schemas.microsoft.com/office/drawing/2014/main" id="{B0767971-5A93-7022-6A49-E77436A34D9F}"/>
              </a:ext>
            </a:extLst>
          </p:cNvPr>
          <p:cNvSpPr txBox="1"/>
          <p:nvPr/>
        </p:nvSpPr>
        <p:spPr>
          <a:xfrm>
            <a:off x="2794074" y="551009"/>
            <a:ext cx="2000250" cy="523220"/>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rtlCol="0">
            <a:spAutoFit/>
          </a:bodyPr>
          <a:lstStyle/>
          <a:p>
            <a:r>
              <a:rPr lang="en-IN" sz="2800" dirty="0">
                <a:solidFill>
                  <a:srgbClr val="3B6064"/>
                </a:solidFill>
                <a:latin typeface="Broadway" panose="04040905080B02020502" pitchFamily="82" charset="0"/>
              </a:rPr>
              <a:t>STATUS</a:t>
            </a:r>
          </a:p>
        </p:txBody>
      </p:sp>
      <p:pic>
        <p:nvPicPr>
          <p:cNvPr id="3" name="Picture 2">
            <a:extLst>
              <a:ext uri="{FF2B5EF4-FFF2-40B4-BE49-F238E27FC236}">
                <a16:creationId xmlns:a16="http://schemas.microsoft.com/office/drawing/2014/main" id="{9A5670D9-34CB-700F-0A12-45DFA6EA93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902741" y="214605"/>
            <a:ext cx="1344478" cy="1162474"/>
          </a:xfrm>
          <a:prstGeom prst="rect">
            <a:avLst/>
          </a:prstGeom>
        </p:spPr>
      </p:pic>
      <p:pic>
        <p:nvPicPr>
          <p:cNvPr id="7" name="Picture 6">
            <a:extLst>
              <a:ext uri="{FF2B5EF4-FFF2-40B4-BE49-F238E27FC236}">
                <a16:creationId xmlns:a16="http://schemas.microsoft.com/office/drawing/2014/main" id="{647B2FAA-EA59-3322-366F-B8308D46B6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59475" y="3429000"/>
            <a:ext cx="3566260" cy="2343542"/>
          </a:xfrm>
          <a:prstGeom prst="rect">
            <a:avLst/>
          </a:prstGeom>
        </p:spPr>
      </p:pic>
      <p:sp>
        <p:nvSpPr>
          <p:cNvPr id="9" name="Rectangle: Rounded Corners 8">
            <a:extLst>
              <a:ext uri="{FF2B5EF4-FFF2-40B4-BE49-F238E27FC236}">
                <a16:creationId xmlns:a16="http://schemas.microsoft.com/office/drawing/2014/main" id="{F7C34E13-C1A0-DFFF-62B8-D34DF212CC8F}"/>
              </a:ext>
            </a:extLst>
          </p:cNvPr>
          <p:cNvSpPr/>
          <p:nvPr/>
        </p:nvSpPr>
        <p:spPr>
          <a:xfrm>
            <a:off x="2463475" y="5118302"/>
            <a:ext cx="6096000" cy="559767"/>
          </a:xfrm>
          <a:prstGeom prst="roundRect">
            <a:avLst>
              <a:gd name="adj" fmla="val 50000"/>
            </a:avLst>
          </a:prstGeom>
          <a:solidFill>
            <a:srgbClr val="E9ED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AF290E96-C54D-8A44-D86A-7C52816F708B}"/>
              </a:ext>
            </a:extLst>
          </p:cNvPr>
          <p:cNvSpPr txBox="1"/>
          <p:nvPr/>
        </p:nvSpPr>
        <p:spPr>
          <a:xfrm>
            <a:off x="1733624" y="4526366"/>
            <a:ext cx="6121400" cy="461665"/>
          </a:xfrm>
          <a:prstGeom prst="rect">
            <a:avLst/>
          </a:prstGeom>
          <a:noFill/>
          <a:effectLst>
            <a:outerShdw blurRad="50800" dist="38100" dir="5400000" algn="t" rotWithShape="0">
              <a:prstClr val="black">
                <a:alpha val="40000"/>
              </a:prstClr>
            </a:outerShdw>
          </a:effectLst>
        </p:spPr>
        <p:txBody>
          <a:bodyPr wrap="square">
            <a:spAutoFit/>
          </a:bodyPr>
          <a:lstStyle/>
          <a:p>
            <a:r>
              <a:rPr lang="en-IN" sz="2400" b="1" dirty="0">
                <a:solidFill>
                  <a:srgbClr val="3B6064"/>
                </a:solidFill>
                <a:latin typeface="Cambria-BoldItalic"/>
              </a:rPr>
              <a:t>GIT HUB LINK</a:t>
            </a:r>
            <a:endParaRPr lang="en-IN" sz="2400" dirty="0">
              <a:solidFill>
                <a:srgbClr val="3B6064"/>
              </a:solidFill>
            </a:endParaRPr>
          </a:p>
        </p:txBody>
      </p:sp>
      <p:pic>
        <p:nvPicPr>
          <p:cNvPr id="12" name="Picture 11">
            <a:extLst>
              <a:ext uri="{FF2B5EF4-FFF2-40B4-BE49-F238E27FC236}">
                <a16:creationId xmlns:a16="http://schemas.microsoft.com/office/drawing/2014/main" id="{47666141-4154-0A1D-3EC3-32C17DBEA85A}"/>
              </a:ext>
            </a:extLst>
          </p:cNvPr>
          <p:cNvPicPr>
            <a:picLocks noChangeAspect="1"/>
          </p:cNvPicPr>
          <p:nvPr/>
        </p:nvPicPr>
        <p:blipFill>
          <a:blip r:embed="rId4">
            <a:duotone>
              <a:schemeClr val="accent5">
                <a:shade val="45000"/>
                <a:satMod val="135000"/>
              </a:schemeClr>
              <a:prstClr val="white"/>
            </a:duotone>
          </a:blip>
          <a:stretch>
            <a:fillRect/>
          </a:stretch>
        </p:blipFill>
        <p:spPr>
          <a:xfrm>
            <a:off x="1234220" y="4526366"/>
            <a:ext cx="499404" cy="499404"/>
          </a:xfrm>
          <a:prstGeom prst="rect">
            <a:avLst/>
          </a:prstGeom>
        </p:spPr>
      </p:pic>
      <p:sp>
        <p:nvSpPr>
          <p:cNvPr id="18" name="TextBox 17">
            <a:extLst>
              <a:ext uri="{FF2B5EF4-FFF2-40B4-BE49-F238E27FC236}">
                <a16:creationId xmlns:a16="http://schemas.microsoft.com/office/drawing/2014/main" id="{0CDB561A-C91B-66A2-C598-F470FBDED635}"/>
              </a:ext>
            </a:extLst>
          </p:cNvPr>
          <p:cNvSpPr txBox="1"/>
          <p:nvPr/>
        </p:nvSpPr>
        <p:spPr>
          <a:xfrm>
            <a:off x="1234220" y="1384841"/>
            <a:ext cx="6121400" cy="369332"/>
          </a:xfrm>
          <a:prstGeom prst="rect">
            <a:avLst/>
          </a:prstGeom>
          <a:noFill/>
        </p:spPr>
        <p:txBody>
          <a:bodyPr wrap="square">
            <a:spAutoFit/>
          </a:bodyPr>
          <a:lstStyle/>
          <a:p>
            <a:r>
              <a:rPr lang="en-IN" b="1" dirty="0">
                <a:solidFill>
                  <a:srgbClr val="3B6064"/>
                </a:solidFill>
                <a:latin typeface="Cambria-BoldItalic"/>
              </a:rPr>
              <a:t>WEBSITE [ FRONTEND ]</a:t>
            </a:r>
            <a:endParaRPr lang="en-IN" sz="1800" dirty="0">
              <a:solidFill>
                <a:srgbClr val="3B6064"/>
              </a:solidFill>
            </a:endParaRPr>
          </a:p>
        </p:txBody>
      </p:sp>
      <p:pic>
        <p:nvPicPr>
          <p:cNvPr id="20" name="Picture 19">
            <a:extLst>
              <a:ext uri="{FF2B5EF4-FFF2-40B4-BE49-F238E27FC236}">
                <a16:creationId xmlns:a16="http://schemas.microsoft.com/office/drawing/2014/main" id="{AA4F4C51-C2E8-ADF8-FE4F-B8D9554D55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0640" y="2116713"/>
            <a:ext cx="3685669" cy="1822102"/>
          </a:xfrm>
          <a:prstGeom prst="rect">
            <a:avLst/>
          </a:prstGeom>
        </p:spPr>
      </p:pic>
      <p:pic>
        <p:nvPicPr>
          <p:cNvPr id="4" name="Picture 3">
            <a:extLst>
              <a:ext uri="{FF2B5EF4-FFF2-40B4-BE49-F238E27FC236}">
                <a16:creationId xmlns:a16="http://schemas.microsoft.com/office/drawing/2014/main" id="{DF7056C1-18A4-6266-DE4F-E60A7D19F7D7}"/>
              </a:ext>
            </a:extLst>
          </p:cNvPr>
          <p:cNvPicPr>
            <a:picLocks noChangeAspect="1"/>
          </p:cNvPicPr>
          <p:nvPr/>
        </p:nvPicPr>
        <p:blipFill rotWithShape="1">
          <a:blip r:embed="rId6"/>
          <a:srcRect l="18045" t="5506" r="19049" b="7244"/>
          <a:stretch/>
        </p:blipFill>
        <p:spPr>
          <a:xfrm>
            <a:off x="4977371" y="1903239"/>
            <a:ext cx="3425860" cy="2338628"/>
          </a:xfrm>
          <a:prstGeom prst="rect">
            <a:avLst/>
          </a:prstGeom>
        </p:spPr>
      </p:pic>
    </p:spTree>
    <p:extLst>
      <p:ext uri="{BB962C8B-B14F-4D97-AF65-F5344CB8AC3E}">
        <p14:creationId xmlns:p14="http://schemas.microsoft.com/office/powerpoint/2010/main" val="3957930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091E88F-8D8A-2076-F5B2-AB561C51944B}"/>
              </a:ext>
            </a:extLst>
          </p:cNvPr>
          <p:cNvSpPr/>
          <p:nvPr/>
        </p:nvSpPr>
        <p:spPr>
          <a:xfrm>
            <a:off x="423591" y="0"/>
            <a:ext cx="1608409" cy="3510060"/>
          </a:xfrm>
          <a:prstGeom prst="rect">
            <a:avLst/>
          </a:prstGeom>
          <a:solidFill>
            <a:srgbClr val="283618">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681340F7-6C52-B61C-E38A-BAF96F05D665}"/>
              </a:ext>
            </a:extLst>
          </p:cNvPr>
          <p:cNvSpPr/>
          <p:nvPr/>
        </p:nvSpPr>
        <p:spPr>
          <a:xfrm>
            <a:off x="714677" y="1755030"/>
            <a:ext cx="2121527" cy="2791380"/>
          </a:xfrm>
          <a:prstGeom prst="rect">
            <a:avLst/>
          </a:prstGeom>
          <a:solidFill>
            <a:srgbClr val="C9E4CA">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Freeform: Shape 1">
            <a:extLst>
              <a:ext uri="{FF2B5EF4-FFF2-40B4-BE49-F238E27FC236}">
                <a16:creationId xmlns:a16="http://schemas.microsoft.com/office/drawing/2014/main" id="{245C7A3D-0704-89CB-0039-EF80CBE78866}"/>
              </a:ext>
            </a:extLst>
          </p:cNvPr>
          <p:cNvSpPr/>
          <p:nvPr/>
        </p:nvSpPr>
        <p:spPr>
          <a:xfrm>
            <a:off x="11039768" y="586621"/>
            <a:ext cx="381000" cy="197223"/>
          </a:xfrm>
          <a:custGeom>
            <a:avLst/>
            <a:gdLst>
              <a:gd name="connsiteX0" fmla="*/ 0 w 381000"/>
              <a:gd name="connsiteY0" fmla="*/ 151504 h 197223"/>
              <a:gd name="connsiteX1" fmla="*/ 381000 w 381000"/>
              <a:gd name="connsiteY1" fmla="*/ 151504 h 197223"/>
              <a:gd name="connsiteX2" fmla="*/ 381000 w 381000"/>
              <a:gd name="connsiteY2" fmla="*/ 197223 h 197223"/>
              <a:gd name="connsiteX3" fmla="*/ 0 w 381000"/>
              <a:gd name="connsiteY3" fmla="*/ 197223 h 197223"/>
              <a:gd name="connsiteX4" fmla="*/ 0 w 381000"/>
              <a:gd name="connsiteY4" fmla="*/ 75752 h 197223"/>
              <a:gd name="connsiteX5" fmla="*/ 381000 w 381000"/>
              <a:gd name="connsiteY5" fmla="*/ 75752 h 197223"/>
              <a:gd name="connsiteX6" fmla="*/ 381000 w 381000"/>
              <a:gd name="connsiteY6" fmla="*/ 121471 h 197223"/>
              <a:gd name="connsiteX7" fmla="*/ 0 w 381000"/>
              <a:gd name="connsiteY7" fmla="*/ 121471 h 197223"/>
              <a:gd name="connsiteX8" fmla="*/ 0 w 381000"/>
              <a:gd name="connsiteY8" fmla="*/ 0 h 197223"/>
              <a:gd name="connsiteX9" fmla="*/ 381000 w 381000"/>
              <a:gd name="connsiteY9" fmla="*/ 0 h 197223"/>
              <a:gd name="connsiteX10" fmla="*/ 381000 w 381000"/>
              <a:gd name="connsiteY10" fmla="*/ 45719 h 197223"/>
              <a:gd name="connsiteX11" fmla="*/ 0 w 381000"/>
              <a:gd name="connsiteY11" fmla="*/ 45719 h 197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1000" h="197223">
                <a:moveTo>
                  <a:pt x="0" y="151504"/>
                </a:moveTo>
                <a:lnTo>
                  <a:pt x="381000" y="151504"/>
                </a:lnTo>
                <a:lnTo>
                  <a:pt x="381000" y="197223"/>
                </a:lnTo>
                <a:lnTo>
                  <a:pt x="0" y="197223"/>
                </a:lnTo>
                <a:close/>
                <a:moveTo>
                  <a:pt x="0" y="75752"/>
                </a:moveTo>
                <a:lnTo>
                  <a:pt x="381000" y="75752"/>
                </a:lnTo>
                <a:lnTo>
                  <a:pt x="381000" y="121471"/>
                </a:lnTo>
                <a:lnTo>
                  <a:pt x="0" y="121471"/>
                </a:lnTo>
                <a:close/>
                <a:moveTo>
                  <a:pt x="0" y="0"/>
                </a:moveTo>
                <a:lnTo>
                  <a:pt x="381000" y="0"/>
                </a:lnTo>
                <a:lnTo>
                  <a:pt x="381000" y="45719"/>
                </a:lnTo>
                <a:lnTo>
                  <a:pt x="0" y="45719"/>
                </a:lnTo>
                <a:close/>
              </a:path>
            </a:pathLst>
          </a:custGeom>
          <a:solidFill>
            <a:srgbClr val="463F3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solidFill>
                <a:srgbClr val="3A5A40"/>
              </a:solidFill>
            </a:endParaRPr>
          </a:p>
        </p:txBody>
      </p:sp>
      <p:cxnSp>
        <p:nvCxnSpPr>
          <p:cNvPr id="3" name="Straight Connector 2">
            <a:extLst>
              <a:ext uri="{FF2B5EF4-FFF2-40B4-BE49-F238E27FC236}">
                <a16:creationId xmlns:a16="http://schemas.microsoft.com/office/drawing/2014/main" id="{0227E2BA-E83D-F066-0D97-D2AA198C1392}"/>
              </a:ext>
            </a:extLst>
          </p:cNvPr>
          <p:cNvCxnSpPr>
            <a:cxnSpLocks/>
          </p:cNvCxnSpPr>
          <p:nvPr/>
        </p:nvCxnSpPr>
        <p:spPr>
          <a:xfrm>
            <a:off x="1110343" y="6382139"/>
            <a:ext cx="9806473" cy="9329"/>
          </a:xfrm>
          <a:prstGeom prst="line">
            <a:avLst/>
          </a:prstGeom>
          <a:ln>
            <a:solidFill>
              <a:srgbClr val="283618"/>
            </a:solidFill>
          </a:ln>
        </p:spPr>
        <p:style>
          <a:lnRef idx="1">
            <a:schemeClr val="accent1"/>
          </a:lnRef>
          <a:fillRef idx="0">
            <a:schemeClr val="accent1"/>
          </a:fillRef>
          <a:effectRef idx="0">
            <a:schemeClr val="accent1"/>
          </a:effectRef>
          <a:fontRef idx="minor">
            <a:schemeClr val="tx1"/>
          </a:fontRef>
        </p:style>
      </p:cxnSp>
      <p:sp>
        <p:nvSpPr>
          <p:cNvPr id="4" name="Arrow: Chevron 3">
            <a:extLst>
              <a:ext uri="{FF2B5EF4-FFF2-40B4-BE49-F238E27FC236}">
                <a16:creationId xmlns:a16="http://schemas.microsoft.com/office/drawing/2014/main" id="{7C9D4083-2FDC-C432-7D7D-583F127AACBD}"/>
              </a:ext>
            </a:extLst>
          </p:cNvPr>
          <p:cNvSpPr/>
          <p:nvPr/>
        </p:nvSpPr>
        <p:spPr>
          <a:xfrm>
            <a:off x="10856167" y="6335483"/>
            <a:ext cx="121298" cy="111970"/>
          </a:xfrm>
          <a:prstGeom prst="chevron">
            <a:avLst/>
          </a:prstGeom>
          <a:solidFill>
            <a:srgbClr val="2836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7" name="TextBox 6">
            <a:extLst>
              <a:ext uri="{FF2B5EF4-FFF2-40B4-BE49-F238E27FC236}">
                <a16:creationId xmlns:a16="http://schemas.microsoft.com/office/drawing/2014/main" id="{7D2E2B02-7DD3-84ED-C44D-543449EB1867}"/>
              </a:ext>
            </a:extLst>
          </p:cNvPr>
          <p:cNvSpPr txBox="1"/>
          <p:nvPr/>
        </p:nvSpPr>
        <p:spPr>
          <a:xfrm>
            <a:off x="423591" y="2407325"/>
            <a:ext cx="6097554" cy="584775"/>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r>
              <a:rPr lang="en-IN" sz="3200" b="1" dirty="0">
                <a:solidFill>
                  <a:srgbClr val="585123"/>
                </a:solidFill>
                <a:latin typeface="Cambria-BoldItalic"/>
              </a:rPr>
              <a:t>CONCLUSION</a:t>
            </a:r>
            <a:endParaRPr lang="en-IN" sz="3200" dirty="0"/>
          </a:p>
        </p:txBody>
      </p:sp>
      <p:sp>
        <p:nvSpPr>
          <p:cNvPr id="6" name="Oval 5">
            <a:extLst>
              <a:ext uri="{FF2B5EF4-FFF2-40B4-BE49-F238E27FC236}">
                <a16:creationId xmlns:a16="http://schemas.microsoft.com/office/drawing/2014/main" id="{157C2493-DE10-E23D-4A7B-C61119D6FEF2}"/>
              </a:ext>
            </a:extLst>
          </p:cNvPr>
          <p:cNvSpPr/>
          <p:nvPr/>
        </p:nvSpPr>
        <p:spPr>
          <a:xfrm>
            <a:off x="11156176" y="6153667"/>
            <a:ext cx="486096" cy="456943"/>
          </a:xfrm>
          <a:prstGeom prst="ellipse">
            <a:avLst/>
          </a:prstGeom>
          <a:solidFill>
            <a:srgbClr val="5851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9FAEB0"/>
              </a:solidFill>
            </a:endParaRPr>
          </a:p>
        </p:txBody>
      </p:sp>
      <p:sp>
        <p:nvSpPr>
          <p:cNvPr id="8" name="TextBox 7">
            <a:extLst>
              <a:ext uri="{FF2B5EF4-FFF2-40B4-BE49-F238E27FC236}">
                <a16:creationId xmlns:a16="http://schemas.microsoft.com/office/drawing/2014/main" id="{F47B5FB8-5321-E08E-15F5-8C4BF00A6C90}"/>
              </a:ext>
            </a:extLst>
          </p:cNvPr>
          <p:cNvSpPr txBox="1"/>
          <p:nvPr/>
        </p:nvSpPr>
        <p:spPr>
          <a:xfrm>
            <a:off x="11156176" y="6197472"/>
            <a:ext cx="529184" cy="369332"/>
          </a:xfrm>
          <a:prstGeom prst="rect">
            <a:avLst/>
          </a:prstGeom>
          <a:noFill/>
        </p:spPr>
        <p:txBody>
          <a:bodyPr wrap="square" rtlCol="0">
            <a:spAutoFit/>
          </a:bodyPr>
          <a:lstStyle/>
          <a:p>
            <a:r>
              <a:rPr lang="en-IN" b="1" dirty="0">
                <a:solidFill>
                  <a:schemeClr val="bg1"/>
                </a:solidFill>
              </a:rPr>
              <a:t>  8</a:t>
            </a:r>
          </a:p>
        </p:txBody>
      </p:sp>
      <p:sp>
        <p:nvSpPr>
          <p:cNvPr id="5" name="TextBox 4">
            <a:extLst>
              <a:ext uri="{FF2B5EF4-FFF2-40B4-BE49-F238E27FC236}">
                <a16:creationId xmlns:a16="http://schemas.microsoft.com/office/drawing/2014/main" id="{095E4DCF-66E8-C81A-A645-30A2308A6EA8}"/>
              </a:ext>
            </a:extLst>
          </p:cNvPr>
          <p:cNvSpPr txBox="1"/>
          <p:nvPr/>
        </p:nvSpPr>
        <p:spPr>
          <a:xfrm>
            <a:off x="2925372" y="4545825"/>
            <a:ext cx="8114396" cy="1477328"/>
          </a:xfrm>
          <a:prstGeom prst="rect">
            <a:avLst/>
          </a:prstGeom>
          <a:noFill/>
        </p:spPr>
        <p:txBody>
          <a:bodyPr wrap="square" rtlCol="0">
            <a:spAutoFit/>
          </a:bodyPr>
          <a:lstStyle/>
          <a:p>
            <a:pPr algn="just"/>
            <a:r>
              <a:rPr lang="en-US" sz="1800" b="0" i="0" dirty="0">
                <a:solidFill>
                  <a:schemeClr val="accent6">
                    <a:lumMod val="50000"/>
                  </a:schemeClr>
                </a:solidFill>
                <a:effectLst/>
                <a:latin typeface="Sitka Display" pitchFamily="2" charset="0"/>
              </a:rPr>
              <a:t>In conclusion, Voice-Enabled AI for medical diagnosis represents a transformative leap in healthcare technology, redefining the way patient information is collected, diagnoses are made, and healthcare professionals interact with their patients. </a:t>
            </a:r>
          </a:p>
          <a:p>
            <a:pPr algn="just"/>
            <a:r>
              <a:rPr lang="en-US" sz="1800" b="0" i="0" dirty="0">
                <a:solidFill>
                  <a:schemeClr val="accent6">
                    <a:lumMod val="50000"/>
                  </a:schemeClr>
                </a:solidFill>
                <a:effectLst/>
                <a:latin typeface="Sitka Display" pitchFamily="2" charset="0"/>
              </a:rPr>
              <a:t>This innovative approach harnesses the power of speech recognition, natural language processing, and artificial intelligence to streamline the entire diagnostic process.</a:t>
            </a:r>
            <a:endParaRPr lang="en-IN" sz="1800" dirty="0">
              <a:solidFill>
                <a:schemeClr val="accent6">
                  <a:lumMod val="50000"/>
                </a:schemeClr>
              </a:solidFill>
              <a:latin typeface="Sitka Display" pitchFamily="2" charset="0"/>
            </a:endParaRPr>
          </a:p>
        </p:txBody>
      </p:sp>
      <p:pic>
        <p:nvPicPr>
          <p:cNvPr id="4098" name="Picture 2" descr="The powerful role of artificial intelligence | Early Cancer Detection">
            <a:extLst>
              <a:ext uri="{FF2B5EF4-FFF2-40B4-BE49-F238E27FC236}">
                <a16:creationId xmlns:a16="http://schemas.microsoft.com/office/drawing/2014/main" id="{FD06E675-13CB-8019-EF70-79B42F59A1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3546" y="1477663"/>
            <a:ext cx="5757369" cy="2710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42536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679</TotalTime>
  <Words>683</Words>
  <Application>Microsoft Office PowerPoint</Application>
  <PresentationFormat>Widescreen</PresentationFormat>
  <Paragraphs>69</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Broadway</vt:lpstr>
      <vt:lpstr>Calibri</vt:lpstr>
      <vt:lpstr>Calibri Light</vt:lpstr>
      <vt:lpstr>Cambria-BoldItalic</vt:lpstr>
      <vt:lpstr>Sitka Display</vt:lpstr>
      <vt:lpstr>Wingdings</vt:lpstr>
      <vt:lpstr>Office Theme</vt:lpstr>
      <vt:lpstr>PowerPoint Presentation</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dc:creator>
  <cp:lastModifiedBy>kakarla somya</cp:lastModifiedBy>
  <cp:revision>52</cp:revision>
  <dcterms:created xsi:type="dcterms:W3CDTF">2022-12-18T06:37:35Z</dcterms:created>
  <dcterms:modified xsi:type="dcterms:W3CDTF">2023-11-03T04:05:42Z</dcterms:modified>
</cp:coreProperties>
</file>