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95" r:id="rId7"/>
    <p:sldId id="296" r:id="rId8"/>
    <p:sldId id="303" r:id="rId9"/>
    <p:sldId id="304" r:id="rId10"/>
    <p:sldId id="305" r:id="rId11"/>
    <p:sldId id="262" r:id="rId12"/>
    <p:sldId id="297" r:id="rId13"/>
    <p:sldId id="266" r:id="rId14"/>
    <p:sldId id="298" r:id="rId15"/>
    <p:sldId id="299" r:id="rId16"/>
    <p:sldId id="300" r:id="rId17"/>
    <p:sldId id="302" r:id="rId18"/>
    <p:sldId id="306" r:id="rId19"/>
    <p:sldId id="307" r:id="rId20"/>
    <p:sldId id="308" r:id="rId21"/>
    <p:sldId id="310" r:id="rId22"/>
    <p:sldId id="309" r:id="rId23"/>
    <p:sldId id="311"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8892D1-4EA6-405A-BC8F-0EDF8B026E95}" v="182" dt="2023-03-16T02:14:06.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78" d="100"/>
          <a:sy n="78" d="100"/>
        </p:scale>
        <p:origin x="1128"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3/30/2023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dirty="0"/>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229674" y="3783490"/>
            <a:ext cx="10017235" cy="1530416"/>
          </a:xfrm>
        </p:spPr>
        <p:txBody>
          <a:bodyPr/>
          <a:lstStyle/>
          <a:p>
            <a:pPr algn="ctr"/>
            <a:r>
              <a:rPr lang="en-US" dirty="0">
                <a:ea typeface="+mj-lt"/>
                <a:cs typeface="+mj-lt"/>
              </a:rPr>
              <a:t>Video-Based Sign Language Gesture Accuracy Prediction using CNN-RNN Model</a:t>
            </a:r>
            <a:endParaRPr lang="en-US" dirty="0"/>
          </a:p>
        </p:txBody>
      </p:sp>
      <p:sp useBgFill="1">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023573" y="5759066"/>
            <a:ext cx="2955127" cy="977916"/>
          </a:xfrm>
        </p:spPr>
        <p:txBody>
          <a:bodyPr vert="horz" lIns="91440" tIns="45720" rIns="91440" bIns="45720" rtlCol="0" anchor="t">
            <a:normAutofit fontScale="85000" lnSpcReduction="10000"/>
          </a:bodyPr>
          <a:lstStyle/>
          <a:p>
            <a:pPr algn="ctr"/>
            <a:r>
              <a:rPr lang="en-US" b="1" dirty="0">
                <a:latin typeface="Georgia Pro"/>
              </a:rPr>
              <a:t>BY</a:t>
            </a:r>
          </a:p>
          <a:p>
            <a:pPr algn="ctr"/>
            <a:r>
              <a:rPr lang="en-US" b="1" dirty="0">
                <a:latin typeface="Georgia Pro"/>
              </a:rPr>
              <a:t>312420104136-SAISHYAM R</a:t>
            </a:r>
          </a:p>
          <a:p>
            <a:pPr algn="ctr"/>
            <a:r>
              <a:rPr lang="en-US" b="1" dirty="0">
                <a:latin typeface="Georgia Pro"/>
              </a:rPr>
              <a:t>312420104165-SURENDAR 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32CFC7B-2F31-5FEB-422D-69FF8EE0CF09}"/>
              </a:ext>
            </a:extLst>
          </p:cNvPr>
          <p:cNvSpPr txBox="1"/>
          <p:nvPr/>
        </p:nvSpPr>
        <p:spPr>
          <a:xfrm>
            <a:off x="4062688" y="238577"/>
            <a:ext cx="40837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EXPERIMENTAL  DESIGN </a:t>
            </a:r>
          </a:p>
        </p:txBody>
      </p:sp>
      <p:sp>
        <p:nvSpPr>
          <p:cNvPr id="26" name="TextBox 25">
            <a:extLst>
              <a:ext uri="{FF2B5EF4-FFF2-40B4-BE49-F238E27FC236}">
                <a16:creationId xmlns:a16="http://schemas.microsoft.com/office/drawing/2014/main" id="{54316D80-E7A8-C6FC-E564-B7B60DFA5329}"/>
              </a:ext>
            </a:extLst>
          </p:cNvPr>
          <p:cNvSpPr txBox="1"/>
          <p:nvPr/>
        </p:nvSpPr>
        <p:spPr>
          <a:xfrm>
            <a:off x="1683487" y="956929"/>
            <a:ext cx="1011865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ea typeface="+mn-lt"/>
                <a:cs typeface="+mn-lt"/>
              </a:rPr>
              <a:t>We have used two approaches to train the model on the temporal and the spatial features. Both approaches differ by the inputs given to RNN to train it on  the  temporal  features</a:t>
            </a:r>
            <a:endParaRPr lang="en-US" dirty="0"/>
          </a:p>
          <a:p>
            <a:endParaRPr lang="en-US" dirty="0">
              <a:ea typeface="+mn-lt"/>
              <a:cs typeface="+mn-lt"/>
            </a:endParaRPr>
          </a:p>
          <a:p>
            <a:pPr marL="342900" indent="-342900">
              <a:buAutoNum type="arabicPeriod"/>
            </a:pPr>
            <a:r>
              <a:rPr lang="en-US" b="1" dirty="0">
                <a:ea typeface="+mn-lt"/>
                <a:cs typeface="+mn-lt"/>
              </a:rPr>
              <a:t>Data  Set  Used:</a:t>
            </a:r>
          </a:p>
          <a:p>
            <a:endParaRPr lang="en-US" dirty="0">
              <a:ea typeface="+mn-lt"/>
              <a:cs typeface="+mn-lt"/>
            </a:endParaRPr>
          </a:p>
          <a:p>
            <a:pPr marL="285750" indent="-285750">
              <a:buFont typeface="Wingdings"/>
              <a:buChar char="v"/>
            </a:pPr>
            <a:r>
              <a:rPr lang="en-US" dirty="0"/>
              <a:t>The data set used for both the approaches consists of Argentinian Sign Language(LSA) Gestures, with around 200 videos belonging to 4 gestures categories. 10 non-expert subjects executed the 5 repetitions of every gesture thereby producing 50 videos per category or gesture. </a:t>
            </a:r>
          </a:p>
          <a:p>
            <a:endParaRPr lang="en-US" dirty="0"/>
          </a:p>
          <a:p>
            <a:pPr marL="285750" indent="-285750">
              <a:buFont typeface="Wingdings"/>
              <a:buChar char="v"/>
            </a:pPr>
            <a:r>
              <a:rPr lang="en-US" dirty="0"/>
              <a:t>Out of the 50 gestures per category, 75% i.e. 40 were used for training and 25% i.e. 10 were used for testing.</a:t>
            </a:r>
          </a:p>
          <a:p>
            <a:endParaRPr lang="en-US" dirty="0"/>
          </a:p>
        </p:txBody>
      </p:sp>
      <p:pic>
        <p:nvPicPr>
          <p:cNvPr id="3" name="Picture 2">
            <a:extLst>
              <a:ext uri="{FF2B5EF4-FFF2-40B4-BE49-F238E27FC236}">
                <a16:creationId xmlns:a16="http://schemas.microsoft.com/office/drawing/2014/main" id="{043C2A06-4762-4C55-199B-295C8A3AAB4E}"/>
              </a:ext>
            </a:extLst>
          </p:cNvPr>
          <p:cNvPicPr>
            <a:picLocks noChangeAspect="1"/>
          </p:cNvPicPr>
          <p:nvPr/>
        </p:nvPicPr>
        <p:blipFill>
          <a:blip r:embed="rId2"/>
          <a:stretch>
            <a:fillRect/>
          </a:stretch>
        </p:blipFill>
        <p:spPr>
          <a:xfrm>
            <a:off x="3144520" y="4252143"/>
            <a:ext cx="6858000" cy="2286000"/>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4316D80-E7A8-C6FC-E564-B7B60DFA5329}"/>
              </a:ext>
            </a:extLst>
          </p:cNvPr>
          <p:cNvSpPr txBox="1"/>
          <p:nvPr/>
        </p:nvSpPr>
        <p:spPr>
          <a:xfrm>
            <a:off x="1683487" y="956929"/>
            <a:ext cx="10118651" cy="43389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2. </a:t>
            </a:r>
            <a:r>
              <a:rPr lang="en-US" b="1" dirty="0">
                <a:ea typeface="+mn-lt"/>
                <a:cs typeface="+mn-lt"/>
              </a:rPr>
              <a:t>Methodology:</a:t>
            </a:r>
          </a:p>
          <a:p>
            <a:pPr marL="285750" indent="-285750">
              <a:buFont typeface="Wingdings"/>
              <a:buChar char="v"/>
            </a:pPr>
            <a:endParaRPr lang="en-US" dirty="0"/>
          </a:p>
          <a:p>
            <a:pPr marL="285750" indent="-285750">
              <a:lnSpc>
                <a:spcPct val="150000"/>
              </a:lnSpc>
              <a:buFont typeface="Wingdings"/>
              <a:buChar char="v"/>
            </a:pPr>
            <a:r>
              <a:rPr lang="en-US" dirty="0">
                <a:ea typeface="+mn-lt"/>
                <a:cs typeface="+mn-lt"/>
              </a:rPr>
              <a:t>First, we will extract the frames from the multiple video sequences of each  gesture.</a:t>
            </a:r>
          </a:p>
          <a:p>
            <a:pPr marL="285750" indent="-285750">
              <a:lnSpc>
                <a:spcPct val="150000"/>
              </a:lnSpc>
              <a:buFont typeface="Wingdings"/>
              <a:buChar char="v"/>
            </a:pPr>
            <a:r>
              <a:rPr lang="en-US" dirty="0">
                <a:ea typeface="+mn-lt"/>
                <a:cs typeface="+mn-lt"/>
              </a:rPr>
              <a:t>After the first step, noise from the frames </a:t>
            </a:r>
            <a:r>
              <a:rPr lang="en-US" dirty="0" err="1">
                <a:ea typeface="+mn-lt"/>
                <a:cs typeface="+mn-lt"/>
              </a:rPr>
              <a:t>i.e</a:t>
            </a:r>
            <a:r>
              <a:rPr lang="en-US" dirty="0">
                <a:ea typeface="+mn-lt"/>
                <a:cs typeface="+mn-lt"/>
              </a:rPr>
              <a:t> background, body parts other than hand are removed to extract more relevant features from the frame.</a:t>
            </a:r>
          </a:p>
          <a:p>
            <a:pPr marL="285750" indent="-285750">
              <a:lnSpc>
                <a:spcPct val="150000"/>
              </a:lnSpc>
              <a:buFont typeface="Wingdings"/>
              <a:buChar char="v"/>
            </a:pPr>
            <a:r>
              <a:rPr lang="en-US" dirty="0">
                <a:ea typeface="+mn-lt"/>
                <a:cs typeface="+mn-lt"/>
              </a:rPr>
              <a:t>Frames of the train data are given to the CNN model for training on the spatial features. We have used inception model for this purpose which is  a  deep  neural  net. </a:t>
            </a:r>
          </a:p>
          <a:p>
            <a:pPr marL="285750" indent="-285750">
              <a:lnSpc>
                <a:spcPct val="150000"/>
              </a:lnSpc>
              <a:buFont typeface="Wingdings"/>
              <a:buChar char="v"/>
            </a:pPr>
            <a:r>
              <a:rPr lang="en-US" dirty="0">
                <a:ea typeface="+mn-lt"/>
                <a:cs typeface="+mn-lt"/>
              </a:rPr>
              <a:t>Store the train and test frame predictions. We’ll use the model obtained in  the  above  step  for  the  prediction  of  frames.</a:t>
            </a:r>
          </a:p>
          <a:p>
            <a:pPr marL="285750" indent="-285750">
              <a:lnSpc>
                <a:spcPct val="150000"/>
              </a:lnSpc>
              <a:buFont typeface="Wingdings"/>
              <a:buChar char="v"/>
            </a:pPr>
            <a:r>
              <a:rPr lang="en-US" dirty="0">
                <a:ea typeface="+mn-lt"/>
                <a:cs typeface="+mn-lt"/>
              </a:rPr>
              <a:t>The predictions of the train data are now given to the RNN model for training on the temporal features. We have used LSTM model for this purpose.</a:t>
            </a:r>
            <a:endParaRPr lang="en-US" dirty="0"/>
          </a:p>
        </p:txBody>
      </p:sp>
      <p:pic>
        <p:nvPicPr>
          <p:cNvPr id="7" name="Picture 6">
            <a:extLst>
              <a:ext uri="{FF2B5EF4-FFF2-40B4-BE49-F238E27FC236}">
                <a16:creationId xmlns:a16="http://schemas.microsoft.com/office/drawing/2014/main" id="{3A0FCC75-89CA-63A6-CD69-4D9B5114E383}"/>
              </a:ext>
            </a:extLst>
          </p:cNvPr>
          <p:cNvPicPr>
            <a:picLocks noChangeAspect="1"/>
          </p:cNvPicPr>
          <p:nvPr/>
        </p:nvPicPr>
        <p:blipFill>
          <a:blip r:embed="rId2"/>
          <a:stretch>
            <a:fillRect/>
          </a:stretch>
        </p:blipFill>
        <p:spPr>
          <a:xfrm>
            <a:off x="2504440" y="5295874"/>
            <a:ext cx="7763480" cy="1521486"/>
          </a:xfrm>
          <a:prstGeom prst="rect">
            <a:avLst/>
          </a:prstGeom>
        </p:spPr>
      </p:pic>
    </p:spTree>
    <p:extLst>
      <p:ext uri="{BB962C8B-B14F-4D97-AF65-F5344CB8AC3E}">
        <p14:creationId xmlns:p14="http://schemas.microsoft.com/office/powerpoint/2010/main" val="109272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4316D80-E7A8-C6FC-E564-B7B60DFA5329}"/>
              </a:ext>
            </a:extLst>
          </p:cNvPr>
          <p:cNvSpPr txBox="1"/>
          <p:nvPr/>
        </p:nvSpPr>
        <p:spPr>
          <a:xfrm>
            <a:off x="1683487" y="956929"/>
            <a:ext cx="1011865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3. </a:t>
            </a:r>
            <a:r>
              <a:rPr lang="en-US" b="1" dirty="0">
                <a:ea typeface="+mn-lt"/>
                <a:cs typeface="+mn-lt"/>
              </a:rPr>
              <a:t>Frame  Extraction  and  Background  Removal:</a:t>
            </a:r>
          </a:p>
          <a:p>
            <a:endParaRPr lang="en-US" b="1" dirty="0"/>
          </a:p>
          <a:p>
            <a:pPr marL="285750" indent="-285750">
              <a:buFont typeface="Wingdings"/>
              <a:buChar char="v"/>
            </a:pPr>
            <a:r>
              <a:rPr lang="en-US" dirty="0">
                <a:ea typeface="+mn-lt"/>
                <a:cs typeface="+mn-lt"/>
              </a:rPr>
              <a:t>Each video gesture video is broken down into a sequence of frames. Frames are then processed to remove all the noise from the image that is everything except  hands. The final image consists of grey scale image of hands to avoid color specific learning  of  the  model</a:t>
            </a:r>
          </a:p>
          <a:p>
            <a:endParaRPr lang="en-US" dirty="0"/>
          </a:p>
        </p:txBody>
      </p:sp>
      <p:pic>
        <p:nvPicPr>
          <p:cNvPr id="3" name="Picture 3" descr="A picture containing text, wall, person, indoor&#10;&#10;Description automatically generated">
            <a:extLst>
              <a:ext uri="{FF2B5EF4-FFF2-40B4-BE49-F238E27FC236}">
                <a16:creationId xmlns:a16="http://schemas.microsoft.com/office/drawing/2014/main" id="{489D75A7-AD2B-3435-7AF5-5E6A0F42E2BD}"/>
              </a:ext>
            </a:extLst>
          </p:cNvPr>
          <p:cNvPicPr>
            <a:picLocks noChangeAspect="1"/>
          </p:cNvPicPr>
          <p:nvPr/>
        </p:nvPicPr>
        <p:blipFill>
          <a:blip r:embed="rId2"/>
          <a:stretch>
            <a:fillRect/>
          </a:stretch>
        </p:blipFill>
        <p:spPr>
          <a:xfrm>
            <a:off x="491876" y="3040229"/>
            <a:ext cx="4957313" cy="2819338"/>
          </a:xfrm>
          <a:prstGeom prst="rect">
            <a:avLst/>
          </a:prstGeom>
        </p:spPr>
      </p:pic>
      <p:sp>
        <p:nvSpPr>
          <p:cNvPr id="4" name="TextBox 3">
            <a:extLst>
              <a:ext uri="{FF2B5EF4-FFF2-40B4-BE49-F238E27FC236}">
                <a16:creationId xmlns:a16="http://schemas.microsoft.com/office/drawing/2014/main" id="{EE7E69D7-10AA-6D0C-0B30-62E92A5703AD}"/>
              </a:ext>
            </a:extLst>
          </p:cNvPr>
          <p:cNvSpPr txBox="1"/>
          <p:nvPr/>
        </p:nvSpPr>
        <p:spPr>
          <a:xfrm>
            <a:off x="1057553" y="6003875"/>
            <a:ext cx="4200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One  of  the  Extracted  Frames</a:t>
            </a:r>
            <a:endParaRPr lang="en-US" b="1" dirty="0"/>
          </a:p>
        </p:txBody>
      </p:sp>
      <p:pic>
        <p:nvPicPr>
          <p:cNvPr id="5" name="Picture 5">
            <a:extLst>
              <a:ext uri="{FF2B5EF4-FFF2-40B4-BE49-F238E27FC236}">
                <a16:creationId xmlns:a16="http://schemas.microsoft.com/office/drawing/2014/main" id="{2F0E85AF-C8D3-0B1E-959C-C2490BAAEC6E}"/>
              </a:ext>
            </a:extLst>
          </p:cNvPr>
          <p:cNvPicPr>
            <a:picLocks noChangeAspect="1"/>
          </p:cNvPicPr>
          <p:nvPr/>
        </p:nvPicPr>
        <p:blipFill>
          <a:blip r:embed="rId3"/>
          <a:stretch>
            <a:fillRect/>
          </a:stretch>
        </p:blipFill>
        <p:spPr>
          <a:xfrm rot="-5400000">
            <a:off x="5571921" y="3826800"/>
            <a:ext cx="548675" cy="973347"/>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F5ACFE22-6C7A-A9FF-A383-4008075A68F9}"/>
              </a:ext>
            </a:extLst>
          </p:cNvPr>
          <p:cNvPicPr>
            <a:picLocks noChangeAspect="1"/>
          </p:cNvPicPr>
          <p:nvPr/>
        </p:nvPicPr>
        <p:blipFill>
          <a:blip r:embed="rId4"/>
          <a:stretch>
            <a:fillRect/>
          </a:stretch>
        </p:blipFill>
        <p:spPr>
          <a:xfrm>
            <a:off x="6742812" y="3121488"/>
            <a:ext cx="4712898" cy="2738079"/>
          </a:xfrm>
          <a:prstGeom prst="rect">
            <a:avLst/>
          </a:prstGeom>
        </p:spPr>
      </p:pic>
      <p:sp>
        <p:nvSpPr>
          <p:cNvPr id="7" name="TextBox 6">
            <a:extLst>
              <a:ext uri="{FF2B5EF4-FFF2-40B4-BE49-F238E27FC236}">
                <a16:creationId xmlns:a16="http://schemas.microsoft.com/office/drawing/2014/main" id="{6B2468CB-0442-6F92-C521-C5536975F0A4}"/>
              </a:ext>
            </a:extLst>
          </p:cNvPr>
          <p:cNvSpPr txBox="1"/>
          <p:nvPr/>
        </p:nvSpPr>
        <p:spPr>
          <a:xfrm>
            <a:off x="6096000" y="5994891"/>
            <a:ext cx="64435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Frame  after  extracting  hands  (Background  Removal)</a:t>
            </a:r>
            <a:endParaRPr lang="en-US" b="1" dirty="0"/>
          </a:p>
        </p:txBody>
      </p:sp>
    </p:spTree>
    <p:extLst>
      <p:ext uri="{BB962C8B-B14F-4D97-AF65-F5344CB8AC3E}">
        <p14:creationId xmlns:p14="http://schemas.microsoft.com/office/powerpoint/2010/main" val="259478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4316D80-E7A8-C6FC-E564-B7B60DFA5329}"/>
              </a:ext>
            </a:extLst>
          </p:cNvPr>
          <p:cNvSpPr txBox="1"/>
          <p:nvPr/>
        </p:nvSpPr>
        <p:spPr>
          <a:xfrm>
            <a:off x="1683487" y="956929"/>
            <a:ext cx="1011865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4. </a:t>
            </a:r>
            <a:r>
              <a:rPr lang="en-US" b="1" dirty="0">
                <a:ea typeface="+mn-lt"/>
                <a:cs typeface="+mn-lt"/>
              </a:rPr>
              <a:t>Train  CNN(Spatial  Features)  and  Prediction:</a:t>
            </a:r>
          </a:p>
          <a:p>
            <a:endParaRPr lang="en-US" dirty="0"/>
          </a:p>
          <a:p>
            <a:endParaRPr lang="en-US" dirty="0"/>
          </a:p>
        </p:txBody>
      </p:sp>
      <p:pic>
        <p:nvPicPr>
          <p:cNvPr id="8" name="Picture 8" descr="Diagram&#10;&#10;Description automatically generated">
            <a:extLst>
              <a:ext uri="{FF2B5EF4-FFF2-40B4-BE49-F238E27FC236}">
                <a16:creationId xmlns:a16="http://schemas.microsoft.com/office/drawing/2014/main" id="{D75A3666-3496-869C-BB18-8CD0FF855271}"/>
              </a:ext>
            </a:extLst>
          </p:cNvPr>
          <p:cNvPicPr>
            <a:picLocks noChangeAspect="1"/>
          </p:cNvPicPr>
          <p:nvPr/>
        </p:nvPicPr>
        <p:blipFill>
          <a:blip r:embed="rId2"/>
          <a:stretch>
            <a:fillRect/>
          </a:stretch>
        </p:blipFill>
        <p:spPr>
          <a:xfrm>
            <a:off x="2223539" y="2762178"/>
            <a:ext cx="7473350" cy="2792678"/>
          </a:xfrm>
          <a:prstGeom prst="rect">
            <a:avLst/>
          </a:prstGeom>
        </p:spPr>
      </p:pic>
      <p:sp>
        <p:nvSpPr>
          <p:cNvPr id="10" name="TextBox 9">
            <a:extLst>
              <a:ext uri="{FF2B5EF4-FFF2-40B4-BE49-F238E27FC236}">
                <a16:creationId xmlns:a16="http://schemas.microsoft.com/office/drawing/2014/main" id="{7DFCC024-1357-2830-E425-5A014DA1F543}"/>
              </a:ext>
            </a:extLst>
          </p:cNvPr>
          <p:cNvSpPr txBox="1"/>
          <p:nvPr/>
        </p:nvSpPr>
        <p:spPr>
          <a:xfrm>
            <a:off x="2031999" y="1524000"/>
            <a:ext cx="83255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ea typeface="+mn-lt"/>
                <a:cs typeface="+mn-lt"/>
              </a:rPr>
              <a:t>The first row in the below illustration is the video of a gesture Elephant. The second row shows the set of frames extracted from it. The third row shows the sequence  of  predictions  for  each  frame  by  CNN  after  training  it.</a:t>
            </a:r>
            <a:endParaRPr lang="en-US" dirty="0"/>
          </a:p>
        </p:txBody>
      </p:sp>
      <p:sp>
        <p:nvSpPr>
          <p:cNvPr id="12" name="TextBox 11">
            <a:extLst>
              <a:ext uri="{FF2B5EF4-FFF2-40B4-BE49-F238E27FC236}">
                <a16:creationId xmlns:a16="http://schemas.microsoft.com/office/drawing/2014/main" id="{5C63FC09-8CAA-B07B-78FA-0980D79F4552}"/>
              </a:ext>
            </a:extLst>
          </p:cNvPr>
          <p:cNvSpPr txBox="1"/>
          <p:nvPr/>
        </p:nvSpPr>
        <p:spPr>
          <a:xfrm>
            <a:off x="4544587" y="5554856"/>
            <a:ext cx="28312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Train CNN and Prediction</a:t>
            </a:r>
          </a:p>
        </p:txBody>
      </p:sp>
    </p:spTree>
    <p:extLst>
      <p:ext uri="{BB962C8B-B14F-4D97-AF65-F5344CB8AC3E}">
        <p14:creationId xmlns:p14="http://schemas.microsoft.com/office/powerpoint/2010/main" val="170136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4316D80-E7A8-C6FC-E564-B7B60DFA5329}"/>
              </a:ext>
            </a:extLst>
          </p:cNvPr>
          <p:cNvSpPr txBox="1"/>
          <p:nvPr/>
        </p:nvSpPr>
        <p:spPr>
          <a:xfrm>
            <a:off x="1598821" y="1027485"/>
            <a:ext cx="10118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5. </a:t>
            </a:r>
            <a:r>
              <a:rPr lang="en-US" b="1" dirty="0">
                <a:ea typeface="+mn-lt"/>
                <a:cs typeface="+mn-lt"/>
              </a:rPr>
              <a:t>Training  RNN  (Temporal  Features):</a:t>
            </a:r>
          </a:p>
        </p:txBody>
      </p:sp>
      <p:sp>
        <p:nvSpPr>
          <p:cNvPr id="9" name="TextBox 8">
            <a:extLst>
              <a:ext uri="{FF2B5EF4-FFF2-40B4-BE49-F238E27FC236}">
                <a16:creationId xmlns:a16="http://schemas.microsoft.com/office/drawing/2014/main" id="{C4158264-301E-9EFB-945A-226F10E763B7}"/>
              </a:ext>
            </a:extLst>
          </p:cNvPr>
          <p:cNvSpPr txBox="1"/>
          <p:nvPr/>
        </p:nvSpPr>
        <p:spPr>
          <a:xfrm>
            <a:off x="1439333" y="4511289"/>
            <a:ext cx="932120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6. </a:t>
            </a:r>
            <a:r>
              <a:rPr lang="en-US" b="1" dirty="0">
                <a:ea typeface="+mn-lt"/>
                <a:cs typeface="+mn-lt"/>
              </a:rPr>
              <a:t>Limitations:</a:t>
            </a:r>
          </a:p>
          <a:p>
            <a:endParaRPr lang="en-US" b="1" dirty="0">
              <a:ea typeface="+mn-lt"/>
              <a:cs typeface="+mn-lt"/>
            </a:endParaRPr>
          </a:p>
          <a:p>
            <a:pPr marL="285750" indent="-285750">
              <a:buFont typeface="Wingdings"/>
              <a:buChar char="v"/>
            </a:pPr>
            <a:r>
              <a:rPr lang="en-US" dirty="0">
                <a:ea typeface="+mn-lt"/>
                <a:cs typeface="+mn-lt"/>
              </a:rPr>
              <a:t>The length of a probabilistic prediction by CNN in the sequences of predictions of frames is equal to the number of classes to be classified. In our case it is equal to 4 because we have 4 classes to classify. Therefore the length of feature vector of each frame for the RNN is dependent upon the number of classes to be classified. Less are the number of classes, less would be  the  length  of  feature  vector  for  each  frame.</a:t>
            </a:r>
            <a:endParaRPr lang="en-US" dirty="0"/>
          </a:p>
        </p:txBody>
      </p:sp>
      <p:pic>
        <p:nvPicPr>
          <p:cNvPr id="2" name="Picture 2" descr="Diagram&#10;&#10;Description automatically generated">
            <a:extLst>
              <a:ext uri="{FF2B5EF4-FFF2-40B4-BE49-F238E27FC236}">
                <a16:creationId xmlns:a16="http://schemas.microsoft.com/office/drawing/2014/main" id="{E661341D-EA67-BFDB-ED9E-D8042A6F6B20}"/>
              </a:ext>
            </a:extLst>
          </p:cNvPr>
          <p:cNvPicPr>
            <a:picLocks noChangeAspect="1"/>
          </p:cNvPicPr>
          <p:nvPr/>
        </p:nvPicPr>
        <p:blipFill>
          <a:blip r:embed="rId2"/>
          <a:stretch>
            <a:fillRect/>
          </a:stretch>
        </p:blipFill>
        <p:spPr>
          <a:xfrm>
            <a:off x="2659294" y="1508122"/>
            <a:ext cx="7027652" cy="2630147"/>
          </a:xfrm>
          <a:prstGeom prst="rect">
            <a:avLst/>
          </a:prstGeom>
        </p:spPr>
      </p:pic>
      <p:sp>
        <p:nvSpPr>
          <p:cNvPr id="3" name="TextBox 2">
            <a:extLst>
              <a:ext uri="{FF2B5EF4-FFF2-40B4-BE49-F238E27FC236}">
                <a16:creationId xmlns:a16="http://schemas.microsoft.com/office/drawing/2014/main" id="{17E197F4-7522-0652-073D-644C49DAA07A}"/>
              </a:ext>
            </a:extLst>
          </p:cNvPr>
          <p:cNvSpPr txBox="1"/>
          <p:nvPr/>
        </p:nvSpPr>
        <p:spPr>
          <a:xfrm>
            <a:off x="5039360" y="4148666"/>
            <a:ext cx="2875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Train RNN Illustration</a:t>
            </a:r>
          </a:p>
        </p:txBody>
      </p:sp>
    </p:spTree>
    <p:extLst>
      <p:ext uri="{BB962C8B-B14F-4D97-AF65-F5344CB8AC3E}">
        <p14:creationId xmlns:p14="http://schemas.microsoft.com/office/powerpoint/2010/main" val="1219835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8C1BEF-DA78-D69F-1EBA-6446AC8DACE4}"/>
              </a:ext>
            </a:extLst>
          </p:cNvPr>
          <p:cNvSpPr txBox="1"/>
          <p:nvPr/>
        </p:nvSpPr>
        <p:spPr>
          <a:xfrm>
            <a:off x="5401056" y="420624"/>
            <a:ext cx="2453640" cy="523220"/>
          </a:xfrm>
          <a:prstGeom prst="rect">
            <a:avLst/>
          </a:prstGeom>
          <a:noFill/>
        </p:spPr>
        <p:txBody>
          <a:bodyPr wrap="square" rtlCol="0">
            <a:spAutoFit/>
          </a:bodyPr>
          <a:lstStyle/>
          <a:p>
            <a:r>
              <a:rPr lang="en-IN" sz="2800" dirty="0"/>
              <a:t>RESULTS</a:t>
            </a:r>
          </a:p>
        </p:txBody>
      </p:sp>
      <p:sp>
        <p:nvSpPr>
          <p:cNvPr id="5" name="TextBox 4">
            <a:extLst>
              <a:ext uri="{FF2B5EF4-FFF2-40B4-BE49-F238E27FC236}">
                <a16:creationId xmlns:a16="http://schemas.microsoft.com/office/drawing/2014/main" id="{BFEF551C-9AAC-5B00-E29B-4FE356F45643}"/>
              </a:ext>
            </a:extLst>
          </p:cNvPr>
          <p:cNvSpPr txBox="1"/>
          <p:nvPr/>
        </p:nvSpPr>
        <p:spPr>
          <a:xfrm>
            <a:off x="2240280" y="1049839"/>
            <a:ext cx="3529584" cy="369332"/>
          </a:xfrm>
          <a:prstGeom prst="rect">
            <a:avLst/>
          </a:prstGeom>
          <a:noFill/>
        </p:spPr>
        <p:txBody>
          <a:bodyPr wrap="square" rtlCol="0">
            <a:spAutoFit/>
          </a:bodyPr>
          <a:lstStyle/>
          <a:p>
            <a:r>
              <a:rPr lang="en-IN" b="1" dirty="0"/>
              <a:t>Result of Approach 1</a:t>
            </a:r>
          </a:p>
        </p:txBody>
      </p:sp>
      <p:pic>
        <p:nvPicPr>
          <p:cNvPr id="7" name="Picture 6" descr="Text&#10;&#10;Description automatically generated with low confidence">
            <a:extLst>
              <a:ext uri="{FF2B5EF4-FFF2-40B4-BE49-F238E27FC236}">
                <a16:creationId xmlns:a16="http://schemas.microsoft.com/office/drawing/2014/main" id="{D538A2C5-7F86-E224-A37D-D437EBEDFF80}"/>
              </a:ext>
            </a:extLst>
          </p:cNvPr>
          <p:cNvPicPr>
            <a:picLocks noChangeAspect="1"/>
          </p:cNvPicPr>
          <p:nvPr/>
        </p:nvPicPr>
        <p:blipFill>
          <a:blip r:embed="rId2"/>
          <a:stretch>
            <a:fillRect/>
          </a:stretch>
        </p:blipFill>
        <p:spPr>
          <a:xfrm>
            <a:off x="2745486" y="1675203"/>
            <a:ext cx="5311140" cy="1005840"/>
          </a:xfrm>
          <a:prstGeom prst="rect">
            <a:avLst/>
          </a:prstGeom>
        </p:spPr>
      </p:pic>
      <p:sp>
        <p:nvSpPr>
          <p:cNvPr id="8" name="TextBox 7">
            <a:extLst>
              <a:ext uri="{FF2B5EF4-FFF2-40B4-BE49-F238E27FC236}">
                <a16:creationId xmlns:a16="http://schemas.microsoft.com/office/drawing/2014/main" id="{E15DFC2E-72CB-8F77-421C-D1C8C91D6996}"/>
              </a:ext>
            </a:extLst>
          </p:cNvPr>
          <p:cNvSpPr txBox="1"/>
          <p:nvPr/>
        </p:nvSpPr>
        <p:spPr>
          <a:xfrm>
            <a:off x="2745486" y="2886921"/>
            <a:ext cx="6581394"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Average accuracy obtained using this approach is 100%</a:t>
            </a:r>
            <a:endParaRPr lang="en-IN" dirty="0"/>
          </a:p>
        </p:txBody>
      </p:sp>
      <p:sp>
        <p:nvSpPr>
          <p:cNvPr id="10" name="TextBox 9">
            <a:extLst>
              <a:ext uri="{FF2B5EF4-FFF2-40B4-BE49-F238E27FC236}">
                <a16:creationId xmlns:a16="http://schemas.microsoft.com/office/drawing/2014/main" id="{FB136D44-0E74-35BA-66BD-8BDDE949E941}"/>
              </a:ext>
            </a:extLst>
          </p:cNvPr>
          <p:cNvSpPr txBox="1"/>
          <p:nvPr/>
        </p:nvSpPr>
        <p:spPr>
          <a:xfrm>
            <a:off x="2240280" y="3354122"/>
            <a:ext cx="3160776" cy="369332"/>
          </a:xfrm>
          <a:prstGeom prst="rect">
            <a:avLst/>
          </a:prstGeom>
          <a:noFill/>
        </p:spPr>
        <p:txBody>
          <a:bodyPr wrap="square" rtlCol="0">
            <a:spAutoFit/>
          </a:bodyPr>
          <a:lstStyle/>
          <a:p>
            <a:r>
              <a:rPr lang="en-IN" b="1" dirty="0"/>
              <a:t>Result of Approach 2</a:t>
            </a:r>
          </a:p>
        </p:txBody>
      </p:sp>
      <p:pic>
        <p:nvPicPr>
          <p:cNvPr id="12" name="Picture 11">
            <a:extLst>
              <a:ext uri="{FF2B5EF4-FFF2-40B4-BE49-F238E27FC236}">
                <a16:creationId xmlns:a16="http://schemas.microsoft.com/office/drawing/2014/main" id="{1B91A618-648D-B819-4E7A-62A0D02237B7}"/>
              </a:ext>
            </a:extLst>
          </p:cNvPr>
          <p:cNvPicPr>
            <a:picLocks noChangeAspect="1"/>
          </p:cNvPicPr>
          <p:nvPr/>
        </p:nvPicPr>
        <p:blipFill>
          <a:blip r:embed="rId3"/>
          <a:stretch>
            <a:fillRect/>
          </a:stretch>
        </p:blipFill>
        <p:spPr>
          <a:xfrm>
            <a:off x="2647157" y="3795665"/>
            <a:ext cx="9264387" cy="1361704"/>
          </a:xfrm>
          <a:prstGeom prst="rect">
            <a:avLst/>
          </a:prstGeom>
        </p:spPr>
      </p:pic>
      <p:sp>
        <p:nvSpPr>
          <p:cNvPr id="13" name="TextBox 12">
            <a:extLst>
              <a:ext uri="{FF2B5EF4-FFF2-40B4-BE49-F238E27FC236}">
                <a16:creationId xmlns:a16="http://schemas.microsoft.com/office/drawing/2014/main" id="{AA9BB992-E916-6959-A2D6-97FD9A34A351}"/>
              </a:ext>
            </a:extLst>
          </p:cNvPr>
          <p:cNvSpPr txBox="1"/>
          <p:nvPr/>
        </p:nvSpPr>
        <p:spPr>
          <a:xfrm>
            <a:off x="2494757" y="5255238"/>
            <a:ext cx="9125712" cy="1477328"/>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The second approach also provided a better accuracy as first approach because of the fact that in the first approach the input to the RNN was a sequence of 46 dimensional prediction while in the second approach the RNN was being given a sequence of 2048 dimensional pool layer output. This gave RNN more number of feature points to distinguish among different videos.</a:t>
            </a:r>
            <a:endParaRPr lang="en-IN" dirty="0"/>
          </a:p>
        </p:txBody>
      </p:sp>
    </p:spTree>
    <p:extLst>
      <p:ext uri="{BB962C8B-B14F-4D97-AF65-F5344CB8AC3E}">
        <p14:creationId xmlns:p14="http://schemas.microsoft.com/office/powerpoint/2010/main" val="66475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8C1BEF-DA78-D69F-1EBA-6446AC8DACE4}"/>
              </a:ext>
            </a:extLst>
          </p:cNvPr>
          <p:cNvSpPr txBox="1"/>
          <p:nvPr/>
        </p:nvSpPr>
        <p:spPr>
          <a:xfrm>
            <a:off x="4206240" y="300928"/>
            <a:ext cx="3603332" cy="523220"/>
          </a:xfrm>
          <a:prstGeom prst="rect">
            <a:avLst/>
          </a:prstGeom>
          <a:noFill/>
        </p:spPr>
        <p:txBody>
          <a:bodyPr wrap="square" rtlCol="0">
            <a:spAutoFit/>
          </a:bodyPr>
          <a:lstStyle/>
          <a:p>
            <a:r>
              <a:rPr lang="en-IN" sz="2800" dirty="0"/>
              <a:t>Performance Analysis</a:t>
            </a:r>
          </a:p>
        </p:txBody>
      </p:sp>
      <p:sp>
        <p:nvSpPr>
          <p:cNvPr id="5" name="TextBox 4">
            <a:extLst>
              <a:ext uri="{FF2B5EF4-FFF2-40B4-BE49-F238E27FC236}">
                <a16:creationId xmlns:a16="http://schemas.microsoft.com/office/drawing/2014/main" id="{BFEF551C-9AAC-5B00-E29B-4FE356F45643}"/>
              </a:ext>
            </a:extLst>
          </p:cNvPr>
          <p:cNvSpPr txBox="1"/>
          <p:nvPr/>
        </p:nvSpPr>
        <p:spPr>
          <a:xfrm>
            <a:off x="2169160" y="919897"/>
            <a:ext cx="3529584" cy="369332"/>
          </a:xfrm>
          <a:prstGeom prst="rect">
            <a:avLst/>
          </a:prstGeom>
          <a:noFill/>
        </p:spPr>
        <p:txBody>
          <a:bodyPr wrap="square" rtlCol="0">
            <a:spAutoFit/>
          </a:bodyPr>
          <a:lstStyle/>
          <a:p>
            <a:r>
              <a:rPr lang="en-IN" b="1" dirty="0"/>
              <a:t>Approach 1</a:t>
            </a:r>
          </a:p>
        </p:txBody>
      </p:sp>
      <p:pic>
        <p:nvPicPr>
          <p:cNvPr id="3" name="Picture 2" descr="Text&#10;&#10;Description automatically generated">
            <a:extLst>
              <a:ext uri="{FF2B5EF4-FFF2-40B4-BE49-F238E27FC236}">
                <a16:creationId xmlns:a16="http://schemas.microsoft.com/office/drawing/2014/main" id="{937F72DE-B748-A3B5-925E-67401C800AC9}"/>
              </a:ext>
            </a:extLst>
          </p:cNvPr>
          <p:cNvPicPr>
            <a:picLocks noChangeAspect="1"/>
          </p:cNvPicPr>
          <p:nvPr/>
        </p:nvPicPr>
        <p:blipFill>
          <a:blip r:embed="rId2"/>
          <a:stretch>
            <a:fillRect/>
          </a:stretch>
        </p:blipFill>
        <p:spPr>
          <a:xfrm>
            <a:off x="2759632" y="1419171"/>
            <a:ext cx="7646240" cy="5319221"/>
          </a:xfrm>
          <a:prstGeom prst="rect">
            <a:avLst/>
          </a:prstGeom>
        </p:spPr>
      </p:pic>
    </p:spTree>
    <p:extLst>
      <p:ext uri="{BB962C8B-B14F-4D97-AF65-F5344CB8AC3E}">
        <p14:creationId xmlns:p14="http://schemas.microsoft.com/office/powerpoint/2010/main" val="6304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EF551C-9AAC-5B00-E29B-4FE356F45643}"/>
              </a:ext>
            </a:extLst>
          </p:cNvPr>
          <p:cNvSpPr txBox="1"/>
          <p:nvPr/>
        </p:nvSpPr>
        <p:spPr>
          <a:xfrm>
            <a:off x="2130552" y="784663"/>
            <a:ext cx="3529584" cy="369332"/>
          </a:xfrm>
          <a:prstGeom prst="rect">
            <a:avLst/>
          </a:prstGeom>
          <a:noFill/>
        </p:spPr>
        <p:txBody>
          <a:bodyPr wrap="square" rtlCol="0">
            <a:spAutoFit/>
          </a:bodyPr>
          <a:lstStyle/>
          <a:p>
            <a:r>
              <a:rPr lang="en-IN" b="1" dirty="0"/>
              <a:t>Approach 2</a:t>
            </a:r>
          </a:p>
        </p:txBody>
      </p:sp>
      <p:pic>
        <p:nvPicPr>
          <p:cNvPr id="6" name="Picture 5" descr="Text&#10;&#10;Description automatically generated">
            <a:extLst>
              <a:ext uri="{FF2B5EF4-FFF2-40B4-BE49-F238E27FC236}">
                <a16:creationId xmlns:a16="http://schemas.microsoft.com/office/drawing/2014/main" id="{F762166C-B4BC-5844-AAA4-AFC2517E9D91}"/>
              </a:ext>
            </a:extLst>
          </p:cNvPr>
          <p:cNvPicPr>
            <a:picLocks noChangeAspect="1"/>
          </p:cNvPicPr>
          <p:nvPr/>
        </p:nvPicPr>
        <p:blipFill>
          <a:blip r:embed="rId2"/>
          <a:stretch>
            <a:fillRect/>
          </a:stretch>
        </p:blipFill>
        <p:spPr>
          <a:xfrm>
            <a:off x="2709054" y="1272177"/>
            <a:ext cx="7909560" cy="5258049"/>
          </a:xfrm>
          <a:prstGeom prst="rect">
            <a:avLst/>
          </a:prstGeom>
        </p:spPr>
      </p:pic>
    </p:spTree>
    <p:extLst>
      <p:ext uri="{BB962C8B-B14F-4D97-AF65-F5344CB8AC3E}">
        <p14:creationId xmlns:p14="http://schemas.microsoft.com/office/powerpoint/2010/main" val="167715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ADB2F-32BD-3434-FDB0-AAD1A2CDF0D4}"/>
              </a:ext>
            </a:extLst>
          </p:cNvPr>
          <p:cNvSpPr txBox="1"/>
          <p:nvPr/>
        </p:nvSpPr>
        <p:spPr>
          <a:xfrm>
            <a:off x="4654545" y="42999"/>
            <a:ext cx="2882909" cy="523220"/>
          </a:xfrm>
          <a:prstGeom prst="rect">
            <a:avLst/>
          </a:prstGeom>
          <a:noFill/>
        </p:spPr>
        <p:txBody>
          <a:bodyPr wrap="square" rtlCol="0">
            <a:spAutoFit/>
          </a:bodyPr>
          <a:lstStyle/>
          <a:p>
            <a:pPr algn="ctr"/>
            <a:r>
              <a:rPr lang="en-US" sz="2800" dirty="0"/>
              <a:t>Graph Analysis</a:t>
            </a:r>
            <a:endParaRPr lang="en-IN" sz="2800" dirty="0"/>
          </a:p>
        </p:txBody>
      </p:sp>
      <p:pic>
        <p:nvPicPr>
          <p:cNvPr id="4" name="Picture 3">
            <a:extLst>
              <a:ext uri="{FF2B5EF4-FFF2-40B4-BE49-F238E27FC236}">
                <a16:creationId xmlns:a16="http://schemas.microsoft.com/office/drawing/2014/main" id="{622AD0EE-5F35-A5C1-4320-B0EE6E45804B}"/>
              </a:ext>
            </a:extLst>
          </p:cNvPr>
          <p:cNvPicPr>
            <a:picLocks noChangeAspect="1"/>
          </p:cNvPicPr>
          <p:nvPr/>
        </p:nvPicPr>
        <p:blipFill>
          <a:blip r:embed="rId2"/>
          <a:stretch>
            <a:fillRect/>
          </a:stretch>
        </p:blipFill>
        <p:spPr>
          <a:xfrm>
            <a:off x="1856728" y="915428"/>
            <a:ext cx="3616966" cy="2712725"/>
          </a:xfrm>
          <a:prstGeom prst="rect">
            <a:avLst/>
          </a:prstGeom>
        </p:spPr>
      </p:pic>
      <p:pic>
        <p:nvPicPr>
          <p:cNvPr id="8" name="Picture 7">
            <a:extLst>
              <a:ext uri="{FF2B5EF4-FFF2-40B4-BE49-F238E27FC236}">
                <a16:creationId xmlns:a16="http://schemas.microsoft.com/office/drawing/2014/main" id="{85A2FFA0-3764-09F9-1DCB-9BDB18E614F2}"/>
              </a:ext>
            </a:extLst>
          </p:cNvPr>
          <p:cNvPicPr>
            <a:picLocks noChangeAspect="1"/>
          </p:cNvPicPr>
          <p:nvPr/>
        </p:nvPicPr>
        <p:blipFill>
          <a:blip r:embed="rId3"/>
          <a:stretch>
            <a:fillRect/>
          </a:stretch>
        </p:blipFill>
        <p:spPr>
          <a:xfrm>
            <a:off x="6969752" y="735371"/>
            <a:ext cx="4237723" cy="3036053"/>
          </a:xfrm>
          <a:prstGeom prst="rect">
            <a:avLst/>
          </a:prstGeom>
        </p:spPr>
      </p:pic>
      <p:sp>
        <p:nvSpPr>
          <p:cNvPr id="10" name="TextBox 9">
            <a:extLst>
              <a:ext uri="{FF2B5EF4-FFF2-40B4-BE49-F238E27FC236}">
                <a16:creationId xmlns:a16="http://schemas.microsoft.com/office/drawing/2014/main" id="{1D2392EA-C37F-A858-D17B-FFB78ACABB3C}"/>
              </a:ext>
            </a:extLst>
          </p:cNvPr>
          <p:cNvSpPr txBox="1"/>
          <p:nvPr/>
        </p:nvSpPr>
        <p:spPr>
          <a:xfrm>
            <a:off x="2305398" y="3684791"/>
            <a:ext cx="2651760" cy="369332"/>
          </a:xfrm>
          <a:prstGeom prst="rect">
            <a:avLst/>
          </a:prstGeom>
          <a:noFill/>
        </p:spPr>
        <p:txBody>
          <a:bodyPr wrap="square" rtlCol="0">
            <a:spAutoFit/>
          </a:bodyPr>
          <a:lstStyle/>
          <a:p>
            <a:r>
              <a:rPr lang="en-US" dirty="0"/>
              <a:t>Approach 2 Accuracy</a:t>
            </a:r>
            <a:endParaRPr lang="en-IN" dirty="0"/>
          </a:p>
        </p:txBody>
      </p:sp>
      <p:sp>
        <p:nvSpPr>
          <p:cNvPr id="11" name="TextBox 10">
            <a:extLst>
              <a:ext uri="{FF2B5EF4-FFF2-40B4-BE49-F238E27FC236}">
                <a16:creationId xmlns:a16="http://schemas.microsoft.com/office/drawing/2014/main" id="{5B3538C4-7EE2-7AFD-1596-422B9D672AA4}"/>
              </a:ext>
            </a:extLst>
          </p:cNvPr>
          <p:cNvSpPr txBox="1"/>
          <p:nvPr/>
        </p:nvSpPr>
        <p:spPr>
          <a:xfrm>
            <a:off x="8107680" y="3696258"/>
            <a:ext cx="2651760" cy="369332"/>
          </a:xfrm>
          <a:prstGeom prst="rect">
            <a:avLst/>
          </a:prstGeom>
          <a:noFill/>
        </p:spPr>
        <p:txBody>
          <a:bodyPr wrap="square" rtlCol="0">
            <a:spAutoFit/>
          </a:bodyPr>
          <a:lstStyle/>
          <a:p>
            <a:r>
              <a:rPr lang="en-US" dirty="0"/>
              <a:t>Approach 2 Loss</a:t>
            </a:r>
            <a:endParaRPr lang="en-IN" dirty="0"/>
          </a:p>
        </p:txBody>
      </p:sp>
      <p:pic>
        <p:nvPicPr>
          <p:cNvPr id="13" name="Picture 12">
            <a:extLst>
              <a:ext uri="{FF2B5EF4-FFF2-40B4-BE49-F238E27FC236}">
                <a16:creationId xmlns:a16="http://schemas.microsoft.com/office/drawing/2014/main" id="{166064C2-6E39-8C3F-0100-C06B3A343389}"/>
              </a:ext>
            </a:extLst>
          </p:cNvPr>
          <p:cNvPicPr>
            <a:picLocks noChangeAspect="1"/>
          </p:cNvPicPr>
          <p:nvPr/>
        </p:nvPicPr>
        <p:blipFill>
          <a:blip r:embed="rId4"/>
          <a:stretch>
            <a:fillRect/>
          </a:stretch>
        </p:blipFill>
        <p:spPr>
          <a:xfrm>
            <a:off x="1856728" y="4058915"/>
            <a:ext cx="3616966" cy="2712724"/>
          </a:xfrm>
          <a:prstGeom prst="rect">
            <a:avLst/>
          </a:prstGeom>
        </p:spPr>
      </p:pic>
      <p:pic>
        <p:nvPicPr>
          <p:cNvPr id="15" name="Picture 14">
            <a:extLst>
              <a:ext uri="{FF2B5EF4-FFF2-40B4-BE49-F238E27FC236}">
                <a16:creationId xmlns:a16="http://schemas.microsoft.com/office/drawing/2014/main" id="{62C96D70-CC98-58E3-08FF-21828366CF5E}"/>
              </a:ext>
            </a:extLst>
          </p:cNvPr>
          <p:cNvPicPr>
            <a:picLocks noChangeAspect="1"/>
          </p:cNvPicPr>
          <p:nvPr/>
        </p:nvPicPr>
        <p:blipFill>
          <a:blip r:embed="rId5"/>
          <a:stretch>
            <a:fillRect/>
          </a:stretch>
        </p:blipFill>
        <p:spPr>
          <a:xfrm>
            <a:off x="7164984" y="3972554"/>
            <a:ext cx="3847260" cy="2885445"/>
          </a:xfrm>
          <a:prstGeom prst="rect">
            <a:avLst/>
          </a:prstGeom>
        </p:spPr>
      </p:pic>
      <p:sp>
        <p:nvSpPr>
          <p:cNvPr id="16" name="TextBox 15">
            <a:extLst>
              <a:ext uri="{FF2B5EF4-FFF2-40B4-BE49-F238E27FC236}">
                <a16:creationId xmlns:a16="http://schemas.microsoft.com/office/drawing/2014/main" id="{089DFA35-1BC8-E919-9FFE-AE2AE32A23B4}"/>
              </a:ext>
            </a:extLst>
          </p:cNvPr>
          <p:cNvSpPr txBox="1"/>
          <p:nvPr/>
        </p:nvSpPr>
        <p:spPr>
          <a:xfrm>
            <a:off x="2454904" y="704776"/>
            <a:ext cx="2651760" cy="369332"/>
          </a:xfrm>
          <a:prstGeom prst="rect">
            <a:avLst/>
          </a:prstGeom>
          <a:noFill/>
        </p:spPr>
        <p:txBody>
          <a:bodyPr wrap="square" rtlCol="0">
            <a:spAutoFit/>
          </a:bodyPr>
          <a:lstStyle/>
          <a:p>
            <a:r>
              <a:rPr lang="en-US" dirty="0"/>
              <a:t>Approach 1 Accuracy</a:t>
            </a:r>
            <a:endParaRPr lang="en-IN" dirty="0"/>
          </a:p>
        </p:txBody>
      </p:sp>
      <p:sp>
        <p:nvSpPr>
          <p:cNvPr id="17" name="TextBox 16">
            <a:extLst>
              <a:ext uri="{FF2B5EF4-FFF2-40B4-BE49-F238E27FC236}">
                <a16:creationId xmlns:a16="http://schemas.microsoft.com/office/drawing/2014/main" id="{6D3F9CD7-2113-0CDD-D62B-018B0007A4BF}"/>
              </a:ext>
            </a:extLst>
          </p:cNvPr>
          <p:cNvSpPr txBox="1"/>
          <p:nvPr/>
        </p:nvSpPr>
        <p:spPr>
          <a:xfrm>
            <a:off x="8107680" y="625871"/>
            <a:ext cx="2651760" cy="369332"/>
          </a:xfrm>
          <a:prstGeom prst="rect">
            <a:avLst/>
          </a:prstGeom>
          <a:noFill/>
        </p:spPr>
        <p:txBody>
          <a:bodyPr wrap="square" rtlCol="0">
            <a:spAutoFit/>
          </a:bodyPr>
          <a:lstStyle/>
          <a:p>
            <a:r>
              <a:rPr lang="en-US" dirty="0"/>
              <a:t>Approach 1 Loss</a:t>
            </a:r>
            <a:endParaRPr lang="en-IN" dirty="0"/>
          </a:p>
        </p:txBody>
      </p:sp>
    </p:spTree>
    <p:extLst>
      <p:ext uri="{BB962C8B-B14F-4D97-AF65-F5344CB8AC3E}">
        <p14:creationId xmlns:p14="http://schemas.microsoft.com/office/powerpoint/2010/main" val="1369828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CFB5C-B4B3-F528-3F35-8982828AEEC4}"/>
              </a:ext>
            </a:extLst>
          </p:cNvPr>
          <p:cNvSpPr txBox="1"/>
          <p:nvPr/>
        </p:nvSpPr>
        <p:spPr>
          <a:xfrm>
            <a:off x="3587978" y="293449"/>
            <a:ext cx="6041985" cy="523220"/>
          </a:xfrm>
          <a:prstGeom prst="rect">
            <a:avLst/>
          </a:prstGeom>
          <a:noFill/>
        </p:spPr>
        <p:txBody>
          <a:bodyPr wrap="square" rtlCol="0">
            <a:spAutoFit/>
          </a:bodyPr>
          <a:lstStyle/>
          <a:p>
            <a:pPr algn="ctr"/>
            <a:r>
              <a:rPr lang="en-IN" sz="2800" dirty="0"/>
              <a:t>CONCLUSION AND FUTURE WORK</a:t>
            </a:r>
          </a:p>
        </p:txBody>
      </p:sp>
      <p:sp>
        <p:nvSpPr>
          <p:cNvPr id="3" name="TextBox 2">
            <a:extLst>
              <a:ext uri="{FF2B5EF4-FFF2-40B4-BE49-F238E27FC236}">
                <a16:creationId xmlns:a16="http://schemas.microsoft.com/office/drawing/2014/main" id="{63D87CB4-08DA-41A0-FEBF-1932E78F310C}"/>
              </a:ext>
            </a:extLst>
          </p:cNvPr>
          <p:cNvSpPr txBox="1"/>
          <p:nvPr/>
        </p:nvSpPr>
        <p:spPr>
          <a:xfrm>
            <a:off x="1703215" y="856001"/>
            <a:ext cx="9811512" cy="544694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In conclusion, the report presented a successful system for recognizing isolated hand gestures from the Argentinian Sign Language (LSA) using both spatial and temporal features. The use of Convolutional Neural Network (CNN) and Recurrent Neural Network (RNN) models achieved an accuracy of 100% in classifying the gestures. The report also identified the challenge of recognizing continuous sign language gestures and proposed further work on real-time gesture recognition for individual gestures and sentence-level sign language.</a:t>
            </a:r>
          </a:p>
          <a:p>
            <a:pPr marL="285750" indent="-285750">
              <a:lnSpc>
                <a:spcPct val="150000"/>
              </a:lnSpc>
              <a:buFont typeface="Arial" panose="020B0604020202020204" pitchFamily="34" charset="0"/>
              <a:buChar char="•"/>
            </a:pPr>
            <a:endParaRPr lang="en-US" dirty="0"/>
          </a:p>
          <a:p>
            <a:pPr marL="285750" indent="-285750">
              <a:lnSpc>
                <a:spcPct val="150000"/>
              </a:lnSpc>
              <a:buFont typeface="Wingdings" panose="05000000000000000000" pitchFamily="2" charset="2"/>
              <a:buChar char="v"/>
            </a:pPr>
            <a:r>
              <a:rPr lang="en-US" dirty="0"/>
              <a:t>For future work, the focus could be on combining the CNN and RNN models into a single model to improve the overall efficiency and accuracy of the system. Additionally, exploring the use of different datasets and incorporating other features such as facial expressions and body language could enhance the recognition of sign language gestures. The proposed system could also be tested and evaluated in different contexts and environments to assess its performance in real-world scenarios.</a:t>
            </a:r>
            <a:endParaRPr lang="en-IN" dirty="0"/>
          </a:p>
        </p:txBody>
      </p:sp>
    </p:spTree>
    <p:extLst>
      <p:ext uri="{BB962C8B-B14F-4D97-AF65-F5344CB8AC3E}">
        <p14:creationId xmlns:p14="http://schemas.microsoft.com/office/powerpoint/2010/main" val="417251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686781" y="389980"/>
            <a:ext cx="3171825" cy="781278"/>
          </a:xfrm>
        </p:spPr>
        <p:txBody>
          <a:bodyPr/>
          <a:lstStyle/>
          <a:p>
            <a:r>
              <a:rPr lang="en-ZA" dirty="0"/>
              <a:t>INTRODUCTION</a:t>
            </a:r>
          </a:p>
        </p:txBody>
      </p:sp>
      <p:sp useBgFill="1">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44928" y="1487362"/>
            <a:ext cx="5965320" cy="4979734"/>
          </a:xfrm>
        </p:spPr>
        <p:txBody>
          <a:bodyPr vert="horz" lIns="91440" tIns="45720" rIns="91440" bIns="45720" rtlCol="0" anchor="t">
            <a:noAutofit/>
          </a:bodyPr>
          <a:lstStyle/>
          <a:p>
            <a:pPr marL="285750" indent="-285750">
              <a:buFont typeface="Wingdings" panose="020B0604020202020204" pitchFamily="34" charset="0"/>
              <a:buChar char="v"/>
            </a:pPr>
            <a:r>
              <a:rPr lang="en-US" sz="1800" dirty="0">
                <a:ea typeface="+mn-lt"/>
                <a:cs typeface="+mn-lt"/>
              </a:rPr>
              <a:t>The world is hardly live without communication, no matter whether it is in the form of texture, voice or visual expression. Gestural communication is always in the scope of confidential and secure communication.</a:t>
            </a:r>
            <a:endParaRPr lang="en-US" sz="1800" dirty="0"/>
          </a:p>
          <a:p>
            <a:pPr marL="285750" indent="-285750">
              <a:buFont typeface="Wingdings" panose="020B0604020202020204" pitchFamily="34" charset="0"/>
              <a:buChar char="v"/>
            </a:pPr>
            <a:r>
              <a:rPr lang="en-US" sz="1800" dirty="0">
                <a:ea typeface="+mn-lt"/>
                <a:cs typeface="+mn-lt"/>
              </a:rPr>
              <a:t>Sign language is a form of gesture used by the deaf and dumb community for communication when audio is impossible, typing and writing are difficult. It has regional variations like ISL and ASL, and can be performed using one or two hands in isolated or continuous forms.</a:t>
            </a:r>
          </a:p>
          <a:p>
            <a:pPr marL="285750" indent="-285750">
              <a:buFont typeface="Wingdings" panose="020B0604020202020204" pitchFamily="34" charset="0"/>
              <a:buChar char="v"/>
            </a:pPr>
            <a:r>
              <a:rPr lang="en-US" sz="1800" dirty="0">
                <a:ea typeface="+mn-lt"/>
                <a:cs typeface="+mn-lt"/>
              </a:rPr>
              <a:t>Gesture recognition technology can greatly benefit the deaf and hard-of-hearing community, improving their ability to communicate with the hearing world</a:t>
            </a:r>
            <a:endParaRPr lang="en-US" sz="1800"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CFB5C-B4B3-F528-3F35-8982828AEEC4}"/>
              </a:ext>
            </a:extLst>
          </p:cNvPr>
          <p:cNvSpPr txBox="1"/>
          <p:nvPr/>
        </p:nvSpPr>
        <p:spPr>
          <a:xfrm>
            <a:off x="4293976" y="216447"/>
            <a:ext cx="3877056" cy="523220"/>
          </a:xfrm>
          <a:prstGeom prst="rect">
            <a:avLst/>
          </a:prstGeom>
          <a:noFill/>
        </p:spPr>
        <p:txBody>
          <a:bodyPr wrap="square" rtlCol="0">
            <a:spAutoFit/>
          </a:bodyPr>
          <a:lstStyle/>
          <a:p>
            <a:pPr algn="ctr"/>
            <a:r>
              <a:rPr lang="en-IN" sz="2800" dirty="0"/>
              <a:t>REFERENCES</a:t>
            </a:r>
          </a:p>
        </p:txBody>
      </p:sp>
      <p:sp>
        <p:nvSpPr>
          <p:cNvPr id="4" name="TextBox 3">
            <a:extLst>
              <a:ext uri="{FF2B5EF4-FFF2-40B4-BE49-F238E27FC236}">
                <a16:creationId xmlns:a16="http://schemas.microsoft.com/office/drawing/2014/main" id="{F278E863-71DD-215C-EDD3-8C15C5F6838A}"/>
              </a:ext>
            </a:extLst>
          </p:cNvPr>
          <p:cNvSpPr txBox="1"/>
          <p:nvPr/>
        </p:nvSpPr>
        <p:spPr>
          <a:xfrm>
            <a:off x="1469985" y="779114"/>
            <a:ext cx="10278319" cy="5862439"/>
          </a:xfrm>
          <a:prstGeom prst="rect">
            <a:avLst/>
          </a:prstGeom>
          <a:noFill/>
        </p:spPr>
        <p:txBody>
          <a:bodyPr wrap="square" rtlCol="0">
            <a:spAutoFit/>
          </a:bodyPr>
          <a:lstStyle/>
          <a:p>
            <a:pPr>
              <a:lnSpc>
                <a:spcPct val="150000"/>
              </a:lnSpc>
            </a:pPr>
            <a:r>
              <a:rPr lang="en-IN" dirty="0"/>
              <a:t>[1] H. </a:t>
            </a:r>
            <a:r>
              <a:rPr lang="en-IN" dirty="0" err="1"/>
              <a:t>Alabkari</a:t>
            </a:r>
            <a:r>
              <a:rPr lang="en-IN" dirty="0"/>
              <a:t>, H. </a:t>
            </a:r>
            <a:r>
              <a:rPr lang="en-IN" dirty="0" err="1"/>
              <a:t>Elgibreen</a:t>
            </a:r>
            <a:r>
              <a:rPr lang="en-IN" dirty="0"/>
              <a:t>, and M. R. Al-</a:t>
            </a:r>
            <a:r>
              <a:rPr lang="en-IN" dirty="0" err="1"/>
              <a:t>khaldi</a:t>
            </a:r>
            <a:r>
              <a:rPr lang="en-IN" dirty="0"/>
              <a:t>, "Sign Language Recognition Based on Convolutional Neural Networks," in Proceedings of the 2019 International Conference on Computing, Networking and Communications (ICNC), 2019.</a:t>
            </a:r>
          </a:p>
          <a:p>
            <a:pPr>
              <a:lnSpc>
                <a:spcPct val="150000"/>
              </a:lnSpc>
            </a:pPr>
            <a:endParaRPr lang="en-IN" dirty="0"/>
          </a:p>
          <a:p>
            <a:pPr>
              <a:lnSpc>
                <a:spcPct val="150000"/>
              </a:lnSpc>
            </a:pPr>
            <a:r>
              <a:rPr lang="en-IN" dirty="0"/>
              <a:t>[2] M. Al-</a:t>
            </a:r>
            <a:r>
              <a:rPr lang="en-IN" dirty="0" err="1"/>
              <a:t>Rousan</a:t>
            </a:r>
            <a:r>
              <a:rPr lang="en-IN" dirty="0"/>
              <a:t>, M. Al-</a:t>
            </a:r>
            <a:r>
              <a:rPr lang="en-IN" dirty="0" err="1"/>
              <a:t>Fahoum</a:t>
            </a:r>
            <a:r>
              <a:rPr lang="en-IN" dirty="0"/>
              <a:t>, and A. Al-</a:t>
            </a:r>
            <a:r>
              <a:rPr lang="en-IN" dirty="0" err="1"/>
              <a:t>Rababah</a:t>
            </a:r>
            <a:r>
              <a:rPr lang="en-IN" dirty="0"/>
              <a:t>, "Arabic Sign Language Recognition System Using Deep Neural Networks," in Proceedings of the 2020 International Conference on Advanced Machine Learning Technologies and Applications (AMLTA), 2020. </a:t>
            </a:r>
          </a:p>
          <a:p>
            <a:pPr>
              <a:lnSpc>
                <a:spcPct val="150000"/>
              </a:lnSpc>
            </a:pPr>
            <a:endParaRPr lang="en-IN" dirty="0"/>
          </a:p>
          <a:p>
            <a:pPr>
              <a:lnSpc>
                <a:spcPct val="150000"/>
              </a:lnSpc>
            </a:pPr>
            <a:r>
              <a:rPr lang="en-IN" dirty="0"/>
              <a:t>[3] Tripathi, Kumud, and Neha </a:t>
            </a:r>
            <a:r>
              <a:rPr lang="en-IN" dirty="0" err="1"/>
              <a:t>Baranwal</a:t>
            </a:r>
            <a:r>
              <a:rPr lang="en-IN" dirty="0"/>
              <a:t> GC Nandi. "Continuous Indian Sign Language Gesture Recognition and Sentence Formation." Procedia Computer Science 54 (2015): 523-531.</a:t>
            </a:r>
          </a:p>
          <a:p>
            <a:pPr>
              <a:lnSpc>
                <a:spcPct val="150000"/>
              </a:lnSpc>
            </a:pPr>
            <a:endParaRPr lang="en-IN" dirty="0"/>
          </a:p>
          <a:p>
            <a:pPr>
              <a:lnSpc>
                <a:spcPct val="150000"/>
              </a:lnSpc>
            </a:pPr>
            <a:r>
              <a:rPr lang="en-US" dirty="0"/>
              <a:t>[4] A. Hamad, H. Aly, and F. E. Abd El-</a:t>
            </a:r>
            <a:r>
              <a:rPr lang="en-US" dirty="0" err="1"/>
              <a:t>Samie</a:t>
            </a:r>
            <a:r>
              <a:rPr lang="en-US" dirty="0"/>
              <a:t>, "Real-Time Hand Gesture Recognition for Arabic Sign Language Using Convolutional Neural Network," in Proceedings of the 2019 IEEE 9th Annual Computing and Communication Workshop and Conference (CCWC), 2019</a:t>
            </a:r>
            <a:endParaRPr lang="en-IN" dirty="0"/>
          </a:p>
        </p:txBody>
      </p:sp>
    </p:spTree>
    <p:extLst>
      <p:ext uri="{BB962C8B-B14F-4D97-AF65-F5344CB8AC3E}">
        <p14:creationId xmlns:p14="http://schemas.microsoft.com/office/powerpoint/2010/main" val="2419798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186311" y="1672180"/>
            <a:ext cx="4179570" cy="1524735"/>
          </a:xfrm>
        </p:spPr>
        <p:txBody>
          <a:bodyPr/>
          <a:lstStyle/>
          <a:p>
            <a:r>
              <a:rPr lang="en-US" dirty="0"/>
              <a:t>THANK YOU </a:t>
            </a:r>
          </a:p>
        </p:txBody>
      </p:sp>
      <p:pic>
        <p:nvPicPr>
          <p:cNvPr id="7" name="Picture 7" descr="A picture containing handwear&#10;&#10;Description automatically generated">
            <a:extLst>
              <a:ext uri="{FF2B5EF4-FFF2-40B4-BE49-F238E27FC236}">
                <a16:creationId xmlns:a16="http://schemas.microsoft.com/office/drawing/2014/main" id="{03403CD1-AE94-86EA-1C99-0FCB46389BD3}"/>
              </a:ext>
            </a:extLst>
          </p:cNvPr>
          <p:cNvPicPr>
            <a:picLocks noChangeAspect="1"/>
          </p:cNvPicPr>
          <p:nvPr/>
        </p:nvPicPr>
        <p:blipFill>
          <a:blip r:embed="rId2"/>
          <a:stretch>
            <a:fillRect/>
          </a:stretch>
        </p:blipFill>
        <p:spPr>
          <a:xfrm>
            <a:off x="4287278" y="3514633"/>
            <a:ext cx="7103533" cy="1525568"/>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588003" y="262980"/>
            <a:ext cx="2409826" cy="781278"/>
          </a:xfrm>
        </p:spPr>
        <p:txBody>
          <a:bodyPr/>
          <a:lstStyle/>
          <a:p>
            <a:r>
              <a:rPr lang="en-ZA" dirty="0"/>
              <a:t>MOTIVATION</a:t>
            </a: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02595" y="1303918"/>
            <a:ext cx="5471432" cy="4669291"/>
          </a:xfrm>
        </p:spPr>
        <p:txBody>
          <a:bodyPr vert="horz" lIns="91440" tIns="45720" rIns="91440" bIns="45720" rtlCol="0" anchor="t">
            <a:noAutofit/>
          </a:bodyPr>
          <a:lstStyle/>
          <a:p>
            <a:pPr marL="285750" indent="-285750">
              <a:buFont typeface="Wingdings" panose="020B0604020202020204" pitchFamily="34" charset="0"/>
              <a:buChar char="v"/>
            </a:pPr>
            <a:r>
              <a:rPr lang="en-US" sz="1800" dirty="0">
                <a:ea typeface="+mn-lt"/>
                <a:cs typeface="+mn-lt"/>
              </a:rPr>
              <a:t>Sign language is learned by deaf and dumb, and usually it is not known to normal people, so it becomes a challenge for communication between a normal and hearing impaired person.</a:t>
            </a:r>
            <a:endParaRPr lang="en-US" sz="1800" b="1" dirty="0">
              <a:ea typeface="+mn-lt"/>
              <a:cs typeface="+mn-lt"/>
            </a:endParaRPr>
          </a:p>
          <a:p>
            <a:pPr marL="285750" indent="-285750">
              <a:buFont typeface="Wingdings" panose="020B0604020202020204" pitchFamily="34" charset="0"/>
              <a:buChar char="v"/>
            </a:pPr>
            <a:r>
              <a:rPr lang="en-US" sz="1800" dirty="0">
                <a:ea typeface="+mn-lt"/>
                <a:cs typeface="+mn-lt"/>
              </a:rPr>
              <a:t>Its strike to our mind to bridge the between hearing impaired and normal people to make the communication easier.</a:t>
            </a:r>
          </a:p>
          <a:p>
            <a:pPr marL="285750" indent="-285750">
              <a:buFont typeface="Wingdings" panose="020B0604020202020204" pitchFamily="34" charset="0"/>
              <a:buChar char="v"/>
            </a:pPr>
            <a:r>
              <a:rPr lang="en-US" sz="1800" dirty="0">
                <a:ea typeface="+mn-lt"/>
                <a:cs typeface="+mn-lt"/>
              </a:rPr>
              <a:t>Sign language gesture recognition from video sequences using CNNs and RNNs shows great potential and could help improve communication for people who use sign language.</a:t>
            </a:r>
          </a:p>
        </p:txBody>
      </p:sp>
    </p:spTree>
    <p:extLst>
      <p:ext uri="{BB962C8B-B14F-4D97-AF65-F5344CB8AC3E}">
        <p14:creationId xmlns:p14="http://schemas.microsoft.com/office/powerpoint/2010/main" val="336015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798662" y="430298"/>
            <a:ext cx="2917826" cy="710723"/>
          </a:xfrm>
        </p:spPr>
        <p:txBody>
          <a:bodyPr/>
          <a:lstStyle/>
          <a:p>
            <a:r>
              <a:rPr lang="en-ZA" dirty="0"/>
              <a:t>OBJECTIVE</a:t>
            </a: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343706" y="1713140"/>
            <a:ext cx="5400876" cy="4133068"/>
          </a:xfrm>
        </p:spPr>
        <p:txBody>
          <a:bodyPr vert="horz" lIns="91440" tIns="45720" rIns="91440" bIns="45720" rtlCol="0" anchor="t">
            <a:noAutofit/>
          </a:bodyPr>
          <a:lstStyle/>
          <a:p>
            <a:pPr marL="285750" indent="-285750">
              <a:buFont typeface="Wingdings" panose="020B0604020202020204" pitchFamily="34" charset="0"/>
              <a:buChar char="v"/>
            </a:pPr>
            <a:r>
              <a:rPr lang="en-US" sz="1800" dirty="0">
                <a:ea typeface="+mn-lt"/>
                <a:cs typeface="+mn-lt"/>
              </a:rPr>
              <a:t>The primary objective is to improve communication between the deaf and hard-of-hearing community and the hearing community.</a:t>
            </a:r>
          </a:p>
          <a:p>
            <a:pPr marL="285750" indent="-285750">
              <a:buFont typeface="Wingdings" panose="020B0604020202020204" pitchFamily="34" charset="0"/>
              <a:buChar char="v"/>
            </a:pPr>
            <a:r>
              <a:rPr lang="en-US" sz="1800" dirty="0">
                <a:ea typeface="+mn-lt"/>
                <a:cs typeface="+mn-lt"/>
              </a:rPr>
              <a:t> The project involves developing and training CNN and RNN models, testing the system's accuracy and efficiency, evaluating its performance using relevant metrics, exploring potential applications in real-world scenarios, and identifying areas for future research and development.</a:t>
            </a:r>
            <a:endParaRPr lang="en-US" sz="1800" dirty="0"/>
          </a:p>
        </p:txBody>
      </p:sp>
    </p:spTree>
    <p:extLst>
      <p:ext uri="{BB962C8B-B14F-4D97-AF65-F5344CB8AC3E}">
        <p14:creationId xmlns:p14="http://schemas.microsoft.com/office/powerpoint/2010/main" val="188063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624840" y="0"/>
            <a:ext cx="10515600" cy="721714"/>
          </a:xfrm>
        </p:spPr>
        <p:txBody>
          <a:bodyPr anchor="ctr">
            <a:normAutofit/>
          </a:bodyPr>
          <a:lstStyle/>
          <a:p>
            <a:r>
              <a:rPr lang="en-US">
                <a:ea typeface="+mj-lt"/>
                <a:cs typeface="+mj-lt"/>
              </a:rPr>
              <a:t>LITERATURE REVIEW</a:t>
            </a:r>
            <a:endParaRPr lang="en-US"/>
          </a:p>
          <a:p>
            <a:endParaRPr lang="en-US" dirty="0"/>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397240" y="5991225"/>
            <a:ext cx="2743200" cy="365125"/>
          </a:xfrm>
        </p:spPr>
        <p:txBody>
          <a:bodyPr/>
          <a:lstStyle/>
          <a:p>
            <a:fld id="{B5CEABB6-07DC-46E8-9B57-56EC44A396E5}" type="slidenum">
              <a:rPr lang="en-US" smtClean="0"/>
              <a:pPr/>
              <a:t>5</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285353840"/>
              </p:ext>
            </p:extLst>
          </p:nvPr>
        </p:nvGraphicFramePr>
        <p:xfrm>
          <a:off x="752162" y="615502"/>
          <a:ext cx="10678609" cy="6567617"/>
        </p:xfrm>
        <a:graphic>
          <a:graphicData uri="http://schemas.openxmlformats.org/drawingml/2006/table">
            <a:tbl>
              <a:tblPr firstRow="1" bandRow="1">
                <a:tableStyleId>{5C22544A-7EE6-4342-B048-85BDC9FD1C3A}</a:tableStyleId>
              </a:tblPr>
              <a:tblGrid>
                <a:gridCol w="1963259">
                  <a:extLst>
                    <a:ext uri="{9D8B030D-6E8A-4147-A177-3AD203B41FA5}">
                      <a16:colId xmlns:a16="http://schemas.microsoft.com/office/drawing/2014/main" val="3446012419"/>
                    </a:ext>
                  </a:extLst>
                </a:gridCol>
                <a:gridCol w="1630205">
                  <a:extLst>
                    <a:ext uri="{9D8B030D-6E8A-4147-A177-3AD203B41FA5}">
                      <a16:colId xmlns:a16="http://schemas.microsoft.com/office/drawing/2014/main" val="4052646397"/>
                    </a:ext>
                  </a:extLst>
                </a:gridCol>
                <a:gridCol w="1665264">
                  <a:extLst>
                    <a:ext uri="{9D8B030D-6E8A-4147-A177-3AD203B41FA5}">
                      <a16:colId xmlns:a16="http://schemas.microsoft.com/office/drawing/2014/main" val="1935352797"/>
                    </a:ext>
                  </a:extLst>
                </a:gridCol>
                <a:gridCol w="1998316">
                  <a:extLst>
                    <a:ext uri="{9D8B030D-6E8A-4147-A177-3AD203B41FA5}">
                      <a16:colId xmlns:a16="http://schemas.microsoft.com/office/drawing/2014/main" val="1218263486"/>
                    </a:ext>
                  </a:extLst>
                </a:gridCol>
                <a:gridCol w="1630205">
                  <a:extLst>
                    <a:ext uri="{9D8B030D-6E8A-4147-A177-3AD203B41FA5}">
                      <a16:colId xmlns:a16="http://schemas.microsoft.com/office/drawing/2014/main" val="3235153012"/>
                    </a:ext>
                  </a:extLst>
                </a:gridCol>
                <a:gridCol w="1791360">
                  <a:extLst>
                    <a:ext uri="{9D8B030D-6E8A-4147-A177-3AD203B41FA5}">
                      <a16:colId xmlns:a16="http://schemas.microsoft.com/office/drawing/2014/main" val="1961935740"/>
                    </a:ext>
                  </a:extLst>
                </a:gridCol>
              </a:tblGrid>
              <a:tr h="283020">
                <a:tc>
                  <a:txBody>
                    <a:bodyPr/>
                    <a:lstStyle/>
                    <a:p>
                      <a:pPr algn="ctr" fontAlgn="b"/>
                      <a:r>
                        <a:rPr lang="en-US" sz="1200" b="0" i="0" u="none" strike="noStrike">
                          <a:solidFill>
                            <a:schemeClr val="tx1"/>
                          </a:solidFill>
                          <a:effectLst/>
                          <a:latin typeface="+mn-lt"/>
                        </a:rPr>
                        <a:t>Author</a:t>
                      </a:r>
                      <a:endParaRPr lang="en-US" sz="1200" b="0" i="0" u="none" strike="noStrike" dirty="0">
                        <a:solidFill>
                          <a:schemeClr val="tx1"/>
                        </a:solidFill>
                        <a:effectLst/>
                        <a:latin typeface="+mn-lt"/>
                      </a:endParaRPr>
                    </a:p>
                  </a:txBody>
                  <a:tcPr marL="24019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1200" b="1" u="none" strike="noStrike">
                          <a:solidFill>
                            <a:schemeClr val="tx1">
                              <a:lumMod val="75000"/>
                              <a:lumOff val="25000"/>
                            </a:schemeClr>
                          </a:solidFill>
                          <a:effectLst/>
                        </a:rPr>
                        <a:t>Publication</a:t>
                      </a:r>
                      <a:endParaRPr lang="en-US" sz="1200" b="1" u="none" strike="noStrike" dirty="0">
                        <a:solidFill>
                          <a:schemeClr val="tx1">
                            <a:lumMod val="75000"/>
                            <a:lumOff val="25000"/>
                          </a:schemeClr>
                        </a:solidFill>
                        <a:effectLs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1200" b="1" u="none" strike="noStrike">
                          <a:solidFill>
                            <a:schemeClr val="tx1">
                              <a:lumMod val="75000"/>
                              <a:lumOff val="25000"/>
                            </a:schemeClr>
                          </a:solidFill>
                          <a:effectLst/>
                        </a:rPr>
                        <a:t>Year</a:t>
                      </a:r>
                      <a:endParaRPr lang="en-US" sz="1200" b="1" u="none" strike="noStrike" dirty="0">
                        <a:solidFill>
                          <a:schemeClr val="tx1">
                            <a:lumMod val="75000"/>
                            <a:lumOff val="25000"/>
                          </a:schemeClr>
                        </a:solidFill>
                        <a:effectLs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1200" b="1" u="none" strike="noStrike">
                          <a:solidFill>
                            <a:schemeClr val="tx1">
                              <a:lumMod val="75000"/>
                              <a:lumOff val="25000"/>
                            </a:schemeClr>
                          </a:solidFill>
                          <a:effectLst/>
                        </a:rPr>
                        <a:t>Problem</a:t>
                      </a:r>
                      <a:endParaRPr lang="en-US" sz="1200" b="1" u="none" strike="noStrike" dirty="0">
                        <a:solidFill>
                          <a:schemeClr val="tx1">
                            <a:lumMod val="75000"/>
                            <a:lumOff val="25000"/>
                          </a:schemeClr>
                        </a:solidFill>
                        <a:effectLs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1200" b="0" i="0" u="none" strike="noStrike">
                          <a:solidFill>
                            <a:schemeClr val="tx1">
                              <a:lumMod val="75000"/>
                              <a:lumOff val="25000"/>
                            </a:schemeClr>
                          </a:solidFill>
                          <a:effectLst/>
                          <a:latin typeface="+mn-lt"/>
                        </a:rPr>
                        <a:t>Methodology</a:t>
                      </a:r>
                      <a:endParaRPr lang="en-US" sz="1200" b="0" i="0" u="none" strike="noStrike" dirty="0">
                        <a:solidFill>
                          <a:schemeClr val="tx1">
                            <a:lumMod val="75000"/>
                            <a:lumOff val="25000"/>
                          </a:schemeClr>
                        </a:solidFill>
                        <a:effectLst/>
                        <a:latin typeface="+mn-l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solidFill>
                      <a:schemeClr val="accent1">
                        <a:lumMod val="75000"/>
                      </a:schemeClr>
                    </a:solidFill>
                  </a:tcPr>
                </a:tc>
                <a:tc>
                  <a:txBody>
                    <a:bodyPr/>
                    <a:lstStyle/>
                    <a:p>
                      <a:pPr lvl="0" algn="ctr">
                        <a:buNone/>
                      </a:pPr>
                      <a:r>
                        <a:rPr lang="en-US" sz="1200" b="0" i="0" u="none" strike="noStrike">
                          <a:solidFill>
                            <a:schemeClr val="tx1">
                              <a:lumMod val="75000"/>
                              <a:lumOff val="25000"/>
                            </a:schemeClr>
                          </a:solidFill>
                          <a:effectLst/>
                          <a:latin typeface="+mn-lt"/>
                        </a:rPr>
                        <a:t>Remark</a:t>
                      </a:r>
                      <a:endParaRPr lang="en-US" sz="1200" b="0" i="0" u="none" strike="noStrike" dirty="0">
                        <a:solidFill>
                          <a:schemeClr val="tx1">
                            <a:lumMod val="75000"/>
                            <a:lumOff val="25000"/>
                          </a:schemeClr>
                        </a:solidFill>
                        <a:effectLst/>
                        <a:latin typeface="+mn-lt"/>
                      </a:endParaRPr>
                    </a:p>
                  </a:txBody>
                  <a:tcPr marL="76261" marR="76261" marT="38130" marB="38130" anchor="ct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solidFill>
                      <a:schemeClr val="accent1">
                        <a:lumMod val="75000"/>
                      </a:schemeClr>
                    </a:solidFill>
                  </a:tcPr>
                </a:tc>
                <a:extLst>
                  <a:ext uri="{0D108BD9-81ED-4DB2-BD59-A6C34878D82A}">
                    <a16:rowId xmlns:a16="http://schemas.microsoft.com/office/drawing/2014/main" val="4140773105"/>
                  </a:ext>
                </a:extLst>
              </a:tr>
              <a:tr h="1357603">
                <a:tc>
                  <a:txBody>
                    <a:bodyPr/>
                    <a:lstStyle/>
                    <a:p>
                      <a:pPr lvl="1" algn="l" fontAlgn="b"/>
                      <a:r>
                        <a:rPr lang="en-US" sz="1200" b="0" i="0" u="none" strike="noStrike" dirty="0">
                          <a:solidFill>
                            <a:schemeClr val="tx1"/>
                          </a:solidFill>
                          <a:effectLst/>
                          <a:latin typeface="+mn-lt"/>
                        </a:rPr>
                        <a:t>H. </a:t>
                      </a:r>
                      <a:r>
                        <a:rPr lang="en-US" sz="1200" b="0" i="0" u="none" strike="noStrike" dirty="0" err="1">
                          <a:solidFill>
                            <a:schemeClr val="tx1"/>
                          </a:solidFill>
                          <a:effectLst/>
                          <a:latin typeface="+mn-lt"/>
                        </a:rPr>
                        <a:t>Alabkari</a:t>
                      </a:r>
                      <a:r>
                        <a:rPr lang="en-US" sz="1200" b="0" i="0" u="none" strike="noStrike" dirty="0">
                          <a:solidFill>
                            <a:schemeClr val="tx1"/>
                          </a:solidFill>
                          <a:effectLst/>
                          <a:latin typeface="+mn-lt"/>
                        </a:rPr>
                        <a:t>,</a:t>
                      </a:r>
                      <a:r>
                        <a:rPr lang="nl-NL" sz="1200" b="0" i="0" u="none" strike="noStrike" dirty="0">
                          <a:solidFill>
                            <a:schemeClr val="tx1"/>
                          </a:solidFill>
                          <a:effectLst/>
                          <a:latin typeface="+mn-lt"/>
                        </a:rPr>
                        <a:t> H. Elgibreen, and   M. R. Al-khaldi</a:t>
                      </a:r>
                      <a:endParaRPr lang="en-US" sz="1200" b="0" i="0" u="none" strike="noStrike" dirty="0">
                        <a:solidFill>
                          <a:schemeClr val="tx1"/>
                        </a:solidFill>
                        <a:effectLst/>
                        <a:latin typeface="+mn-lt"/>
                      </a:endParaRPr>
                    </a:p>
                  </a:txBody>
                  <a:tcPr marL="24019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r>
                        <a:rPr lang="en-US" sz="1200" b="0" i="0" u="none" strike="noStrike">
                          <a:solidFill>
                            <a:schemeClr val="tx1"/>
                          </a:solidFill>
                          <a:effectLst/>
                          <a:latin typeface="+mn-lt"/>
                        </a:rPr>
                        <a:t>International Conference on Computing, Networking and Communications</a:t>
                      </a:r>
                    </a:p>
                    <a:p>
                      <a:pPr algn="ctr" fontAlgn="b"/>
                      <a:r>
                        <a:rPr lang="en-US" sz="1200" b="0" i="0" u="none" strike="noStrike">
                          <a:solidFill>
                            <a:schemeClr val="tx1"/>
                          </a:solidFill>
                          <a:effectLst/>
                          <a:latin typeface="+mn-lt"/>
                        </a:rPr>
                        <a:t>(ICNC)</a:t>
                      </a:r>
                      <a:endParaRPr lang="en-US" sz="1200" b="0" i="0" u="none" strike="noStrike" dirty="0">
                        <a:solidFill>
                          <a:schemeClr val="tx1"/>
                        </a:solidFill>
                        <a:effectLst/>
                        <a:latin typeface="+mn-l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r>
                        <a:rPr lang="en-US" sz="1200" b="0" i="0" u="none" strike="noStrike">
                          <a:solidFill>
                            <a:schemeClr val="tx1"/>
                          </a:solidFill>
                          <a:effectLst/>
                          <a:latin typeface="+mn-lt"/>
                        </a:rPr>
                        <a:t>2019</a:t>
                      </a:r>
                      <a:endParaRPr lang="en-US" sz="1200" b="0" i="0" u="none" strike="noStrike" dirty="0">
                        <a:solidFill>
                          <a:schemeClr val="tx1"/>
                        </a:solidFill>
                        <a:effectLst/>
                        <a:latin typeface="+mn-l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r>
                        <a:rPr lang="en-US" sz="1200" b="0" i="0" u="none" strike="noStrike">
                          <a:solidFill>
                            <a:schemeClr val="tx1"/>
                          </a:solidFill>
                          <a:effectLst/>
                          <a:latin typeface="+mn-lt"/>
                        </a:rPr>
                        <a:t> Recognizing Sign Language Recognition</a:t>
                      </a:r>
                      <a:endParaRPr lang="en-US" sz="1200" b="0" i="0" u="none" strike="noStrike" dirty="0">
                        <a:solidFill>
                          <a:schemeClr val="tx1"/>
                        </a:solidFill>
                        <a:effectLst/>
                        <a:latin typeface="+mn-l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noProof="0">
                          <a:effectLst/>
                        </a:rPr>
                        <a:t> CNN</a:t>
                      </a:r>
                      <a:endParaRPr lang="en-US" dirty="0"/>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noProof="0" dirty="0">
                          <a:effectLst/>
                        </a:rPr>
                        <a:t>Proposes a sign language recognition system using CNN that achieves high accuracy rates on a publicly available dataset.</a:t>
                      </a:r>
                    </a:p>
                  </a:txBody>
                  <a:tcPr marL="76261" marR="76261" marT="38130" marB="38130" anchor="ct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extLst>
                  <a:ext uri="{0D108BD9-81ED-4DB2-BD59-A6C34878D82A}">
                    <a16:rowId xmlns:a16="http://schemas.microsoft.com/office/drawing/2014/main" val="4142911372"/>
                  </a:ext>
                </a:extLst>
              </a:tr>
              <a:tr h="1781012">
                <a:tc>
                  <a:txBody>
                    <a:bodyPr/>
                    <a:lstStyle/>
                    <a:p>
                      <a:pPr lvl="1" algn="l">
                        <a:lnSpc>
                          <a:spcPct val="100000"/>
                        </a:lnSpc>
                        <a:spcBef>
                          <a:spcPts val="0"/>
                        </a:spcBef>
                        <a:spcAft>
                          <a:spcPts val="0"/>
                        </a:spcAft>
                        <a:buNone/>
                      </a:pPr>
                      <a:r>
                        <a:rPr lang="en-US" sz="1200" b="0" i="0" u="none" strike="noStrike" noProof="0" dirty="0">
                          <a:effectLst/>
                          <a:latin typeface="+mn-lt"/>
                        </a:rPr>
                        <a:t>M. Al-</a:t>
                      </a:r>
                      <a:r>
                        <a:rPr lang="en-US" sz="1200" b="0" i="0" u="none" strike="noStrike" noProof="0" dirty="0" err="1">
                          <a:effectLst/>
                          <a:latin typeface="+mn-lt"/>
                        </a:rPr>
                        <a:t>Rousan</a:t>
                      </a:r>
                      <a:r>
                        <a:rPr lang="en-US" sz="1200" b="0" i="0" u="none" strike="noStrike" noProof="0" dirty="0">
                          <a:effectLst/>
                          <a:latin typeface="+mn-lt"/>
                        </a:rPr>
                        <a:t>,   M. Al-</a:t>
                      </a:r>
                      <a:r>
                        <a:rPr lang="en-US" sz="1200" b="0" i="0" u="none" strike="noStrike" noProof="0" dirty="0" err="1">
                          <a:effectLst/>
                          <a:latin typeface="+mn-lt"/>
                        </a:rPr>
                        <a:t>Fahoum</a:t>
                      </a:r>
                      <a:r>
                        <a:rPr lang="en-US" sz="1200" b="0" i="0" u="none" strike="noStrike" noProof="0" dirty="0">
                          <a:effectLst/>
                          <a:latin typeface="+mn-lt"/>
                        </a:rPr>
                        <a:t>,   A. Al-</a:t>
                      </a:r>
                      <a:r>
                        <a:rPr lang="en-US" sz="1200" b="0" i="0" u="none" strike="noStrike" noProof="0" dirty="0" err="1">
                          <a:effectLst/>
                          <a:latin typeface="+mn-lt"/>
                        </a:rPr>
                        <a:t>Rababah</a:t>
                      </a:r>
                      <a:endParaRPr lang="en-US" dirty="0"/>
                    </a:p>
                  </a:txBody>
                  <a:tcPr marL="24019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r>
                        <a:rPr lang="en-US" sz="1200" b="0" u="none" strike="noStrike">
                          <a:solidFill>
                            <a:schemeClr val="tx1"/>
                          </a:solidFill>
                          <a:effectLst/>
                        </a:rPr>
                        <a:t>International Conference on Advanced Machine Learning Technologies and</a:t>
                      </a:r>
                    </a:p>
                    <a:p>
                      <a:pPr algn="ctr" fontAlgn="b"/>
                      <a:r>
                        <a:rPr lang="en-US" sz="1200" b="0" u="none" strike="noStrike">
                          <a:solidFill>
                            <a:schemeClr val="tx1"/>
                          </a:solidFill>
                          <a:effectLst/>
                        </a:rPr>
                        <a:t>Applications (AMLTA)</a:t>
                      </a:r>
                      <a:endParaRPr lang="en-US" sz="1200" b="0" u="none" strike="noStrike" dirty="0">
                        <a:solidFill>
                          <a:schemeClr val="tx1"/>
                        </a:solidFill>
                        <a:effectLs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noProof="0">
                          <a:effectLst/>
                          <a:latin typeface="Tenorite"/>
                        </a:rPr>
                        <a:t>2020</a:t>
                      </a:r>
                      <a:endParaRPr lang="en-US" dirty="0"/>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endParaRPr lang="en-US" dirty="0"/>
                    </a:p>
                    <a:p>
                      <a:pPr lvl="0" algn="ctr">
                        <a:buNone/>
                      </a:pPr>
                      <a:r>
                        <a:rPr lang="en-US" sz="1200" b="0" i="0" u="none" strike="noStrike" noProof="0" dirty="0">
                          <a:effectLst/>
                        </a:rPr>
                        <a:t>recognizing Arabic Sign Language Recognition</a:t>
                      </a:r>
                      <a:endParaRPr lang="en-US" dirty="0"/>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noProof="0" dirty="0">
                          <a:effectLst/>
                        </a:rPr>
                        <a:t>Deep Neural Networks</a:t>
                      </a:r>
                      <a:endParaRPr lang="en-US" dirty="0"/>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endParaRPr lang="en-US" dirty="0"/>
                    </a:p>
                    <a:p>
                      <a:pPr lvl="0" algn="ctr">
                        <a:buNone/>
                      </a:pPr>
                      <a:r>
                        <a:rPr lang="en-US" sz="1200" b="0" i="0" u="none" strike="noStrike" noProof="0" dirty="0">
                          <a:effectLst/>
                        </a:rPr>
                        <a:t>Presents a deep learning-based approach for recognizing Arabic sign language gestures with high accuracy rates.</a:t>
                      </a:r>
                      <a:endParaRPr lang="en-US" dirty="0"/>
                    </a:p>
                  </a:txBody>
                  <a:tcPr marL="76261" marR="76261" marT="38130" marB="38130" anchor="ct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extLst>
                  <a:ext uri="{0D108BD9-81ED-4DB2-BD59-A6C34878D82A}">
                    <a16:rowId xmlns:a16="http://schemas.microsoft.com/office/drawing/2014/main" val="1543393929"/>
                  </a:ext>
                </a:extLst>
              </a:tr>
              <a:tr h="1281682">
                <a:tc>
                  <a:txBody>
                    <a:bodyPr/>
                    <a:lstStyle/>
                    <a:p>
                      <a:pPr lvl="1" algn="l">
                        <a:lnSpc>
                          <a:spcPct val="100000"/>
                        </a:lnSpc>
                        <a:spcBef>
                          <a:spcPts val="0"/>
                        </a:spcBef>
                        <a:spcAft>
                          <a:spcPts val="0"/>
                        </a:spcAft>
                        <a:buNone/>
                      </a:pPr>
                      <a:r>
                        <a:rPr lang="en-US" sz="1200" b="0" i="0" u="none" strike="noStrike" noProof="0" dirty="0">
                          <a:effectLst/>
                          <a:latin typeface="+mn-lt"/>
                        </a:rPr>
                        <a:t>Tripathi, Kumud, and Neha </a:t>
                      </a:r>
                      <a:r>
                        <a:rPr lang="en-US" sz="1200" b="0" i="0" u="none" strike="noStrike" noProof="0" dirty="0" err="1">
                          <a:effectLst/>
                          <a:latin typeface="+mn-lt"/>
                        </a:rPr>
                        <a:t>Baranwal</a:t>
                      </a:r>
                      <a:r>
                        <a:rPr lang="en-US" sz="1200" b="0" i="0" u="none" strike="noStrike" noProof="0" dirty="0">
                          <a:effectLst/>
                          <a:latin typeface="+mn-lt"/>
                        </a:rPr>
                        <a:t> GC Nandi</a:t>
                      </a:r>
                      <a:endParaRPr lang="en-US" dirty="0" err="1"/>
                    </a:p>
                  </a:txBody>
                  <a:tcPr marL="24019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noProof="0" dirty="0">
                          <a:effectLst/>
                          <a:latin typeface="+mn-lt"/>
                        </a:rPr>
                        <a:t>Procedia Computer Science</a:t>
                      </a:r>
                      <a:endParaRPr lang="en-US" dirty="0"/>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2015</a:t>
                      </a: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effectLst/>
                        </a:rPr>
                        <a:t>Continuous Indian Sign Language Gesture Recognition and Sentence Formation</a:t>
                      </a:r>
                      <a:endParaRPr lang="en-US" dirty="0"/>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dirty="0">
                          <a:solidFill>
                            <a:schemeClr val="tx1"/>
                          </a:solidFill>
                          <a:effectLst/>
                          <a:latin typeface="+mn-lt"/>
                        </a:rPr>
                        <a:t>Hidden Markov Model (HMM) with context-free grammar rules</a:t>
                      </a: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noProof="0" dirty="0">
                          <a:effectLst/>
                        </a:rPr>
                        <a:t>presents a system for continuous Indian sign language recognition in video sequences with high accuracy rates.</a:t>
                      </a:r>
                      <a:endParaRPr lang="en-US" dirty="0"/>
                    </a:p>
                  </a:txBody>
                  <a:tcPr marL="76261" marR="76261" marT="38130" marB="38130" anchor="ct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extLst>
                  <a:ext uri="{0D108BD9-81ED-4DB2-BD59-A6C34878D82A}">
                    <a16:rowId xmlns:a16="http://schemas.microsoft.com/office/drawing/2014/main" val="255711469"/>
                  </a:ext>
                </a:extLst>
              </a:tr>
              <a:tr h="1481414">
                <a:tc>
                  <a:txBody>
                    <a:bodyPr/>
                    <a:lstStyle/>
                    <a:p>
                      <a:pPr lvl="1" algn="l">
                        <a:lnSpc>
                          <a:spcPct val="100000"/>
                        </a:lnSpc>
                        <a:spcBef>
                          <a:spcPts val="0"/>
                        </a:spcBef>
                        <a:spcAft>
                          <a:spcPts val="0"/>
                        </a:spcAft>
                        <a:buNone/>
                      </a:pPr>
                      <a:r>
                        <a:rPr lang="en-US" sz="1200" dirty="0"/>
                        <a:t>A. Hamad,         H. Aly, and F. E. Abd El-</a:t>
                      </a:r>
                      <a:r>
                        <a:rPr lang="en-US" sz="1200" dirty="0" err="1"/>
                        <a:t>Samie</a:t>
                      </a:r>
                      <a:endParaRPr lang="en-US" sz="1200" dirty="0"/>
                    </a:p>
                  </a:txBody>
                  <a:tcPr marL="24019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IEEE</a:t>
                      </a: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2019</a:t>
                      </a: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noProof="0" dirty="0">
                          <a:effectLst/>
                          <a:latin typeface="+mn-lt"/>
                        </a:rPr>
                        <a:t>Recognizing real-time hand gesture recognition for ASL</a:t>
                      </a:r>
                      <a:endParaRPr lang="en-US" dirty="0"/>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CNN </a:t>
                      </a: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r>
                        <a:rPr lang="en-US" sz="1200" b="0" i="0" u="none" strike="noStrike" noProof="0" dirty="0">
                          <a:effectLst/>
                        </a:rPr>
                        <a:t>Presents a real-time system for Arabic sign language recognition using CNN that achieves high accuracy rates.</a:t>
                      </a:r>
                      <a:endParaRPr lang="en-US" dirty="0"/>
                    </a:p>
                  </a:txBody>
                  <a:tcPr marL="76261" marR="76261" marT="38130" marB="38130" anchor="ct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extLst>
                  <a:ext uri="{0D108BD9-81ED-4DB2-BD59-A6C34878D82A}">
                    <a16:rowId xmlns:a16="http://schemas.microsoft.com/office/drawing/2014/main" val="1498944196"/>
                  </a:ext>
                </a:extLst>
              </a:tr>
              <a:tr h="382886">
                <a:tc>
                  <a:txBody>
                    <a:bodyPr/>
                    <a:lstStyle/>
                    <a:p>
                      <a:pPr lvl="1" algn="ctr">
                        <a:buNone/>
                      </a:pPr>
                      <a:endParaRPr lang="en-US" dirty="0" err="1"/>
                    </a:p>
                  </a:txBody>
                  <a:tcPr marL="24019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endParaRPr lang="en-US" sz="1200" b="0" u="none" strike="noStrike" dirty="0">
                        <a:solidFill>
                          <a:schemeClr val="tx1"/>
                        </a:solidFill>
                        <a:effectLs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endParaRPr lang="en-US" sz="1200" b="0" u="none" strike="noStrike" dirty="0">
                        <a:solidFill>
                          <a:schemeClr val="tx1"/>
                        </a:solidFill>
                        <a:effectLs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endParaRPr lang="en-US" dirty="0"/>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algn="ctr" fontAlgn="b"/>
                      <a:endParaRPr lang="en-US" sz="1200" b="0" i="0" u="none" strike="noStrike" dirty="0">
                        <a:solidFill>
                          <a:schemeClr val="tx1"/>
                        </a:solidFill>
                        <a:effectLst/>
                        <a:latin typeface="+mn-lt"/>
                      </a:endParaRPr>
                    </a:p>
                  </a:txBody>
                  <a:tcPr marL="76261" marR="76261" marT="38130" marB="38130" anchor="ctr">
                    <a:lnL w="12700" cmpd="sng">
                      <a:solidFill>
                        <a:schemeClr val="tx1"/>
                      </a:solidFill>
                    </a:lnL>
                    <a:lnR w="12700" cmpd="sng">
                      <a:solidFill>
                        <a:schemeClr val="tx1"/>
                      </a:solidFill>
                    </a:lnR>
                    <a:lnT w="12700" cmpd="sng">
                      <a:solidFill>
                        <a:schemeClr val="tx1"/>
                      </a:solidFill>
                    </a:lnT>
                    <a:lnB w="12700" cmpd="sng">
                      <a:solidFill>
                        <a:schemeClr val="tx1"/>
                      </a:solidFill>
                    </a:lnB>
                    <a:lnTlToBr w="12700" cmpd="sng">
                      <a:noFill/>
                      <a:prstDash val="solid"/>
                    </a:lnTlToBr>
                    <a:lnBlToTr w="12700" cmpd="sng">
                      <a:noFill/>
                      <a:prstDash val="solid"/>
                    </a:lnBlToTr>
                    <a:noFill/>
                  </a:tcPr>
                </a:tc>
                <a:tc>
                  <a:txBody>
                    <a:bodyPr/>
                    <a:lstStyle/>
                    <a:p>
                      <a:pPr lvl="0" algn="ctr">
                        <a:buNone/>
                      </a:pPr>
                      <a:endParaRPr lang="en-US" dirty="0"/>
                    </a:p>
                  </a:txBody>
                  <a:tcPr marL="76261" marR="76261" marT="38130" marB="38130" anchor="ct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extLst>
                  <a:ext uri="{0D108BD9-81ED-4DB2-BD59-A6C34878D82A}">
                    <a16:rowId xmlns:a16="http://schemas.microsoft.com/office/drawing/2014/main" val="2561606819"/>
                  </a:ext>
                </a:extLst>
              </a:tr>
            </a:tbl>
          </a:graphicData>
        </a:graphic>
      </p:graphicFrame>
    </p:spTree>
    <p:extLst>
      <p:ext uri="{BB962C8B-B14F-4D97-AF65-F5344CB8AC3E}">
        <p14:creationId xmlns:p14="http://schemas.microsoft.com/office/powerpoint/2010/main" val="87977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AF74659-418B-2F33-A703-C780443DC565}"/>
              </a:ext>
            </a:extLst>
          </p:cNvPr>
          <p:cNvSpPr>
            <a:spLocks noGrp="1"/>
          </p:cNvSpPr>
          <p:nvPr>
            <p:ph type="title"/>
          </p:nvPr>
        </p:nvSpPr>
        <p:spPr>
          <a:xfrm>
            <a:off x="838200" y="113866"/>
            <a:ext cx="10515600" cy="1325563"/>
          </a:xfrm>
        </p:spPr>
        <p:txBody>
          <a:bodyPr/>
          <a:lstStyle/>
          <a:p>
            <a:pPr algn="ctr"/>
            <a:r>
              <a:rPr lang="en-US" dirty="0">
                <a:ea typeface="+mj-lt"/>
                <a:cs typeface="+mj-lt"/>
              </a:rPr>
              <a:t>SYSTEM ARCHITECTURE</a:t>
            </a:r>
            <a:endParaRPr lang="en-US" dirty="0"/>
          </a:p>
        </p:txBody>
      </p:sp>
      <p:pic>
        <p:nvPicPr>
          <p:cNvPr id="19" name="Picture 18">
            <a:extLst>
              <a:ext uri="{FF2B5EF4-FFF2-40B4-BE49-F238E27FC236}">
                <a16:creationId xmlns:a16="http://schemas.microsoft.com/office/drawing/2014/main" id="{D127BA44-B5D0-2634-411A-C8BC5952DA70}"/>
              </a:ext>
            </a:extLst>
          </p:cNvPr>
          <p:cNvPicPr>
            <a:picLocks noChangeAspect="1"/>
          </p:cNvPicPr>
          <p:nvPr/>
        </p:nvPicPr>
        <p:blipFill>
          <a:blip r:embed="rId2"/>
          <a:srcRect/>
          <a:stretch/>
        </p:blipFill>
        <p:spPr>
          <a:xfrm>
            <a:off x="2032000" y="1229360"/>
            <a:ext cx="8646159" cy="5263515"/>
          </a:xfrm>
          <a:prstGeom prst="rect">
            <a:avLst/>
          </a:prstGeom>
        </p:spPr>
      </p:pic>
      <p:sp>
        <p:nvSpPr>
          <p:cNvPr id="20" name="TextBox 19">
            <a:extLst>
              <a:ext uri="{FF2B5EF4-FFF2-40B4-BE49-F238E27FC236}">
                <a16:creationId xmlns:a16="http://schemas.microsoft.com/office/drawing/2014/main" id="{1809109E-C6BB-E65D-7B9A-EDDC0E0768D3}"/>
              </a:ext>
            </a:extLst>
          </p:cNvPr>
          <p:cNvSpPr txBox="1"/>
          <p:nvPr/>
        </p:nvSpPr>
        <p:spPr>
          <a:xfrm>
            <a:off x="5403625" y="6488668"/>
            <a:ext cx="2343334" cy="369332"/>
          </a:xfrm>
          <a:prstGeom prst="rect">
            <a:avLst/>
          </a:prstGeom>
          <a:noFill/>
        </p:spPr>
        <p:txBody>
          <a:bodyPr wrap="none" rtlCol="0">
            <a:spAutoFit/>
          </a:bodyPr>
          <a:lstStyle/>
          <a:p>
            <a:pPr algn="ctr"/>
            <a:r>
              <a:rPr lang="en-US" b="1" dirty="0"/>
              <a:t>Architecture Diagram</a:t>
            </a:r>
            <a:endParaRPr lang="en-IN" b="1" dirty="0"/>
          </a:p>
        </p:txBody>
      </p:sp>
      <p:sp useBgFill="1">
        <p:nvSpPr>
          <p:cNvPr id="21" name="Rectangle 20">
            <a:extLst>
              <a:ext uri="{FF2B5EF4-FFF2-40B4-BE49-F238E27FC236}">
                <a16:creationId xmlns:a16="http://schemas.microsoft.com/office/drawing/2014/main" id="{EBCB68F2-A11D-8ABD-DD55-A01913D67D5C}"/>
              </a:ext>
            </a:extLst>
          </p:cNvPr>
          <p:cNvSpPr/>
          <p:nvPr/>
        </p:nvSpPr>
        <p:spPr>
          <a:xfrm>
            <a:off x="2495550" y="5741670"/>
            <a:ext cx="1794510" cy="514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E763908-93BC-5580-763C-317D6641B81B}"/>
              </a:ext>
            </a:extLst>
          </p:cNvPr>
          <p:cNvSpPr txBox="1"/>
          <p:nvPr/>
        </p:nvSpPr>
        <p:spPr>
          <a:xfrm>
            <a:off x="2814721" y="5504815"/>
            <a:ext cx="1710979" cy="323165"/>
          </a:xfrm>
          <a:prstGeom prst="rect">
            <a:avLst/>
          </a:prstGeom>
          <a:noFill/>
        </p:spPr>
        <p:txBody>
          <a:bodyPr wrap="square" rtlCol="0">
            <a:spAutoFit/>
          </a:bodyPr>
          <a:lstStyle/>
          <a:p>
            <a:r>
              <a:rPr lang="en-US" sz="1500" b="1" dirty="0">
                <a:solidFill>
                  <a:schemeClr val="accent3">
                    <a:lumMod val="50000"/>
                  </a:schemeClr>
                </a:solidFill>
              </a:rPr>
              <a:t>Output Accuracy</a:t>
            </a:r>
            <a:endParaRPr lang="en-IN" sz="1500" b="1" dirty="0">
              <a:solidFill>
                <a:schemeClr val="accent3">
                  <a:lumMod val="50000"/>
                </a:schemeClr>
              </a:solidFill>
            </a:endParaRPr>
          </a:p>
        </p:txBody>
      </p:sp>
    </p:spTree>
    <p:extLst>
      <p:ext uri="{BB962C8B-B14F-4D97-AF65-F5344CB8AC3E}">
        <p14:creationId xmlns:p14="http://schemas.microsoft.com/office/powerpoint/2010/main" val="365722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BB433-3C96-0343-6ACF-5FEDCEA1DE21}"/>
              </a:ext>
            </a:extLst>
          </p:cNvPr>
          <p:cNvSpPr txBox="1"/>
          <p:nvPr/>
        </p:nvSpPr>
        <p:spPr>
          <a:xfrm>
            <a:off x="2157984" y="402336"/>
            <a:ext cx="8915400" cy="6104813"/>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v"/>
            </a:pPr>
            <a:r>
              <a:rPr lang="en-US" dirty="0"/>
              <a:t>The project architecture includes datasets, data pre-processing, data extraction, and training using CNN and RNN algorithms to recognize hand gestures in videos.</a:t>
            </a:r>
          </a:p>
          <a:p>
            <a:pPr marL="285750" indent="-285750" algn="just">
              <a:lnSpc>
                <a:spcPct val="200000"/>
              </a:lnSpc>
              <a:buFont typeface="Wingdings" panose="05000000000000000000" pitchFamily="2" charset="2"/>
              <a:buChar char="v"/>
            </a:pPr>
            <a:r>
              <a:rPr lang="en-US" dirty="0"/>
              <a:t>The dataset consists of 200 videos of Argentinian Sign Language (LSA) gestures, which is unique as it is not widely studied.</a:t>
            </a:r>
          </a:p>
          <a:p>
            <a:pPr marL="285750" indent="-285750" algn="just">
              <a:lnSpc>
                <a:spcPct val="200000"/>
              </a:lnSpc>
              <a:buFont typeface="Wingdings" panose="05000000000000000000" pitchFamily="2" charset="2"/>
              <a:buChar char="v"/>
            </a:pPr>
            <a:r>
              <a:rPr lang="en-US" dirty="0"/>
              <a:t>Data preparation involves creating two folders for training and testing videos, with subfolders for each gesture category.</a:t>
            </a:r>
          </a:p>
          <a:p>
            <a:pPr marL="285750" indent="-285750" algn="just">
              <a:lnSpc>
                <a:spcPct val="200000"/>
              </a:lnSpc>
              <a:buFont typeface="Wingdings" panose="05000000000000000000" pitchFamily="2" charset="2"/>
              <a:buChar char="v"/>
            </a:pPr>
            <a:r>
              <a:rPr lang="en-US" dirty="0"/>
              <a:t>Frames are extracted from each video and transferred to the Inception v3 image classification model for gesture recognition.</a:t>
            </a:r>
          </a:p>
          <a:p>
            <a:pPr marL="285750" indent="-285750" algn="just">
              <a:lnSpc>
                <a:spcPct val="200000"/>
              </a:lnSpc>
              <a:buFont typeface="Wingdings" panose="05000000000000000000" pitchFamily="2" charset="2"/>
              <a:buChar char="v"/>
            </a:pPr>
            <a:r>
              <a:rPr lang="en-US" dirty="0"/>
              <a:t>The output of SoftMax or last pool layer is used to represent videos as a sequence of n-dimensional vectors or 2048-dimensional vectors, which are stored separately for training and testing data.</a:t>
            </a:r>
            <a:endParaRPr lang="en-IN" b="1" dirty="0"/>
          </a:p>
        </p:txBody>
      </p:sp>
    </p:spTree>
    <p:extLst>
      <p:ext uri="{BB962C8B-B14F-4D97-AF65-F5344CB8AC3E}">
        <p14:creationId xmlns:p14="http://schemas.microsoft.com/office/powerpoint/2010/main" val="44229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AF74659-418B-2F33-A703-C780443DC565}"/>
              </a:ext>
            </a:extLst>
          </p:cNvPr>
          <p:cNvSpPr>
            <a:spLocks noGrp="1"/>
          </p:cNvSpPr>
          <p:nvPr>
            <p:ph type="title"/>
          </p:nvPr>
        </p:nvSpPr>
        <p:spPr>
          <a:xfrm>
            <a:off x="3540251" y="-146583"/>
            <a:ext cx="4955819" cy="1042886"/>
          </a:xfrm>
        </p:spPr>
        <p:txBody>
          <a:bodyPr/>
          <a:lstStyle/>
          <a:p>
            <a:r>
              <a:rPr lang="en-US" dirty="0">
                <a:ea typeface="+mj-lt"/>
                <a:cs typeface="+mj-lt"/>
              </a:rPr>
              <a:t>ALGORITHMS</a:t>
            </a:r>
            <a:endParaRPr lang="en-US" dirty="0"/>
          </a:p>
        </p:txBody>
      </p:sp>
      <p:sp>
        <p:nvSpPr>
          <p:cNvPr id="25" name="TextBox 24">
            <a:extLst>
              <a:ext uri="{FF2B5EF4-FFF2-40B4-BE49-F238E27FC236}">
                <a16:creationId xmlns:a16="http://schemas.microsoft.com/office/drawing/2014/main" id="{403EDF34-C461-A459-B5D8-63D538690918}"/>
              </a:ext>
            </a:extLst>
          </p:cNvPr>
          <p:cNvSpPr txBox="1"/>
          <p:nvPr/>
        </p:nvSpPr>
        <p:spPr>
          <a:xfrm>
            <a:off x="1986068" y="781049"/>
            <a:ext cx="9614305"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dirty="0">
                <a:ea typeface="+mn-lt"/>
                <a:cs typeface="+mn-lt"/>
              </a:rPr>
              <a:t>Convolutional   Neural  Network  (CNN</a:t>
            </a:r>
            <a:r>
              <a:rPr lang="en-US" u="sng" dirty="0">
                <a:ea typeface="+mn-lt"/>
                <a:cs typeface="+mn-lt"/>
              </a:rPr>
              <a:t>)</a:t>
            </a:r>
            <a:r>
              <a:rPr lang="en-US" dirty="0">
                <a:ea typeface="+mn-lt"/>
                <a:cs typeface="+mn-lt"/>
              </a:rPr>
              <a:t>:</a:t>
            </a:r>
            <a:endParaRPr lang="en-US" dirty="0"/>
          </a:p>
          <a:p>
            <a:endParaRPr lang="en-US" dirty="0">
              <a:ea typeface="+mn-lt"/>
              <a:cs typeface="+mn-lt"/>
            </a:endParaRPr>
          </a:p>
          <a:p>
            <a:pPr marL="285750" indent="-285750">
              <a:buFont typeface="Wingdings"/>
              <a:buChar char="v"/>
            </a:pPr>
            <a:r>
              <a:rPr lang="en-US" dirty="0">
                <a:ea typeface="+mn-lt"/>
                <a:cs typeface="+mn-lt"/>
              </a:rPr>
              <a:t>Neural networks, as its name suggests, is a machine learning technique which is modeled after the brain structure. It comprises of a network of learning units called neurons. These neurons learn how to convert input signals into corresponding output signals forming the basis of automated recognition. A convolutional neural network is a type of feed­forward artificial neural network in which the connectivity pattern between its neurons is  inspired  by  the  organization  of  the  animal  visual  cortex. </a:t>
            </a:r>
          </a:p>
          <a:p>
            <a:endParaRPr lang="en-US" dirty="0"/>
          </a:p>
          <a:p>
            <a:r>
              <a:rPr lang="en-US" dirty="0">
                <a:ea typeface="+mn-lt"/>
                <a:cs typeface="+mn-lt"/>
              </a:rPr>
              <a:t>1.1 </a:t>
            </a:r>
            <a:r>
              <a:rPr lang="en-US" b="1" dirty="0">
                <a:ea typeface="+mn-lt"/>
                <a:cs typeface="+mn-lt"/>
              </a:rPr>
              <a:t>CNN  Summarized   in  4  Steps</a:t>
            </a:r>
            <a:r>
              <a:rPr lang="en-US" dirty="0">
                <a:ea typeface="+mn-lt"/>
                <a:cs typeface="+mn-lt"/>
              </a:rPr>
              <a:t>:</a:t>
            </a:r>
          </a:p>
          <a:p>
            <a:endParaRPr lang="en-US" dirty="0">
              <a:ea typeface="+mn-lt"/>
              <a:cs typeface="+mn-lt"/>
            </a:endParaRPr>
          </a:p>
          <a:p>
            <a:pPr marL="285750" indent="-285750">
              <a:buFont typeface="Wingdings"/>
              <a:buChar char="v"/>
            </a:pPr>
            <a:r>
              <a:rPr lang="en-US" dirty="0">
                <a:ea typeface="+mn-lt"/>
                <a:cs typeface="+mn-lt"/>
              </a:rPr>
              <a:t>There  are  four  main  steps  in  CNN:  convolution,  subsampling,  activation  and full  connectedness.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                                               Typical Convolutional Neural Network Architecture</a:t>
            </a:r>
          </a:p>
          <a:p>
            <a:endParaRPr lang="en-US" dirty="0"/>
          </a:p>
          <a:p>
            <a:r>
              <a:rPr lang="en-US" dirty="0"/>
              <a:t>                                                                                            </a:t>
            </a:r>
          </a:p>
        </p:txBody>
      </p:sp>
      <p:pic>
        <p:nvPicPr>
          <p:cNvPr id="27" name="Picture 27" descr="Chart&#10;&#10;Description automatically generated">
            <a:extLst>
              <a:ext uri="{FF2B5EF4-FFF2-40B4-BE49-F238E27FC236}">
                <a16:creationId xmlns:a16="http://schemas.microsoft.com/office/drawing/2014/main" id="{317A6A98-9691-E998-9C9B-9C002836C4E9}"/>
              </a:ext>
            </a:extLst>
          </p:cNvPr>
          <p:cNvPicPr>
            <a:picLocks noChangeAspect="1"/>
          </p:cNvPicPr>
          <p:nvPr/>
        </p:nvPicPr>
        <p:blipFill>
          <a:blip r:embed="rId2"/>
          <a:stretch>
            <a:fillRect/>
          </a:stretch>
        </p:blipFill>
        <p:spPr>
          <a:xfrm>
            <a:off x="4483180" y="4351955"/>
            <a:ext cx="5920062" cy="1826708"/>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403EDF34-C461-A459-B5D8-63D538690918}"/>
              </a:ext>
            </a:extLst>
          </p:cNvPr>
          <p:cNvSpPr txBox="1"/>
          <p:nvPr/>
        </p:nvSpPr>
        <p:spPr>
          <a:xfrm>
            <a:off x="1998315" y="665498"/>
            <a:ext cx="994924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2. </a:t>
            </a:r>
            <a:r>
              <a:rPr lang="en-US" b="1" dirty="0">
                <a:ea typeface="+mn-lt"/>
                <a:cs typeface="+mn-lt"/>
              </a:rPr>
              <a:t>Recurrent  Neural  Network  (RNN)</a:t>
            </a:r>
            <a:r>
              <a:rPr lang="en-US" dirty="0">
                <a:ea typeface="+mn-lt"/>
                <a:cs typeface="+mn-lt"/>
              </a:rPr>
              <a:t> :</a:t>
            </a:r>
            <a:endParaRPr lang="en-US" dirty="0"/>
          </a:p>
          <a:p>
            <a:endParaRPr lang="en-US" dirty="0">
              <a:ea typeface="+mn-lt"/>
              <a:cs typeface="+mn-lt"/>
            </a:endParaRPr>
          </a:p>
          <a:p>
            <a:pPr marL="285750" indent="-285750">
              <a:buFont typeface="Wingdings"/>
              <a:buChar char="v"/>
            </a:pPr>
            <a:r>
              <a:rPr lang="en-US" dirty="0">
                <a:ea typeface="+mn-lt"/>
                <a:cs typeface="+mn-lt"/>
              </a:rPr>
              <a:t>Humans don’t start their thinking from scratch every second. We don’t throw everything away and start thinking from scratch again. Our thoughts have persistence. Traditional neural networks can’t do this but Recurrent Neural Networks can. There is information in the sequence itself, and recurrent nets use it to perform tasks that feedforward networks can’t. </a:t>
            </a:r>
          </a:p>
          <a:p>
            <a:pPr marL="285750" indent="-285750">
              <a:buFont typeface="Wingdings"/>
              <a:buChar char="v"/>
            </a:pPr>
            <a:endParaRPr lang="en-US" dirty="0">
              <a:ea typeface="+mn-lt"/>
              <a:cs typeface="+mn-lt"/>
            </a:endParaRPr>
          </a:p>
          <a:p>
            <a:pPr marL="285750" indent="-285750">
              <a:buFont typeface="Wingdings"/>
              <a:buChar char="v"/>
            </a:pPr>
            <a:r>
              <a:rPr lang="en-US" dirty="0">
                <a:ea typeface="+mn-lt"/>
                <a:cs typeface="+mn-lt"/>
              </a:rPr>
              <a:t>Recurrent networks are distinguished from feedforward networks by the fact that they have feedback loop, ingesting their own outputs moment after moment as input. They’re especially useful with sequential data because each neuron or unit can  use  its  internal  memory  to  maintain  information  about  the  previous  input.</a:t>
            </a:r>
          </a:p>
          <a:p>
            <a:endParaRPr lang="en-US" dirty="0">
              <a:ea typeface="+mn-lt"/>
              <a:cs typeface="+mn-lt"/>
            </a:endParaRPr>
          </a:p>
          <a:p>
            <a:endParaRPr lang="en-US" dirty="0">
              <a:ea typeface="+mn-lt"/>
              <a:cs typeface="+mn-lt"/>
            </a:endParaRPr>
          </a:p>
        </p:txBody>
      </p:sp>
      <p:pic>
        <p:nvPicPr>
          <p:cNvPr id="4" name="Picture 4" descr="Diagram&#10;&#10;Description automatically generated">
            <a:extLst>
              <a:ext uri="{FF2B5EF4-FFF2-40B4-BE49-F238E27FC236}">
                <a16:creationId xmlns:a16="http://schemas.microsoft.com/office/drawing/2014/main" id="{9F922942-37A2-E97D-AC2B-DA7303DC9E8E}"/>
              </a:ext>
            </a:extLst>
          </p:cNvPr>
          <p:cNvPicPr>
            <a:picLocks noChangeAspect="1"/>
          </p:cNvPicPr>
          <p:nvPr/>
        </p:nvPicPr>
        <p:blipFill>
          <a:blip r:embed="rId2"/>
          <a:stretch>
            <a:fillRect/>
          </a:stretch>
        </p:blipFill>
        <p:spPr>
          <a:xfrm>
            <a:off x="2773680" y="3754582"/>
            <a:ext cx="4990253" cy="3003614"/>
          </a:xfrm>
          <a:prstGeom prst="rect">
            <a:avLst/>
          </a:prstGeom>
        </p:spPr>
      </p:pic>
      <p:sp>
        <p:nvSpPr>
          <p:cNvPr id="5" name="TextBox 4">
            <a:extLst>
              <a:ext uri="{FF2B5EF4-FFF2-40B4-BE49-F238E27FC236}">
                <a16:creationId xmlns:a16="http://schemas.microsoft.com/office/drawing/2014/main" id="{2DA64F7B-23CA-863A-81E3-BF6394524524}"/>
              </a:ext>
            </a:extLst>
          </p:cNvPr>
          <p:cNvSpPr txBox="1"/>
          <p:nvPr/>
        </p:nvSpPr>
        <p:spPr>
          <a:xfrm>
            <a:off x="7763933" y="5071723"/>
            <a:ext cx="2328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RNN  Model </a:t>
            </a:r>
            <a:endParaRPr lang="en-US" b="1" dirty="0"/>
          </a:p>
        </p:txBody>
      </p:sp>
    </p:spTree>
    <p:extLst>
      <p:ext uri="{BB962C8B-B14F-4D97-AF65-F5344CB8AC3E}">
        <p14:creationId xmlns:p14="http://schemas.microsoft.com/office/powerpoint/2010/main" val="798204613"/>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14FED0-9A95-4A83-8CAA-A3BB5938F805}">
  <ds:schemaRefs>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dcmitype/"/>
    <ds:schemaRef ds:uri="http://schemas.microsoft.com/sharepoint/v3"/>
    <ds:schemaRef ds:uri="71af3243-3dd4-4a8d-8c0d-dd76da1f02a5"/>
    <ds:schemaRef ds:uri="http://schemas.microsoft.com/office/2006/metadata/properties"/>
    <ds:schemaRef ds:uri="230e9df3-be65-4c73-a93b-d1236ebd677e"/>
    <ds:schemaRef ds:uri="16c05727-aa75-4e4a-9b5f-8a80a1165891"/>
    <ds:schemaRef ds:uri="http://www.w3.org/XML/1998/namespace"/>
  </ds:schemaRefs>
</ds:datastoreItem>
</file>

<file path=customXml/itemProps3.xml><?xml version="1.0" encoding="utf-8"?>
<ds:datastoreItem xmlns:ds="http://schemas.openxmlformats.org/officeDocument/2006/customXml" ds:itemID="{BC4BA2C8-4C3C-4809-AD4F-FED9B4D74B8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302</TotalTime>
  <Words>1772</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Georgia Pro</vt:lpstr>
      <vt:lpstr>Tenorite</vt:lpstr>
      <vt:lpstr>Wingdings</vt:lpstr>
      <vt:lpstr>Monoline</vt:lpstr>
      <vt:lpstr>Video-Based Sign Language Gesture Accuracy Prediction using CNN-RNN Model</vt:lpstr>
      <vt:lpstr>INTRODUCTION</vt:lpstr>
      <vt:lpstr>MOTIVATION</vt:lpstr>
      <vt:lpstr>OBJECTIVE</vt:lpstr>
      <vt:lpstr>LITERATURE REVIEW </vt:lpstr>
      <vt:lpstr>SYSTEM ARCHITECTURE</vt:lpstr>
      <vt:lpstr>PowerPoint Presentation</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Saishyam R</cp:lastModifiedBy>
  <cp:revision>604</cp:revision>
  <dcterms:created xsi:type="dcterms:W3CDTF">2023-01-30T16:33:32Z</dcterms:created>
  <dcterms:modified xsi:type="dcterms:W3CDTF">2023-03-30T05:05:41Z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2023-03-15T23:55:38Z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f3904fb7-9030-44e5-9c01-5148a03a426a</vt:lpwstr>
  </property>
  <property fmtid="{D5CDD505-2E9C-101B-9397-08002B2CF9AE}" pid="8" name="MSIP_Label_defa4170-0d19-0005-0004-bc88714345d2_ActionId">
    <vt:lpwstr>d718e44f-b617-40d3-a16c-c5530fd76962</vt:lpwstr>
  </property>
  <property fmtid="{D5CDD505-2E9C-101B-9397-08002B2CF9AE}" pid="9" name="MSIP_Label_defa4170-0d19-0005-0004-bc88714345d2_ContentBits">
    <vt:lpwstr>0</vt:lpwstr>
  </property>
</Properties>
</file>