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2" r:id="rId6"/>
    <p:sldId id="290" r:id="rId7"/>
    <p:sldId id="265" r:id="rId8"/>
    <p:sldId id="264" r:id="rId9"/>
    <p:sldId id="291" r:id="rId10"/>
    <p:sldId id="292" r:id="rId11"/>
    <p:sldId id="293" r:id="rId12"/>
    <p:sldId id="295" r:id="rId13"/>
    <p:sldId id="296" r:id="rId14"/>
    <p:sldId id="274" r:id="rId15"/>
    <p:sldId id="275" r:id="rId16"/>
    <p:sldId id="276" r:id="rId17"/>
    <p:sldId id="277" r:id="rId18"/>
    <p:sldId id="279" r:id="rId19"/>
    <p:sldId id="283" r:id="rId20"/>
    <p:sldId id="284" r:id="rId21"/>
    <p:sldId id="285" r:id="rId22"/>
    <p:sldId id="289" r:id="rId23"/>
    <p:sldId id="286" r:id="rId24"/>
    <p:sldId id="28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C0C570-B702-48DC-886C-B0F91C42B9C1}"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BA4B9-875D-46B8-AF32-C06FD778DB03}" type="slidenum">
              <a:rPr lang="en-US" smtClean="0"/>
              <a:t>‹#›</a:t>
            </a:fld>
            <a:endParaRPr lang="en-US"/>
          </a:p>
        </p:txBody>
      </p:sp>
    </p:spTree>
    <p:extLst>
      <p:ext uri="{BB962C8B-B14F-4D97-AF65-F5344CB8AC3E}">
        <p14:creationId xmlns:p14="http://schemas.microsoft.com/office/powerpoint/2010/main" val="229659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C0C570-B702-48DC-886C-B0F91C42B9C1}"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BA4B9-875D-46B8-AF32-C06FD778DB03}" type="slidenum">
              <a:rPr lang="en-US" smtClean="0"/>
              <a:t>‹#›</a:t>
            </a:fld>
            <a:endParaRPr lang="en-US"/>
          </a:p>
        </p:txBody>
      </p:sp>
    </p:spTree>
    <p:extLst>
      <p:ext uri="{BB962C8B-B14F-4D97-AF65-F5344CB8AC3E}">
        <p14:creationId xmlns:p14="http://schemas.microsoft.com/office/powerpoint/2010/main" val="1298682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C0C570-B702-48DC-886C-B0F91C42B9C1}"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BA4B9-875D-46B8-AF32-C06FD778DB0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45452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C0C570-B702-48DC-886C-B0F91C42B9C1}"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BA4B9-875D-46B8-AF32-C06FD778DB03}" type="slidenum">
              <a:rPr lang="en-US" smtClean="0"/>
              <a:t>‹#›</a:t>
            </a:fld>
            <a:endParaRPr lang="en-US"/>
          </a:p>
        </p:txBody>
      </p:sp>
    </p:spTree>
    <p:extLst>
      <p:ext uri="{BB962C8B-B14F-4D97-AF65-F5344CB8AC3E}">
        <p14:creationId xmlns:p14="http://schemas.microsoft.com/office/powerpoint/2010/main" val="2209701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C0C570-B702-48DC-886C-B0F91C42B9C1}"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BA4B9-875D-46B8-AF32-C06FD778DB0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36807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C0C570-B702-48DC-886C-B0F91C42B9C1}"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BA4B9-875D-46B8-AF32-C06FD778DB03}" type="slidenum">
              <a:rPr lang="en-US" smtClean="0"/>
              <a:t>‹#›</a:t>
            </a:fld>
            <a:endParaRPr lang="en-US"/>
          </a:p>
        </p:txBody>
      </p:sp>
    </p:spTree>
    <p:extLst>
      <p:ext uri="{BB962C8B-B14F-4D97-AF65-F5344CB8AC3E}">
        <p14:creationId xmlns:p14="http://schemas.microsoft.com/office/powerpoint/2010/main" val="4166297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C0C570-B702-48DC-886C-B0F91C42B9C1}"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BA4B9-875D-46B8-AF32-C06FD778DB03}" type="slidenum">
              <a:rPr lang="en-US" smtClean="0"/>
              <a:t>‹#›</a:t>
            </a:fld>
            <a:endParaRPr lang="en-US"/>
          </a:p>
        </p:txBody>
      </p:sp>
    </p:spTree>
    <p:extLst>
      <p:ext uri="{BB962C8B-B14F-4D97-AF65-F5344CB8AC3E}">
        <p14:creationId xmlns:p14="http://schemas.microsoft.com/office/powerpoint/2010/main" val="1488402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C0C570-B702-48DC-886C-B0F91C42B9C1}"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BA4B9-875D-46B8-AF32-C06FD778DB03}" type="slidenum">
              <a:rPr lang="en-US" smtClean="0"/>
              <a:t>‹#›</a:t>
            </a:fld>
            <a:endParaRPr lang="en-US"/>
          </a:p>
        </p:txBody>
      </p:sp>
    </p:spTree>
    <p:extLst>
      <p:ext uri="{BB962C8B-B14F-4D97-AF65-F5344CB8AC3E}">
        <p14:creationId xmlns:p14="http://schemas.microsoft.com/office/powerpoint/2010/main" val="297851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C0C570-B702-48DC-886C-B0F91C42B9C1}"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BA4B9-875D-46B8-AF32-C06FD778DB03}" type="slidenum">
              <a:rPr lang="en-US" smtClean="0"/>
              <a:t>‹#›</a:t>
            </a:fld>
            <a:endParaRPr lang="en-US"/>
          </a:p>
        </p:txBody>
      </p:sp>
    </p:spTree>
    <p:extLst>
      <p:ext uri="{BB962C8B-B14F-4D97-AF65-F5344CB8AC3E}">
        <p14:creationId xmlns:p14="http://schemas.microsoft.com/office/powerpoint/2010/main" val="2973821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C0C570-B702-48DC-886C-B0F91C42B9C1}"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BA4B9-875D-46B8-AF32-C06FD778DB03}" type="slidenum">
              <a:rPr lang="en-US" smtClean="0"/>
              <a:t>‹#›</a:t>
            </a:fld>
            <a:endParaRPr lang="en-US"/>
          </a:p>
        </p:txBody>
      </p:sp>
    </p:spTree>
    <p:extLst>
      <p:ext uri="{BB962C8B-B14F-4D97-AF65-F5344CB8AC3E}">
        <p14:creationId xmlns:p14="http://schemas.microsoft.com/office/powerpoint/2010/main" val="450860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C0C570-B702-48DC-886C-B0F91C42B9C1}"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EBA4B9-875D-46B8-AF32-C06FD778DB03}" type="slidenum">
              <a:rPr lang="en-US" smtClean="0"/>
              <a:t>‹#›</a:t>
            </a:fld>
            <a:endParaRPr lang="en-US"/>
          </a:p>
        </p:txBody>
      </p:sp>
    </p:spTree>
    <p:extLst>
      <p:ext uri="{BB962C8B-B14F-4D97-AF65-F5344CB8AC3E}">
        <p14:creationId xmlns:p14="http://schemas.microsoft.com/office/powerpoint/2010/main" val="165367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C0C570-B702-48DC-886C-B0F91C42B9C1}"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EBA4B9-875D-46B8-AF32-C06FD778DB03}" type="slidenum">
              <a:rPr lang="en-US" smtClean="0"/>
              <a:t>‹#›</a:t>
            </a:fld>
            <a:endParaRPr lang="en-US"/>
          </a:p>
        </p:txBody>
      </p:sp>
    </p:spTree>
    <p:extLst>
      <p:ext uri="{BB962C8B-B14F-4D97-AF65-F5344CB8AC3E}">
        <p14:creationId xmlns:p14="http://schemas.microsoft.com/office/powerpoint/2010/main" val="54652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C0C570-B702-48DC-886C-B0F91C42B9C1}"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EBA4B9-875D-46B8-AF32-C06FD778DB03}" type="slidenum">
              <a:rPr lang="en-US" smtClean="0"/>
              <a:t>‹#›</a:t>
            </a:fld>
            <a:endParaRPr lang="en-US"/>
          </a:p>
        </p:txBody>
      </p:sp>
    </p:spTree>
    <p:extLst>
      <p:ext uri="{BB962C8B-B14F-4D97-AF65-F5344CB8AC3E}">
        <p14:creationId xmlns:p14="http://schemas.microsoft.com/office/powerpoint/2010/main" val="744664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C0C570-B702-48DC-886C-B0F91C42B9C1}"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EBA4B9-875D-46B8-AF32-C06FD778DB03}" type="slidenum">
              <a:rPr lang="en-US" smtClean="0"/>
              <a:t>‹#›</a:t>
            </a:fld>
            <a:endParaRPr lang="en-US"/>
          </a:p>
        </p:txBody>
      </p:sp>
    </p:spTree>
    <p:extLst>
      <p:ext uri="{BB962C8B-B14F-4D97-AF65-F5344CB8AC3E}">
        <p14:creationId xmlns:p14="http://schemas.microsoft.com/office/powerpoint/2010/main" val="147206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C0C570-B702-48DC-886C-B0F91C42B9C1}"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EBA4B9-875D-46B8-AF32-C06FD778DB03}" type="slidenum">
              <a:rPr lang="en-US" smtClean="0"/>
              <a:t>‹#›</a:t>
            </a:fld>
            <a:endParaRPr lang="en-US"/>
          </a:p>
        </p:txBody>
      </p:sp>
    </p:spTree>
    <p:extLst>
      <p:ext uri="{BB962C8B-B14F-4D97-AF65-F5344CB8AC3E}">
        <p14:creationId xmlns:p14="http://schemas.microsoft.com/office/powerpoint/2010/main" val="81021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C0C570-B702-48DC-886C-B0F91C42B9C1}"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EBA4B9-875D-46B8-AF32-C06FD778DB03}" type="slidenum">
              <a:rPr lang="en-US" smtClean="0"/>
              <a:t>‹#›</a:t>
            </a:fld>
            <a:endParaRPr lang="en-US"/>
          </a:p>
        </p:txBody>
      </p:sp>
    </p:spTree>
    <p:extLst>
      <p:ext uri="{BB962C8B-B14F-4D97-AF65-F5344CB8AC3E}">
        <p14:creationId xmlns:p14="http://schemas.microsoft.com/office/powerpoint/2010/main" val="3994235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C0C570-B702-48DC-886C-B0F91C42B9C1}" type="datetimeFigureOut">
              <a:rPr lang="en-US" smtClean="0"/>
              <a:t>12/8/2016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EBA4B9-875D-46B8-AF32-C06FD778DB03}" type="slidenum">
              <a:rPr lang="en-US" smtClean="0"/>
              <a:t>‹#›</a:t>
            </a:fld>
            <a:endParaRPr lang="en-US"/>
          </a:p>
        </p:txBody>
      </p:sp>
    </p:spTree>
    <p:extLst>
      <p:ext uri="{BB962C8B-B14F-4D97-AF65-F5344CB8AC3E}">
        <p14:creationId xmlns:p14="http://schemas.microsoft.com/office/powerpoint/2010/main" val="33302420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490331"/>
            <a:ext cx="7328453" cy="2570922"/>
          </a:xfrm>
        </p:spPr>
        <p:txBody>
          <a:bodyPr>
            <a:normAutofit/>
          </a:bodyPr>
          <a:lstStyle/>
          <a:p>
            <a:pPr algn="l"/>
            <a:r>
              <a:rPr lang="en-US" dirty="0">
                <a:latin typeface="Calibri" panose="020F0502020204030204" pitchFamily="34" charset="0"/>
                <a:cs typeface="Calibri" panose="020F0502020204030204" pitchFamily="34" charset="0"/>
              </a:rPr>
              <a:t>Speed, Data, and Ecosystems The Future of Software Engineering</a:t>
            </a:r>
            <a:endParaRPr lang="en-US"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325217" y="3286539"/>
            <a:ext cx="10005391" cy="2743199"/>
          </a:xfrm>
        </p:spPr>
        <p:txBody>
          <a:bodyPr>
            <a:noAutofit/>
          </a:bodyPr>
          <a:lstStyle/>
          <a:p>
            <a:pPr algn="l"/>
            <a:r>
              <a:rPr lang="en-US" dirty="0">
                <a:latin typeface="Calibri" panose="020F0502020204030204" pitchFamily="34" charset="0"/>
                <a:cs typeface="Calibri" panose="020F0502020204030204" pitchFamily="34" charset="0"/>
              </a:rPr>
              <a:t>			Jan Bosch, Chalmers University of Technology</a:t>
            </a:r>
          </a:p>
          <a:p>
            <a:pPr algn="ctr"/>
            <a:endParaRPr lang="en-US" dirty="0">
              <a:latin typeface="Calibri" panose="020F0502020204030204" pitchFamily="34" charset="0"/>
              <a:cs typeface="Calibri" panose="020F0502020204030204" pitchFamily="34" charset="0"/>
            </a:endParaRPr>
          </a:p>
          <a:p>
            <a:pPr algn="l"/>
            <a:r>
              <a:rPr lang="en-US" dirty="0">
                <a:latin typeface="Calibri" panose="020F0502020204030204" pitchFamily="34" charset="0"/>
                <a:cs typeface="Calibri" panose="020F0502020204030204" pitchFamily="34" charset="0"/>
              </a:rPr>
              <a:t>											Team 16</a:t>
            </a:r>
          </a:p>
          <a:p>
            <a:pPr lvl="8" algn="l"/>
            <a:r>
              <a:rPr lang="en-US" sz="1800" dirty="0">
                <a:latin typeface="Calibri" panose="020F0502020204030204" pitchFamily="34" charset="0"/>
                <a:cs typeface="Calibri" panose="020F0502020204030204" pitchFamily="34" charset="0"/>
              </a:rPr>
              <a:t>			Rajesh Gupta </a:t>
            </a:r>
            <a:r>
              <a:rPr lang="en-US" sz="1800" dirty="0" err="1">
                <a:latin typeface="Calibri" panose="020F0502020204030204" pitchFamily="34" charset="0"/>
                <a:cs typeface="Calibri" panose="020F0502020204030204" pitchFamily="34" charset="0"/>
              </a:rPr>
              <a:t>Kollipara</a:t>
            </a:r>
            <a:r>
              <a:rPr lang="en-US" sz="1800" dirty="0">
                <a:latin typeface="Calibri" panose="020F0502020204030204" pitchFamily="34" charset="0"/>
                <a:cs typeface="Calibri" panose="020F0502020204030204" pitchFamily="34" charset="0"/>
              </a:rPr>
              <a:t>		21</a:t>
            </a:r>
          </a:p>
          <a:p>
            <a:pPr lvl="8" algn="l"/>
            <a:r>
              <a:rPr lang="en-US" sz="1800" dirty="0">
                <a:latin typeface="Calibri" panose="020F0502020204030204" pitchFamily="34" charset="0"/>
                <a:cs typeface="Calibri" panose="020F0502020204030204" pitchFamily="34" charset="0"/>
              </a:rPr>
              <a:t>			Sai Sri Harsha </a:t>
            </a:r>
            <a:r>
              <a:rPr lang="en-US" sz="1800" dirty="0" err="1">
                <a:latin typeface="Calibri" panose="020F0502020204030204" pitchFamily="34" charset="0"/>
                <a:cs typeface="Calibri" panose="020F0502020204030204" pitchFamily="34" charset="0"/>
              </a:rPr>
              <a:t>Sudulaguntla</a:t>
            </a:r>
            <a:r>
              <a:rPr lang="en-US" sz="1800" dirty="0">
                <a:latin typeface="Calibri" panose="020F0502020204030204" pitchFamily="34" charset="0"/>
                <a:cs typeface="Calibri" panose="020F0502020204030204" pitchFamily="34" charset="0"/>
              </a:rPr>
              <a:t>	50</a:t>
            </a:r>
          </a:p>
          <a:p>
            <a:pPr lvl="8" algn="l"/>
            <a:r>
              <a:rPr lang="en-US" sz="1800" dirty="0">
                <a:latin typeface="Calibri" panose="020F0502020204030204" pitchFamily="34" charset="0"/>
                <a:cs typeface="Calibri" panose="020F0502020204030204" pitchFamily="34" charset="0"/>
              </a:rPr>
              <a:t>			Lava Kumar </a:t>
            </a:r>
            <a:r>
              <a:rPr lang="en-US" sz="1800" dirty="0" err="1">
                <a:latin typeface="Calibri" panose="020F0502020204030204" pitchFamily="34" charset="0"/>
                <a:cs typeface="Calibri" panose="020F0502020204030204" pitchFamily="34" charset="0"/>
              </a:rPr>
              <a:t>Surparaju</a:t>
            </a:r>
            <a:r>
              <a:rPr lang="en-US" sz="1800" dirty="0">
                <a:latin typeface="Calibri" panose="020F0502020204030204" pitchFamily="34" charset="0"/>
                <a:cs typeface="Calibri" panose="020F0502020204030204" pitchFamily="34" charset="0"/>
              </a:rPr>
              <a:t>		52</a:t>
            </a:r>
          </a:p>
          <a:p>
            <a:pPr lvl="8" algn="l"/>
            <a:r>
              <a:rPr lang="en-US" sz="1800" dirty="0">
                <a:latin typeface="Calibri" panose="020F0502020204030204" pitchFamily="34" charset="0"/>
                <a:cs typeface="Calibri" panose="020F0502020204030204" pitchFamily="34" charset="0"/>
              </a:rPr>
              <a:t>			Raghu </a:t>
            </a:r>
            <a:r>
              <a:rPr lang="en-US" sz="1800" dirty="0" err="1">
                <a:latin typeface="Calibri" panose="020F0502020204030204" pitchFamily="34" charset="0"/>
                <a:cs typeface="Calibri" panose="020F0502020204030204" pitchFamily="34" charset="0"/>
              </a:rPr>
              <a:t>Pavan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Vallamkonda</a:t>
            </a:r>
            <a:r>
              <a:rPr lang="en-US" sz="1800" dirty="0">
                <a:latin typeface="Calibri" panose="020F0502020204030204" pitchFamily="34" charset="0"/>
                <a:cs typeface="Calibri" panose="020F0502020204030204" pitchFamily="34" charset="0"/>
              </a:rPr>
              <a:t>	54</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8325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07165" y="437323"/>
            <a:ext cx="8030818" cy="755374"/>
          </a:xfrm>
        </p:spPr>
        <p:txBody>
          <a:bodyPr/>
          <a:lstStyle/>
          <a:p>
            <a:pPr algn="l"/>
            <a:r>
              <a:rPr lang="en-US" sz="3200" dirty="0">
                <a:latin typeface="Calibri" panose="020F0502020204030204" pitchFamily="34" charset="0"/>
                <a:cs typeface="Calibri" panose="020F0502020204030204" pitchFamily="34" charset="0"/>
              </a:rPr>
              <a:t>Industry trends - Customer-Driven Innovation:</a:t>
            </a:r>
            <a:endParaRPr lang="en-US" sz="3200" dirty="0">
              <a:latin typeface="Calibri" panose="020F0502020204030204" pitchFamily="34" charset="0"/>
              <a:cs typeface="Calibri" panose="020F0502020204030204" pitchFamily="34" charset="0"/>
            </a:endParaRPr>
          </a:p>
        </p:txBody>
      </p:sp>
      <p:sp>
        <p:nvSpPr>
          <p:cNvPr id="5" name="Subtitle 4"/>
          <p:cNvSpPr>
            <a:spLocks noGrp="1"/>
          </p:cNvSpPr>
          <p:nvPr>
            <p:ph type="subTitle" idx="1"/>
          </p:nvPr>
        </p:nvSpPr>
        <p:spPr>
          <a:xfrm>
            <a:off x="1007165" y="1550504"/>
            <a:ext cx="8266838" cy="3896139"/>
          </a:xfrm>
        </p:spPr>
        <p:txBody>
          <a:bodyPr>
            <a:normAutofit/>
          </a:bodyPr>
          <a:lstStyle/>
          <a:p>
            <a:pPr algn="l"/>
            <a:r>
              <a:rPr lang="en-US" sz="2600" dirty="0">
                <a:latin typeface="Calibri" panose="020F0502020204030204" pitchFamily="34" charset="0"/>
                <a:cs typeface="Calibri" panose="020F0502020204030204" pitchFamily="34" charset="0"/>
              </a:rPr>
              <a:t>Evidence:</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From stalwarts such as Amazon for retail and Tesla for automobiles, to Uber for taxi transportation and Airbnb for hospitality, none of these companies disrupted or won in their markets by using better technology than the incumbents. </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Because the incumbents better understood their customer bases and had vastly more resources, they might have used technology to address customer needs as well as or better than these new entrants. </a:t>
            </a:r>
          </a:p>
        </p:txBody>
      </p:sp>
    </p:spTree>
    <p:extLst>
      <p:ext uri="{BB962C8B-B14F-4D97-AF65-F5344CB8AC3E}">
        <p14:creationId xmlns:p14="http://schemas.microsoft.com/office/powerpoint/2010/main" val="3782370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07165" y="463827"/>
            <a:ext cx="8030818" cy="755374"/>
          </a:xfrm>
        </p:spPr>
        <p:txBody>
          <a:bodyPr/>
          <a:lstStyle/>
          <a:p>
            <a:pPr algn="l"/>
            <a:r>
              <a:rPr lang="en-US" sz="3200" dirty="0">
                <a:latin typeface="Calibri" panose="020F0502020204030204" pitchFamily="34" charset="0"/>
                <a:cs typeface="Calibri" panose="020F0502020204030204" pitchFamily="34" charset="0"/>
              </a:rPr>
              <a:t>Industry trends – Software Size:</a:t>
            </a:r>
            <a:endParaRPr lang="en-US" sz="3200" dirty="0">
              <a:latin typeface="Calibri" panose="020F0502020204030204" pitchFamily="34" charset="0"/>
              <a:cs typeface="Calibri" panose="020F0502020204030204" pitchFamily="34" charset="0"/>
            </a:endParaRPr>
          </a:p>
        </p:txBody>
      </p:sp>
      <p:sp>
        <p:nvSpPr>
          <p:cNvPr id="5" name="Subtitle 4"/>
          <p:cNvSpPr>
            <a:spLocks noGrp="1"/>
          </p:cNvSpPr>
          <p:nvPr>
            <p:ph type="subTitle" idx="1"/>
          </p:nvPr>
        </p:nvSpPr>
        <p:spPr>
          <a:xfrm>
            <a:off x="1007165" y="1550503"/>
            <a:ext cx="8246017" cy="4413569"/>
          </a:xfrm>
        </p:spPr>
        <p:txBody>
          <a:bodyPr>
            <a:normAutofit fontScale="92500"/>
          </a:bodyPr>
          <a:lstStyle/>
          <a:p>
            <a:pPr algn="l"/>
            <a:r>
              <a:rPr lang="en-US" sz="2600" dirty="0">
                <a:latin typeface="Calibri" panose="020F0502020204030204" pitchFamily="34" charset="0"/>
                <a:cs typeface="Calibri" panose="020F0502020204030204" pitchFamily="34" charset="0"/>
              </a:rPr>
              <a:t>Trend:</a:t>
            </a:r>
          </a:p>
          <a:p>
            <a:pPr marL="285750" indent="-285750" algn="l">
              <a:buFont typeface="Arial" panose="020B0604020202020204" pitchFamily="34" charset="0"/>
              <a:buChar char="•"/>
            </a:pPr>
            <a:r>
              <a:rPr lang="en-US" sz="2200" dirty="0">
                <a:latin typeface="Calibri" panose="020F0502020204030204" pitchFamily="34" charset="0"/>
                <a:cs typeface="Calibri" panose="020F0502020204030204" pitchFamily="34" charset="0"/>
              </a:rPr>
              <a:t>Depending on the industry, software’s size in software-intensive systems is increasing on an order of magnitude every five to 10 years. </a:t>
            </a:r>
          </a:p>
          <a:p>
            <a:pPr marL="285750" indent="-285750" algn="l">
              <a:buFont typeface="Arial" panose="020B0604020202020204" pitchFamily="34" charset="0"/>
              <a:buChar char="•"/>
            </a:pPr>
            <a:r>
              <a:rPr lang="en-US" sz="2200" dirty="0">
                <a:latin typeface="Calibri" panose="020F0502020204030204" pitchFamily="34" charset="0"/>
                <a:cs typeface="Calibri" panose="020F0502020204030204" pitchFamily="34" charset="0"/>
              </a:rPr>
              <a:t>Companies employ approaches such as modular architectures, IT services, and open source components to accomplish the increasing software size.</a:t>
            </a:r>
          </a:p>
          <a:p>
            <a:pPr algn="l"/>
            <a:r>
              <a:rPr lang="en-US" sz="2600" dirty="0">
                <a:latin typeface="Calibri" panose="020F0502020204030204" pitchFamily="34" charset="0"/>
                <a:cs typeface="Calibri" panose="020F0502020204030204" pitchFamily="34" charset="0"/>
              </a:rPr>
              <a:t>Evidence:</a:t>
            </a:r>
          </a:p>
          <a:p>
            <a:pPr marL="285750" indent="-285750" algn="l">
              <a:buFont typeface="Arial" panose="020B0604020202020204" pitchFamily="34" charset="0"/>
              <a:buChar char="•"/>
            </a:pPr>
            <a:r>
              <a:rPr lang="en-US" sz="2200" dirty="0">
                <a:latin typeface="Calibri" panose="020F0502020204030204" pitchFamily="34" charset="0"/>
                <a:cs typeface="Calibri" panose="020F0502020204030204" pitchFamily="34" charset="0"/>
              </a:rPr>
              <a:t>Several studies have documented software growth in software-intensive systems. </a:t>
            </a:r>
          </a:p>
          <a:p>
            <a:pPr marL="285750" indent="-285750" algn="l">
              <a:buFont typeface="Arial" panose="020B0604020202020204" pitchFamily="34" charset="0"/>
              <a:buChar char="•"/>
            </a:pPr>
            <a:r>
              <a:rPr lang="en-US" sz="2200" dirty="0">
                <a:latin typeface="Calibri" panose="020F0502020204030204" pitchFamily="34" charset="0"/>
                <a:cs typeface="Calibri" panose="020F0502020204030204" pitchFamily="34" charset="0"/>
              </a:rPr>
              <a:t>One of the most illustrative studies is by Christof Ebert and Capers Jones, who analyzed this trend for embedded systems.</a:t>
            </a:r>
          </a:p>
          <a:p>
            <a:pPr marL="285750" indent="-285750" algn="l">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algn="l"/>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9936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07165" y="463827"/>
            <a:ext cx="8030818" cy="755374"/>
          </a:xfrm>
        </p:spPr>
        <p:txBody>
          <a:bodyPr/>
          <a:lstStyle/>
          <a:p>
            <a:pPr algn="l"/>
            <a:r>
              <a:rPr lang="en-US" sz="3200" dirty="0">
                <a:latin typeface="Calibri" panose="020F0502020204030204" pitchFamily="34" charset="0"/>
                <a:cs typeface="Calibri" panose="020F0502020204030204" pitchFamily="34" charset="0"/>
              </a:rPr>
              <a:t>Industry trends – The Need for Speed:</a:t>
            </a:r>
            <a:endParaRPr lang="en-US" sz="3200" dirty="0">
              <a:latin typeface="Calibri" panose="020F0502020204030204" pitchFamily="34" charset="0"/>
              <a:cs typeface="Calibri" panose="020F0502020204030204" pitchFamily="34" charset="0"/>
            </a:endParaRPr>
          </a:p>
        </p:txBody>
      </p:sp>
      <p:sp>
        <p:nvSpPr>
          <p:cNvPr id="5" name="Subtitle 4"/>
          <p:cNvSpPr>
            <a:spLocks noGrp="1"/>
          </p:cNvSpPr>
          <p:nvPr>
            <p:ph type="subTitle" idx="1"/>
          </p:nvPr>
        </p:nvSpPr>
        <p:spPr>
          <a:xfrm>
            <a:off x="1007165" y="1550503"/>
            <a:ext cx="8246017" cy="4413569"/>
          </a:xfrm>
        </p:spPr>
        <p:txBody>
          <a:bodyPr>
            <a:normAutofit fontScale="92500" lnSpcReduction="10000"/>
          </a:bodyPr>
          <a:lstStyle/>
          <a:p>
            <a:pPr algn="l"/>
            <a:r>
              <a:rPr lang="en-US" sz="2600" dirty="0">
                <a:latin typeface="Calibri" panose="020F0502020204030204" pitchFamily="34" charset="0"/>
                <a:cs typeface="Calibri" panose="020F0502020204030204" pitchFamily="34" charset="0"/>
              </a:rPr>
              <a:t>Trend:</a:t>
            </a:r>
          </a:p>
          <a:p>
            <a:pPr marL="285750" indent="-285750" algn="l">
              <a:buFont typeface="Arial" panose="020B0604020202020204" pitchFamily="34" charset="0"/>
              <a:buChar char="•"/>
            </a:pPr>
            <a:r>
              <a:rPr lang="en-US" sz="2200" dirty="0">
                <a:latin typeface="Calibri" panose="020F0502020204030204" pitchFamily="34" charset="0"/>
                <a:cs typeface="Calibri" panose="020F0502020204030204" pitchFamily="34" charset="0"/>
              </a:rPr>
              <a:t>User adoption of new technologies, products, and solutions is continuously accelerating.</a:t>
            </a:r>
          </a:p>
          <a:p>
            <a:pPr marL="285750" indent="-285750" algn="l">
              <a:buFont typeface="Arial" panose="020B0604020202020204" pitchFamily="34" charset="0"/>
              <a:buChar char="•"/>
            </a:pPr>
            <a:r>
              <a:rPr lang="en-US" sz="2200" dirty="0">
                <a:latin typeface="Calibri" panose="020F0502020204030204" pitchFamily="34" charset="0"/>
                <a:cs typeface="Calibri" panose="020F0502020204030204" pitchFamily="34" charset="0"/>
              </a:rPr>
              <a:t>Companies today must respond to new customer needs and requests at unprecedented speeds, which requires a level of enterprise wide agility that’s often exceedingly difficult in traditional, hierarchical organizations. </a:t>
            </a:r>
          </a:p>
          <a:p>
            <a:pPr algn="l"/>
            <a:r>
              <a:rPr lang="en-US" sz="2600" dirty="0">
                <a:latin typeface="Calibri" panose="020F0502020204030204" pitchFamily="34" charset="0"/>
                <a:cs typeface="Calibri" panose="020F0502020204030204" pitchFamily="34" charset="0"/>
              </a:rPr>
              <a:t>Evidence:</a:t>
            </a:r>
          </a:p>
          <a:p>
            <a:pPr marL="285750" indent="-285750" algn="l">
              <a:buFont typeface="Arial" panose="020B0604020202020204" pitchFamily="34" charset="0"/>
              <a:buChar char="•"/>
            </a:pPr>
            <a:r>
              <a:rPr lang="en-US" sz="2200" dirty="0">
                <a:latin typeface="Calibri" panose="020F0502020204030204" pitchFamily="34" charset="0"/>
                <a:cs typeface="Calibri" panose="020F0502020204030204" pitchFamily="34" charset="0"/>
              </a:rPr>
              <a:t>To describe this trend, Larry </a:t>
            </a:r>
            <a:r>
              <a:rPr lang="en-US" sz="2200" dirty="0" err="1">
                <a:latin typeface="Calibri" panose="020F0502020204030204" pitchFamily="34" charset="0"/>
                <a:cs typeface="Calibri" panose="020F0502020204030204" pitchFamily="34" charset="0"/>
              </a:rPr>
              <a:t>Downes</a:t>
            </a:r>
            <a:r>
              <a:rPr lang="en-US" sz="2200" dirty="0">
                <a:latin typeface="Calibri" panose="020F0502020204030204" pitchFamily="34" charset="0"/>
                <a:cs typeface="Calibri" panose="020F0502020204030204" pitchFamily="34" charset="0"/>
              </a:rPr>
              <a:t> and Paul </a:t>
            </a:r>
            <a:r>
              <a:rPr lang="en-US" sz="2200" dirty="0" err="1">
                <a:latin typeface="Calibri" panose="020F0502020204030204" pitchFamily="34" charset="0"/>
                <a:cs typeface="Calibri" panose="020F0502020204030204" pitchFamily="34" charset="0"/>
              </a:rPr>
              <a:t>Nunes</a:t>
            </a:r>
            <a:r>
              <a:rPr lang="en-US" sz="2200" dirty="0">
                <a:latin typeface="Calibri" panose="020F0502020204030204" pitchFamily="34" charset="0"/>
                <a:cs typeface="Calibri" panose="020F0502020204030204" pitchFamily="34" charset="0"/>
              </a:rPr>
              <a:t> used the compelling phrase “big bang disruption.”</a:t>
            </a:r>
          </a:p>
          <a:p>
            <a:pPr marL="285750" indent="-285750" algn="l">
              <a:buFont typeface="Arial" panose="020B0604020202020204" pitchFamily="34" charset="0"/>
              <a:buChar char="•"/>
            </a:pPr>
            <a:r>
              <a:rPr lang="en-US" sz="2200" dirty="0">
                <a:latin typeface="Calibri" panose="020F0502020204030204" pitchFamily="34" charset="0"/>
                <a:cs typeface="Calibri" panose="020F0502020204030204" pitchFamily="34" charset="0"/>
              </a:rPr>
              <a:t>They presented several cases from various industries in which fast-moving new entrants outcompeted incumbents on price, performance, and user experience.</a:t>
            </a:r>
          </a:p>
          <a:p>
            <a:pPr algn="l"/>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4121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07165" y="463827"/>
            <a:ext cx="8030818" cy="755374"/>
          </a:xfrm>
        </p:spPr>
        <p:txBody>
          <a:bodyPr/>
          <a:lstStyle/>
          <a:p>
            <a:pPr algn="l"/>
            <a:r>
              <a:rPr lang="en-US" sz="3200" dirty="0">
                <a:latin typeface="Calibri" panose="020F0502020204030204" pitchFamily="34" charset="0"/>
                <a:cs typeface="Calibri" panose="020F0502020204030204" pitchFamily="34" charset="0"/>
              </a:rPr>
              <a:t>Industry trends – Playing Nice with Others:</a:t>
            </a:r>
            <a:endParaRPr lang="en-US" sz="3200" dirty="0">
              <a:latin typeface="Calibri" panose="020F0502020204030204" pitchFamily="34" charset="0"/>
              <a:cs typeface="Calibri" panose="020F0502020204030204" pitchFamily="34" charset="0"/>
            </a:endParaRPr>
          </a:p>
        </p:txBody>
      </p:sp>
      <p:sp>
        <p:nvSpPr>
          <p:cNvPr id="5" name="Subtitle 4"/>
          <p:cNvSpPr>
            <a:spLocks noGrp="1"/>
          </p:cNvSpPr>
          <p:nvPr>
            <p:ph type="subTitle" idx="1"/>
          </p:nvPr>
        </p:nvSpPr>
        <p:spPr>
          <a:xfrm>
            <a:off x="1007165" y="1550503"/>
            <a:ext cx="8246017" cy="4413569"/>
          </a:xfrm>
        </p:spPr>
        <p:txBody>
          <a:bodyPr>
            <a:normAutofit fontScale="92500" lnSpcReduction="10000"/>
          </a:bodyPr>
          <a:lstStyle/>
          <a:p>
            <a:pPr algn="l"/>
            <a:r>
              <a:rPr lang="en-US" sz="2600" dirty="0">
                <a:latin typeface="Calibri" panose="020F0502020204030204" pitchFamily="34" charset="0"/>
                <a:cs typeface="Calibri" panose="020F0502020204030204" pitchFamily="34" charset="0"/>
              </a:rPr>
              <a:t>Trend:</a:t>
            </a:r>
          </a:p>
          <a:p>
            <a:pPr marL="285750" indent="-285750" algn="l">
              <a:buFont typeface="Arial" panose="020B0604020202020204" pitchFamily="34" charset="0"/>
              <a:buChar char="•"/>
            </a:pPr>
            <a:r>
              <a:rPr lang="en-US" sz="2200" dirty="0">
                <a:latin typeface="Calibri" panose="020F0502020204030204" pitchFamily="34" charset="0"/>
                <a:cs typeface="Calibri" panose="020F0502020204030204" pitchFamily="34" charset="0"/>
              </a:rPr>
              <a:t>Companies are increasingly realizing the benefits of playing nice with others and availing themselves of the opportunities presented by using their partner ecosystem more proactively and intentionally. </a:t>
            </a:r>
          </a:p>
          <a:p>
            <a:pPr marL="285750" indent="-285750" algn="l">
              <a:buFont typeface="Arial" panose="020B0604020202020204" pitchFamily="34" charset="0"/>
              <a:buChar char="•"/>
            </a:pPr>
            <a:r>
              <a:rPr lang="en-US" sz="2200" dirty="0">
                <a:latin typeface="Calibri" panose="020F0502020204030204" pitchFamily="34" charset="0"/>
                <a:cs typeface="Calibri" panose="020F0502020204030204" pitchFamily="34" charset="0"/>
              </a:rPr>
              <a:t>The competitive battleground for companies is shifting from focusing on internal scale, efficiency and quality of serving customers in a one-to-one relationship. </a:t>
            </a:r>
          </a:p>
          <a:p>
            <a:pPr algn="l"/>
            <a:r>
              <a:rPr lang="en-US" sz="2600" dirty="0">
                <a:latin typeface="Calibri" panose="020F0502020204030204" pitchFamily="34" charset="0"/>
                <a:cs typeface="Calibri" panose="020F0502020204030204" pitchFamily="34" charset="0"/>
              </a:rPr>
              <a:t>Evidence:</a:t>
            </a:r>
          </a:p>
          <a:p>
            <a:pPr marL="285750" indent="-285750" algn="l">
              <a:buFont typeface="Arial" panose="020B0604020202020204" pitchFamily="34" charset="0"/>
              <a:buChar char="•"/>
            </a:pPr>
            <a:r>
              <a:rPr lang="en-US" sz="2200" dirty="0">
                <a:latin typeface="Calibri" panose="020F0502020204030204" pitchFamily="34" charset="0"/>
                <a:cs typeface="Calibri" panose="020F0502020204030204" pitchFamily="34" charset="0"/>
              </a:rPr>
              <a:t>Apple, by creating its App Store, the company established itself as the dominant player in the mobile industry.</a:t>
            </a:r>
          </a:p>
          <a:p>
            <a:pPr marL="285750" indent="-285750" algn="l">
              <a:buFont typeface="Arial" panose="020B0604020202020204" pitchFamily="34" charset="0"/>
              <a:buChar char="•"/>
            </a:pPr>
            <a:r>
              <a:rPr lang="en-US" sz="2200" dirty="0">
                <a:latin typeface="Calibri" panose="020F0502020204030204" pitchFamily="34" charset="0"/>
                <a:cs typeface="Calibri" panose="020F0502020204030204" pitchFamily="34" charset="0"/>
              </a:rPr>
              <a:t>While competitors such as Nokia were focusing on device quality, Apple was creating a partner ecosystem to build new iPhone applications— and this became a key differentiator for the company. </a:t>
            </a:r>
          </a:p>
          <a:p>
            <a:pPr algn="l"/>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3541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07165" y="463827"/>
            <a:ext cx="8030818" cy="755374"/>
          </a:xfrm>
        </p:spPr>
        <p:txBody>
          <a:bodyPr/>
          <a:lstStyle/>
          <a:p>
            <a:pPr algn="l"/>
            <a:r>
              <a:rPr lang="en-US" sz="3600" dirty="0">
                <a:latin typeface="Calibri" panose="020F0502020204030204" pitchFamily="34" charset="0"/>
                <a:cs typeface="Calibri" panose="020F0502020204030204" pitchFamily="34" charset="0"/>
              </a:rPr>
              <a:t>Key Factors:</a:t>
            </a:r>
            <a:endParaRPr lang="en-US" sz="3600" dirty="0">
              <a:latin typeface="Calibri" panose="020F0502020204030204" pitchFamily="34" charset="0"/>
              <a:cs typeface="Calibri" panose="020F0502020204030204" pitchFamily="34" charset="0"/>
            </a:endParaRPr>
          </a:p>
        </p:txBody>
      </p:sp>
      <p:sp>
        <p:nvSpPr>
          <p:cNvPr id="5" name="Subtitle 4"/>
          <p:cNvSpPr>
            <a:spLocks noGrp="1"/>
          </p:cNvSpPr>
          <p:nvPr>
            <p:ph type="subTitle" idx="1"/>
          </p:nvPr>
        </p:nvSpPr>
        <p:spPr>
          <a:xfrm>
            <a:off x="1007165" y="1404730"/>
            <a:ext cx="8266838" cy="4041913"/>
          </a:xfrm>
        </p:spPr>
        <p:txBody>
          <a:bodyPr>
            <a:normAutofit/>
          </a:bodyPr>
          <a:lstStyle/>
          <a:p>
            <a:pPr algn="l"/>
            <a:r>
              <a:rPr lang="en-US" sz="2600" dirty="0">
                <a:latin typeface="Calibri" panose="020F0502020204030204" pitchFamily="34" charset="0"/>
                <a:cs typeface="Calibri" panose="020F0502020204030204" pitchFamily="34" charset="0"/>
              </a:rPr>
              <a:t>Speed:</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Analyses show that the ability to respond quickly to events such as customer requests, changing market priorities, or new competitors is critical to continued success. </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Companies must respond at a constantly accelerating rate, so speed will affect the entire organization, from its business models to its organizational structures.</a:t>
            </a:r>
          </a:p>
          <a:p>
            <a:pPr algn="l"/>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4479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07165" y="463827"/>
            <a:ext cx="8030818" cy="755374"/>
          </a:xfrm>
        </p:spPr>
        <p:txBody>
          <a:bodyPr/>
          <a:lstStyle/>
          <a:p>
            <a:pPr algn="l"/>
            <a:r>
              <a:rPr lang="en-US" sz="3600" dirty="0">
                <a:latin typeface="Calibri" panose="020F0502020204030204" pitchFamily="34" charset="0"/>
                <a:cs typeface="Calibri" panose="020F0502020204030204" pitchFamily="34" charset="0"/>
              </a:rPr>
              <a:t>Key Factors:</a:t>
            </a:r>
            <a:endParaRPr lang="en-US" sz="3600" dirty="0">
              <a:latin typeface="Calibri" panose="020F0502020204030204" pitchFamily="34" charset="0"/>
              <a:cs typeface="Calibri" panose="020F0502020204030204" pitchFamily="34" charset="0"/>
            </a:endParaRPr>
          </a:p>
        </p:txBody>
      </p:sp>
      <p:sp>
        <p:nvSpPr>
          <p:cNvPr id="5" name="Subtitle 4"/>
          <p:cNvSpPr>
            <a:spLocks noGrp="1"/>
          </p:cNvSpPr>
          <p:nvPr>
            <p:ph type="subTitle" idx="1"/>
          </p:nvPr>
        </p:nvSpPr>
        <p:spPr>
          <a:xfrm>
            <a:off x="1007165" y="1404730"/>
            <a:ext cx="8266838" cy="4041913"/>
          </a:xfrm>
        </p:spPr>
        <p:txBody>
          <a:bodyPr>
            <a:normAutofit/>
          </a:bodyPr>
          <a:lstStyle/>
          <a:p>
            <a:pPr algn="l"/>
            <a:r>
              <a:rPr lang="en-US" sz="2600" dirty="0">
                <a:latin typeface="Calibri" panose="020F0502020204030204" pitchFamily="34" charset="0"/>
                <a:cs typeface="Calibri" panose="020F0502020204030204" pitchFamily="34" charset="0"/>
              </a:rPr>
              <a:t>Data:</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The challenge in the current world isn’t handling the big data but the organization’s ability to make smart, timely decisions based on the data. </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Although many companies still rely on their managers’ opinions, future organizations will increasingly use data to inform decision making. </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So, data collection, data analysis, and decision making based on that data will strongly affect companies’ functions, architecture, and ways of working.</a:t>
            </a:r>
          </a:p>
          <a:p>
            <a:pPr algn="l"/>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9527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07165" y="463827"/>
            <a:ext cx="8030818" cy="755374"/>
          </a:xfrm>
        </p:spPr>
        <p:txBody>
          <a:bodyPr/>
          <a:lstStyle/>
          <a:p>
            <a:pPr algn="l"/>
            <a:r>
              <a:rPr lang="en-US" sz="3600" dirty="0">
                <a:latin typeface="Calibri" panose="020F0502020204030204" pitchFamily="34" charset="0"/>
                <a:cs typeface="Calibri" panose="020F0502020204030204" pitchFamily="34" charset="0"/>
              </a:rPr>
              <a:t>Key Factors:</a:t>
            </a:r>
            <a:endParaRPr lang="en-US" sz="3600" dirty="0">
              <a:latin typeface="Calibri" panose="020F0502020204030204" pitchFamily="34" charset="0"/>
              <a:cs typeface="Calibri" panose="020F0502020204030204" pitchFamily="34" charset="0"/>
            </a:endParaRPr>
          </a:p>
        </p:txBody>
      </p:sp>
      <p:sp>
        <p:nvSpPr>
          <p:cNvPr id="5" name="Subtitle 4"/>
          <p:cNvSpPr>
            <a:spLocks noGrp="1"/>
          </p:cNvSpPr>
          <p:nvPr>
            <p:ph type="subTitle" idx="1"/>
          </p:nvPr>
        </p:nvSpPr>
        <p:spPr>
          <a:xfrm>
            <a:off x="1007165" y="1404730"/>
            <a:ext cx="8266838" cy="4041913"/>
          </a:xfrm>
        </p:spPr>
        <p:txBody>
          <a:bodyPr>
            <a:normAutofit/>
          </a:bodyPr>
          <a:lstStyle/>
          <a:p>
            <a:pPr algn="l"/>
            <a:r>
              <a:rPr lang="en-US" sz="2600" dirty="0">
                <a:latin typeface="Calibri" panose="020F0502020204030204" pitchFamily="34" charset="0"/>
                <a:cs typeface="Calibri" panose="020F0502020204030204" pitchFamily="34" charset="0"/>
              </a:rPr>
              <a:t>Ecosystems:</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Future organizations will have increasingly interdependent ecosystems. </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As a result of increased speed and data, companies will have to frequently and aggressively change their role and position in their ecosystems. </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Organizations will have to proactively manage the ecosystem. This will strongly affect software architecture, interfaces, and ways of working with partner R&amp;D teams.</a:t>
            </a:r>
          </a:p>
          <a:p>
            <a:pPr algn="l"/>
            <a:endParaRPr lang="en-US" sz="2000" dirty="0">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algn="l"/>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7569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07165" y="463827"/>
            <a:ext cx="8030818" cy="755374"/>
          </a:xfrm>
        </p:spPr>
        <p:txBody>
          <a:bodyPr/>
          <a:lstStyle/>
          <a:p>
            <a:pPr algn="l"/>
            <a:r>
              <a:rPr lang="en-US" sz="3600" dirty="0">
                <a:latin typeface="Calibri" panose="020F0502020204030204" pitchFamily="34" charset="0"/>
                <a:cs typeface="Calibri" panose="020F0502020204030204" pitchFamily="34" charset="0"/>
              </a:rPr>
              <a:t>Implications to Software engineering:</a:t>
            </a:r>
            <a:endParaRPr lang="en-US" sz="3600" dirty="0">
              <a:latin typeface="Calibri" panose="020F0502020204030204" pitchFamily="34" charset="0"/>
              <a:cs typeface="Calibri" panose="020F0502020204030204" pitchFamily="34" charset="0"/>
            </a:endParaRPr>
          </a:p>
        </p:txBody>
      </p:sp>
      <p:sp>
        <p:nvSpPr>
          <p:cNvPr id="5" name="Subtitle 4"/>
          <p:cNvSpPr>
            <a:spLocks noGrp="1"/>
          </p:cNvSpPr>
          <p:nvPr>
            <p:ph type="subTitle" idx="1"/>
          </p:nvPr>
        </p:nvSpPr>
        <p:spPr>
          <a:xfrm>
            <a:off x="1007165" y="1404730"/>
            <a:ext cx="8266838" cy="4041913"/>
          </a:xfrm>
        </p:spPr>
        <p:txBody>
          <a:bodyPr>
            <a:normAutofit/>
          </a:bodyPr>
          <a:lstStyle/>
          <a:p>
            <a:pPr algn="l"/>
            <a:r>
              <a:rPr lang="en-US" sz="2000" dirty="0">
                <a:latin typeface="Calibri" panose="020F0502020204030204" pitchFamily="34" charset="0"/>
                <a:cs typeface="Calibri" panose="020F0502020204030204" pitchFamily="34" charset="0"/>
              </a:rPr>
              <a:t>The trends implications for software engineering’s is explained using the BAPO framework.</a:t>
            </a:r>
          </a:p>
          <a:p>
            <a:pPr marL="342900" indent="-342900" algn="l">
              <a:buFont typeface="Wingdings" panose="05000000000000000000" pitchFamily="2" charset="2"/>
              <a:buChar char="v"/>
            </a:pPr>
            <a:r>
              <a:rPr lang="en-US" sz="2000" dirty="0">
                <a:latin typeface="Calibri" panose="020F0502020204030204" pitchFamily="34" charset="0"/>
                <a:cs typeface="Calibri" panose="020F0502020204030204" pitchFamily="34" charset="0"/>
              </a:rPr>
              <a:t>Business.</a:t>
            </a:r>
          </a:p>
          <a:p>
            <a:pPr marL="342900" indent="-342900" algn="l">
              <a:buFont typeface="Wingdings" panose="05000000000000000000" pitchFamily="2" charset="2"/>
              <a:buChar char="v"/>
            </a:pPr>
            <a:r>
              <a:rPr lang="en-US" sz="2000" dirty="0">
                <a:latin typeface="Calibri" panose="020F0502020204030204" pitchFamily="34" charset="0"/>
                <a:cs typeface="Calibri" panose="020F0502020204030204" pitchFamily="34" charset="0"/>
              </a:rPr>
              <a:t>Architecture</a:t>
            </a:r>
          </a:p>
          <a:p>
            <a:pPr marL="342900" indent="-342900" algn="l">
              <a:buFont typeface="Wingdings" panose="05000000000000000000" pitchFamily="2" charset="2"/>
              <a:buChar char="v"/>
            </a:pPr>
            <a:r>
              <a:rPr lang="en-US" sz="2000" dirty="0">
                <a:latin typeface="Calibri" panose="020F0502020204030204" pitchFamily="34" charset="0"/>
                <a:cs typeface="Calibri" panose="020F0502020204030204" pitchFamily="34" charset="0"/>
              </a:rPr>
              <a:t>Process.</a:t>
            </a:r>
          </a:p>
          <a:p>
            <a:pPr marL="342900" indent="-342900" algn="l">
              <a:buFont typeface="Wingdings" panose="05000000000000000000" pitchFamily="2" charset="2"/>
              <a:buChar char="v"/>
            </a:pPr>
            <a:r>
              <a:rPr lang="en-US" sz="2000" dirty="0">
                <a:latin typeface="Calibri" panose="020F0502020204030204" pitchFamily="34" charset="0"/>
                <a:cs typeface="Calibri" panose="020F0502020204030204" pitchFamily="34" charset="0"/>
              </a:rPr>
              <a:t>Organization.</a:t>
            </a:r>
          </a:p>
          <a:p>
            <a:pPr marL="285750" indent="-285750" algn="l">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algn="l"/>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2429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59809" y="436729"/>
            <a:ext cx="8178174" cy="696036"/>
          </a:xfrm>
        </p:spPr>
        <p:txBody>
          <a:bodyPr/>
          <a:lstStyle/>
          <a:p>
            <a:pPr algn="l"/>
            <a:r>
              <a:rPr lang="en-US" sz="3200" dirty="0">
                <a:latin typeface="Calibri" panose="020F0502020204030204" pitchFamily="34" charset="0"/>
                <a:cs typeface="Calibri" panose="020F0502020204030204" pitchFamily="34" charset="0"/>
              </a:rPr>
              <a:t>Implications to Software engineering - Business:</a:t>
            </a:r>
            <a:endParaRPr lang="en-US" sz="3200" dirty="0">
              <a:latin typeface="Calibri" panose="020F0502020204030204" pitchFamily="34" charset="0"/>
              <a:cs typeface="Calibri" panose="020F0502020204030204" pitchFamily="34" charset="0"/>
            </a:endParaRPr>
          </a:p>
        </p:txBody>
      </p:sp>
      <p:sp>
        <p:nvSpPr>
          <p:cNvPr id="5" name="Subtitle 4"/>
          <p:cNvSpPr>
            <a:spLocks noGrp="1"/>
          </p:cNvSpPr>
          <p:nvPr>
            <p:ph type="subTitle" idx="1"/>
          </p:nvPr>
        </p:nvSpPr>
        <p:spPr>
          <a:xfrm>
            <a:off x="1007165" y="1404730"/>
            <a:ext cx="8266838" cy="4041913"/>
          </a:xfrm>
        </p:spPr>
        <p:txBody>
          <a:bodyPr>
            <a:normAutofit/>
          </a:bodyPr>
          <a:lstStyle/>
          <a:p>
            <a:pPr algn="l"/>
            <a:r>
              <a:rPr lang="en-US" sz="2000" b="1" dirty="0">
                <a:latin typeface="Calibri" panose="020F0502020204030204" pitchFamily="34" charset="0"/>
                <a:cs typeface="Calibri" panose="020F0502020204030204" pitchFamily="34" charset="0"/>
              </a:rPr>
              <a:t>Planning to experimentation:</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Companies must transition from working with planned releases with detailed requirement specifications to continuously experimenting with customers.</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This transition is critical for two reasons:</a:t>
            </a:r>
          </a:p>
          <a:p>
            <a:pPr marL="742950" lvl="1" indent="-285750" algn="l">
              <a:buFont typeface="Wingdings" panose="05000000000000000000" pitchFamily="2" charset="2"/>
              <a:buChar char="Ø"/>
            </a:pPr>
            <a:r>
              <a:rPr lang="en-US" sz="1800" dirty="0">
                <a:latin typeface="Calibri" panose="020F0502020204030204" pitchFamily="34" charset="0"/>
                <a:cs typeface="Calibri" panose="020F0502020204030204" pitchFamily="34" charset="0"/>
              </a:rPr>
              <a:t>Research has shown that more than half the features in a typical software-intensive system are never or hardly ever used.</a:t>
            </a:r>
          </a:p>
          <a:p>
            <a:pPr marL="742950" lvl="1" indent="-285750" algn="l">
              <a:buFont typeface="Wingdings" panose="05000000000000000000" pitchFamily="2" charset="2"/>
              <a:buChar char="Ø"/>
            </a:pPr>
            <a:r>
              <a:rPr lang="en-US" sz="1800" dirty="0">
                <a:latin typeface="Calibri" panose="020F0502020204030204" pitchFamily="34" charset="0"/>
                <a:cs typeface="Calibri" panose="020F0502020204030204" pitchFamily="34" charset="0"/>
              </a:rPr>
              <a:t>Customer needs and desires change rapidly.</a:t>
            </a:r>
          </a:p>
          <a:p>
            <a:pPr marL="285750" indent="-285750" algn="l">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algn="l"/>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9444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59809" y="436729"/>
            <a:ext cx="8178174" cy="696036"/>
          </a:xfrm>
        </p:spPr>
        <p:txBody>
          <a:bodyPr/>
          <a:lstStyle/>
          <a:p>
            <a:pPr algn="l"/>
            <a:r>
              <a:rPr lang="en-US" sz="3200" dirty="0">
                <a:latin typeface="Calibri" panose="020F0502020204030204" pitchFamily="34" charset="0"/>
                <a:cs typeface="Calibri" panose="020F0502020204030204" pitchFamily="34" charset="0"/>
              </a:rPr>
              <a:t>Implications to Software engineering - Business:</a:t>
            </a:r>
            <a:endParaRPr lang="en-US" sz="3200" dirty="0">
              <a:latin typeface="Calibri" panose="020F0502020204030204" pitchFamily="34" charset="0"/>
              <a:cs typeface="Calibri" panose="020F0502020204030204" pitchFamily="34" charset="0"/>
            </a:endParaRPr>
          </a:p>
        </p:txBody>
      </p:sp>
      <p:sp>
        <p:nvSpPr>
          <p:cNvPr id="5" name="Subtitle 4"/>
          <p:cNvSpPr>
            <a:spLocks noGrp="1"/>
          </p:cNvSpPr>
          <p:nvPr>
            <p:ph type="subTitle" idx="1"/>
          </p:nvPr>
        </p:nvSpPr>
        <p:spPr>
          <a:xfrm>
            <a:off x="1007165" y="1404730"/>
            <a:ext cx="8266838" cy="4381921"/>
          </a:xfrm>
        </p:spPr>
        <p:txBody>
          <a:bodyPr>
            <a:normAutofit/>
          </a:bodyPr>
          <a:lstStyle/>
          <a:p>
            <a:pPr algn="l"/>
            <a:r>
              <a:rPr lang="en-US" sz="2000" b="1" dirty="0">
                <a:latin typeface="Calibri" panose="020F0502020204030204" pitchFamily="34" charset="0"/>
                <a:cs typeface="Calibri" panose="020F0502020204030204" pitchFamily="34" charset="0"/>
              </a:rPr>
              <a:t>Adapting ecosystems principles:</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Teams will require more autonomy to make decisions locally on the basis of qualitative and quantitative data from systems in the field.</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The sheer size of the systems being built these days makes it increasingly difficult to handle their complexities. Instead, we must view them as ecosystems with several parts and autonomous organizational units responsible for the parts.</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This autonomy’s principles are similar to those of software ecosystems in which the parties make decisions independently—within the underlying constraints of the ecosystem’s architecture and platform— while contributing to the ecosystem’s  overall goal.</a:t>
            </a:r>
          </a:p>
          <a:p>
            <a:pPr marL="285750" indent="-285750" algn="l">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algn="l"/>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791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07165" y="463827"/>
            <a:ext cx="7646505" cy="755374"/>
          </a:xfrm>
        </p:spPr>
        <p:txBody>
          <a:bodyPr/>
          <a:lstStyle/>
          <a:p>
            <a:pPr algn="l"/>
            <a:r>
              <a:rPr lang="en-US" sz="4000" dirty="0">
                <a:latin typeface="Calibri" panose="020F0502020204030204" pitchFamily="34" charset="0"/>
                <a:cs typeface="Calibri" panose="020F0502020204030204" pitchFamily="34" charset="0"/>
              </a:rPr>
              <a:t>Contents:</a:t>
            </a:r>
          </a:p>
        </p:txBody>
      </p:sp>
      <p:sp>
        <p:nvSpPr>
          <p:cNvPr id="5" name="Subtitle 4"/>
          <p:cNvSpPr>
            <a:spLocks noGrp="1"/>
          </p:cNvSpPr>
          <p:nvPr>
            <p:ph type="subTitle" idx="1"/>
          </p:nvPr>
        </p:nvSpPr>
        <p:spPr>
          <a:xfrm>
            <a:off x="1007165" y="1550504"/>
            <a:ext cx="8266838" cy="3896139"/>
          </a:xfrm>
        </p:spPr>
        <p:txBody>
          <a:bodyPr>
            <a:normAutofit/>
          </a:bodyPr>
          <a:lstStyle/>
          <a:p>
            <a:pPr marL="285750" indent="-285750" algn="l">
              <a:buFont typeface="Arial" panose="020B0604020202020204" pitchFamily="34" charset="0"/>
              <a:buChar char="•"/>
            </a:pPr>
            <a:r>
              <a:rPr lang="en-US" sz="2400" dirty="0">
                <a:latin typeface="Calibri" panose="020F0502020204030204" pitchFamily="34" charset="0"/>
                <a:cs typeface="Calibri" panose="020F0502020204030204" pitchFamily="34" charset="0"/>
              </a:rPr>
              <a:t>Introduction</a:t>
            </a:r>
          </a:p>
          <a:p>
            <a:pPr marL="285750" indent="-285750" algn="l">
              <a:buFont typeface="Arial" panose="020B0604020202020204" pitchFamily="34" charset="0"/>
              <a:buChar char="•"/>
            </a:pPr>
            <a:r>
              <a:rPr lang="en-US" sz="2400" dirty="0">
                <a:latin typeface="Calibri" panose="020F0502020204030204" pitchFamily="34" charset="0"/>
                <a:cs typeface="Calibri" panose="020F0502020204030204" pitchFamily="34" charset="0"/>
              </a:rPr>
              <a:t>Future of Software Engineering.</a:t>
            </a:r>
          </a:p>
          <a:p>
            <a:pPr marL="285750" indent="-285750" algn="l">
              <a:buFont typeface="Arial" panose="020B0604020202020204" pitchFamily="34" charset="0"/>
              <a:buChar char="•"/>
            </a:pPr>
            <a:r>
              <a:rPr lang="en-US" sz="2400" dirty="0">
                <a:latin typeface="Calibri" panose="020F0502020204030204" pitchFamily="34" charset="0"/>
                <a:cs typeface="Calibri" panose="020F0502020204030204" pitchFamily="34" charset="0"/>
              </a:rPr>
              <a:t>Industry trends.</a:t>
            </a:r>
          </a:p>
          <a:p>
            <a:pPr marL="285750" indent="-285750" algn="l">
              <a:buFont typeface="Arial" panose="020B0604020202020204" pitchFamily="34" charset="0"/>
              <a:buChar char="•"/>
            </a:pPr>
            <a:r>
              <a:rPr lang="en-US" sz="2400" dirty="0">
                <a:latin typeface="Calibri" panose="020F0502020204030204" pitchFamily="34" charset="0"/>
                <a:cs typeface="Calibri" panose="020F0502020204030204" pitchFamily="34" charset="0"/>
              </a:rPr>
              <a:t>Key factors.</a:t>
            </a:r>
          </a:p>
          <a:p>
            <a:pPr marL="285750" indent="-285750" algn="l">
              <a:buFont typeface="Arial" panose="020B0604020202020204" pitchFamily="34" charset="0"/>
              <a:buChar char="•"/>
            </a:pPr>
            <a:r>
              <a:rPr lang="en-US" sz="2400" dirty="0">
                <a:latin typeface="Calibri" panose="020F0502020204030204" pitchFamily="34" charset="0"/>
                <a:cs typeface="Calibri" panose="020F0502020204030204" pitchFamily="34" charset="0"/>
              </a:rPr>
              <a:t>Implications.</a:t>
            </a:r>
          </a:p>
          <a:p>
            <a:pPr marL="285750" indent="-285750" algn="l">
              <a:buFont typeface="Arial" panose="020B0604020202020204" pitchFamily="34" charset="0"/>
              <a:buChar char="•"/>
            </a:pPr>
            <a:r>
              <a:rPr lang="en-US" sz="2400" dirty="0">
                <a:latin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2381962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96036" y="409433"/>
            <a:ext cx="8693624" cy="709683"/>
          </a:xfrm>
        </p:spPr>
        <p:txBody>
          <a:bodyPr/>
          <a:lstStyle/>
          <a:p>
            <a:pPr algn="l"/>
            <a:r>
              <a:rPr lang="en-US" sz="3200" dirty="0">
                <a:latin typeface="Calibri" panose="020F0502020204030204" pitchFamily="34" charset="0"/>
                <a:cs typeface="Calibri" panose="020F0502020204030204" pitchFamily="34" charset="0"/>
              </a:rPr>
              <a:t>Implications to Software engineering - Architecture</a:t>
            </a:r>
            <a:endParaRPr lang="en-US" sz="3200" dirty="0">
              <a:latin typeface="Calibri" panose="020F0502020204030204" pitchFamily="34" charset="0"/>
              <a:cs typeface="Calibri" panose="020F0502020204030204" pitchFamily="34" charset="0"/>
            </a:endParaRPr>
          </a:p>
        </p:txBody>
      </p:sp>
      <p:sp>
        <p:nvSpPr>
          <p:cNvPr id="5" name="Subtitle 4"/>
          <p:cNvSpPr>
            <a:spLocks noGrp="1"/>
          </p:cNvSpPr>
          <p:nvPr>
            <p:ph type="subTitle" idx="1"/>
          </p:nvPr>
        </p:nvSpPr>
        <p:spPr>
          <a:xfrm>
            <a:off x="1007165" y="1404730"/>
            <a:ext cx="8266838" cy="4041913"/>
          </a:xfrm>
        </p:spPr>
        <p:txBody>
          <a:bodyPr>
            <a:normAutofit/>
          </a:bodyPr>
          <a:lstStyle/>
          <a:p>
            <a:pPr algn="l"/>
            <a:r>
              <a:rPr lang="en-US" sz="2000" b="1" dirty="0">
                <a:latin typeface="Calibri" panose="020F0502020204030204" pitchFamily="34" charset="0"/>
                <a:cs typeface="Calibri" panose="020F0502020204030204" pitchFamily="34" charset="0"/>
              </a:rPr>
              <a:t>Unprecedented architecture modularity and flexibility:</a:t>
            </a:r>
          </a:p>
          <a:p>
            <a:pPr marL="342900" indent="-342900" algn="l">
              <a:buFont typeface="Arial" panose="020B0604020202020204" pitchFamily="34" charset="0"/>
              <a:buChar char="•"/>
            </a:pPr>
            <a:r>
              <a:rPr lang="en-US" sz="2000" dirty="0">
                <a:latin typeface="Calibri" panose="020F0502020204030204" pitchFamily="34" charset="0"/>
                <a:cs typeface="Calibri" panose="020F0502020204030204" pitchFamily="34" charset="0"/>
              </a:rPr>
              <a:t>With the increasing importance of speed, experimentation, and team autonomy, modularity and flexibility are being prioritized over other quality attributes.</a:t>
            </a:r>
          </a:p>
          <a:p>
            <a:pPr marL="342900" indent="-342900" algn="l">
              <a:buFont typeface="Arial" panose="020B0604020202020204" pitchFamily="34" charset="0"/>
              <a:buChar char="•"/>
            </a:pPr>
            <a:r>
              <a:rPr lang="en-US" sz="2000" dirty="0">
                <a:latin typeface="Calibri" panose="020F0502020204030204" pitchFamily="34" charset="0"/>
                <a:cs typeface="Calibri" panose="020F0502020204030204" pitchFamily="34" charset="0"/>
              </a:rPr>
              <a:t>In this architectural style, large complex systems are modeled as collections of small, independent communicating processes.</a:t>
            </a:r>
          </a:p>
          <a:p>
            <a:pPr algn="l"/>
            <a:r>
              <a:rPr lang="en-US" sz="2000" b="1" dirty="0">
                <a:latin typeface="Calibri" panose="020F0502020204030204" pitchFamily="34" charset="0"/>
                <a:cs typeface="Calibri" panose="020F0502020204030204" pitchFamily="34" charset="0"/>
              </a:rPr>
              <a:t>Continuous refactoring:</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Continuous refactoring of software-intensive systems architecture will maintain the architecture’s suitability for its intended purpose and minimize the cost of adding features and use cases. </a:t>
            </a:r>
          </a:p>
          <a:p>
            <a:pPr algn="l"/>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7075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96036" y="409433"/>
            <a:ext cx="8693624" cy="709683"/>
          </a:xfrm>
        </p:spPr>
        <p:txBody>
          <a:bodyPr/>
          <a:lstStyle/>
          <a:p>
            <a:pPr algn="l"/>
            <a:r>
              <a:rPr lang="en-US" sz="3200" dirty="0">
                <a:latin typeface="Calibri" panose="020F0502020204030204" pitchFamily="34" charset="0"/>
                <a:cs typeface="Calibri" panose="020F0502020204030204" pitchFamily="34" charset="0"/>
              </a:rPr>
              <a:t>Implications to Software engineering - Architecture</a:t>
            </a:r>
            <a:endParaRPr lang="en-US" sz="3200" dirty="0">
              <a:latin typeface="Calibri" panose="020F0502020204030204" pitchFamily="34" charset="0"/>
              <a:cs typeface="Calibri" panose="020F0502020204030204" pitchFamily="34" charset="0"/>
            </a:endParaRPr>
          </a:p>
        </p:txBody>
      </p:sp>
      <p:sp>
        <p:nvSpPr>
          <p:cNvPr id="5" name="Subtitle 4"/>
          <p:cNvSpPr>
            <a:spLocks noGrp="1"/>
          </p:cNvSpPr>
          <p:nvPr>
            <p:ph type="subTitle" idx="1"/>
          </p:nvPr>
        </p:nvSpPr>
        <p:spPr>
          <a:xfrm>
            <a:off x="1007165" y="1404730"/>
            <a:ext cx="8266838" cy="4477455"/>
          </a:xfrm>
        </p:spPr>
        <p:txBody>
          <a:bodyPr>
            <a:normAutofit/>
          </a:bodyPr>
          <a:lstStyle/>
          <a:p>
            <a:pPr algn="l"/>
            <a:r>
              <a:rPr lang="en-US" sz="2000" b="1" dirty="0">
                <a:latin typeface="Calibri" panose="020F0502020204030204" pitchFamily="34" charset="0"/>
                <a:cs typeface="Calibri" panose="020F0502020204030204" pitchFamily="34" charset="0"/>
              </a:rPr>
              <a:t>Autonomy:</a:t>
            </a:r>
          </a:p>
          <a:p>
            <a:pPr marL="342900" indent="-342900" algn="l">
              <a:buFont typeface="Arial" panose="020B0604020202020204" pitchFamily="34" charset="0"/>
              <a:buChar char="•"/>
            </a:pPr>
            <a:r>
              <a:rPr lang="en-US" sz="2000" dirty="0">
                <a:latin typeface="Calibri" panose="020F0502020204030204" pitchFamily="34" charset="0"/>
                <a:cs typeface="Calibri" panose="020F0502020204030204" pitchFamily="34" charset="0"/>
              </a:rPr>
              <a:t>Driven by the transition to services, software’s growing size, and human labor’s high cost, software-intensive systems will be increasingly autonomous.</a:t>
            </a:r>
          </a:p>
          <a:p>
            <a:pPr marL="342900" indent="-342900" algn="l">
              <a:buFont typeface="Arial" panose="020B0604020202020204" pitchFamily="34" charset="0"/>
              <a:buChar char="•"/>
            </a:pPr>
            <a:r>
              <a:rPr lang="en-US" sz="2000" dirty="0">
                <a:latin typeface="Calibri" panose="020F0502020204030204" pitchFamily="34" charset="0"/>
                <a:cs typeface="Calibri" panose="020F0502020204030204" pitchFamily="34" charset="0"/>
              </a:rPr>
              <a:t>One of the most illustrative examples is the rapid emergence of semiautonomous cars.</a:t>
            </a:r>
            <a:endParaRPr lang="en-US" sz="2000" b="1" dirty="0">
              <a:latin typeface="Calibri" panose="020F0502020204030204" pitchFamily="34" charset="0"/>
              <a:cs typeface="Calibri" panose="020F0502020204030204" pitchFamily="34" charset="0"/>
            </a:endParaRPr>
          </a:p>
          <a:p>
            <a:pPr algn="l"/>
            <a:r>
              <a:rPr lang="en-US" sz="2000" b="1" dirty="0">
                <a:latin typeface="Calibri" panose="020F0502020204030204" pitchFamily="34" charset="0"/>
                <a:cs typeface="Calibri" panose="020F0502020204030204" pitchFamily="34" charset="0"/>
              </a:rPr>
              <a:t>Integral data collection:</a:t>
            </a:r>
          </a:p>
          <a:p>
            <a:pPr marL="342900" indent="-342900" algn="l">
              <a:buFont typeface="Arial" panose="020B0604020202020204" pitchFamily="34" charset="0"/>
              <a:buChar char="•"/>
            </a:pPr>
            <a:r>
              <a:rPr lang="en-US" sz="2000" dirty="0">
                <a:latin typeface="Calibri" panose="020F0502020204030204" pitchFamily="34" charset="0"/>
                <a:cs typeface="Calibri" panose="020F0502020204030204" pitchFamily="34" charset="0"/>
              </a:rPr>
              <a:t>Increasingly, autonomous software-intensive systems need continuous data collection about their operation so that they can control and change their behavior when needed.</a:t>
            </a:r>
          </a:p>
          <a:p>
            <a:pPr marL="342900" indent="-342900" algn="l">
              <a:buFont typeface="Arial" panose="020B0604020202020204" pitchFamily="34" charset="0"/>
              <a:buChar char="•"/>
            </a:pPr>
            <a:r>
              <a:rPr lang="en-US" sz="2000" dirty="0">
                <a:latin typeface="Calibri" panose="020F0502020204030204" pitchFamily="34" charset="0"/>
                <a:cs typeface="Calibri" panose="020F0502020204030204" pitchFamily="34" charset="0"/>
              </a:rPr>
              <a:t>Collecting operational, usage, and other data is rapidly becoming integral to architecture.</a:t>
            </a:r>
          </a:p>
        </p:txBody>
      </p:sp>
    </p:spTree>
    <p:extLst>
      <p:ext uri="{BB962C8B-B14F-4D97-AF65-F5344CB8AC3E}">
        <p14:creationId xmlns:p14="http://schemas.microsoft.com/office/powerpoint/2010/main" val="1295295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96036" y="409433"/>
            <a:ext cx="8693624" cy="709683"/>
          </a:xfrm>
        </p:spPr>
        <p:txBody>
          <a:bodyPr/>
          <a:lstStyle/>
          <a:p>
            <a:pPr algn="l"/>
            <a:r>
              <a:rPr lang="en-US" sz="3200" dirty="0">
                <a:latin typeface="Calibri" panose="020F0502020204030204" pitchFamily="34" charset="0"/>
                <a:cs typeface="Calibri" panose="020F0502020204030204" pitchFamily="34" charset="0"/>
              </a:rPr>
              <a:t>Implications to Software engineering - Process</a:t>
            </a:r>
            <a:endParaRPr lang="en-US" sz="3200" dirty="0">
              <a:latin typeface="Calibri" panose="020F0502020204030204" pitchFamily="34" charset="0"/>
              <a:cs typeface="Calibri" panose="020F0502020204030204" pitchFamily="34" charset="0"/>
            </a:endParaRPr>
          </a:p>
        </p:txBody>
      </p:sp>
      <p:sp>
        <p:nvSpPr>
          <p:cNvPr id="5" name="Subtitle 4"/>
          <p:cNvSpPr>
            <a:spLocks noGrp="1"/>
          </p:cNvSpPr>
          <p:nvPr>
            <p:ph type="subTitle" idx="1"/>
          </p:nvPr>
        </p:nvSpPr>
        <p:spPr>
          <a:xfrm>
            <a:off x="1007165" y="1404730"/>
            <a:ext cx="8266838" cy="4477455"/>
          </a:xfrm>
        </p:spPr>
        <p:txBody>
          <a:bodyPr>
            <a:normAutofit/>
          </a:bodyPr>
          <a:lstStyle/>
          <a:p>
            <a:pPr marL="342900" indent="-342900" algn="l">
              <a:buFont typeface="Arial" panose="020B0604020202020204" pitchFamily="34" charset="0"/>
              <a:buChar char="•"/>
            </a:pPr>
            <a:r>
              <a:rPr lang="en-US" sz="2000" b="1" dirty="0">
                <a:latin typeface="Calibri" panose="020F0502020204030204" pitchFamily="34" charset="0"/>
                <a:cs typeface="Calibri" panose="020F0502020204030204" pitchFamily="34" charset="0"/>
              </a:rPr>
              <a:t>Stairway to heaven </a:t>
            </a:r>
            <a:r>
              <a:rPr lang="en-US" sz="2000" dirty="0">
                <a:latin typeface="Calibri" panose="020F0502020204030204" pitchFamily="34" charset="0"/>
                <a:cs typeface="Calibri" panose="020F0502020204030204" pitchFamily="34" charset="0"/>
              </a:rPr>
              <a:t>model describes how companies evolve their development processes from a traditional waterfall style to agile development.</a:t>
            </a:r>
          </a:p>
          <a:p>
            <a:pPr marL="342900" indent="-342900" algn="l">
              <a:buFont typeface="Arial" panose="020B0604020202020204" pitchFamily="34" charset="0"/>
              <a:buChar char="•"/>
            </a:pPr>
            <a:r>
              <a:rPr lang="en-US" sz="2000" dirty="0">
                <a:latin typeface="Calibri" panose="020F0502020204030204" pitchFamily="34" charset="0"/>
                <a:cs typeface="Calibri" panose="020F0502020204030204" pitchFamily="34" charset="0"/>
              </a:rPr>
              <a:t>Each step in the stairway has significant implications for work processes, organizational units, tooling, and general work methods.</a:t>
            </a:r>
            <a:endParaRPr lang="en-US" sz="2000" b="1"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1007165" y="3316406"/>
            <a:ext cx="8123187" cy="2648865"/>
          </a:xfrm>
          <a:prstGeom prst="rect">
            <a:avLst/>
          </a:prstGeom>
        </p:spPr>
      </p:pic>
    </p:spTree>
    <p:extLst>
      <p:ext uri="{BB962C8B-B14F-4D97-AF65-F5344CB8AC3E}">
        <p14:creationId xmlns:p14="http://schemas.microsoft.com/office/powerpoint/2010/main" val="1914515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96036" y="409433"/>
            <a:ext cx="8693624" cy="709683"/>
          </a:xfrm>
        </p:spPr>
        <p:txBody>
          <a:bodyPr/>
          <a:lstStyle/>
          <a:p>
            <a:pPr algn="l"/>
            <a:r>
              <a:rPr lang="en-US" sz="3200" dirty="0">
                <a:latin typeface="Calibri" panose="020F0502020204030204" pitchFamily="34" charset="0"/>
                <a:cs typeface="Calibri" panose="020F0502020204030204" pitchFamily="34" charset="0"/>
              </a:rPr>
              <a:t>Implications to Software engineering - Organization</a:t>
            </a:r>
            <a:endParaRPr lang="en-US" sz="3200" dirty="0">
              <a:latin typeface="Calibri" panose="020F0502020204030204" pitchFamily="34" charset="0"/>
              <a:cs typeface="Calibri" panose="020F0502020204030204" pitchFamily="34" charset="0"/>
            </a:endParaRPr>
          </a:p>
        </p:txBody>
      </p:sp>
      <p:sp>
        <p:nvSpPr>
          <p:cNvPr id="5" name="Subtitle 4"/>
          <p:cNvSpPr>
            <a:spLocks noGrp="1"/>
          </p:cNvSpPr>
          <p:nvPr>
            <p:ph type="subTitle" idx="1"/>
          </p:nvPr>
        </p:nvSpPr>
        <p:spPr>
          <a:xfrm>
            <a:off x="1007165" y="1404730"/>
            <a:ext cx="8266838" cy="4477455"/>
          </a:xfrm>
        </p:spPr>
        <p:txBody>
          <a:bodyPr>
            <a:normAutofit fontScale="92500" lnSpcReduction="20000"/>
          </a:bodyPr>
          <a:lstStyle/>
          <a:p>
            <a:pPr algn="l"/>
            <a:r>
              <a:rPr lang="en-US" sz="2200" b="1" dirty="0">
                <a:latin typeface="Calibri" panose="020F0502020204030204" pitchFamily="34" charset="0"/>
                <a:cs typeface="Calibri" panose="020F0502020204030204" pitchFamily="34" charset="0"/>
              </a:rPr>
              <a:t>Cross functional teams:</a:t>
            </a:r>
          </a:p>
          <a:p>
            <a:pPr marL="342900" indent="-342900" algn="l">
              <a:buFont typeface="Arial" panose="020B0604020202020204" pitchFamily="34" charset="0"/>
              <a:buChar char="•"/>
            </a:pPr>
            <a:r>
              <a:rPr lang="en-US" sz="2000" dirty="0">
                <a:latin typeface="Calibri" panose="020F0502020204030204" pitchFamily="34" charset="0"/>
                <a:cs typeface="Calibri" panose="020F0502020204030204" pitchFamily="34" charset="0"/>
              </a:rPr>
              <a:t>Traditional organizations rely on functionally organized hierarchies that group people with similar skill sets.</a:t>
            </a:r>
          </a:p>
          <a:p>
            <a:pPr marL="342900" indent="-342900" algn="l">
              <a:buFont typeface="Arial" panose="020B0604020202020204" pitchFamily="34" charset="0"/>
              <a:buChar char="•"/>
            </a:pPr>
            <a:r>
              <a:rPr lang="en-US" sz="2100" dirty="0">
                <a:latin typeface="Calibri" panose="020F0502020204030204" pitchFamily="34" charset="0"/>
                <a:cs typeface="Calibri" panose="020F0502020204030204" pitchFamily="34" charset="0"/>
              </a:rPr>
              <a:t>Cross-functional teams will be empowered to make decisions and work with limited coordination between teams.</a:t>
            </a:r>
          </a:p>
          <a:p>
            <a:pPr algn="l"/>
            <a:r>
              <a:rPr lang="en-US" sz="2100" dirty="0">
                <a:latin typeface="Calibri" panose="020F0502020204030204" pitchFamily="34" charset="0"/>
                <a:cs typeface="Calibri" panose="020F0502020204030204" pitchFamily="34" charset="0"/>
              </a:rPr>
              <a:t>	</a:t>
            </a:r>
            <a:r>
              <a:rPr lang="en-US" sz="2100" b="1" dirty="0">
                <a:latin typeface="Calibri" panose="020F0502020204030204" pitchFamily="34" charset="0"/>
                <a:cs typeface="Calibri" panose="020F0502020204030204" pitchFamily="34" charset="0"/>
              </a:rPr>
              <a:t>Example</a:t>
            </a:r>
            <a:r>
              <a:rPr lang="en-US" sz="2100" dirty="0">
                <a:latin typeface="Calibri" panose="020F0502020204030204" pitchFamily="34" charset="0"/>
                <a:cs typeface="Calibri" panose="020F0502020204030204" pitchFamily="34" charset="0"/>
              </a:rPr>
              <a:t>: Agile R&amp;D teams.</a:t>
            </a:r>
          </a:p>
          <a:p>
            <a:pPr algn="l"/>
            <a:endParaRPr lang="en-US" sz="2100" dirty="0">
              <a:latin typeface="Calibri" panose="020F0502020204030204" pitchFamily="34" charset="0"/>
              <a:cs typeface="Calibri" panose="020F0502020204030204" pitchFamily="34" charset="0"/>
            </a:endParaRPr>
          </a:p>
          <a:p>
            <a:pPr algn="l"/>
            <a:r>
              <a:rPr lang="en-US" sz="2200" b="1" dirty="0">
                <a:latin typeface="Calibri" panose="020F0502020204030204" pitchFamily="34" charset="0"/>
                <a:cs typeface="Calibri" panose="020F0502020204030204" pitchFamily="34" charset="0"/>
              </a:rPr>
              <a:t>Self Management:</a:t>
            </a:r>
          </a:p>
          <a:p>
            <a:pPr marL="342900" indent="-342900" algn="l">
              <a:buFont typeface="Arial" panose="020B0604020202020204" pitchFamily="34" charset="0"/>
              <a:buChar char="•"/>
            </a:pPr>
            <a:r>
              <a:rPr lang="en-US" sz="2000" dirty="0">
                <a:latin typeface="Calibri" panose="020F0502020204030204" pitchFamily="34" charset="0"/>
                <a:cs typeface="Calibri" panose="020F0502020204030204" pitchFamily="34" charset="0"/>
              </a:rPr>
              <a:t>A disadvantage of hierarchical management is the time required to make decisions.</a:t>
            </a:r>
          </a:p>
          <a:p>
            <a:pPr marL="342900" indent="-342900" algn="l">
              <a:buFont typeface="Arial" panose="020B0604020202020204" pitchFamily="34" charset="0"/>
              <a:buChar char="•"/>
            </a:pPr>
            <a:r>
              <a:rPr lang="en-US" sz="2100" dirty="0">
                <a:latin typeface="Calibri" panose="020F0502020204030204" pitchFamily="34" charset="0"/>
                <a:cs typeface="Calibri" panose="020F0502020204030204" pitchFamily="34" charset="0"/>
              </a:rPr>
              <a:t>The alternative is to decentralize management to the point that individuals and teams manage themselves. </a:t>
            </a:r>
          </a:p>
          <a:p>
            <a:pPr marL="342900" indent="-342900" algn="l">
              <a:buFont typeface="Arial" panose="020B0604020202020204" pitchFamily="34" charset="0"/>
              <a:buChar char="•"/>
            </a:pPr>
            <a:r>
              <a:rPr lang="en-US" sz="2100" dirty="0">
                <a:latin typeface="Calibri" panose="020F0502020204030204" pitchFamily="34" charset="0"/>
                <a:cs typeface="Calibri" panose="020F0502020204030204" pitchFamily="34" charset="0"/>
              </a:rPr>
              <a:t>Agile teams today often have significant autonomy. </a:t>
            </a:r>
          </a:p>
        </p:txBody>
      </p:sp>
    </p:spTree>
    <p:extLst>
      <p:ext uri="{BB962C8B-B14F-4D97-AF65-F5344CB8AC3E}">
        <p14:creationId xmlns:p14="http://schemas.microsoft.com/office/powerpoint/2010/main" val="945260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07165" y="1404730"/>
            <a:ext cx="8266838" cy="4477455"/>
          </a:xfrm>
        </p:spPr>
        <p:txBody>
          <a:bodyPr>
            <a:normAutofit/>
          </a:bodyPr>
          <a:lstStyle/>
          <a:p>
            <a:pPr marL="342900" indent="-342900" algn="l">
              <a:buFont typeface="Arial" panose="020B0604020202020204" pitchFamily="34" charset="0"/>
              <a:buChar char="•"/>
            </a:pPr>
            <a:endParaRPr lang="en-US" sz="2100" dirty="0">
              <a:latin typeface="Calibri" panose="020F0502020204030204" pitchFamily="34" charset="0"/>
              <a:cs typeface="Calibri" panose="020F0502020204030204" pitchFamily="34" charset="0"/>
            </a:endParaRPr>
          </a:p>
          <a:p>
            <a:pPr algn="l"/>
            <a:endParaRPr lang="en-US" sz="2100" dirty="0">
              <a:latin typeface="Calibri" panose="020F0502020204030204" pitchFamily="34" charset="0"/>
              <a:cs typeface="Calibri" panose="020F0502020204030204" pitchFamily="34" charset="0"/>
            </a:endParaRPr>
          </a:p>
          <a:p>
            <a:pPr algn="l"/>
            <a:endParaRPr lang="en-US" sz="2100" dirty="0">
              <a:latin typeface="Calibri" panose="020F0502020204030204" pitchFamily="34" charset="0"/>
              <a:cs typeface="Calibri" panose="020F0502020204030204" pitchFamily="34" charset="0"/>
            </a:endParaRPr>
          </a:p>
          <a:p>
            <a:pPr algn="ctr"/>
            <a:r>
              <a:rPr lang="en-US" sz="5400" dirty="0">
                <a:solidFill>
                  <a:schemeClr val="accent3">
                    <a:lumMod val="50000"/>
                  </a:schemeClr>
                </a:solidFill>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2751994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07165" y="463827"/>
            <a:ext cx="7646505" cy="755374"/>
          </a:xfrm>
        </p:spPr>
        <p:txBody>
          <a:bodyPr/>
          <a:lstStyle/>
          <a:p>
            <a:pPr algn="l"/>
            <a:r>
              <a:rPr lang="en-US" sz="4000" dirty="0">
                <a:latin typeface="Calibri" panose="020F0502020204030204" pitchFamily="34" charset="0"/>
                <a:cs typeface="Calibri" panose="020F0502020204030204" pitchFamily="34" charset="0"/>
              </a:rPr>
              <a:t>Introduction:</a:t>
            </a:r>
          </a:p>
        </p:txBody>
      </p:sp>
      <p:sp>
        <p:nvSpPr>
          <p:cNvPr id="5" name="Subtitle 4"/>
          <p:cNvSpPr>
            <a:spLocks noGrp="1"/>
          </p:cNvSpPr>
          <p:nvPr>
            <p:ph type="subTitle" idx="1"/>
          </p:nvPr>
        </p:nvSpPr>
        <p:spPr>
          <a:xfrm>
            <a:off x="1007165" y="1550504"/>
            <a:ext cx="8266838" cy="3896139"/>
          </a:xfrm>
        </p:spPr>
        <p:txBody>
          <a:bodyPr>
            <a:normAutofit/>
          </a:bodyPr>
          <a:lstStyle/>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Software, rather than mechanics and hardware, now defines a product’s value.</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Establishing and evolving ecosystems of different partner types might ultimately decide which companies win a market.</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The “stairway to heaven” model describes the evolution of companies’ software development processes.</a:t>
            </a:r>
          </a:p>
          <a:p>
            <a:pPr marL="285750" indent="-285750" algn="l">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443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07165" y="463827"/>
            <a:ext cx="7646505" cy="755374"/>
          </a:xfrm>
        </p:spPr>
        <p:txBody>
          <a:bodyPr/>
          <a:lstStyle/>
          <a:p>
            <a:pPr algn="l"/>
            <a:r>
              <a:rPr lang="en-US" sz="4000" dirty="0">
                <a:latin typeface="Calibri" panose="020F0502020204030204" pitchFamily="34" charset="0"/>
                <a:cs typeface="Calibri" panose="020F0502020204030204" pitchFamily="34" charset="0"/>
              </a:rPr>
              <a:t>Future of Software Engineering:</a:t>
            </a:r>
          </a:p>
        </p:txBody>
      </p:sp>
      <p:pic>
        <p:nvPicPr>
          <p:cNvPr id="2" name="Picture 1"/>
          <p:cNvPicPr>
            <a:picLocks noChangeAspect="1"/>
          </p:cNvPicPr>
          <p:nvPr/>
        </p:nvPicPr>
        <p:blipFill>
          <a:blip r:embed="rId2"/>
          <a:stretch>
            <a:fillRect/>
          </a:stretch>
        </p:blipFill>
        <p:spPr>
          <a:xfrm>
            <a:off x="1113183" y="1470992"/>
            <a:ext cx="7830321" cy="4200938"/>
          </a:xfrm>
          <a:prstGeom prst="rect">
            <a:avLst/>
          </a:prstGeom>
        </p:spPr>
      </p:pic>
    </p:spTree>
    <p:extLst>
      <p:ext uri="{BB962C8B-B14F-4D97-AF65-F5344CB8AC3E}">
        <p14:creationId xmlns:p14="http://schemas.microsoft.com/office/powerpoint/2010/main" val="1645152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07165" y="463827"/>
            <a:ext cx="8030818" cy="955540"/>
          </a:xfrm>
        </p:spPr>
        <p:txBody>
          <a:bodyPr/>
          <a:lstStyle/>
          <a:p>
            <a:pPr algn="l"/>
            <a:r>
              <a:rPr lang="en-US" sz="3200" dirty="0">
                <a:latin typeface="Calibri" panose="020F0502020204030204" pitchFamily="34" charset="0"/>
                <a:cs typeface="Calibri" panose="020F0502020204030204" pitchFamily="34" charset="0"/>
              </a:rPr>
              <a:t>Industry trends - Shifting Nature of Product Innovation:</a:t>
            </a:r>
          </a:p>
        </p:txBody>
      </p:sp>
      <p:sp>
        <p:nvSpPr>
          <p:cNvPr id="5" name="Subtitle 4"/>
          <p:cNvSpPr>
            <a:spLocks noGrp="1"/>
          </p:cNvSpPr>
          <p:nvPr>
            <p:ph type="subTitle" idx="1"/>
          </p:nvPr>
        </p:nvSpPr>
        <p:spPr>
          <a:xfrm>
            <a:off x="1007165" y="1550504"/>
            <a:ext cx="8266838" cy="3896139"/>
          </a:xfrm>
        </p:spPr>
        <p:txBody>
          <a:bodyPr>
            <a:normAutofit fontScale="92500" lnSpcReduction="20000"/>
          </a:bodyPr>
          <a:lstStyle/>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In the past, especially in the embedded-systems industry, a system’s or product’s mechanical parts were most often targeted for innovation.</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Software technologies were considered secondary and not necessarily central to the product. </a:t>
            </a:r>
          </a:p>
          <a:p>
            <a:pPr algn="l"/>
            <a:endParaRPr lang="en-US" sz="2000" dirty="0">
              <a:latin typeface="Calibri" panose="020F0502020204030204" pitchFamily="34" charset="0"/>
              <a:cs typeface="Calibri" panose="020F0502020204030204" pitchFamily="34" charset="0"/>
            </a:endParaRPr>
          </a:p>
          <a:p>
            <a:pPr algn="l"/>
            <a:r>
              <a:rPr lang="en-US" sz="2600" dirty="0">
                <a:latin typeface="Calibri" panose="020F0502020204030204" pitchFamily="34" charset="0"/>
                <a:cs typeface="Calibri" panose="020F0502020204030204" pitchFamily="34" charset="0"/>
              </a:rPr>
              <a:t>Trend:</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Software is becoming the central differentiator for many products, whereas mechanics and hardware are rapidly becoming commodities.</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The system architecture often seeks to separate the mechanics and hardware from the software to allow for two largely independent release processes. </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As part of this trend, customers increasingly expect their product’s software to evolve.</a:t>
            </a:r>
          </a:p>
          <a:p>
            <a:pPr marL="285750" indent="-285750" algn="l">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algn="l"/>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881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07165" y="463827"/>
            <a:ext cx="8030818" cy="955540"/>
          </a:xfrm>
        </p:spPr>
        <p:txBody>
          <a:bodyPr/>
          <a:lstStyle/>
          <a:p>
            <a:pPr algn="l"/>
            <a:r>
              <a:rPr lang="en-US" sz="3200" dirty="0">
                <a:latin typeface="Calibri" panose="020F0502020204030204" pitchFamily="34" charset="0"/>
                <a:cs typeface="Calibri" panose="020F0502020204030204" pitchFamily="34" charset="0"/>
              </a:rPr>
              <a:t>Industry trends - Shifting Nature of Product Innovation:</a:t>
            </a:r>
          </a:p>
        </p:txBody>
      </p:sp>
      <p:sp>
        <p:nvSpPr>
          <p:cNvPr id="5" name="Subtitle 4"/>
          <p:cNvSpPr>
            <a:spLocks noGrp="1"/>
          </p:cNvSpPr>
          <p:nvPr>
            <p:ph type="subTitle" idx="1"/>
          </p:nvPr>
        </p:nvSpPr>
        <p:spPr>
          <a:xfrm>
            <a:off x="1007165" y="1550504"/>
            <a:ext cx="8266838" cy="3896139"/>
          </a:xfrm>
        </p:spPr>
        <p:txBody>
          <a:bodyPr>
            <a:normAutofit/>
          </a:bodyPr>
          <a:lstStyle/>
          <a:p>
            <a:pPr algn="l"/>
            <a:r>
              <a:rPr lang="en-US" sz="2600" dirty="0">
                <a:latin typeface="Calibri" panose="020F0502020204030204" pitchFamily="34" charset="0"/>
                <a:cs typeface="Calibri" panose="020F0502020204030204" pitchFamily="34" charset="0"/>
              </a:rPr>
              <a:t>Evidence:</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At the Software Center, several companies have undergone this transformation. </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For instance, AB Volvo estimates that software drives 70 percent of all innovation in its trucks. </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A recent Harvard Business Review article confirmed this trend, showing that the ratio of software in machinery has doubled from 20 to 40 percent over the last decade.</a:t>
            </a:r>
          </a:p>
          <a:p>
            <a:pPr algn="l"/>
            <a:endParaRPr lang="en-US" sz="2000" dirty="0">
              <a:latin typeface="Calibri" panose="020F0502020204030204" pitchFamily="34" charset="0"/>
              <a:cs typeface="Calibri" panose="020F0502020204030204" pitchFamily="34" charset="0"/>
            </a:endParaRPr>
          </a:p>
          <a:p>
            <a:pPr algn="l"/>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722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07165" y="463827"/>
            <a:ext cx="8030818" cy="755374"/>
          </a:xfrm>
        </p:spPr>
        <p:txBody>
          <a:bodyPr/>
          <a:lstStyle/>
          <a:p>
            <a:pPr algn="l"/>
            <a:r>
              <a:rPr lang="en-US" sz="3200" dirty="0">
                <a:latin typeface="Calibri" panose="020F0502020204030204" pitchFamily="34" charset="0"/>
                <a:cs typeface="Calibri" panose="020F0502020204030204" pitchFamily="34" charset="0"/>
              </a:rPr>
              <a:t>Industry trends - Products to Services:</a:t>
            </a:r>
            <a:endParaRPr lang="en-US" sz="3200" dirty="0">
              <a:latin typeface="Calibri" panose="020F0502020204030204" pitchFamily="34" charset="0"/>
              <a:cs typeface="Calibri" panose="020F0502020204030204" pitchFamily="34" charset="0"/>
            </a:endParaRPr>
          </a:p>
        </p:txBody>
      </p:sp>
      <p:sp>
        <p:nvSpPr>
          <p:cNvPr id="5" name="Subtitle 4"/>
          <p:cNvSpPr>
            <a:spLocks noGrp="1"/>
          </p:cNvSpPr>
          <p:nvPr>
            <p:ph type="subTitle" idx="1"/>
          </p:nvPr>
        </p:nvSpPr>
        <p:spPr>
          <a:xfrm>
            <a:off x="1007165" y="1550503"/>
            <a:ext cx="8246017" cy="4672875"/>
          </a:xfrm>
        </p:spPr>
        <p:txBody>
          <a:bodyPr>
            <a:normAutofit fontScale="92500" lnSpcReduction="10000"/>
          </a:bodyPr>
          <a:lstStyle/>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Businesses and consumers are increasingly aware of capital expenditures limiting effects.</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Developments such as the access economy exploit the fact that many people own expensive items but use them for only small amounts of time each day or week.</a:t>
            </a:r>
          </a:p>
          <a:p>
            <a:pPr algn="l"/>
            <a:endParaRPr lang="en-US" sz="2000" dirty="0">
              <a:latin typeface="Calibri" panose="020F0502020204030204" pitchFamily="34" charset="0"/>
              <a:cs typeface="Calibri" panose="020F0502020204030204" pitchFamily="34" charset="0"/>
            </a:endParaRPr>
          </a:p>
          <a:p>
            <a:pPr algn="l"/>
            <a:r>
              <a:rPr lang="en-US" sz="2600" dirty="0">
                <a:latin typeface="Calibri" panose="020F0502020204030204" pitchFamily="34" charset="0"/>
                <a:cs typeface="Calibri" panose="020F0502020204030204" pitchFamily="34" charset="0"/>
              </a:rPr>
              <a:t>Trend:</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Many industries, including automotive and telecommunications, are fundamentally changing their business models and thus companies key incentives.</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This move from products to services has two implications:</a:t>
            </a:r>
          </a:p>
          <a:p>
            <a:pPr marL="800100" lvl="1" indent="-342900" algn="l">
              <a:buFont typeface="Wingdings" panose="05000000000000000000" pitchFamily="2" charset="2"/>
              <a:buChar char="Ø"/>
            </a:pPr>
            <a:r>
              <a:rPr lang="en-US" sz="1900" dirty="0">
                <a:latin typeface="Calibri" panose="020F0502020204030204" pitchFamily="34" charset="0"/>
                <a:cs typeface="Calibri" panose="020F0502020204030204" pitchFamily="34" charset="0"/>
              </a:rPr>
              <a:t>The focus changes from selling as much of a product as possible to providing as many services as possible at the accepted quality level. </a:t>
            </a:r>
          </a:p>
          <a:p>
            <a:pPr marL="800100" lvl="1" indent="-342900" algn="l">
              <a:buFont typeface="Wingdings" panose="05000000000000000000" pitchFamily="2" charset="2"/>
              <a:buChar char="Ø"/>
            </a:pPr>
            <a:r>
              <a:rPr lang="en-US" sz="1900" dirty="0">
                <a:latin typeface="Calibri" panose="020F0502020204030204" pitchFamily="34" charset="0"/>
                <a:cs typeface="Calibri" panose="020F0502020204030204" pitchFamily="34" charset="0"/>
              </a:rPr>
              <a:t>companies have an incentive to maximize their products’ economic lives.</a:t>
            </a:r>
          </a:p>
          <a:p>
            <a:pPr marL="285750" indent="-285750" algn="l">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algn="l"/>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774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07165" y="437323"/>
            <a:ext cx="8030818" cy="755374"/>
          </a:xfrm>
        </p:spPr>
        <p:txBody>
          <a:bodyPr/>
          <a:lstStyle/>
          <a:p>
            <a:pPr algn="l"/>
            <a:r>
              <a:rPr lang="en-US" sz="3200" dirty="0">
                <a:latin typeface="Calibri" panose="020F0502020204030204" pitchFamily="34" charset="0"/>
                <a:cs typeface="Calibri" panose="020F0502020204030204" pitchFamily="34" charset="0"/>
              </a:rPr>
              <a:t>Industry trends - Products to Services:</a:t>
            </a:r>
            <a:endParaRPr lang="en-US" sz="3200" dirty="0">
              <a:latin typeface="Calibri" panose="020F0502020204030204" pitchFamily="34" charset="0"/>
              <a:cs typeface="Calibri" panose="020F0502020204030204" pitchFamily="34" charset="0"/>
            </a:endParaRPr>
          </a:p>
        </p:txBody>
      </p:sp>
      <p:sp>
        <p:nvSpPr>
          <p:cNvPr id="5" name="Subtitle 4"/>
          <p:cNvSpPr>
            <a:spLocks noGrp="1"/>
          </p:cNvSpPr>
          <p:nvPr>
            <p:ph type="subTitle" idx="1"/>
          </p:nvPr>
        </p:nvSpPr>
        <p:spPr>
          <a:xfrm>
            <a:off x="1007165" y="1550504"/>
            <a:ext cx="8266838" cy="3896139"/>
          </a:xfrm>
        </p:spPr>
        <p:txBody>
          <a:bodyPr>
            <a:normAutofit/>
          </a:bodyPr>
          <a:lstStyle/>
          <a:p>
            <a:pPr algn="l"/>
            <a:r>
              <a:rPr lang="en-US" sz="2600" dirty="0">
                <a:latin typeface="Calibri" panose="020F0502020204030204" pitchFamily="34" charset="0"/>
                <a:cs typeface="Calibri" panose="020F0502020204030204" pitchFamily="34" charset="0"/>
              </a:rPr>
              <a:t>Evidence:</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Ericsson’s global services unit is growing faster than its product units, in terms of revenue and staff. </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Automotive companies expect that by 2020, between a third and half of their cars will be used through service agreements rather than ownership.</a:t>
            </a:r>
          </a:p>
        </p:txBody>
      </p:sp>
    </p:spTree>
    <p:extLst>
      <p:ext uri="{BB962C8B-B14F-4D97-AF65-F5344CB8AC3E}">
        <p14:creationId xmlns:p14="http://schemas.microsoft.com/office/powerpoint/2010/main" val="3834153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07165" y="463827"/>
            <a:ext cx="8030818" cy="755374"/>
          </a:xfrm>
        </p:spPr>
        <p:txBody>
          <a:bodyPr/>
          <a:lstStyle/>
          <a:p>
            <a:pPr algn="l"/>
            <a:r>
              <a:rPr lang="en-US" sz="3200" dirty="0">
                <a:latin typeface="Calibri" panose="020F0502020204030204" pitchFamily="34" charset="0"/>
                <a:cs typeface="Calibri" panose="020F0502020204030204" pitchFamily="34" charset="0"/>
              </a:rPr>
              <a:t>Industry trends - Customer-Driven Innovation:</a:t>
            </a:r>
            <a:endParaRPr lang="en-US" sz="3200" dirty="0">
              <a:latin typeface="Calibri" panose="020F0502020204030204" pitchFamily="34" charset="0"/>
              <a:cs typeface="Calibri" panose="020F0502020204030204" pitchFamily="34" charset="0"/>
            </a:endParaRPr>
          </a:p>
        </p:txBody>
      </p:sp>
      <p:sp>
        <p:nvSpPr>
          <p:cNvPr id="5" name="Subtitle 4"/>
          <p:cNvSpPr>
            <a:spLocks noGrp="1"/>
          </p:cNvSpPr>
          <p:nvPr>
            <p:ph type="subTitle" idx="1"/>
          </p:nvPr>
        </p:nvSpPr>
        <p:spPr>
          <a:xfrm>
            <a:off x="1007165" y="1550503"/>
            <a:ext cx="8246017" cy="4413569"/>
          </a:xfrm>
        </p:spPr>
        <p:txBody>
          <a:bodyPr>
            <a:normAutofit fontScale="92500" lnSpcReduction="10000"/>
          </a:bodyPr>
          <a:lstStyle/>
          <a:p>
            <a:pPr marL="285750" indent="-285750" algn="l">
              <a:buFont typeface="Arial" panose="020B0604020202020204" pitchFamily="34" charset="0"/>
              <a:buChar char="•"/>
            </a:pPr>
            <a:r>
              <a:rPr lang="en-US" sz="2200" dirty="0">
                <a:latin typeface="Calibri" panose="020F0502020204030204" pitchFamily="34" charset="0"/>
                <a:cs typeface="Calibri" panose="020F0502020204030204" pitchFamily="34" charset="0"/>
              </a:rPr>
              <a:t>Technology forms the foundation for innovation. New technologies enable new use cases and let consumers accomplish their goals in novel ways. </a:t>
            </a:r>
          </a:p>
          <a:p>
            <a:pPr marL="285750" indent="-285750" algn="l">
              <a:buFont typeface="Arial" panose="020B0604020202020204" pitchFamily="34" charset="0"/>
              <a:buChar char="•"/>
            </a:pPr>
            <a:r>
              <a:rPr lang="en-US" sz="2200" dirty="0">
                <a:latin typeface="Calibri" panose="020F0502020204030204" pitchFamily="34" charset="0"/>
                <a:cs typeface="Calibri" panose="020F0502020204030204" pitchFamily="34" charset="0"/>
              </a:rPr>
              <a:t>As technology driven innovation’s benefits decrease, companies increasingly prioritize customer-driven innovation.</a:t>
            </a:r>
          </a:p>
          <a:p>
            <a:pPr algn="l"/>
            <a:endParaRPr lang="en-US" sz="2000" dirty="0">
              <a:latin typeface="Calibri" panose="020F0502020204030204" pitchFamily="34" charset="0"/>
              <a:cs typeface="Calibri" panose="020F0502020204030204" pitchFamily="34" charset="0"/>
            </a:endParaRPr>
          </a:p>
          <a:p>
            <a:pPr algn="l"/>
            <a:r>
              <a:rPr lang="en-US" sz="2600" dirty="0">
                <a:latin typeface="Calibri" panose="020F0502020204030204" pitchFamily="34" charset="0"/>
                <a:cs typeface="Calibri" panose="020F0502020204030204" pitchFamily="34" charset="0"/>
              </a:rPr>
              <a:t>Trend:</a:t>
            </a:r>
          </a:p>
          <a:p>
            <a:pPr marL="285750" indent="-285750" algn="l">
              <a:buFont typeface="Arial" panose="020B0604020202020204" pitchFamily="34" charset="0"/>
              <a:buChar char="•"/>
            </a:pPr>
            <a:r>
              <a:rPr lang="en-US" sz="2200" dirty="0">
                <a:latin typeface="Calibri" panose="020F0502020204030204" pitchFamily="34" charset="0"/>
                <a:cs typeface="Calibri" panose="020F0502020204030204" pitchFamily="34" charset="0"/>
              </a:rPr>
              <a:t>Customer-driven innovation involves identifying and meeting new customer needs as well as better meeting known customer needs. </a:t>
            </a:r>
          </a:p>
          <a:p>
            <a:pPr marL="285750" indent="-285750" algn="l">
              <a:buFont typeface="Arial" panose="020B0604020202020204" pitchFamily="34" charset="0"/>
              <a:buChar char="•"/>
            </a:pPr>
            <a:r>
              <a:rPr lang="en-US" sz="2200" dirty="0">
                <a:latin typeface="Calibri" panose="020F0502020204030204" pitchFamily="34" charset="0"/>
                <a:cs typeface="Calibri" panose="020F0502020204030204" pitchFamily="34" charset="0"/>
              </a:rPr>
              <a:t>This requires deep customer engagement in both qualitative and quantitative ways. </a:t>
            </a:r>
          </a:p>
          <a:p>
            <a:pPr marL="285750" indent="-285750" algn="l">
              <a:buFont typeface="Arial" panose="020B0604020202020204" pitchFamily="34" charset="0"/>
              <a:buChar char="•"/>
            </a:pPr>
            <a:r>
              <a:rPr lang="en-US" sz="2200" dirty="0">
                <a:latin typeface="Calibri" panose="020F0502020204030204" pitchFamily="34" charset="0"/>
                <a:cs typeface="Calibri" panose="020F0502020204030204" pitchFamily="34" charset="0"/>
              </a:rPr>
              <a:t>Instrumenting software systems, both online and offline, to collect customer behavior data is critical for customer-driven innovation.</a:t>
            </a:r>
          </a:p>
          <a:p>
            <a:pPr marL="285750" indent="-285750" algn="l">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algn="l"/>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41003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204</TotalTime>
  <Words>1580</Words>
  <Application>Microsoft Office PowerPoint</Application>
  <PresentationFormat>Widescreen</PresentationFormat>
  <Paragraphs>141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Trebuchet MS</vt:lpstr>
      <vt:lpstr>Wingdings</vt:lpstr>
      <vt:lpstr>Wingdings 3</vt:lpstr>
      <vt:lpstr>Facet</vt:lpstr>
      <vt:lpstr>Speed, Data, and Ecosystems The Future of Software Engineering</vt:lpstr>
      <vt:lpstr>Contents:</vt:lpstr>
      <vt:lpstr>Introduction:</vt:lpstr>
      <vt:lpstr>Future of Software Engineering:</vt:lpstr>
      <vt:lpstr>Industry trends - Shifting Nature of Product Innovation:</vt:lpstr>
      <vt:lpstr>Industry trends - Shifting Nature of Product Innovation:</vt:lpstr>
      <vt:lpstr>Industry trends - Products to Services:</vt:lpstr>
      <vt:lpstr>Industry trends - Products to Services:</vt:lpstr>
      <vt:lpstr>Industry trends - Customer-Driven Innovation:</vt:lpstr>
      <vt:lpstr>Industry trends - Customer-Driven Innovation:</vt:lpstr>
      <vt:lpstr>Industry trends – Software Size:</vt:lpstr>
      <vt:lpstr>Industry trends – The Need for Speed:</vt:lpstr>
      <vt:lpstr>Industry trends – Playing Nice with Others:</vt:lpstr>
      <vt:lpstr>Key Factors:</vt:lpstr>
      <vt:lpstr>Key Factors:</vt:lpstr>
      <vt:lpstr>Key Factors:</vt:lpstr>
      <vt:lpstr>Implications to Software engineering:</vt:lpstr>
      <vt:lpstr>Implications to Software engineering - Business:</vt:lpstr>
      <vt:lpstr>Implications to Software engineering - Business:</vt:lpstr>
      <vt:lpstr>Implications to Software engineering - Architecture</vt:lpstr>
      <vt:lpstr>Implications to Software engineering - Architecture</vt:lpstr>
      <vt:lpstr>Implications to Software engineering - Process</vt:lpstr>
      <vt:lpstr>Implications to Software engineering - Organization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Speed, Data, and Ecosystems The Future of Software Engineering</dc:title>
  <dc:creator>lavasurparaju@yahoo.com</dc:creator>
  <cp:lastModifiedBy>lavasurparaju@yahoo.com</cp:lastModifiedBy>
  <cp:revision>28</cp:revision>
  <dcterms:created xsi:type="dcterms:W3CDTF">2016-12-08T13:33:22Z</dcterms:created>
  <dcterms:modified xsi:type="dcterms:W3CDTF">2016-12-08T16:58:14Z</dcterms:modified>
</cp:coreProperties>
</file>