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Roboto" panose="020B0604020202020204" charset="0"/>
      <p:regular r:id="rId19"/>
      <p:bold r:id="rId20"/>
      <p:italic r:id="rId21"/>
      <p:boldItalic r:id="rId22"/>
    </p:embeddedFont>
    <p:embeddedFont>
      <p:font typeface="Cambria" panose="02040503050406030204" pitchFamily="18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7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  <a:endParaRPr lang="en-GB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  <a:endParaRPr lang="en-GB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  <a:endParaRPr lang="en-GB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  <a:endParaRPr lang="en-GB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  <a:endParaRPr lang="en-GB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GB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Twitter Big Data Analytics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Using Spark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3662900" y="2614025"/>
            <a:ext cx="5169600" cy="227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-GB" sz="2000"/>
              <a:t>TEAM 16: </a:t>
            </a:r>
          </a:p>
          <a:p>
            <a:pPr lvl="0" algn="r">
              <a:spcBef>
                <a:spcPts val="0"/>
              </a:spcBef>
              <a:buNone/>
            </a:pPr>
            <a:endParaRPr sz="2000"/>
          </a:p>
          <a:p>
            <a:pPr lvl="0" algn="r" rtl="0">
              <a:spcBef>
                <a:spcPts val="0"/>
              </a:spcBef>
              <a:buNone/>
            </a:pPr>
            <a:r>
              <a:rPr lang="en-GB" sz="1500"/>
              <a:t>Sai Sriharsha Sudulaguntla (16233059)</a:t>
            </a:r>
            <a:br>
              <a:rPr lang="en-GB" sz="1500"/>
            </a:br>
            <a:r>
              <a:rPr lang="en-GB" sz="1500"/>
              <a:t>Lava kumar Surparaju (16233423)</a:t>
            </a:r>
            <a:br>
              <a:rPr lang="en-GB" sz="1500"/>
            </a:br>
            <a:r>
              <a:rPr lang="en-GB" sz="1500"/>
              <a:t>Sai Mohith Reddy Chagamreddy(16233203)</a:t>
            </a:r>
            <a:br>
              <a:rPr lang="en-GB" sz="1500"/>
            </a:br>
            <a:r>
              <a:rPr lang="en-GB" sz="1500"/>
              <a:t>Avinash Sankarasetty (16233012)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500" dirty="0">
                <a:latin typeface="Cambria" panose="02040503050406030204" pitchFamily="18" charset="0"/>
              </a:rPr>
              <a:t>RDD Query 2 Visualization:</a:t>
            </a:r>
            <a:br>
              <a:rPr lang="en-US" sz="1500" dirty="0">
                <a:latin typeface="Cambria" panose="02040503050406030204" pitchFamily="18" charset="0"/>
              </a:rPr>
            </a:br>
            <a:r>
              <a:rPr lang="en-US" sz="1500" dirty="0">
                <a:latin typeface="Cambria" panose="02040503050406030204" pitchFamily="18" charset="0"/>
              </a:rPr>
              <a:t>Most Tweeted Time Stamps Mentioning “Hillary”:</a:t>
            </a:r>
          </a:p>
        </p:txBody>
      </p:sp>
      <p:pic>
        <p:nvPicPr>
          <p:cNvPr id="614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00" y="1017800"/>
            <a:ext cx="8337000" cy="39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049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500" dirty="0">
                <a:latin typeface="Cambria" panose="02040503050406030204" pitchFamily="18" charset="0"/>
              </a:rPr>
              <a:t>Public API.</a:t>
            </a:r>
            <a:br>
              <a:rPr lang="en-US" sz="1500" dirty="0">
                <a:latin typeface="Cambria" panose="02040503050406030204" pitchFamily="18" charset="0"/>
              </a:rPr>
            </a:br>
            <a:r>
              <a:rPr lang="en-US" sz="1500" dirty="0">
                <a:latin typeface="Cambria" panose="02040503050406030204" pitchFamily="18" charset="0"/>
              </a:rPr>
              <a:t>User’s Favorite Tweets.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400" y="2242912"/>
            <a:ext cx="13259386" cy="303923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63" y="1017800"/>
            <a:ext cx="8205237" cy="3941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9585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9879"/>
            <a:ext cx="8520600" cy="607800"/>
          </a:xfrm>
        </p:spPr>
        <p:txBody>
          <a:bodyPr/>
          <a:lstStyle/>
          <a:p>
            <a:r>
              <a:rPr lang="en-US" sz="2000" dirty="0" err="1">
                <a:latin typeface="Cambria" panose="02040503050406030204" pitchFamily="18" charset="0"/>
              </a:rPr>
              <a:t>Youtube</a:t>
            </a:r>
            <a:r>
              <a:rPr lang="en-US" sz="2000" dirty="0">
                <a:latin typeface="Cambria" panose="02040503050406030204" pitchFamily="18" charset="0"/>
              </a:rPr>
              <a:t> Video Link: </a:t>
            </a:r>
            <a:br>
              <a:rPr lang="en-US" sz="2000" dirty="0">
                <a:latin typeface="Cambria" panose="02040503050406030204" pitchFamily="18" charset="0"/>
              </a:rPr>
            </a:br>
            <a:r>
              <a:rPr lang="en-US" sz="2000" dirty="0">
                <a:latin typeface="Cambria" panose="02040503050406030204" pitchFamily="18" charset="0"/>
              </a:rPr>
              <a:t> </a:t>
            </a:r>
            <a:r>
              <a:rPr lang="en-US" sz="2000" dirty="0">
                <a:latin typeface="Cambria" panose="02040503050406030204" pitchFamily="18" charset="0"/>
              </a:rPr>
              <a:t>https://github.com/SAISRIHARSHAS/PBM2016</a:t>
            </a:r>
            <a:br>
              <a:rPr lang="en-US" sz="2000" dirty="0">
                <a:latin typeface="Cambria" panose="02040503050406030204" pitchFamily="18" charset="0"/>
              </a:rPr>
            </a:br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711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This Project is about analyzing big data collected from Social Networking Sites; we Selected Twitter as our platform, Politics as our topic. Using apache spark for quick analysis of big data we collected twitter data on #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ElectionNight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. Analyzed the extracted data using spark RDD and Data frames and meaningful data is extracted.</a:t>
            </a:r>
          </a:p>
          <a:p>
            <a:pPr lvl="0"/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Project Specs: Faster execution than Hadoop Map Reduce in Memory.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63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Design: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017800"/>
            <a:ext cx="8520600" cy="3339000"/>
          </a:xfrm>
        </p:spPr>
        <p:txBody>
          <a:bodyPr/>
          <a:lstStyle/>
          <a:p>
            <a:pPr algn="just"/>
            <a:r>
              <a:rPr lang="EN-US" sz="15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Tweets are extracted using API by running python program using the twitter tokens. The collected tweets are stored in JSON format.</a:t>
            </a:r>
          </a:p>
          <a:p>
            <a:pPr algn="just"/>
            <a:r>
              <a:rPr lang="EN-US" sz="15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On the twitter JSON data, Spark RDD and Data frames analytical queries are run on IntelliJ IDE, Eclipse IDE using Scala plug-ins. Outputs are stored in .csv Files.</a:t>
            </a:r>
          </a:p>
          <a:p>
            <a:r>
              <a:rPr lang="EN-US" sz="15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Software Requirements:</a:t>
            </a:r>
            <a:r>
              <a:rPr lang="EN-US" sz="15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IN" sz="15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Apache Spark V 1.6</a:t>
            </a:r>
            <a:r>
              <a:rPr lang="EN-US" sz="15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,</a:t>
            </a:r>
            <a:r>
              <a:rPr lang="EN-IN" sz="15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Apache Hadoop V 2.6</a:t>
            </a:r>
            <a:r>
              <a:rPr lang="EN-US" sz="15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, </a:t>
            </a:r>
            <a:r>
              <a:rPr lang="EN-IN" sz="15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JDK 1.8</a:t>
            </a:r>
            <a:r>
              <a:rPr lang="EN-US" sz="15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, </a:t>
            </a:r>
            <a:r>
              <a:rPr lang="EN-IN" sz="15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Scala V 2.11</a:t>
            </a:r>
            <a:r>
              <a:rPr lang="EN-US" sz="15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, </a:t>
            </a:r>
            <a:r>
              <a:rPr lang="EN-IN" sz="15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IntelliJ Idea, Eclipse IDE.</a:t>
            </a:r>
          </a:p>
          <a:p>
            <a:r>
              <a:rPr lang="EN-US" sz="15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Programming Languages Used:</a:t>
            </a:r>
            <a:r>
              <a:rPr lang="EN-US" sz="15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IN" sz="15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Scala</a:t>
            </a:r>
            <a:r>
              <a:rPr lang="EN-US" sz="15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, </a:t>
            </a:r>
            <a:r>
              <a:rPr lang="EN-IN" sz="15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Python, HTML, JavaScript</a:t>
            </a:r>
            <a:r>
              <a:rPr lang="EN-US" sz="15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, </a:t>
            </a:r>
            <a:r>
              <a:rPr lang="EN-IN" sz="15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SQL.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806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12505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System Architecture: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732850"/>
            <a:ext cx="8520600" cy="4042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65" y="1095153"/>
            <a:ext cx="8532570" cy="361038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Web Application Using Servlets</a:t>
            </a:r>
            <a:r>
              <a:rPr lang="en-US" sz="1200" dirty="0"/>
              <a:t>(Extra Credit):</a:t>
            </a:r>
            <a:br>
              <a:rPr lang="en-US" sz="1200" dirty="0"/>
            </a:br>
            <a:endParaRPr lang="en-US" sz="1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5346" y="2399456"/>
            <a:ext cx="9748422" cy="3339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28" y="1088726"/>
            <a:ext cx="8420986" cy="3981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3966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29" y="420632"/>
            <a:ext cx="8520600" cy="607800"/>
          </a:xfrm>
        </p:spPr>
        <p:txBody>
          <a:bodyPr/>
          <a:lstStyle/>
          <a:p>
            <a:r>
              <a:rPr lang="en-US" sz="1500" dirty="0" err="1">
                <a:latin typeface="Cambria" panose="02040503050406030204" pitchFamily="18" charset="0"/>
              </a:rPr>
              <a:t>DataFrame</a:t>
            </a:r>
            <a:r>
              <a:rPr lang="en-US" sz="1500" dirty="0">
                <a:latin typeface="Cambria" panose="02040503050406030204" pitchFamily="18" charset="0"/>
              </a:rPr>
              <a:t> Query 1 </a:t>
            </a:r>
            <a:r>
              <a:rPr lang="en-US" sz="1500" dirty="0" err="1">
                <a:latin typeface="Cambria" panose="02040503050406030204" pitchFamily="18" charset="0"/>
              </a:rPr>
              <a:t>Visulization</a:t>
            </a:r>
            <a:r>
              <a:rPr lang="en-US" sz="1500" dirty="0">
                <a:latin typeface="Cambria" panose="02040503050406030204" pitchFamily="18" charset="0"/>
              </a:rPr>
              <a:t>.</a:t>
            </a:r>
            <a:br>
              <a:rPr lang="en-US" sz="1500" dirty="0">
                <a:latin typeface="Cambria" panose="02040503050406030204" pitchFamily="18" charset="0"/>
              </a:rPr>
            </a:br>
            <a:r>
              <a:rPr lang="en-US" sz="1500" dirty="0">
                <a:latin typeface="Cambria" panose="02040503050406030204" pitchFamily="18" charset="0"/>
              </a:rPr>
              <a:t>Sentiment Analysis on Tweets made on Trump.</a:t>
            </a:r>
          </a:p>
        </p:txBody>
      </p:sp>
      <p:pic>
        <p:nvPicPr>
          <p:cNvPr id="20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28" y="1028432"/>
            <a:ext cx="7553667" cy="3835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2868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500" dirty="0" err="1">
                <a:latin typeface="Cambria" panose="02040503050406030204" pitchFamily="18" charset="0"/>
              </a:rPr>
              <a:t>DataFrame</a:t>
            </a:r>
            <a:r>
              <a:rPr lang="en-US" sz="1500" dirty="0">
                <a:latin typeface="Cambria" panose="02040503050406030204" pitchFamily="18" charset="0"/>
              </a:rPr>
              <a:t> Query 2 </a:t>
            </a:r>
            <a:r>
              <a:rPr lang="en-US" sz="1500" dirty="0" err="1">
                <a:latin typeface="Cambria" panose="02040503050406030204" pitchFamily="18" charset="0"/>
              </a:rPr>
              <a:t>Visulization</a:t>
            </a:r>
            <a:r>
              <a:rPr lang="en-US" sz="1500" dirty="0">
                <a:latin typeface="Cambria" panose="02040503050406030204" pitchFamily="18" charset="0"/>
              </a:rPr>
              <a:t>.</a:t>
            </a:r>
            <a:br>
              <a:rPr lang="en-US" sz="1500" dirty="0">
                <a:latin typeface="Cambria" panose="02040503050406030204" pitchFamily="18" charset="0"/>
              </a:rPr>
            </a:br>
            <a:r>
              <a:rPr lang="en-US" sz="1500" dirty="0">
                <a:latin typeface="Cambria" panose="02040503050406030204" pitchFamily="18" charset="0"/>
              </a:rPr>
              <a:t>Tweeted Users having Highest Followers.</a:t>
            </a:r>
            <a:endParaRPr lang="en-US" sz="15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9" y="2242912"/>
            <a:ext cx="9796535" cy="268716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62" y="1017800"/>
            <a:ext cx="8268738" cy="3929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6474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10000"/>
            <a:ext cx="8520600" cy="542500"/>
          </a:xfrm>
        </p:spPr>
        <p:txBody>
          <a:bodyPr/>
          <a:lstStyle/>
          <a:p>
            <a:r>
              <a:rPr lang="en-US" sz="1500" dirty="0">
                <a:latin typeface="Cambria" panose="02040503050406030204" pitchFamily="18" charset="0"/>
              </a:rPr>
              <a:t>Dynamic Web Application for RDD Queries. </a:t>
            </a:r>
            <a:endParaRPr lang="en-US" sz="15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636" y="2177612"/>
            <a:ext cx="11096018" cy="400806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09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952500"/>
            <a:ext cx="8650778" cy="401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6463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500" dirty="0">
                <a:latin typeface="Cambria" panose="02040503050406030204" pitchFamily="18" charset="0"/>
              </a:rPr>
              <a:t>RDD  Query 1 </a:t>
            </a:r>
            <a:r>
              <a:rPr lang="en-US" sz="1500" dirty="0" err="1">
                <a:latin typeface="Cambria" panose="02040503050406030204" pitchFamily="18" charset="0"/>
              </a:rPr>
              <a:t>Visulization</a:t>
            </a:r>
            <a:r>
              <a:rPr lang="en-US" sz="1500" dirty="0">
                <a:latin typeface="Cambria" panose="02040503050406030204" pitchFamily="18" charset="0"/>
              </a:rPr>
              <a:t>.</a:t>
            </a:r>
            <a:br>
              <a:rPr lang="en-US" sz="1500" dirty="0">
                <a:latin typeface="Cambria" panose="02040503050406030204" pitchFamily="18" charset="0"/>
              </a:rPr>
            </a:br>
            <a:r>
              <a:rPr lang="en-US" sz="1500" dirty="0">
                <a:latin typeface="Cambria" panose="02040503050406030204" pitchFamily="18" charset="0"/>
              </a:rPr>
              <a:t>Pie Chart Showing number of Tweets in which “Hillary”, “Trump” are mentioned.</a:t>
            </a:r>
            <a:endParaRPr lang="en-US" sz="1500" dirty="0"/>
          </a:p>
        </p:txBody>
      </p:sp>
      <p:pic>
        <p:nvPicPr>
          <p:cNvPr id="512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62" y="1017800"/>
            <a:ext cx="8276686" cy="38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7894358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230</Words>
  <Application>Microsoft Office PowerPoint</Application>
  <PresentationFormat>On-screen Show (16:9)</PresentationFormat>
  <Paragraphs>21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Roboto</vt:lpstr>
      <vt:lpstr>Cambria</vt:lpstr>
      <vt:lpstr>Arial</vt:lpstr>
      <vt:lpstr>geometric</vt:lpstr>
      <vt:lpstr>Twitter Big Data Analytics Using Spark</vt:lpstr>
      <vt:lpstr>PowerPoint Presentation</vt:lpstr>
      <vt:lpstr>Software Design: </vt:lpstr>
      <vt:lpstr>System Architecture: </vt:lpstr>
      <vt:lpstr>Dynamic Web Application Using Servlets(Extra Credit): </vt:lpstr>
      <vt:lpstr>DataFrame Query 1 Visulization. Sentiment Analysis on Tweets made on Trump.</vt:lpstr>
      <vt:lpstr>DataFrame Query 2 Visulization. Tweeted Users having Highest Followers.</vt:lpstr>
      <vt:lpstr>Dynamic Web Application for RDD Queries. </vt:lpstr>
      <vt:lpstr>RDD  Query 1 Visulization. Pie Chart Showing number of Tweets in which “Hillary”, “Trump” are mentioned.</vt:lpstr>
      <vt:lpstr>RDD Query 2 Visualization: Most Tweeted Time Stamps Mentioning “Hillary”:</vt:lpstr>
      <vt:lpstr>Public API. User’s Favorite Tweets.</vt:lpstr>
      <vt:lpstr>Youtube Video Link:   https://github.com/SAISRIHARSHAS/PBM2016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Big Data Analytics Using Spark</dc:title>
  <cp:lastModifiedBy>LENOVO</cp:lastModifiedBy>
  <cp:revision>13</cp:revision>
  <dcterms:modified xsi:type="dcterms:W3CDTF">2016-12-06T02:56:34Z</dcterms:modified>
</cp:coreProperties>
</file>