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Open Sauce Bold" charset="1" panose="00000800000000000000"/>
      <p:regular r:id="rId21"/>
    </p:embeddedFont>
    <p:embeddedFont>
      <p:font typeface="Open Sauce Medium" charset="1" panose="00000600000000000000"/>
      <p:regular r:id="rId22"/>
    </p:embeddedFont>
    <p:embeddedFont>
      <p:font typeface="Canva Sans" charset="1" panose="020B0503030501040103"/>
      <p:regular r:id="rId23"/>
    </p:embeddedFont>
    <p:embeddedFont>
      <p:font typeface="Canva Sans Bold" charset="1" panose="020B0803030501040103"/>
      <p:regular r:id="rId24"/>
    </p:embeddedFont>
    <p:embeddedFont>
      <p:font typeface="Open Sauce" charset="1" panose="00000500000000000000"/>
      <p:regular r:id="rId25"/>
    </p:embeddedFont>
    <p:embeddedFont>
      <p:font typeface="Canva Sans Italics" charset="1" panose="020B0503030501040103"/>
      <p:regular r:id="rId26"/>
    </p:embeddedFont>
    <p:embeddedFont>
      <p:font typeface="Open Sauce Light" charset="1" panose="000004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39.png" Type="http://schemas.openxmlformats.org/officeDocument/2006/relationships/image"/><Relationship Id="rId5" Target="../media/image4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41.png" Type="http://schemas.openxmlformats.org/officeDocument/2006/relationships/image"/><Relationship Id="rId7" Target="../media/image4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44.svg" Type="http://schemas.openxmlformats.org/officeDocument/2006/relationships/image"/><Relationship Id="rId4" Target="../media/image45.png" Type="http://schemas.openxmlformats.org/officeDocument/2006/relationships/image"/><Relationship Id="rId5" Target="../media/image4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media/image48.svg" Type="http://schemas.openxmlformats.org/officeDocument/2006/relationships/image"/><Relationship Id="rId4" Target="https://physionet.org" TargetMode="External" Type="http://schemas.openxmlformats.org/officeDocument/2006/relationships/hyperlink"/><Relationship Id="rId5" Target="https://www.who.int/news-room/fact-sheets/detail/cardiovascular-diseases-(cvds)" TargetMode="External" Type="http://schemas.openxmlformats.org/officeDocument/2006/relationships/hyperlink"/><Relationship Id="rId6" Target="https://www.who.int/news-room/fact-sheets/detail/cardiovascular-diseases-(cvds)" TargetMode="External" Type="http://schemas.openxmlformats.org/officeDocument/2006/relationships/hyperlink"/><Relationship Id="rId7" Target="https://github.com/SAISriram19/cardiovascular-super4"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 Id="rId6" Target="../media/image2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4.png" Type="http://schemas.openxmlformats.org/officeDocument/2006/relationships/image"/><Relationship Id="rId5" Target="../media/image25.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 Id="rId4" Target="../media/image29.png" Type="http://schemas.openxmlformats.org/officeDocument/2006/relationships/image"/><Relationship Id="rId5" Target="../media/image30.svg" Type="http://schemas.openxmlformats.org/officeDocument/2006/relationships/image"/><Relationship Id="rId6" Target="../media/image31.png" Type="http://schemas.openxmlformats.org/officeDocument/2006/relationships/image"/><Relationship Id="rId7" Target="../media/image32.svg" Type="http://schemas.openxmlformats.org/officeDocument/2006/relationships/image"/><Relationship Id="rId8" Target="../media/image3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 Id="rId3" Target="../media/image35.svg" Type="http://schemas.openxmlformats.org/officeDocument/2006/relationships/image"/><Relationship Id="rId4" Target="../media/image36.png" Type="http://schemas.openxmlformats.org/officeDocument/2006/relationships/image"/><Relationship Id="rId5" Target="../media/image37.svg" Type="http://schemas.openxmlformats.org/officeDocument/2006/relationships/image"/><Relationship Id="rId6" Target="../media/image3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gradFill rotWithShape="true">
              <a:gsLst>
                <a:gs pos="0">
                  <a:srgbClr val="7357FF">
                    <a:alpha val="100000"/>
                  </a:srgbClr>
                </a:gs>
                <a:gs pos="100000">
                  <a:srgbClr val="FCACFF">
                    <a:alpha val="100000"/>
                  </a:srgbClr>
                </a:gs>
              </a:gsLst>
              <a:lin ang="0"/>
            </a:gra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5443169" y="-2557831"/>
            <a:ext cx="7401663" cy="18288000"/>
          </a:xfrm>
          <a:custGeom>
            <a:avLst/>
            <a:gdLst/>
            <a:ahLst/>
            <a:cxnLst/>
            <a:rect r="r" b="b" t="t" l="l"/>
            <a:pathLst>
              <a:path h="18288000" w="7401663">
                <a:moveTo>
                  <a:pt x="0" y="0"/>
                </a:moveTo>
                <a:lnTo>
                  <a:pt x="7401662" y="0"/>
                </a:lnTo>
                <a:lnTo>
                  <a:pt x="7401662"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37016" t="0" r="0" b="0"/>
            </a:stretch>
          </a:blipFill>
        </p:spPr>
      </p:sp>
      <p:sp>
        <p:nvSpPr>
          <p:cNvPr name="TextBox 6" id="6"/>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01</a:t>
            </a:r>
          </a:p>
        </p:txBody>
      </p:sp>
      <p:sp>
        <p:nvSpPr>
          <p:cNvPr name="TextBox 7" id="7"/>
          <p:cNvSpPr txBox="true"/>
          <p:nvPr/>
        </p:nvSpPr>
        <p:spPr>
          <a:xfrm rot="0">
            <a:off x="631904" y="1028700"/>
            <a:ext cx="13925872" cy="2005734"/>
          </a:xfrm>
          <a:prstGeom prst="rect">
            <a:avLst/>
          </a:prstGeom>
        </p:spPr>
        <p:txBody>
          <a:bodyPr anchor="t" rtlCol="false" tIns="0" lIns="0" bIns="0" rIns="0">
            <a:spAutoFit/>
          </a:bodyPr>
          <a:lstStyle/>
          <a:p>
            <a:pPr algn="l" marL="0" indent="0" lvl="0">
              <a:lnSpc>
                <a:spcPts val="8097"/>
              </a:lnSpc>
              <a:spcBef>
                <a:spcPct val="0"/>
              </a:spcBef>
            </a:pPr>
            <a:r>
              <a:rPr lang="en-US" b="true" sz="5784" spc="-271">
                <a:solidFill>
                  <a:srgbClr val="FFFFFF"/>
                </a:solidFill>
                <a:latin typeface="Open Sauce Medium"/>
                <a:ea typeface="Open Sauce Medium"/>
                <a:cs typeface="Open Sauce Medium"/>
                <a:sym typeface="Open Sauce Medium"/>
              </a:rPr>
              <a:t>AI Implemented ECG-Based Cardiovascular Disease Diagnosis System</a:t>
            </a:r>
          </a:p>
        </p:txBody>
      </p:sp>
      <p:sp>
        <p:nvSpPr>
          <p:cNvPr name="TextBox 8" id="8"/>
          <p:cNvSpPr txBox="true"/>
          <p:nvPr/>
        </p:nvSpPr>
        <p:spPr>
          <a:xfrm rot="0">
            <a:off x="764878" y="3555945"/>
            <a:ext cx="13404247" cy="700892"/>
          </a:xfrm>
          <a:prstGeom prst="rect">
            <a:avLst/>
          </a:prstGeom>
        </p:spPr>
        <p:txBody>
          <a:bodyPr anchor="t" rtlCol="false" tIns="0" lIns="0" bIns="0" rIns="0">
            <a:spAutoFit/>
          </a:bodyPr>
          <a:lstStyle/>
          <a:p>
            <a:pPr algn="l">
              <a:lnSpc>
                <a:spcPts val="2843"/>
              </a:lnSpc>
            </a:pPr>
            <a:r>
              <a:rPr lang="en-US" sz="2030">
                <a:solidFill>
                  <a:srgbClr val="FFFFFF"/>
                </a:solidFill>
                <a:latin typeface="Canva Sans"/>
                <a:ea typeface="Canva Sans"/>
                <a:cs typeface="Canva Sans"/>
                <a:sym typeface="Canva Sans"/>
              </a:rPr>
              <a:t>An end to end deep learning based pipeline that integrates multiple models through Ensembling technique to diagnose an ECG signal.</a:t>
            </a:r>
          </a:p>
        </p:txBody>
      </p:sp>
      <p:sp>
        <p:nvSpPr>
          <p:cNvPr name="TextBox 9" id="9"/>
          <p:cNvSpPr txBox="true"/>
          <p:nvPr/>
        </p:nvSpPr>
        <p:spPr>
          <a:xfrm rot="0">
            <a:off x="413784" y="6851265"/>
            <a:ext cx="3903940" cy="2407035"/>
          </a:xfrm>
          <a:prstGeom prst="rect">
            <a:avLst/>
          </a:prstGeom>
        </p:spPr>
        <p:txBody>
          <a:bodyPr anchor="t" rtlCol="false" tIns="0" lIns="0" bIns="0" rIns="0">
            <a:spAutoFit/>
          </a:bodyPr>
          <a:lstStyle/>
          <a:p>
            <a:pPr algn="ctr">
              <a:lnSpc>
                <a:spcPts val="3828"/>
              </a:lnSpc>
            </a:pPr>
            <a:r>
              <a:rPr lang="en-US" sz="2734" b="true">
                <a:solidFill>
                  <a:srgbClr val="FFFFFF"/>
                </a:solidFill>
                <a:latin typeface="Canva Sans Bold"/>
                <a:ea typeface="Canva Sans Bold"/>
                <a:cs typeface="Canva Sans Bold"/>
                <a:sym typeface="Canva Sans Bold"/>
              </a:rPr>
              <a:t>BY : </a:t>
            </a:r>
            <a:r>
              <a:rPr lang="en-US" sz="2734">
                <a:solidFill>
                  <a:srgbClr val="FFFFFF"/>
                </a:solidFill>
                <a:latin typeface="Canva Sans"/>
                <a:ea typeface="Canva Sans"/>
                <a:cs typeface="Canva Sans"/>
                <a:sym typeface="Canva Sans"/>
              </a:rPr>
              <a:t>TEAM</a:t>
            </a:r>
            <a:r>
              <a:rPr lang="en-US" sz="2734" b="true">
                <a:solidFill>
                  <a:srgbClr val="FFFFFF"/>
                </a:solidFill>
                <a:latin typeface="Canva Sans Bold"/>
                <a:ea typeface="Canva Sans Bold"/>
                <a:cs typeface="Canva Sans Bold"/>
                <a:sym typeface="Canva Sans Bold"/>
              </a:rPr>
              <a:t> SUPER 4</a:t>
            </a:r>
          </a:p>
          <a:p>
            <a:pPr algn="l">
              <a:lnSpc>
                <a:spcPts val="3828"/>
              </a:lnSpc>
            </a:pPr>
            <a:r>
              <a:rPr lang="en-US" sz="2734" b="true">
                <a:solidFill>
                  <a:srgbClr val="FFFFFF"/>
                </a:solidFill>
                <a:latin typeface="Canva Sans Bold"/>
                <a:ea typeface="Canva Sans Bold"/>
                <a:cs typeface="Canva Sans Bold"/>
                <a:sym typeface="Canva Sans Bold"/>
              </a:rPr>
              <a:t>             </a:t>
            </a:r>
            <a:r>
              <a:rPr lang="en-US" sz="2734">
                <a:solidFill>
                  <a:srgbClr val="FFFFFF"/>
                </a:solidFill>
                <a:latin typeface="Canva Sans"/>
                <a:ea typeface="Canva Sans"/>
                <a:cs typeface="Canva Sans"/>
                <a:sym typeface="Canva Sans"/>
              </a:rPr>
              <a:t>J. SUSHEEL RAM</a:t>
            </a:r>
          </a:p>
          <a:p>
            <a:pPr algn="l">
              <a:lnSpc>
                <a:spcPts val="3828"/>
              </a:lnSpc>
            </a:pPr>
            <a:r>
              <a:rPr lang="en-US" sz="2734">
                <a:solidFill>
                  <a:srgbClr val="FFFFFF"/>
                </a:solidFill>
                <a:latin typeface="Canva Sans"/>
                <a:ea typeface="Canva Sans"/>
                <a:cs typeface="Canva Sans"/>
                <a:sym typeface="Canva Sans"/>
              </a:rPr>
              <a:t>            K. SAI SRI RAM</a:t>
            </a:r>
          </a:p>
          <a:p>
            <a:pPr algn="l">
              <a:lnSpc>
                <a:spcPts val="3828"/>
              </a:lnSpc>
            </a:pPr>
            <a:r>
              <a:rPr lang="en-US" sz="2734">
                <a:solidFill>
                  <a:srgbClr val="FFFFFF"/>
                </a:solidFill>
                <a:latin typeface="Canva Sans"/>
                <a:ea typeface="Canva Sans"/>
                <a:cs typeface="Canva Sans"/>
                <a:sym typeface="Canva Sans"/>
              </a:rPr>
              <a:t>            D. MANOHAR</a:t>
            </a:r>
          </a:p>
          <a:p>
            <a:pPr algn="l">
              <a:lnSpc>
                <a:spcPts val="3828"/>
              </a:lnSpc>
            </a:pPr>
            <a:r>
              <a:rPr lang="en-US" sz="2734">
                <a:solidFill>
                  <a:srgbClr val="FFFFFF"/>
                </a:solidFill>
                <a:latin typeface="Canva Sans"/>
                <a:ea typeface="Canva Sans"/>
                <a:cs typeface="Canva Sans"/>
                <a:sym typeface="Canva Sans"/>
              </a:rPr>
              <a:t>            K. VAMSISWAR</a:t>
            </a:r>
            <a:r>
              <a:rPr lang="en-US" sz="2734" b="true">
                <a:solidFill>
                  <a:srgbClr val="FFFFFF"/>
                </a:solidFill>
                <a:latin typeface="Canva Sans Bold"/>
                <a:ea typeface="Canva Sans Bold"/>
                <a:cs typeface="Canva Sans Bold"/>
                <a:sym typeface="Canva Sans Bold"/>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734914" y="-869322"/>
            <a:ext cx="8558066" cy="8573655"/>
          </a:xfrm>
          <a:custGeom>
            <a:avLst/>
            <a:gdLst/>
            <a:ahLst/>
            <a:cxnLst/>
            <a:rect r="r" b="b" t="t" l="l"/>
            <a:pathLst>
              <a:path h="8573655" w="8558066">
                <a:moveTo>
                  <a:pt x="0" y="0"/>
                </a:moveTo>
                <a:lnTo>
                  <a:pt x="8558067" y="0"/>
                </a:lnTo>
                <a:lnTo>
                  <a:pt x="8558067" y="8573655"/>
                </a:lnTo>
                <a:lnTo>
                  <a:pt x="0" y="857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09</a:t>
            </a:r>
          </a:p>
        </p:txBody>
      </p:sp>
      <p:sp>
        <p:nvSpPr>
          <p:cNvPr name="Freeform 7" id="7"/>
          <p:cNvSpPr/>
          <p:nvPr/>
        </p:nvSpPr>
        <p:spPr>
          <a:xfrm flipH="true" flipV="true" rot="-5400000">
            <a:off x="-857400" y="4947786"/>
            <a:ext cx="6611341" cy="6611341"/>
          </a:xfrm>
          <a:custGeom>
            <a:avLst/>
            <a:gdLst/>
            <a:ahLst/>
            <a:cxnLst/>
            <a:rect r="r" b="b" t="t" l="l"/>
            <a:pathLst>
              <a:path h="6611341" w="6611341">
                <a:moveTo>
                  <a:pt x="6611341" y="6611341"/>
                </a:moveTo>
                <a:lnTo>
                  <a:pt x="0" y="6611341"/>
                </a:lnTo>
                <a:lnTo>
                  <a:pt x="0" y="0"/>
                </a:lnTo>
                <a:lnTo>
                  <a:pt x="6611341" y="0"/>
                </a:lnTo>
                <a:lnTo>
                  <a:pt x="6611341" y="66113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1189137"/>
            <a:ext cx="12068023" cy="808695"/>
          </a:xfrm>
          <a:prstGeom prst="rect">
            <a:avLst/>
          </a:prstGeom>
        </p:spPr>
        <p:txBody>
          <a:bodyPr anchor="t" rtlCol="false" tIns="0" lIns="0" bIns="0" rIns="0">
            <a:spAutoFit/>
          </a:bodyPr>
          <a:lstStyle/>
          <a:p>
            <a:pPr algn="l" marL="0" indent="0" lvl="0">
              <a:lnSpc>
                <a:spcPts val="6312"/>
              </a:lnSpc>
            </a:pPr>
            <a:r>
              <a:rPr lang="en-US" b="true" sz="5441" spc="-255">
                <a:solidFill>
                  <a:srgbClr val="FFFFFF"/>
                </a:solidFill>
                <a:latin typeface="Open Sauce Bold"/>
                <a:ea typeface="Open Sauce Bold"/>
                <a:cs typeface="Open Sauce Bold"/>
                <a:sym typeface="Open Sauce Bold"/>
              </a:rPr>
              <a:t>Detectable Cardiovascular Diseases</a:t>
            </a:r>
          </a:p>
        </p:txBody>
      </p:sp>
      <p:sp>
        <p:nvSpPr>
          <p:cNvPr name="Freeform 9" id="9"/>
          <p:cNvSpPr/>
          <p:nvPr/>
        </p:nvSpPr>
        <p:spPr>
          <a:xfrm flipH="true" flipV="true" rot="0">
            <a:off x="15730249" y="8253456"/>
            <a:ext cx="1432847" cy="1432847"/>
          </a:xfrm>
          <a:custGeom>
            <a:avLst/>
            <a:gdLst/>
            <a:ahLst/>
            <a:cxnLst/>
            <a:rect r="r" b="b" t="t" l="l"/>
            <a:pathLst>
              <a:path h="1432847" w="1432847">
                <a:moveTo>
                  <a:pt x="1432847" y="1432848"/>
                </a:moveTo>
                <a:lnTo>
                  <a:pt x="0" y="1432848"/>
                </a:lnTo>
                <a:lnTo>
                  <a:pt x="0" y="0"/>
                </a:lnTo>
                <a:lnTo>
                  <a:pt x="1432847" y="0"/>
                </a:lnTo>
                <a:lnTo>
                  <a:pt x="1432847" y="143284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198579" y="3743826"/>
            <a:ext cx="4095988" cy="2360295"/>
          </a:xfrm>
          <a:prstGeom prst="rect">
            <a:avLst/>
          </a:prstGeom>
        </p:spPr>
        <p:txBody>
          <a:bodyPr anchor="t" rtlCol="false" tIns="0" lIns="0" bIns="0" rIns="0">
            <a:spAutoFit/>
          </a:bodyPr>
          <a:lstStyle/>
          <a:p>
            <a:pPr algn="l">
              <a:lnSpc>
                <a:spcPts val="3780"/>
              </a:lnSpc>
            </a:pPr>
            <a:r>
              <a:rPr lang="en-US" sz="2700" b="true">
                <a:solidFill>
                  <a:srgbClr val="FFFFFF"/>
                </a:solidFill>
                <a:latin typeface="Open Sauce Bold"/>
                <a:ea typeface="Open Sauce Bold"/>
                <a:cs typeface="Open Sauce Bold"/>
                <a:sym typeface="Open Sauce Bold"/>
              </a:rPr>
              <a:t>Atrial Arrhythmias(M-I)</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Normal</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Atrial Premature</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Fusion Paced Normal</a:t>
            </a:r>
          </a:p>
          <a:p>
            <a:pPr algn="l">
              <a:lnSpc>
                <a:spcPts val="3780"/>
              </a:lnSpc>
            </a:pPr>
          </a:p>
        </p:txBody>
      </p:sp>
      <p:sp>
        <p:nvSpPr>
          <p:cNvPr name="TextBox 11" id="11"/>
          <p:cNvSpPr txBox="true"/>
          <p:nvPr/>
        </p:nvSpPr>
        <p:spPr>
          <a:xfrm rot="0">
            <a:off x="6320189" y="3743826"/>
            <a:ext cx="5070072" cy="2836545"/>
          </a:xfrm>
          <a:prstGeom prst="rect">
            <a:avLst/>
          </a:prstGeom>
        </p:spPr>
        <p:txBody>
          <a:bodyPr anchor="t" rtlCol="false" tIns="0" lIns="0" bIns="0" rIns="0">
            <a:spAutoFit/>
          </a:bodyPr>
          <a:lstStyle/>
          <a:p>
            <a:pPr algn="l">
              <a:lnSpc>
                <a:spcPts val="3779"/>
              </a:lnSpc>
            </a:pPr>
            <a:r>
              <a:rPr lang="en-US" sz="2700" b="true">
                <a:solidFill>
                  <a:srgbClr val="FFFFFF"/>
                </a:solidFill>
                <a:latin typeface="Open Sauce Bold"/>
                <a:ea typeface="Open Sauce Bold"/>
                <a:cs typeface="Open Sauce Bold"/>
                <a:sym typeface="Open Sauce Bold"/>
              </a:rPr>
              <a:t>Ventricular Arrhythmias (M-I)</a:t>
            </a:r>
          </a:p>
          <a:p>
            <a:pPr algn="l" marL="582930" indent="-291465" lvl="1">
              <a:lnSpc>
                <a:spcPts val="3779"/>
              </a:lnSpc>
              <a:buFont typeface="Arial"/>
              <a:buChar char="•"/>
            </a:pPr>
            <a:r>
              <a:rPr lang="en-US" sz="2700">
                <a:solidFill>
                  <a:srgbClr val="FFFFFF"/>
                </a:solidFill>
                <a:latin typeface="Open Sauce"/>
                <a:ea typeface="Open Sauce"/>
                <a:cs typeface="Open Sauce"/>
                <a:sym typeface="Open Sauce"/>
              </a:rPr>
              <a:t>Fusion Ventricular Normal</a:t>
            </a:r>
          </a:p>
          <a:p>
            <a:pPr algn="l" marL="582930" indent="-291465" lvl="1">
              <a:lnSpc>
                <a:spcPts val="3779"/>
              </a:lnSpc>
              <a:buFont typeface="Arial"/>
              <a:buChar char="•"/>
            </a:pPr>
            <a:r>
              <a:rPr lang="en-US" sz="2700">
                <a:solidFill>
                  <a:srgbClr val="FFFFFF"/>
                </a:solidFill>
                <a:latin typeface="Open Sauce"/>
                <a:ea typeface="Open Sauce"/>
                <a:cs typeface="Open Sauce"/>
                <a:sym typeface="Open Sauce"/>
              </a:rPr>
              <a:t>Premature Ventricular Contractions (PVC)</a:t>
            </a:r>
          </a:p>
          <a:p>
            <a:pPr algn="l">
              <a:lnSpc>
                <a:spcPts val="3779"/>
              </a:lnSpc>
            </a:pPr>
          </a:p>
          <a:p>
            <a:pPr algn="l">
              <a:lnSpc>
                <a:spcPts val="3779"/>
              </a:lnSpc>
            </a:pPr>
          </a:p>
        </p:txBody>
      </p:sp>
      <p:sp>
        <p:nvSpPr>
          <p:cNvPr name="TextBox 12" id="12"/>
          <p:cNvSpPr txBox="true"/>
          <p:nvPr/>
        </p:nvSpPr>
        <p:spPr>
          <a:xfrm rot="0">
            <a:off x="11956509" y="3743826"/>
            <a:ext cx="5659404" cy="3789046"/>
          </a:xfrm>
          <a:prstGeom prst="rect">
            <a:avLst/>
          </a:prstGeom>
        </p:spPr>
        <p:txBody>
          <a:bodyPr anchor="t" rtlCol="false" tIns="0" lIns="0" bIns="0" rIns="0">
            <a:spAutoFit/>
          </a:bodyPr>
          <a:lstStyle/>
          <a:p>
            <a:pPr algn="l">
              <a:lnSpc>
                <a:spcPts val="3779"/>
              </a:lnSpc>
              <a:spcBef>
                <a:spcPct val="0"/>
              </a:spcBef>
            </a:pPr>
            <a:r>
              <a:rPr lang="en-US" b="true" sz="2699" spc="5">
                <a:solidFill>
                  <a:srgbClr val="FFFFFF"/>
                </a:solidFill>
                <a:latin typeface="Open Sauce Bold"/>
                <a:ea typeface="Open Sauce Bold"/>
                <a:cs typeface="Open Sauce Bold"/>
                <a:sym typeface="Open Sauce Bold"/>
              </a:rPr>
              <a:t>Ischemic C</a:t>
            </a:r>
            <a:r>
              <a:rPr lang="en-US" b="true" sz="2699" spc="5">
                <a:solidFill>
                  <a:srgbClr val="FFFFFF"/>
                </a:solidFill>
                <a:latin typeface="Open Sauce Bold"/>
                <a:ea typeface="Open Sauce Bold"/>
                <a:cs typeface="Open Sauce Bold"/>
                <a:sym typeface="Open Sauce Bold"/>
              </a:rPr>
              <a:t>onditions (M-II)</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ST - T - Change</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Normal</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Myocardial Infarction (MI)</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Conduction Disturbance</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Hypertrophy</a:t>
            </a:r>
          </a:p>
          <a:p>
            <a:pPr algn="l" marL="582925" indent="-291463" lvl="1">
              <a:lnSpc>
                <a:spcPts val="3779"/>
              </a:lnSpc>
              <a:spcBef>
                <a:spcPct val="0"/>
              </a:spcBef>
              <a:buFont typeface="Arial"/>
              <a:buChar char="•"/>
            </a:pPr>
            <a:r>
              <a:rPr lang="en-US" sz="2699" spc="5">
                <a:solidFill>
                  <a:srgbClr val="FFFFFF"/>
                </a:solidFill>
                <a:latin typeface="Open Sauce"/>
                <a:ea typeface="Open Sauce"/>
                <a:cs typeface="Open Sauce"/>
                <a:sym typeface="Open Sauce"/>
              </a:rPr>
              <a:t>Others</a:t>
            </a:r>
          </a:p>
          <a:p>
            <a:pPr algn="l">
              <a:lnSpc>
                <a:spcPts val="3779"/>
              </a:lnSpc>
              <a:spcBef>
                <a:spcPct val="0"/>
              </a:spcBef>
            </a:pPr>
          </a:p>
        </p:txBody>
      </p:sp>
      <p:sp>
        <p:nvSpPr>
          <p:cNvPr name="TextBox 13" id="13"/>
          <p:cNvSpPr txBox="true"/>
          <p:nvPr/>
        </p:nvSpPr>
        <p:spPr>
          <a:xfrm rot="0">
            <a:off x="730663" y="6328912"/>
            <a:ext cx="6026229" cy="2360295"/>
          </a:xfrm>
          <a:prstGeom prst="rect">
            <a:avLst/>
          </a:prstGeom>
        </p:spPr>
        <p:txBody>
          <a:bodyPr anchor="t" rtlCol="false" tIns="0" lIns="0" bIns="0" rIns="0">
            <a:spAutoFit/>
          </a:bodyPr>
          <a:lstStyle/>
          <a:p>
            <a:pPr algn="ctr">
              <a:lnSpc>
                <a:spcPts val="3780"/>
              </a:lnSpc>
            </a:pPr>
            <a:r>
              <a:rPr lang="en-US" sz="2700" b="true">
                <a:solidFill>
                  <a:srgbClr val="FFFFFF"/>
                </a:solidFill>
                <a:latin typeface="Open Sauce Bold"/>
                <a:ea typeface="Open Sauce Bold"/>
                <a:cs typeface="Open Sauce Bold"/>
                <a:sym typeface="Open Sauce Bold"/>
              </a:rPr>
              <a:t>Other Mayocardinal Infraction(M-III)</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Normal</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Abnormal</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MI</a:t>
            </a:r>
          </a:p>
          <a:p>
            <a:pPr algn="l" marL="582933" indent="-291467" lvl="1">
              <a:lnSpc>
                <a:spcPts val="3780"/>
              </a:lnSpc>
              <a:buFont typeface="Arial"/>
              <a:buChar char="•"/>
            </a:pPr>
            <a:r>
              <a:rPr lang="en-US" sz="2700">
                <a:solidFill>
                  <a:srgbClr val="FFFFFF"/>
                </a:solidFill>
                <a:latin typeface="Open Sauce"/>
                <a:ea typeface="Open Sauce"/>
                <a:cs typeface="Open Sauce"/>
                <a:sym typeface="Open Sauce"/>
              </a:rPr>
              <a:t>History MI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734914" y="-869322"/>
            <a:ext cx="8558066" cy="8573655"/>
          </a:xfrm>
          <a:custGeom>
            <a:avLst/>
            <a:gdLst/>
            <a:ahLst/>
            <a:cxnLst/>
            <a:rect r="r" b="b" t="t" l="l"/>
            <a:pathLst>
              <a:path h="8573655" w="8558066">
                <a:moveTo>
                  <a:pt x="0" y="0"/>
                </a:moveTo>
                <a:lnTo>
                  <a:pt x="8558067" y="0"/>
                </a:lnTo>
                <a:lnTo>
                  <a:pt x="8558067" y="8573655"/>
                </a:lnTo>
                <a:lnTo>
                  <a:pt x="0" y="857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10</a:t>
            </a:r>
          </a:p>
        </p:txBody>
      </p:sp>
      <p:sp>
        <p:nvSpPr>
          <p:cNvPr name="Freeform 7" id="7"/>
          <p:cNvSpPr/>
          <p:nvPr/>
        </p:nvSpPr>
        <p:spPr>
          <a:xfrm flipH="true" flipV="true" rot="-5400000">
            <a:off x="-821356" y="5735323"/>
            <a:ext cx="6611341" cy="6611341"/>
          </a:xfrm>
          <a:custGeom>
            <a:avLst/>
            <a:gdLst/>
            <a:ahLst/>
            <a:cxnLst/>
            <a:rect r="r" b="b" t="t" l="l"/>
            <a:pathLst>
              <a:path h="6611341" w="6611341">
                <a:moveTo>
                  <a:pt x="6611340" y="6611340"/>
                </a:moveTo>
                <a:lnTo>
                  <a:pt x="0" y="6611340"/>
                </a:lnTo>
                <a:lnTo>
                  <a:pt x="0" y="0"/>
                </a:lnTo>
                <a:lnTo>
                  <a:pt x="6611340" y="0"/>
                </a:lnTo>
                <a:lnTo>
                  <a:pt x="6611340" y="661134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90038" y="675265"/>
            <a:ext cx="10199892" cy="712470"/>
          </a:xfrm>
          <a:prstGeom prst="rect">
            <a:avLst/>
          </a:prstGeom>
        </p:spPr>
        <p:txBody>
          <a:bodyPr anchor="t" rtlCol="false" tIns="0" lIns="0" bIns="0" rIns="0">
            <a:spAutoFit/>
          </a:bodyPr>
          <a:lstStyle/>
          <a:p>
            <a:pPr algn="l" marL="0" indent="0" lvl="0">
              <a:lnSpc>
                <a:spcPts val="5610"/>
              </a:lnSpc>
            </a:pPr>
            <a:r>
              <a:rPr lang="en-US" b="true" sz="5100" spc="-239">
                <a:solidFill>
                  <a:srgbClr val="FFFFFF"/>
                </a:solidFill>
                <a:latin typeface="Open Sauce Bold"/>
                <a:ea typeface="Open Sauce Bold"/>
                <a:cs typeface="Open Sauce Bold"/>
                <a:sym typeface="Open Sauce Bold"/>
              </a:rPr>
              <a:t>System Perf</a:t>
            </a:r>
            <a:r>
              <a:rPr lang="en-US" b="true" sz="5100" spc="-239">
                <a:solidFill>
                  <a:srgbClr val="FFFFFF"/>
                </a:solidFill>
                <a:latin typeface="Open Sauce Bold"/>
                <a:ea typeface="Open Sauce Bold"/>
                <a:cs typeface="Open Sauce Bold"/>
                <a:sym typeface="Open Sauce Bold"/>
              </a:rPr>
              <a:t>ormance &amp; Evaluation</a:t>
            </a:r>
          </a:p>
        </p:txBody>
      </p:sp>
      <p:sp>
        <p:nvSpPr>
          <p:cNvPr name="Freeform 9" id="9"/>
          <p:cNvSpPr/>
          <p:nvPr/>
        </p:nvSpPr>
        <p:spPr>
          <a:xfrm flipH="true" flipV="true" rot="0">
            <a:off x="15013948" y="1822209"/>
            <a:ext cx="1432847" cy="1432847"/>
          </a:xfrm>
          <a:custGeom>
            <a:avLst/>
            <a:gdLst/>
            <a:ahLst/>
            <a:cxnLst/>
            <a:rect r="r" b="b" t="t" l="l"/>
            <a:pathLst>
              <a:path h="1432847" w="1432847">
                <a:moveTo>
                  <a:pt x="1432847" y="1432848"/>
                </a:moveTo>
                <a:lnTo>
                  <a:pt x="0" y="1432848"/>
                </a:lnTo>
                <a:lnTo>
                  <a:pt x="0" y="0"/>
                </a:lnTo>
                <a:lnTo>
                  <a:pt x="1432847" y="0"/>
                </a:lnTo>
                <a:lnTo>
                  <a:pt x="1432847" y="143284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028700" y="1774584"/>
            <a:ext cx="12434896" cy="1153764"/>
          </a:xfrm>
          <a:prstGeom prst="rect">
            <a:avLst/>
          </a:prstGeom>
        </p:spPr>
        <p:txBody>
          <a:bodyPr anchor="t" rtlCol="false" tIns="0" lIns="0" bIns="0" rIns="0">
            <a:spAutoFit/>
          </a:bodyPr>
          <a:lstStyle/>
          <a:p>
            <a:pPr algn="l">
              <a:lnSpc>
                <a:spcPts val="3011"/>
              </a:lnSpc>
            </a:pPr>
            <a:r>
              <a:rPr lang="en-US" sz="2151">
                <a:solidFill>
                  <a:srgbClr val="FFFFFF"/>
                </a:solidFill>
                <a:latin typeface="Canva Sans"/>
                <a:ea typeface="Canva Sans"/>
                <a:cs typeface="Canva Sans"/>
                <a:sym typeface="Canva Sans"/>
              </a:rPr>
              <a:t>Our AI-driven ECG diagnosis system delivers robust performance, validated by rigorous evaluation metrics and optimized for efficient operation in clinical environments.</a:t>
            </a:r>
          </a:p>
          <a:p>
            <a:pPr algn="l">
              <a:lnSpc>
                <a:spcPts val="3151"/>
              </a:lnSpc>
            </a:pPr>
          </a:p>
        </p:txBody>
      </p:sp>
      <p:sp>
        <p:nvSpPr>
          <p:cNvPr name="TextBox 11" id="11"/>
          <p:cNvSpPr txBox="true"/>
          <p:nvPr/>
        </p:nvSpPr>
        <p:spPr>
          <a:xfrm rot="0">
            <a:off x="690038" y="3810379"/>
            <a:ext cx="7526332" cy="622936"/>
          </a:xfrm>
          <a:prstGeom prst="rect">
            <a:avLst/>
          </a:prstGeom>
        </p:spPr>
        <p:txBody>
          <a:bodyPr anchor="t" rtlCol="false" tIns="0" lIns="0" bIns="0" rIns="0">
            <a:spAutoFit/>
          </a:bodyPr>
          <a:lstStyle/>
          <a:p>
            <a:pPr algn="ctr">
              <a:lnSpc>
                <a:spcPts val="5039"/>
              </a:lnSpc>
              <a:spcBef>
                <a:spcPct val="0"/>
              </a:spcBef>
            </a:pPr>
            <a:r>
              <a:rPr lang="en-US" sz="3599" spc="7" u="sng">
                <a:solidFill>
                  <a:srgbClr val="FFFFFF"/>
                </a:solidFill>
                <a:latin typeface="Open Sauce"/>
                <a:ea typeface="Open Sauce"/>
                <a:cs typeface="Open Sauce"/>
                <a:sym typeface="Open Sauce"/>
              </a:rPr>
              <a:t>Un</a:t>
            </a:r>
            <a:r>
              <a:rPr lang="en-US" sz="3599" spc="7" u="sng">
                <a:solidFill>
                  <a:srgbClr val="FFFFFF"/>
                </a:solidFill>
                <a:latin typeface="Open Sauce"/>
                <a:ea typeface="Open Sauce"/>
                <a:cs typeface="Open Sauce"/>
                <a:sym typeface="Open Sauce"/>
              </a:rPr>
              <a:t>rivaled Diagnostic Accuracy</a:t>
            </a:r>
          </a:p>
        </p:txBody>
      </p:sp>
      <p:sp>
        <p:nvSpPr>
          <p:cNvPr name="TextBox 12" id="12"/>
          <p:cNvSpPr txBox="true"/>
          <p:nvPr/>
        </p:nvSpPr>
        <p:spPr>
          <a:xfrm rot="0">
            <a:off x="1363211" y="4708493"/>
            <a:ext cx="8853546" cy="3593465"/>
          </a:xfrm>
          <a:prstGeom prst="rect">
            <a:avLst/>
          </a:prstGeom>
        </p:spPr>
        <p:txBody>
          <a:bodyPr anchor="t" rtlCol="false" tIns="0" lIns="0" bIns="0" rIns="0">
            <a:spAutoFit/>
          </a:bodyPr>
          <a:lstStyle/>
          <a:p>
            <a:pPr algn="l">
              <a:lnSpc>
                <a:spcPts val="4059"/>
              </a:lnSpc>
              <a:spcBef>
                <a:spcPct val="0"/>
              </a:spcBef>
            </a:pPr>
            <a:r>
              <a:rPr lang="en-US" sz="2899" spc="5">
                <a:solidFill>
                  <a:srgbClr val="FFFFFF"/>
                </a:solidFill>
                <a:latin typeface="Open Sauce"/>
                <a:ea typeface="Open Sauce"/>
                <a:cs typeface="Open Sauce"/>
                <a:sym typeface="Open Sauce"/>
              </a:rPr>
              <a:t>The system c</a:t>
            </a:r>
            <a:r>
              <a:rPr lang="en-US" sz="2899" spc="5">
                <a:solidFill>
                  <a:srgbClr val="FFFFFF"/>
                </a:solidFill>
                <a:latin typeface="Open Sauce"/>
                <a:ea typeface="Open Sauce"/>
                <a:cs typeface="Open Sauce"/>
                <a:sym typeface="Open Sauce"/>
              </a:rPr>
              <a:t>onsistently achieves high performance across key metrics:</a:t>
            </a:r>
          </a:p>
          <a:p>
            <a:pPr algn="l" marL="626109" indent="-313054" lvl="1">
              <a:lnSpc>
                <a:spcPts val="4059"/>
              </a:lnSpc>
              <a:spcBef>
                <a:spcPct val="0"/>
              </a:spcBef>
              <a:buFont typeface="Arial"/>
              <a:buChar char="•"/>
            </a:pPr>
            <a:r>
              <a:rPr lang="en-US" b="true" sz="2899" spc="5">
                <a:solidFill>
                  <a:srgbClr val="FFFFFF"/>
                </a:solidFill>
                <a:latin typeface="Open Sauce Bold"/>
                <a:ea typeface="Open Sauce Bold"/>
                <a:cs typeface="Open Sauce Bold"/>
                <a:sym typeface="Open Sauce Bold"/>
              </a:rPr>
              <a:t>Accuracy: 85-95%</a:t>
            </a:r>
          </a:p>
          <a:p>
            <a:pPr algn="l" marL="626109" indent="-313054" lvl="1">
              <a:lnSpc>
                <a:spcPts val="4059"/>
              </a:lnSpc>
              <a:spcBef>
                <a:spcPct val="0"/>
              </a:spcBef>
              <a:buFont typeface="Arial"/>
              <a:buChar char="•"/>
            </a:pPr>
            <a:r>
              <a:rPr lang="en-US" b="true" sz="2899" spc="5">
                <a:solidFill>
                  <a:srgbClr val="FFFFFF"/>
                </a:solidFill>
                <a:latin typeface="Open Sauce Bold"/>
                <a:ea typeface="Open Sauce Bold"/>
                <a:cs typeface="Open Sauce Bold"/>
                <a:sym typeface="Open Sauce Bold"/>
              </a:rPr>
              <a:t>F1 Score &amp; ROC-AUC: &gt;0.9</a:t>
            </a:r>
          </a:p>
          <a:p>
            <a:pPr algn="l" marL="626109" indent="-313054" lvl="1">
              <a:lnSpc>
                <a:spcPts val="4059"/>
              </a:lnSpc>
              <a:spcBef>
                <a:spcPct val="0"/>
              </a:spcBef>
              <a:buFont typeface="Arial"/>
              <a:buChar char="•"/>
            </a:pPr>
            <a:r>
              <a:rPr lang="en-US" sz="2899" spc="5">
                <a:solidFill>
                  <a:srgbClr val="FFFFFF"/>
                </a:solidFill>
                <a:latin typeface="Open Sauce"/>
                <a:ea typeface="Open Sauce"/>
                <a:cs typeface="Open Sauce"/>
                <a:sym typeface="Open Sauce"/>
              </a:rPr>
              <a:t>Atrial Fibrillation (AFIB) Detection: &gt;98%</a:t>
            </a:r>
          </a:p>
          <a:p>
            <a:pPr algn="l" marL="626109" indent="-313054" lvl="1">
              <a:lnSpc>
                <a:spcPts val="4059"/>
              </a:lnSpc>
              <a:spcBef>
                <a:spcPct val="0"/>
              </a:spcBef>
              <a:buFont typeface="Arial"/>
              <a:buChar char="•"/>
            </a:pPr>
            <a:r>
              <a:rPr lang="en-US" sz="2899" spc="5">
                <a:solidFill>
                  <a:srgbClr val="FFFFFF"/>
                </a:solidFill>
                <a:latin typeface="Open Sauce"/>
                <a:ea typeface="Open Sauce"/>
                <a:cs typeface="Open Sauce"/>
                <a:sym typeface="Open Sauce"/>
              </a:rPr>
              <a:t>Ventricular Tachycardia (VT) Detection:&gt;92%</a:t>
            </a:r>
          </a:p>
          <a:p>
            <a:pPr algn="l">
              <a:lnSpc>
                <a:spcPts val="4059"/>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14D68"/>
        </a:solidFill>
      </p:bgPr>
    </p:bg>
    <p:spTree>
      <p:nvGrpSpPr>
        <p:cNvPr id="1" name=""/>
        <p:cNvGrpSpPr/>
        <p:nvPr/>
      </p:nvGrpSpPr>
      <p:grpSpPr>
        <a:xfrm>
          <a:off x="0" y="0"/>
          <a:ext cx="0" cy="0"/>
          <a:chOff x="0" y="0"/>
          <a:chExt cx="0" cy="0"/>
        </a:xfrm>
      </p:grpSpPr>
      <p:sp>
        <p:nvSpPr>
          <p:cNvPr name="Freeform 2" id="2"/>
          <p:cNvSpPr/>
          <p:nvPr/>
        </p:nvSpPr>
        <p:spPr>
          <a:xfrm flipH="true" flipV="false" rot="-5400000">
            <a:off x="7865058" y="151485"/>
            <a:ext cx="10458860" cy="10477911"/>
          </a:xfrm>
          <a:custGeom>
            <a:avLst/>
            <a:gdLst/>
            <a:ahLst/>
            <a:cxnLst/>
            <a:rect r="r" b="b" t="t" l="l"/>
            <a:pathLst>
              <a:path h="10477911" w="10458860">
                <a:moveTo>
                  <a:pt x="10458860" y="0"/>
                </a:moveTo>
                <a:lnTo>
                  <a:pt x="0" y="0"/>
                </a:lnTo>
                <a:lnTo>
                  <a:pt x="0" y="10477911"/>
                </a:lnTo>
                <a:lnTo>
                  <a:pt x="10458860" y="10477911"/>
                </a:lnTo>
                <a:lnTo>
                  <a:pt x="104588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4B52F2"/>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true" rot="0">
            <a:off x="394938" y="2392639"/>
            <a:ext cx="2750861" cy="2750861"/>
          </a:xfrm>
          <a:custGeom>
            <a:avLst/>
            <a:gdLst/>
            <a:ahLst/>
            <a:cxnLst/>
            <a:rect r="r" b="b" t="t" l="l"/>
            <a:pathLst>
              <a:path h="2750861" w="2750861">
                <a:moveTo>
                  <a:pt x="2750861" y="2750861"/>
                </a:moveTo>
                <a:lnTo>
                  <a:pt x="0" y="2750861"/>
                </a:lnTo>
                <a:lnTo>
                  <a:pt x="0" y="0"/>
                </a:lnTo>
                <a:lnTo>
                  <a:pt x="2750861" y="0"/>
                </a:lnTo>
                <a:lnTo>
                  <a:pt x="2750861" y="275086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11</a:t>
            </a:r>
          </a:p>
        </p:txBody>
      </p:sp>
      <p:sp>
        <p:nvSpPr>
          <p:cNvPr name="TextBox 8" id="8"/>
          <p:cNvSpPr txBox="true"/>
          <p:nvPr/>
        </p:nvSpPr>
        <p:spPr>
          <a:xfrm rot="0">
            <a:off x="1028700" y="6080757"/>
            <a:ext cx="6225986" cy="712470"/>
          </a:xfrm>
          <a:prstGeom prst="rect">
            <a:avLst/>
          </a:prstGeom>
        </p:spPr>
        <p:txBody>
          <a:bodyPr anchor="t" rtlCol="false" tIns="0" lIns="0" bIns="0" rIns="0">
            <a:spAutoFit/>
          </a:bodyPr>
          <a:lstStyle/>
          <a:p>
            <a:pPr algn="just" marL="0" indent="0" lvl="0">
              <a:lnSpc>
                <a:spcPts val="5610"/>
              </a:lnSpc>
            </a:pPr>
            <a:r>
              <a:rPr lang="en-US" b="true" sz="5100" spc="-239">
                <a:solidFill>
                  <a:srgbClr val="FFFFFF"/>
                </a:solidFill>
                <a:latin typeface="Open Sauce Bold"/>
                <a:ea typeface="Open Sauce Bold"/>
                <a:cs typeface="Open Sauce Bold"/>
                <a:sym typeface="Open Sauce Bold"/>
              </a:rPr>
              <a:t>Potential Use Cases </a:t>
            </a:r>
          </a:p>
        </p:txBody>
      </p:sp>
      <p:sp>
        <p:nvSpPr>
          <p:cNvPr name="TextBox 9" id="9"/>
          <p:cNvSpPr txBox="true"/>
          <p:nvPr/>
        </p:nvSpPr>
        <p:spPr>
          <a:xfrm rot="0">
            <a:off x="1028700" y="7697412"/>
            <a:ext cx="15888655" cy="613410"/>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FFFFFF"/>
                </a:solidFill>
                <a:latin typeface="Canva Sans"/>
                <a:ea typeface="Canva Sans"/>
                <a:cs typeface="Canva Sans"/>
                <a:sym typeface="Canva Sans"/>
              </a:rPr>
              <a:t>Re</a:t>
            </a:r>
            <a:r>
              <a:rPr lang="en-US" sz="3600">
                <a:solidFill>
                  <a:srgbClr val="FFFFFF"/>
                </a:solidFill>
                <a:latin typeface="Canva Sans"/>
                <a:ea typeface="Canva Sans"/>
                <a:cs typeface="Canva Sans"/>
                <a:sym typeface="Canva Sans"/>
              </a:rPr>
              <a:t>ducing Diagnostic Errors in Outpatient and Primary Care Settings</a:t>
            </a:r>
          </a:p>
        </p:txBody>
      </p:sp>
      <p:sp>
        <p:nvSpPr>
          <p:cNvPr name="TextBox 10" id="10"/>
          <p:cNvSpPr txBox="true"/>
          <p:nvPr/>
        </p:nvSpPr>
        <p:spPr>
          <a:xfrm rot="0">
            <a:off x="1161949" y="8496083"/>
            <a:ext cx="13387167" cy="613410"/>
          </a:xfrm>
          <a:prstGeom prst="rect">
            <a:avLst/>
          </a:prstGeom>
        </p:spPr>
        <p:txBody>
          <a:bodyPr anchor="t" rtlCol="false" tIns="0" lIns="0" bIns="0" rIns="0">
            <a:spAutoFit/>
          </a:bodyPr>
          <a:lstStyle/>
          <a:p>
            <a:pPr algn="l" marL="777238" indent="-388619" lvl="1">
              <a:lnSpc>
                <a:spcPts val="5039"/>
              </a:lnSpc>
              <a:buFont typeface="Arial"/>
              <a:buChar char="•"/>
            </a:pPr>
            <a:r>
              <a:rPr lang="en-US" sz="3599">
                <a:solidFill>
                  <a:srgbClr val="FFFFFF"/>
                </a:solidFill>
                <a:latin typeface="Canva Sans"/>
                <a:ea typeface="Canva Sans"/>
                <a:cs typeface="Canva Sans"/>
                <a:sym typeface="Canva Sans"/>
              </a:rPr>
              <a:t>Rural and Remote Telemedicine Diagnosis Hub</a:t>
            </a:r>
          </a:p>
        </p:txBody>
      </p:sp>
      <p:sp>
        <p:nvSpPr>
          <p:cNvPr name="TextBox 11" id="11"/>
          <p:cNvSpPr txBox="true"/>
          <p:nvPr/>
        </p:nvSpPr>
        <p:spPr>
          <a:xfrm rot="0">
            <a:off x="1028700" y="6894248"/>
            <a:ext cx="10736611" cy="613410"/>
          </a:xfrm>
          <a:prstGeom prst="rect">
            <a:avLst/>
          </a:prstGeom>
        </p:spPr>
        <p:txBody>
          <a:bodyPr anchor="t" rtlCol="false" tIns="0" lIns="0" bIns="0" rIns="0">
            <a:spAutoFit/>
          </a:bodyPr>
          <a:lstStyle/>
          <a:p>
            <a:pPr algn="l" marL="777238" indent="-388619" lvl="1">
              <a:lnSpc>
                <a:spcPts val="5039"/>
              </a:lnSpc>
              <a:buFont typeface="Arial"/>
              <a:buChar char="•"/>
            </a:pPr>
            <a:r>
              <a:rPr lang="en-US" sz="3599">
                <a:solidFill>
                  <a:srgbClr val="FFFFFF"/>
                </a:solidFill>
                <a:latin typeface="Canva Sans"/>
                <a:ea typeface="Canva Sans"/>
                <a:cs typeface="Canva Sans"/>
                <a:sym typeface="Canva Sans"/>
              </a:rPr>
              <a:t>Decis</a:t>
            </a:r>
            <a:r>
              <a:rPr lang="en-US" sz="3599">
                <a:solidFill>
                  <a:srgbClr val="FFFFFF"/>
                </a:solidFill>
                <a:latin typeface="Canva Sans"/>
                <a:ea typeface="Canva Sans"/>
                <a:cs typeface="Canva Sans"/>
                <a:sym typeface="Canva Sans"/>
              </a:rPr>
              <a:t>ion Support for Personalized Treatment</a:t>
            </a:r>
          </a:p>
        </p:txBody>
      </p:sp>
      <p:sp>
        <p:nvSpPr>
          <p:cNvPr name="TextBox 12" id="12"/>
          <p:cNvSpPr txBox="true"/>
          <p:nvPr/>
        </p:nvSpPr>
        <p:spPr>
          <a:xfrm rot="0">
            <a:off x="1028700" y="907675"/>
            <a:ext cx="3661767" cy="870586"/>
          </a:xfrm>
          <a:prstGeom prst="rect">
            <a:avLst/>
          </a:prstGeom>
        </p:spPr>
        <p:txBody>
          <a:bodyPr anchor="t" rtlCol="false" tIns="0" lIns="0" bIns="0" rIns="0">
            <a:spAutoFit/>
          </a:bodyPr>
          <a:lstStyle/>
          <a:p>
            <a:pPr algn="ctr">
              <a:lnSpc>
                <a:spcPts val="7139"/>
              </a:lnSpc>
            </a:pPr>
            <a:r>
              <a:rPr lang="en-US" sz="5099" b="true">
                <a:solidFill>
                  <a:srgbClr val="FFFFFF"/>
                </a:solidFill>
                <a:latin typeface="Open Sauce Bold"/>
                <a:ea typeface="Open Sauce Bold"/>
                <a:cs typeface="Open Sauce Bold"/>
                <a:sym typeface="Open Sauce Bold"/>
              </a:rPr>
              <a:t>Challenges</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514D68"/>
        </a:solidFill>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6556A6"/>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5400000">
            <a:off x="-1737990" y="-265080"/>
            <a:ext cx="8558066" cy="8573655"/>
          </a:xfrm>
          <a:custGeom>
            <a:avLst/>
            <a:gdLst/>
            <a:ahLst/>
            <a:cxnLst/>
            <a:rect r="r" b="b" t="t" l="l"/>
            <a:pathLst>
              <a:path h="8573655" w="8558066">
                <a:moveTo>
                  <a:pt x="0" y="8573654"/>
                </a:moveTo>
                <a:lnTo>
                  <a:pt x="8558066" y="8573654"/>
                </a:lnTo>
                <a:lnTo>
                  <a:pt x="8558066" y="0"/>
                </a:lnTo>
                <a:lnTo>
                  <a:pt x="0" y="0"/>
                </a:lnTo>
                <a:lnTo>
                  <a:pt x="0" y="857365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12</a:t>
            </a:r>
          </a:p>
        </p:txBody>
      </p:sp>
      <p:sp>
        <p:nvSpPr>
          <p:cNvPr name="Freeform 7" id="7"/>
          <p:cNvSpPr/>
          <p:nvPr/>
        </p:nvSpPr>
        <p:spPr>
          <a:xfrm flipH="false" flipV="true" rot="0">
            <a:off x="10929753" y="5840765"/>
            <a:ext cx="7358247" cy="7358247"/>
          </a:xfrm>
          <a:custGeom>
            <a:avLst/>
            <a:gdLst/>
            <a:ahLst/>
            <a:cxnLst/>
            <a:rect r="r" b="b" t="t" l="l"/>
            <a:pathLst>
              <a:path h="7358247" w="7358247">
                <a:moveTo>
                  <a:pt x="0" y="7358246"/>
                </a:moveTo>
                <a:lnTo>
                  <a:pt x="7358247" y="7358246"/>
                </a:lnTo>
                <a:lnTo>
                  <a:pt x="7358247" y="0"/>
                </a:lnTo>
                <a:lnTo>
                  <a:pt x="0" y="0"/>
                </a:lnTo>
                <a:lnTo>
                  <a:pt x="0" y="735824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652762" y="595518"/>
            <a:ext cx="7650777" cy="1628353"/>
          </a:xfrm>
          <a:prstGeom prst="rect">
            <a:avLst/>
          </a:prstGeom>
        </p:spPr>
        <p:txBody>
          <a:bodyPr anchor="t" rtlCol="false" tIns="0" lIns="0" bIns="0" rIns="0">
            <a:spAutoFit/>
          </a:bodyPr>
          <a:lstStyle/>
          <a:p>
            <a:pPr algn="just">
              <a:lnSpc>
                <a:spcPts val="6428"/>
              </a:lnSpc>
            </a:pPr>
            <a:r>
              <a:rPr lang="en-US" b="true" sz="5541" spc="-260">
                <a:solidFill>
                  <a:srgbClr val="FFFFFF"/>
                </a:solidFill>
                <a:latin typeface="Open Sauce Bold"/>
                <a:ea typeface="Open Sauce Bold"/>
                <a:cs typeface="Open Sauce Bold"/>
                <a:sym typeface="Open Sauce Bold"/>
              </a:rPr>
              <a:t>Conclusion. </a:t>
            </a:r>
          </a:p>
          <a:p>
            <a:pPr algn="just" marL="0" indent="0" lvl="0">
              <a:lnSpc>
                <a:spcPts val="6428"/>
              </a:lnSpc>
            </a:pPr>
            <a:r>
              <a:rPr lang="en-US" b="true" sz="5541" spc="-260">
                <a:solidFill>
                  <a:srgbClr val="FFFFFF"/>
                </a:solidFill>
                <a:latin typeface="Open Sauce Bold"/>
                <a:ea typeface="Open Sauce Bold"/>
                <a:cs typeface="Open Sauce Bold"/>
                <a:sym typeface="Open Sauce Bold"/>
              </a:rPr>
              <a:t>Future Enhancements</a:t>
            </a:r>
          </a:p>
        </p:txBody>
      </p:sp>
      <p:sp>
        <p:nvSpPr>
          <p:cNvPr name="TextBox 9" id="9"/>
          <p:cNvSpPr txBox="true"/>
          <p:nvPr/>
        </p:nvSpPr>
        <p:spPr>
          <a:xfrm rot="0">
            <a:off x="1546687" y="3945547"/>
            <a:ext cx="5821888" cy="697097"/>
          </a:xfrm>
          <a:prstGeom prst="rect">
            <a:avLst/>
          </a:prstGeom>
        </p:spPr>
        <p:txBody>
          <a:bodyPr anchor="t" rtlCol="false" tIns="0" lIns="0" bIns="0" rIns="0">
            <a:spAutoFit/>
          </a:bodyPr>
          <a:lstStyle/>
          <a:p>
            <a:pPr algn="ctr" marL="888859" indent="-444429" lvl="1">
              <a:lnSpc>
                <a:spcPts val="5763"/>
              </a:lnSpc>
              <a:buFont typeface="Arial"/>
              <a:buChar char="•"/>
            </a:pPr>
            <a:r>
              <a:rPr lang="en-US" b="true" sz="4116">
                <a:solidFill>
                  <a:srgbClr val="FFFFFF"/>
                </a:solidFill>
                <a:latin typeface="Open Sauce Bold"/>
                <a:ea typeface="Open Sauce Bold"/>
                <a:cs typeface="Open Sauce Bold"/>
                <a:sym typeface="Open Sauce Bold"/>
              </a:rPr>
              <a:t>Clinical Integration</a:t>
            </a:r>
          </a:p>
        </p:txBody>
      </p:sp>
      <p:sp>
        <p:nvSpPr>
          <p:cNvPr name="TextBox 10" id="10"/>
          <p:cNvSpPr txBox="true"/>
          <p:nvPr/>
        </p:nvSpPr>
        <p:spPr>
          <a:xfrm rot="0">
            <a:off x="1546687" y="5757233"/>
            <a:ext cx="5032083" cy="697097"/>
          </a:xfrm>
          <a:prstGeom prst="rect">
            <a:avLst/>
          </a:prstGeom>
        </p:spPr>
        <p:txBody>
          <a:bodyPr anchor="t" rtlCol="false" tIns="0" lIns="0" bIns="0" rIns="0">
            <a:spAutoFit/>
          </a:bodyPr>
          <a:lstStyle/>
          <a:p>
            <a:pPr algn="ctr" marL="888859" indent="-444429" lvl="1">
              <a:lnSpc>
                <a:spcPts val="5763"/>
              </a:lnSpc>
              <a:buFont typeface="Arial"/>
              <a:buChar char="•"/>
            </a:pPr>
            <a:r>
              <a:rPr lang="en-US" b="true" sz="4116">
                <a:solidFill>
                  <a:srgbClr val="FFFFFF"/>
                </a:solidFill>
                <a:latin typeface="Open Sauce Bold"/>
                <a:ea typeface="Open Sauce Bold"/>
                <a:cs typeface="Open Sauce Bold"/>
                <a:sym typeface="Open Sauce Bold"/>
              </a:rPr>
              <a:t>Larger Datasets</a:t>
            </a:r>
          </a:p>
        </p:txBody>
      </p:sp>
      <p:sp>
        <p:nvSpPr>
          <p:cNvPr name="TextBox 11" id="11"/>
          <p:cNvSpPr txBox="true"/>
          <p:nvPr/>
        </p:nvSpPr>
        <p:spPr>
          <a:xfrm rot="0">
            <a:off x="1546687" y="4850750"/>
            <a:ext cx="5715641" cy="697097"/>
          </a:xfrm>
          <a:prstGeom prst="rect">
            <a:avLst/>
          </a:prstGeom>
        </p:spPr>
        <p:txBody>
          <a:bodyPr anchor="t" rtlCol="false" tIns="0" lIns="0" bIns="0" rIns="0">
            <a:spAutoFit/>
          </a:bodyPr>
          <a:lstStyle/>
          <a:p>
            <a:pPr algn="ctr" marL="888859" indent="-444429" lvl="1">
              <a:lnSpc>
                <a:spcPts val="5763"/>
              </a:lnSpc>
              <a:buFont typeface="Arial"/>
              <a:buChar char="•"/>
            </a:pPr>
            <a:r>
              <a:rPr lang="en-US" b="true" sz="4116">
                <a:solidFill>
                  <a:srgbClr val="FFFFFF"/>
                </a:solidFill>
                <a:latin typeface="Open Sauce Bold"/>
                <a:ea typeface="Open Sauce Bold"/>
                <a:cs typeface="Open Sauce Bold"/>
                <a:sym typeface="Open Sauce Bold"/>
              </a:rPr>
              <a:t>Edge &amp;</a:t>
            </a:r>
            <a:r>
              <a:rPr lang="en-US" sz="4116">
                <a:solidFill>
                  <a:srgbClr val="FFFFFF"/>
                </a:solidFill>
                <a:latin typeface="Open Sauce"/>
                <a:ea typeface="Open Sauce"/>
                <a:cs typeface="Open Sauce"/>
                <a:sym typeface="Open Sauce"/>
              </a:rPr>
              <a:t> </a:t>
            </a:r>
            <a:r>
              <a:rPr lang="en-US" b="true" sz="4116">
                <a:solidFill>
                  <a:srgbClr val="FFFFFF"/>
                </a:solidFill>
                <a:latin typeface="Open Sauce Bold"/>
                <a:ea typeface="Open Sauce Bold"/>
                <a:cs typeface="Open Sauce Bold"/>
                <a:sym typeface="Open Sauce Bold"/>
              </a:rPr>
              <a:t>Wearables</a:t>
            </a:r>
          </a:p>
        </p:txBody>
      </p:sp>
      <p:sp>
        <p:nvSpPr>
          <p:cNvPr name="TextBox 12" id="12"/>
          <p:cNvSpPr txBox="true"/>
          <p:nvPr/>
        </p:nvSpPr>
        <p:spPr>
          <a:xfrm rot="0">
            <a:off x="1525738" y="6662436"/>
            <a:ext cx="6936193" cy="697097"/>
          </a:xfrm>
          <a:prstGeom prst="rect">
            <a:avLst/>
          </a:prstGeom>
        </p:spPr>
        <p:txBody>
          <a:bodyPr anchor="t" rtlCol="false" tIns="0" lIns="0" bIns="0" rIns="0">
            <a:spAutoFit/>
          </a:bodyPr>
          <a:lstStyle/>
          <a:p>
            <a:pPr algn="ctr" marL="888859" indent="-444429" lvl="1">
              <a:lnSpc>
                <a:spcPts val="5763"/>
              </a:lnSpc>
              <a:buFont typeface="Arial"/>
              <a:buChar char="•"/>
            </a:pPr>
            <a:r>
              <a:rPr lang="en-US" b="true" sz="4116">
                <a:solidFill>
                  <a:srgbClr val="FFFFFF"/>
                </a:solidFill>
                <a:latin typeface="Open Sauce Bold"/>
                <a:ea typeface="Open Sauce Bold"/>
                <a:cs typeface="Open Sauce Bold"/>
                <a:sym typeface="Open Sauce Bold"/>
              </a:rPr>
              <a:t>Improved Transformers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5400000">
            <a:off x="5432558" y="-2557831"/>
            <a:ext cx="7401663" cy="18288000"/>
          </a:xfrm>
          <a:custGeom>
            <a:avLst/>
            <a:gdLst/>
            <a:ahLst/>
            <a:cxnLst/>
            <a:rect r="r" b="b" t="t" l="l"/>
            <a:pathLst>
              <a:path h="18288000" w="7401663">
                <a:moveTo>
                  <a:pt x="0" y="0"/>
                </a:moveTo>
                <a:lnTo>
                  <a:pt x="7401663" y="0"/>
                </a:lnTo>
                <a:lnTo>
                  <a:pt x="7401663" y="18288000"/>
                </a:lnTo>
                <a:lnTo>
                  <a:pt x="0" y="18288000"/>
                </a:lnTo>
                <a:lnTo>
                  <a:pt x="0" y="0"/>
                </a:lnTo>
                <a:close/>
              </a:path>
            </a:pathLst>
          </a:custGeom>
          <a:blipFill>
            <a:blip r:embed="rId2">
              <a:extLst>
                <a:ext uri="{96DAC541-7B7A-43D3-8B79-37D633B846F1}">
                  <asvg:svgBlip xmlns:asvg="http://schemas.microsoft.com/office/drawing/2016/SVG/main" r:embed="rId3"/>
                </a:ext>
              </a:extLst>
            </a:blip>
            <a:stretch>
              <a:fillRect l="-37016" t="0" r="0" b="0"/>
            </a:stretch>
          </a:blipFill>
        </p:spPr>
      </p:sp>
      <p:grpSp>
        <p:nvGrpSpPr>
          <p:cNvPr name="Group 6" id="6"/>
          <p:cNvGrpSpPr/>
          <p:nvPr/>
        </p:nvGrpSpPr>
        <p:grpSpPr>
          <a:xfrm rot="0">
            <a:off x="980649" y="1875735"/>
            <a:ext cx="164352" cy="147638"/>
            <a:chOff x="0" y="0"/>
            <a:chExt cx="812800" cy="730143"/>
          </a:xfrm>
        </p:grpSpPr>
        <p:sp>
          <p:nvSpPr>
            <p:cNvPr name="Freeform 7" id="7"/>
            <p:cNvSpPr/>
            <p:nvPr/>
          </p:nvSpPr>
          <p:spPr>
            <a:xfrm flipH="false" flipV="false" rot="0">
              <a:off x="0" y="0"/>
              <a:ext cx="812800" cy="730143"/>
            </a:xfrm>
            <a:custGeom>
              <a:avLst/>
              <a:gdLst/>
              <a:ahLst/>
              <a:cxnLst/>
              <a:rect r="r" b="b" t="t" l="l"/>
              <a:pathLst>
                <a:path h="730143" w="812800">
                  <a:moveTo>
                    <a:pt x="406400" y="0"/>
                  </a:moveTo>
                  <a:lnTo>
                    <a:pt x="485289" y="100598"/>
                  </a:lnTo>
                  <a:lnTo>
                    <a:pt x="609600" y="48910"/>
                  </a:lnTo>
                  <a:lnTo>
                    <a:pt x="621927" y="171463"/>
                  </a:lnTo>
                  <a:lnTo>
                    <a:pt x="758353" y="182536"/>
                  </a:lnTo>
                  <a:lnTo>
                    <a:pt x="700814" y="294205"/>
                  </a:lnTo>
                  <a:lnTo>
                    <a:pt x="812800" y="365072"/>
                  </a:lnTo>
                  <a:lnTo>
                    <a:pt x="700814" y="435938"/>
                  </a:lnTo>
                  <a:lnTo>
                    <a:pt x="758353" y="547607"/>
                  </a:lnTo>
                  <a:lnTo>
                    <a:pt x="621927" y="558680"/>
                  </a:lnTo>
                  <a:lnTo>
                    <a:pt x="609600" y="681233"/>
                  </a:lnTo>
                  <a:lnTo>
                    <a:pt x="485289" y="629545"/>
                  </a:lnTo>
                  <a:lnTo>
                    <a:pt x="406400" y="730143"/>
                  </a:lnTo>
                  <a:lnTo>
                    <a:pt x="327511" y="629545"/>
                  </a:lnTo>
                  <a:lnTo>
                    <a:pt x="203200" y="681233"/>
                  </a:lnTo>
                  <a:lnTo>
                    <a:pt x="190873" y="558680"/>
                  </a:lnTo>
                  <a:lnTo>
                    <a:pt x="54447" y="547607"/>
                  </a:lnTo>
                  <a:lnTo>
                    <a:pt x="111986" y="435938"/>
                  </a:lnTo>
                  <a:lnTo>
                    <a:pt x="0" y="365072"/>
                  </a:lnTo>
                  <a:lnTo>
                    <a:pt x="111986" y="294205"/>
                  </a:lnTo>
                  <a:lnTo>
                    <a:pt x="54447" y="182536"/>
                  </a:lnTo>
                  <a:lnTo>
                    <a:pt x="190873" y="171463"/>
                  </a:lnTo>
                  <a:lnTo>
                    <a:pt x="203200" y="48910"/>
                  </a:lnTo>
                  <a:lnTo>
                    <a:pt x="327511" y="100598"/>
                  </a:lnTo>
                  <a:lnTo>
                    <a:pt x="406400" y="0"/>
                  </a:lnTo>
                  <a:close/>
                </a:path>
              </a:pathLst>
            </a:custGeom>
            <a:solidFill>
              <a:srgbClr val="FFFFFF"/>
            </a:solidFill>
          </p:spPr>
        </p:sp>
        <p:sp>
          <p:nvSpPr>
            <p:cNvPr name="TextBox 8" id="8"/>
            <p:cNvSpPr txBox="true"/>
            <p:nvPr/>
          </p:nvSpPr>
          <p:spPr>
            <a:xfrm>
              <a:off x="127000" y="75985"/>
              <a:ext cx="558800" cy="54007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5768349" y="663200"/>
            <a:ext cx="1421291" cy="339725"/>
          </a:xfrm>
          <a:prstGeom prst="rect">
            <a:avLst/>
          </a:prstGeom>
        </p:spPr>
        <p:txBody>
          <a:bodyPr anchor="t" rtlCol="false" tIns="0" lIns="0" bIns="0" rIns="0">
            <a:spAutoFit/>
          </a:bodyPr>
          <a:lstStyle/>
          <a:p>
            <a:pPr algn="ctr">
              <a:lnSpc>
                <a:spcPts val="2799"/>
              </a:lnSpc>
              <a:spcBef>
                <a:spcPct val="0"/>
              </a:spcBef>
            </a:pPr>
            <a:r>
              <a:rPr lang="en-US" sz="1999" spc="3">
                <a:solidFill>
                  <a:srgbClr val="FFFFFF"/>
                </a:solidFill>
                <a:latin typeface="Open Sauce"/>
                <a:ea typeface="Open Sauce"/>
                <a:cs typeface="Open Sauce"/>
                <a:sym typeface="Open Sauce"/>
              </a:rPr>
              <a:t>Page 13</a:t>
            </a:r>
          </a:p>
        </p:txBody>
      </p:sp>
      <p:sp>
        <p:nvSpPr>
          <p:cNvPr name="TextBox 10" id="10"/>
          <p:cNvSpPr txBox="true"/>
          <p:nvPr/>
        </p:nvSpPr>
        <p:spPr>
          <a:xfrm rot="0">
            <a:off x="4103686" y="9395220"/>
            <a:ext cx="8370898" cy="653281"/>
          </a:xfrm>
          <a:prstGeom prst="rect">
            <a:avLst/>
          </a:prstGeom>
        </p:spPr>
        <p:txBody>
          <a:bodyPr anchor="t" rtlCol="false" tIns="0" lIns="0" bIns="0" rIns="0">
            <a:spAutoFit/>
          </a:bodyPr>
          <a:lstStyle/>
          <a:p>
            <a:pPr algn="ctr" marL="0" indent="0" lvl="0">
              <a:lnSpc>
                <a:spcPts val="5467"/>
              </a:lnSpc>
              <a:spcBef>
                <a:spcPct val="0"/>
              </a:spcBef>
            </a:pPr>
            <a:r>
              <a:rPr lang="en-US" b="true" sz="3905" spc="7">
                <a:solidFill>
                  <a:srgbClr val="FFFFFF"/>
                </a:solidFill>
                <a:latin typeface="Open Sauce Bold"/>
                <a:ea typeface="Open Sauce Bold"/>
                <a:cs typeface="Open Sauce Bold"/>
                <a:sym typeface="Open Sauce Bold"/>
              </a:rPr>
              <a:t>Thank</a:t>
            </a:r>
          </a:p>
        </p:txBody>
      </p:sp>
      <p:sp>
        <p:nvSpPr>
          <p:cNvPr name="TextBox 11" id="11"/>
          <p:cNvSpPr txBox="true"/>
          <p:nvPr/>
        </p:nvSpPr>
        <p:spPr>
          <a:xfrm rot="0">
            <a:off x="6442485" y="9385695"/>
            <a:ext cx="6318550" cy="695826"/>
          </a:xfrm>
          <a:prstGeom prst="rect">
            <a:avLst/>
          </a:prstGeom>
        </p:spPr>
        <p:txBody>
          <a:bodyPr anchor="t" rtlCol="false" tIns="0" lIns="0" bIns="0" rIns="0">
            <a:spAutoFit/>
          </a:bodyPr>
          <a:lstStyle/>
          <a:p>
            <a:pPr algn="ctr" marL="0" indent="0" lvl="0">
              <a:lnSpc>
                <a:spcPts val="5747"/>
              </a:lnSpc>
              <a:spcBef>
                <a:spcPct val="0"/>
              </a:spcBef>
            </a:pPr>
            <a:r>
              <a:rPr lang="en-US" sz="4105" spc="-192">
                <a:solidFill>
                  <a:srgbClr val="FFFFFF"/>
                </a:solidFill>
                <a:latin typeface="Open Sauce"/>
                <a:ea typeface="Open Sauce"/>
                <a:cs typeface="Open Sauce"/>
                <a:sym typeface="Open Sauce"/>
              </a:rPr>
              <a:t>You</a:t>
            </a:r>
          </a:p>
        </p:txBody>
      </p:sp>
      <p:sp>
        <p:nvSpPr>
          <p:cNvPr name="TextBox 12" id="12"/>
          <p:cNvSpPr txBox="true"/>
          <p:nvPr/>
        </p:nvSpPr>
        <p:spPr>
          <a:xfrm rot="0">
            <a:off x="4907009" y="8165568"/>
            <a:ext cx="8452761" cy="762002"/>
          </a:xfrm>
          <a:prstGeom prst="rect">
            <a:avLst/>
          </a:prstGeom>
        </p:spPr>
        <p:txBody>
          <a:bodyPr anchor="t" rtlCol="false" tIns="0" lIns="0" bIns="0" rIns="0">
            <a:spAutoFit/>
          </a:bodyPr>
          <a:lstStyle/>
          <a:p>
            <a:pPr algn="ctr">
              <a:lnSpc>
                <a:spcPts val="6299"/>
              </a:lnSpc>
              <a:spcBef>
                <a:spcPct val="0"/>
              </a:spcBef>
            </a:pPr>
            <a:r>
              <a:rPr lang="en-US" b="true" sz="4499" spc="8">
                <a:solidFill>
                  <a:srgbClr val="FFFFFF"/>
                </a:solidFill>
                <a:latin typeface="Open Sauce Bold"/>
                <a:ea typeface="Open Sauce Bold"/>
                <a:cs typeface="Open Sauce Bold"/>
                <a:sym typeface="Open Sauce Bold"/>
              </a:rPr>
              <a:t>WE`RE READY FOR QnA</a:t>
            </a:r>
          </a:p>
        </p:txBody>
      </p:sp>
      <p:sp>
        <p:nvSpPr>
          <p:cNvPr name="TextBox 13" id="13"/>
          <p:cNvSpPr txBox="true"/>
          <p:nvPr/>
        </p:nvSpPr>
        <p:spPr>
          <a:xfrm rot="0">
            <a:off x="427759" y="634625"/>
            <a:ext cx="4712338" cy="613409"/>
          </a:xfrm>
          <a:prstGeom prst="rect">
            <a:avLst/>
          </a:prstGeom>
        </p:spPr>
        <p:txBody>
          <a:bodyPr anchor="t" rtlCol="false" tIns="0" lIns="0" bIns="0" rIns="0">
            <a:spAutoFit/>
          </a:bodyPr>
          <a:lstStyle/>
          <a:p>
            <a:pPr algn="ctr">
              <a:lnSpc>
                <a:spcPts val="5040"/>
              </a:lnSpc>
            </a:pPr>
            <a:r>
              <a:rPr lang="en-US" sz="3600" b="true">
                <a:solidFill>
                  <a:srgbClr val="FFFFFF"/>
                </a:solidFill>
                <a:latin typeface="Open Sauce Bold"/>
                <a:ea typeface="Open Sauce Bold"/>
                <a:cs typeface="Open Sauce Bold"/>
                <a:sym typeface="Open Sauce Bold"/>
              </a:rPr>
              <a:t>Key References</a:t>
            </a:r>
          </a:p>
        </p:txBody>
      </p:sp>
      <p:sp>
        <p:nvSpPr>
          <p:cNvPr name="TextBox 14" id="14"/>
          <p:cNvSpPr txBox="true"/>
          <p:nvPr/>
        </p:nvSpPr>
        <p:spPr>
          <a:xfrm rot="0">
            <a:off x="980649" y="4603244"/>
            <a:ext cx="4159448" cy="613410"/>
          </a:xfrm>
          <a:prstGeom prst="rect">
            <a:avLst/>
          </a:prstGeom>
        </p:spPr>
        <p:txBody>
          <a:bodyPr anchor="t" rtlCol="false" tIns="0" lIns="0" bIns="0" rIns="0">
            <a:spAutoFit/>
          </a:bodyPr>
          <a:lstStyle/>
          <a:p>
            <a:pPr algn="ctr">
              <a:lnSpc>
                <a:spcPts val="5039"/>
              </a:lnSpc>
            </a:pPr>
            <a:r>
              <a:rPr lang="en-US" sz="3599" b="true">
                <a:solidFill>
                  <a:srgbClr val="FFFFFF"/>
                </a:solidFill>
                <a:latin typeface="Canva Sans Bold"/>
                <a:ea typeface="Canva Sans Bold"/>
                <a:cs typeface="Canva Sans Bold"/>
                <a:sym typeface="Canva Sans Bold"/>
              </a:rPr>
              <a:t>Project Repository</a:t>
            </a:r>
          </a:p>
        </p:txBody>
      </p:sp>
      <p:grpSp>
        <p:nvGrpSpPr>
          <p:cNvPr name="Group 15" id="15"/>
          <p:cNvGrpSpPr/>
          <p:nvPr/>
        </p:nvGrpSpPr>
        <p:grpSpPr>
          <a:xfrm rot="0">
            <a:off x="980649" y="2595703"/>
            <a:ext cx="164352" cy="147638"/>
            <a:chOff x="0" y="0"/>
            <a:chExt cx="812800" cy="730143"/>
          </a:xfrm>
        </p:grpSpPr>
        <p:sp>
          <p:nvSpPr>
            <p:cNvPr name="Freeform 16" id="16"/>
            <p:cNvSpPr/>
            <p:nvPr/>
          </p:nvSpPr>
          <p:spPr>
            <a:xfrm flipH="false" flipV="false" rot="0">
              <a:off x="0" y="0"/>
              <a:ext cx="812800" cy="730143"/>
            </a:xfrm>
            <a:custGeom>
              <a:avLst/>
              <a:gdLst/>
              <a:ahLst/>
              <a:cxnLst/>
              <a:rect r="r" b="b" t="t" l="l"/>
              <a:pathLst>
                <a:path h="730143" w="812800">
                  <a:moveTo>
                    <a:pt x="406400" y="0"/>
                  </a:moveTo>
                  <a:lnTo>
                    <a:pt x="485289" y="100598"/>
                  </a:lnTo>
                  <a:lnTo>
                    <a:pt x="609600" y="48910"/>
                  </a:lnTo>
                  <a:lnTo>
                    <a:pt x="621927" y="171463"/>
                  </a:lnTo>
                  <a:lnTo>
                    <a:pt x="758353" y="182536"/>
                  </a:lnTo>
                  <a:lnTo>
                    <a:pt x="700814" y="294205"/>
                  </a:lnTo>
                  <a:lnTo>
                    <a:pt x="812800" y="365072"/>
                  </a:lnTo>
                  <a:lnTo>
                    <a:pt x="700814" y="435938"/>
                  </a:lnTo>
                  <a:lnTo>
                    <a:pt x="758353" y="547607"/>
                  </a:lnTo>
                  <a:lnTo>
                    <a:pt x="621927" y="558680"/>
                  </a:lnTo>
                  <a:lnTo>
                    <a:pt x="609600" y="681233"/>
                  </a:lnTo>
                  <a:lnTo>
                    <a:pt x="485289" y="629545"/>
                  </a:lnTo>
                  <a:lnTo>
                    <a:pt x="406400" y="730143"/>
                  </a:lnTo>
                  <a:lnTo>
                    <a:pt x="327511" y="629545"/>
                  </a:lnTo>
                  <a:lnTo>
                    <a:pt x="203200" y="681233"/>
                  </a:lnTo>
                  <a:lnTo>
                    <a:pt x="190873" y="558680"/>
                  </a:lnTo>
                  <a:lnTo>
                    <a:pt x="54447" y="547607"/>
                  </a:lnTo>
                  <a:lnTo>
                    <a:pt x="111986" y="435938"/>
                  </a:lnTo>
                  <a:lnTo>
                    <a:pt x="0" y="365072"/>
                  </a:lnTo>
                  <a:lnTo>
                    <a:pt x="111986" y="294205"/>
                  </a:lnTo>
                  <a:lnTo>
                    <a:pt x="54447" y="182536"/>
                  </a:lnTo>
                  <a:lnTo>
                    <a:pt x="190873" y="171463"/>
                  </a:lnTo>
                  <a:lnTo>
                    <a:pt x="203200" y="48910"/>
                  </a:lnTo>
                  <a:lnTo>
                    <a:pt x="327511" y="100598"/>
                  </a:lnTo>
                  <a:lnTo>
                    <a:pt x="406400" y="0"/>
                  </a:lnTo>
                  <a:close/>
                </a:path>
              </a:pathLst>
            </a:custGeom>
            <a:solidFill>
              <a:srgbClr val="FFFFFF"/>
            </a:solidFill>
          </p:spPr>
        </p:sp>
        <p:sp>
          <p:nvSpPr>
            <p:cNvPr name="TextBox 17" id="17"/>
            <p:cNvSpPr txBox="true"/>
            <p:nvPr/>
          </p:nvSpPr>
          <p:spPr>
            <a:xfrm>
              <a:off x="127000" y="75985"/>
              <a:ext cx="558800" cy="540073"/>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980649" y="3405425"/>
            <a:ext cx="164352" cy="147638"/>
            <a:chOff x="0" y="0"/>
            <a:chExt cx="812800" cy="730143"/>
          </a:xfrm>
        </p:grpSpPr>
        <p:sp>
          <p:nvSpPr>
            <p:cNvPr name="Freeform 19" id="19"/>
            <p:cNvSpPr/>
            <p:nvPr/>
          </p:nvSpPr>
          <p:spPr>
            <a:xfrm flipH="false" flipV="false" rot="0">
              <a:off x="0" y="0"/>
              <a:ext cx="812800" cy="730143"/>
            </a:xfrm>
            <a:custGeom>
              <a:avLst/>
              <a:gdLst/>
              <a:ahLst/>
              <a:cxnLst/>
              <a:rect r="r" b="b" t="t" l="l"/>
              <a:pathLst>
                <a:path h="730143" w="812800">
                  <a:moveTo>
                    <a:pt x="406400" y="0"/>
                  </a:moveTo>
                  <a:lnTo>
                    <a:pt x="485289" y="100598"/>
                  </a:lnTo>
                  <a:lnTo>
                    <a:pt x="609600" y="48910"/>
                  </a:lnTo>
                  <a:lnTo>
                    <a:pt x="621927" y="171463"/>
                  </a:lnTo>
                  <a:lnTo>
                    <a:pt x="758353" y="182536"/>
                  </a:lnTo>
                  <a:lnTo>
                    <a:pt x="700814" y="294205"/>
                  </a:lnTo>
                  <a:lnTo>
                    <a:pt x="812800" y="365072"/>
                  </a:lnTo>
                  <a:lnTo>
                    <a:pt x="700814" y="435938"/>
                  </a:lnTo>
                  <a:lnTo>
                    <a:pt x="758353" y="547607"/>
                  </a:lnTo>
                  <a:lnTo>
                    <a:pt x="621927" y="558680"/>
                  </a:lnTo>
                  <a:lnTo>
                    <a:pt x="609600" y="681233"/>
                  </a:lnTo>
                  <a:lnTo>
                    <a:pt x="485289" y="629545"/>
                  </a:lnTo>
                  <a:lnTo>
                    <a:pt x="406400" y="730143"/>
                  </a:lnTo>
                  <a:lnTo>
                    <a:pt x="327511" y="629545"/>
                  </a:lnTo>
                  <a:lnTo>
                    <a:pt x="203200" y="681233"/>
                  </a:lnTo>
                  <a:lnTo>
                    <a:pt x="190873" y="558680"/>
                  </a:lnTo>
                  <a:lnTo>
                    <a:pt x="54447" y="547607"/>
                  </a:lnTo>
                  <a:lnTo>
                    <a:pt x="111986" y="435938"/>
                  </a:lnTo>
                  <a:lnTo>
                    <a:pt x="0" y="365072"/>
                  </a:lnTo>
                  <a:lnTo>
                    <a:pt x="111986" y="294205"/>
                  </a:lnTo>
                  <a:lnTo>
                    <a:pt x="54447" y="182536"/>
                  </a:lnTo>
                  <a:lnTo>
                    <a:pt x="190873" y="171463"/>
                  </a:lnTo>
                  <a:lnTo>
                    <a:pt x="203200" y="48910"/>
                  </a:lnTo>
                  <a:lnTo>
                    <a:pt x="327511" y="100598"/>
                  </a:lnTo>
                  <a:lnTo>
                    <a:pt x="406400" y="0"/>
                  </a:lnTo>
                  <a:close/>
                </a:path>
              </a:pathLst>
            </a:custGeom>
            <a:solidFill>
              <a:srgbClr val="FFFFFF"/>
            </a:solidFill>
          </p:spPr>
        </p:sp>
        <p:sp>
          <p:nvSpPr>
            <p:cNvPr name="TextBox 20" id="20"/>
            <p:cNvSpPr txBox="true"/>
            <p:nvPr/>
          </p:nvSpPr>
          <p:spPr>
            <a:xfrm>
              <a:off x="127000" y="75985"/>
              <a:ext cx="558800" cy="540073"/>
            </a:xfrm>
            <a:prstGeom prst="rect">
              <a:avLst/>
            </a:prstGeom>
          </p:spPr>
          <p:txBody>
            <a:bodyPr anchor="ctr" rtlCol="false" tIns="50800" lIns="50800" bIns="50800" rIns="50800"/>
            <a:lstStyle/>
            <a:p>
              <a:pPr algn="ctr">
                <a:lnSpc>
                  <a:spcPts val="2659"/>
                </a:lnSpc>
              </a:pPr>
            </a:p>
          </p:txBody>
        </p:sp>
      </p:grpSp>
      <p:grpSp>
        <p:nvGrpSpPr>
          <p:cNvPr name="Group 21" id="21"/>
          <p:cNvGrpSpPr/>
          <p:nvPr/>
        </p:nvGrpSpPr>
        <p:grpSpPr>
          <a:xfrm rot="0">
            <a:off x="980649" y="5731004"/>
            <a:ext cx="164352" cy="147638"/>
            <a:chOff x="0" y="0"/>
            <a:chExt cx="812800" cy="730143"/>
          </a:xfrm>
        </p:grpSpPr>
        <p:sp>
          <p:nvSpPr>
            <p:cNvPr name="Freeform 22" id="22"/>
            <p:cNvSpPr/>
            <p:nvPr/>
          </p:nvSpPr>
          <p:spPr>
            <a:xfrm flipH="false" flipV="false" rot="0">
              <a:off x="0" y="0"/>
              <a:ext cx="812800" cy="730143"/>
            </a:xfrm>
            <a:custGeom>
              <a:avLst/>
              <a:gdLst/>
              <a:ahLst/>
              <a:cxnLst/>
              <a:rect r="r" b="b" t="t" l="l"/>
              <a:pathLst>
                <a:path h="730143" w="812800">
                  <a:moveTo>
                    <a:pt x="406400" y="0"/>
                  </a:moveTo>
                  <a:lnTo>
                    <a:pt x="485289" y="100598"/>
                  </a:lnTo>
                  <a:lnTo>
                    <a:pt x="609600" y="48910"/>
                  </a:lnTo>
                  <a:lnTo>
                    <a:pt x="621927" y="171463"/>
                  </a:lnTo>
                  <a:lnTo>
                    <a:pt x="758353" y="182536"/>
                  </a:lnTo>
                  <a:lnTo>
                    <a:pt x="700814" y="294205"/>
                  </a:lnTo>
                  <a:lnTo>
                    <a:pt x="812800" y="365072"/>
                  </a:lnTo>
                  <a:lnTo>
                    <a:pt x="700814" y="435938"/>
                  </a:lnTo>
                  <a:lnTo>
                    <a:pt x="758353" y="547607"/>
                  </a:lnTo>
                  <a:lnTo>
                    <a:pt x="621927" y="558680"/>
                  </a:lnTo>
                  <a:lnTo>
                    <a:pt x="609600" y="681233"/>
                  </a:lnTo>
                  <a:lnTo>
                    <a:pt x="485289" y="629545"/>
                  </a:lnTo>
                  <a:lnTo>
                    <a:pt x="406400" y="730143"/>
                  </a:lnTo>
                  <a:lnTo>
                    <a:pt x="327511" y="629545"/>
                  </a:lnTo>
                  <a:lnTo>
                    <a:pt x="203200" y="681233"/>
                  </a:lnTo>
                  <a:lnTo>
                    <a:pt x="190873" y="558680"/>
                  </a:lnTo>
                  <a:lnTo>
                    <a:pt x="54447" y="547607"/>
                  </a:lnTo>
                  <a:lnTo>
                    <a:pt x="111986" y="435938"/>
                  </a:lnTo>
                  <a:lnTo>
                    <a:pt x="0" y="365072"/>
                  </a:lnTo>
                  <a:lnTo>
                    <a:pt x="111986" y="294205"/>
                  </a:lnTo>
                  <a:lnTo>
                    <a:pt x="54447" y="182536"/>
                  </a:lnTo>
                  <a:lnTo>
                    <a:pt x="190873" y="171463"/>
                  </a:lnTo>
                  <a:lnTo>
                    <a:pt x="203200" y="48910"/>
                  </a:lnTo>
                  <a:lnTo>
                    <a:pt x="327511" y="100598"/>
                  </a:lnTo>
                  <a:lnTo>
                    <a:pt x="406400" y="0"/>
                  </a:lnTo>
                  <a:close/>
                </a:path>
              </a:pathLst>
            </a:custGeom>
            <a:solidFill>
              <a:srgbClr val="FFFFFF"/>
            </a:solidFill>
          </p:spPr>
        </p:sp>
        <p:sp>
          <p:nvSpPr>
            <p:cNvPr name="TextBox 23" id="23"/>
            <p:cNvSpPr txBox="true"/>
            <p:nvPr/>
          </p:nvSpPr>
          <p:spPr>
            <a:xfrm>
              <a:off x="127000" y="75985"/>
              <a:ext cx="558800" cy="540073"/>
            </a:xfrm>
            <a:prstGeom prst="rect">
              <a:avLst/>
            </a:prstGeom>
          </p:spPr>
          <p:txBody>
            <a:bodyPr anchor="ctr" rtlCol="false" tIns="50800" lIns="50800" bIns="50800" rIns="50800"/>
            <a:lstStyle/>
            <a:p>
              <a:pPr algn="ctr">
                <a:lnSpc>
                  <a:spcPts val="2659"/>
                </a:lnSpc>
              </a:pPr>
            </a:p>
          </p:txBody>
        </p:sp>
      </p:grpSp>
      <p:sp>
        <p:nvSpPr>
          <p:cNvPr name="TextBox 24" id="24"/>
          <p:cNvSpPr txBox="true"/>
          <p:nvPr/>
        </p:nvSpPr>
        <p:spPr>
          <a:xfrm rot="0">
            <a:off x="1362271" y="1696824"/>
            <a:ext cx="12223174" cy="448310"/>
          </a:xfrm>
          <a:prstGeom prst="rect">
            <a:avLst/>
          </a:prstGeom>
        </p:spPr>
        <p:txBody>
          <a:bodyPr anchor="t" rtlCol="false" tIns="0" lIns="0" bIns="0" rIns="0">
            <a:spAutoFit/>
          </a:bodyPr>
          <a:lstStyle/>
          <a:p>
            <a:pPr algn="ctr">
              <a:lnSpc>
                <a:spcPts val="3640"/>
              </a:lnSpc>
            </a:pPr>
            <a:r>
              <a:rPr lang="en-US" sz="2600" u="sng">
                <a:solidFill>
                  <a:srgbClr val="FFFFFF"/>
                </a:solidFill>
                <a:latin typeface="Canva Sans"/>
                <a:ea typeface="Canva Sans"/>
                <a:cs typeface="Canva Sans"/>
                <a:sym typeface="Canva Sans"/>
                <a:hlinkClick r:id="rId4" tooltip="https://physionet.org"/>
              </a:rPr>
              <a:t>PhysioNet:</a:t>
            </a:r>
            <a:r>
              <a:rPr lang="en-US" sz="2600">
                <a:solidFill>
                  <a:srgbClr val="FFFFFF"/>
                </a:solidFill>
                <a:latin typeface="Canva Sans"/>
                <a:ea typeface="Canva Sans"/>
                <a:cs typeface="Canva Sans"/>
                <a:sym typeface="Canva Sans"/>
              </a:rPr>
              <a:t> Comprehensive physiological waveform databases for research.</a:t>
            </a:r>
          </a:p>
        </p:txBody>
      </p:sp>
      <p:sp>
        <p:nvSpPr>
          <p:cNvPr name="TextBox 25" id="25"/>
          <p:cNvSpPr txBox="true"/>
          <p:nvPr/>
        </p:nvSpPr>
        <p:spPr>
          <a:xfrm rot="0">
            <a:off x="1490889" y="3071733"/>
            <a:ext cx="14752020" cy="905510"/>
          </a:xfrm>
          <a:prstGeom prst="rect">
            <a:avLst/>
          </a:prstGeom>
        </p:spPr>
        <p:txBody>
          <a:bodyPr anchor="t" rtlCol="false" tIns="0" lIns="0" bIns="0" rIns="0">
            <a:spAutoFit/>
          </a:bodyPr>
          <a:lstStyle/>
          <a:p>
            <a:pPr algn="l">
              <a:lnSpc>
                <a:spcPts val="3640"/>
              </a:lnSpc>
            </a:pPr>
            <a:r>
              <a:rPr lang="en-US" sz="2600">
                <a:solidFill>
                  <a:srgbClr val="FFFFFF"/>
                </a:solidFill>
                <a:latin typeface="Canva Sans"/>
                <a:ea typeface="Canva Sans"/>
                <a:cs typeface="Canva Sans"/>
                <a:sym typeface="Canva Sans"/>
              </a:rPr>
              <a:t>Deep</a:t>
            </a:r>
            <a:r>
              <a:rPr lang="en-US" sz="2600">
                <a:solidFill>
                  <a:srgbClr val="FFFFFF"/>
                </a:solidFill>
                <a:latin typeface="Canva Sans"/>
                <a:ea typeface="Canva Sans"/>
                <a:cs typeface="Canva Sans"/>
                <a:sym typeface="Canva Sans"/>
              </a:rPr>
              <a:t> Learning for Time Series Analysis: Foundational research and methodologies applied to sequential data.</a:t>
            </a:r>
          </a:p>
        </p:txBody>
      </p:sp>
      <p:sp>
        <p:nvSpPr>
          <p:cNvPr name="TextBox 26" id="26"/>
          <p:cNvSpPr txBox="true"/>
          <p:nvPr/>
        </p:nvSpPr>
        <p:spPr>
          <a:xfrm rot="0">
            <a:off x="1362271" y="2342973"/>
            <a:ext cx="10215799" cy="448310"/>
          </a:xfrm>
          <a:prstGeom prst="rect">
            <a:avLst/>
          </a:prstGeom>
        </p:spPr>
        <p:txBody>
          <a:bodyPr anchor="t" rtlCol="false" tIns="0" lIns="0" bIns="0" rIns="0">
            <a:spAutoFit/>
          </a:bodyPr>
          <a:lstStyle/>
          <a:p>
            <a:pPr algn="ctr">
              <a:lnSpc>
                <a:spcPts val="3640"/>
              </a:lnSpc>
            </a:pPr>
            <a:r>
              <a:rPr lang="en-US" sz="2600" u="sng">
                <a:solidFill>
                  <a:srgbClr val="FFFFFF"/>
                </a:solidFill>
                <a:latin typeface="Canva Sans"/>
                <a:ea typeface="Canva Sans"/>
                <a:cs typeface="Canva Sans"/>
                <a:sym typeface="Canva Sans"/>
                <a:hlinkClick r:id="rId5" tooltip="https://www.who.int/news-room/fact-sheets/detail/cardiovascular-diseases-(cvds)"/>
              </a:rPr>
              <a:t>WHO</a:t>
            </a:r>
            <a:r>
              <a:rPr lang="en-US" sz="2600" u="sng">
                <a:solidFill>
                  <a:srgbClr val="FFFFFF"/>
                </a:solidFill>
                <a:latin typeface="Canva Sans"/>
                <a:ea typeface="Canva Sans"/>
                <a:cs typeface="Canva Sans"/>
                <a:sym typeface="Canva Sans"/>
                <a:hlinkClick r:id="rId6" tooltip="https://www.who.int/news-room/fact-sheets/detail/cardiovascular-diseases-(cvds)"/>
              </a:rPr>
              <a:t> Statistics:</a:t>
            </a:r>
            <a:r>
              <a:rPr lang="en-US" sz="2600">
                <a:solidFill>
                  <a:srgbClr val="FFFFFF"/>
                </a:solidFill>
                <a:latin typeface="Canva Sans"/>
                <a:ea typeface="Canva Sans"/>
                <a:cs typeface="Canva Sans"/>
                <a:sym typeface="Canva Sans"/>
              </a:rPr>
              <a:t> Global health data on cardiovascular diseases.</a:t>
            </a:r>
          </a:p>
        </p:txBody>
      </p:sp>
      <p:sp>
        <p:nvSpPr>
          <p:cNvPr name="TextBox 27" id="27"/>
          <p:cNvSpPr txBox="true"/>
          <p:nvPr/>
        </p:nvSpPr>
        <p:spPr>
          <a:xfrm rot="0">
            <a:off x="1362271" y="5535879"/>
            <a:ext cx="12884482" cy="1362267"/>
          </a:xfrm>
          <a:prstGeom prst="rect">
            <a:avLst/>
          </a:prstGeom>
        </p:spPr>
        <p:txBody>
          <a:bodyPr anchor="t" rtlCol="false" tIns="0" lIns="0" bIns="0" rIns="0">
            <a:spAutoFit/>
          </a:bodyPr>
          <a:lstStyle/>
          <a:p>
            <a:pPr algn="just">
              <a:lnSpc>
                <a:spcPts val="3664"/>
              </a:lnSpc>
            </a:pPr>
            <a:r>
              <a:rPr lang="en-US" sz="2617">
                <a:solidFill>
                  <a:srgbClr val="FFFFFF"/>
                </a:solidFill>
                <a:latin typeface="Canva Sans"/>
                <a:ea typeface="Canva Sans"/>
                <a:cs typeface="Canva Sans"/>
                <a:sym typeface="Canva Sans"/>
              </a:rPr>
              <a:t>Access the full codebase, documentation, and further details of the project on our GitHub repository:</a:t>
            </a:r>
          </a:p>
          <a:p>
            <a:pPr algn="just">
              <a:lnSpc>
                <a:spcPts val="3664"/>
              </a:lnSpc>
            </a:pPr>
            <a:r>
              <a:rPr lang="en-US" sz="2617" u="sng">
                <a:solidFill>
                  <a:srgbClr val="FFFFFF"/>
                </a:solidFill>
                <a:latin typeface="Canva Sans"/>
                <a:ea typeface="Canva Sans"/>
                <a:cs typeface="Canva Sans"/>
                <a:sym typeface="Canva Sans"/>
                <a:hlinkClick r:id="rId7" tooltip="https://github.com/SAISriram19/cardiovascular-super4"/>
              </a:rPr>
              <a:t>https://github.com/SAISriram19/cardiovascular-super4</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12971"/>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5400000">
            <a:off x="9997172" y="2500334"/>
            <a:ext cx="9145756" cy="9162415"/>
          </a:xfrm>
          <a:custGeom>
            <a:avLst/>
            <a:gdLst/>
            <a:ahLst/>
            <a:cxnLst/>
            <a:rect r="r" b="b" t="t" l="l"/>
            <a:pathLst>
              <a:path h="9162415" w="9145756">
                <a:moveTo>
                  <a:pt x="9145757" y="0"/>
                </a:moveTo>
                <a:lnTo>
                  <a:pt x="0" y="0"/>
                </a:lnTo>
                <a:lnTo>
                  <a:pt x="0" y="9162415"/>
                </a:lnTo>
                <a:lnTo>
                  <a:pt x="9145757" y="9162415"/>
                </a:lnTo>
                <a:lnTo>
                  <a:pt x="914575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973885" y="-1414690"/>
            <a:ext cx="7672410" cy="7672410"/>
          </a:xfrm>
          <a:custGeom>
            <a:avLst/>
            <a:gdLst/>
            <a:ahLst/>
            <a:cxnLst/>
            <a:rect r="r" b="b" t="t" l="l"/>
            <a:pathLst>
              <a:path h="7672410" w="7672410">
                <a:moveTo>
                  <a:pt x="0" y="0"/>
                </a:moveTo>
                <a:lnTo>
                  <a:pt x="7672409" y="0"/>
                </a:lnTo>
                <a:lnTo>
                  <a:pt x="7672409" y="7672409"/>
                </a:lnTo>
                <a:lnTo>
                  <a:pt x="0" y="76724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3453254" y="3083272"/>
            <a:ext cx="10314016" cy="1806690"/>
          </a:xfrm>
          <a:custGeom>
            <a:avLst/>
            <a:gdLst/>
            <a:ahLst/>
            <a:cxnLst/>
            <a:rect r="r" b="b" t="t" l="l"/>
            <a:pathLst>
              <a:path h="1806690" w="10314016">
                <a:moveTo>
                  <a:pt x="0" y="0"/>
                </a:moveTo>
                <a:lnTo>
                  <a:pt x="10314017" y="0"/>
                </a:lnTo>
                <a:lnTo>
                  <a:pt x="10314017" y="1806690"/>
                </a:lnTo>
                <a:lnTo>
                  <a:pt x="0" y="1806690"/>
                </a:lnTo>
                <a:lnTo>
                  <a:pt x="0" y="0"/>
                </a:lnTo>
                <a:close/>
              </a:path>
            </a:pathLst>
          </a:custGeom>
          <a:blipFill>
            <a:blip r:embed="rId6"/>
            <a:stretch>
              <a:fillRect l="0" t="0" r="0" b="0"/>
            </a:stretch>
          </a:blipFill>
        </p:spPr>
      </p:sp>
      <p:sp>
        <p:nvSpPr>
          <p:cNvPr name="Freeform 8" id="8"/>
          <p:cNvSpPr/>
          <p:nvPr/>
        </p:nvSpPr>
        <p:spPr>
          <a:xfrm flipH="false" flipV="false" rot="0">
            <a:off x="1028700" y="3083272"/>
            <a:ext cx="2313739" cy="872394"/>
          </a:xfrm>
          <a:custGeom>
            <a:avLst/>
            <a:gdLst/>
            <a:ahLst/>
            <a:cxnLst/>
            <a:rect r="r" b="b" t="t" l="l"/>
            <a:pathLst>
              <a:path h="872394" w="2313739">
                <a:moveTo>
                  <a:pt x="0" y="0"/>
                </a:moveTo>
                <a:lnTo>
                  <a:pt x="2313739" y="0"/>
                </a:lnTo>
                <a:lnTo>
                  <a:pt x="2313739" y="872393"/>
                </a:lnTo>
                <a:lnTo>
                  <a:pt x="0" y="872393"/>
                </a:lnTo>
                <a:lnTo>
                  <a:pt x="0" y="0"/>
                </a:lnTo>
                <a:close/>
              </a:path>
            </a:pathLst>
          </a:custGeom>
          <a:blipFill>
            <a:blip r:embed="rId7"/>
            <a:stretch>
              <a:fillRect l="0" t="0" r="0" b="0"/>
            </a:stretch>
          </a:blipFill>
        </p:spPr>
      </p:sp>
      <p:sp>
        <p:nvSpPr>
          <p:cNvPr name="TextBox 9" id="9"/>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02</a:t>
            </a:r>
          </a:p>
        </p:txBody>
      </p:sp>
      <p:sp>
        <p:nvSpPr>
          <p:cNvPr name="TextBox 10" id="10"/>
          <p:cNvSpPr txBox="true"/>
          <p:nvPr/>
        </p:nvSpPr>
        <p:spPr>
          <a:xfrm rot="0">
            <a:off x="612508" y="605043"/>
            <a:ext cx="8304322" cy="1560662"/>
          </a:xfrm>
          <a:prstGeom prst="rect">
            <a:avLst/>
          </a:prstGeom>
        </p:spPr>
        <p:txBody>
          <a:bodyPr anchor="t" rtlCol="false" tIns="0" lIns="0" bIns="0" rIns="0">
            <a:spAutoFit/>
          </a:bodyPr>
          <a:lstStyle/>
          <a:p>
            <a:pPr algn="ctr" marL="0" indent="0" lvl="0">
              <a:lnSpc>
                <a:spcPts val="6196"/>
              </a:lnSpc>
            </a:pPr>
            <a:r>
              <a:rPr lang="en-US" b="true" sz="5341" spc="-251">
                <a:solidFill>
                  <a:srgbClr val="FFFFFF"/>
                </a:solidFill>
                <a:latin typeface="Open Sauce Bold"/>
                <a:ea typeface="Open Sauce Bold"/>
                <a:cs typeface="Open Sauce Bold"/>
                <a:sym typeface="Open Sauce Bold"/>
              </a:rPr>
              <a:t>The Devastating Reality of Cardiovascular Disease</a:t>
            </a:r>
          </a:p>
        </p:txBody>
      </p:sp>
      <p:sp>
        <p:nvSpPr>
          <p:cNvPr name="TextBox 11" id="11"/>
          <p:cNvSpPr txBox="true"/>
          <p:nvPr/>
        </p:nvSpPr>
        <p:spPr>
          <a:xfrm rot="0">
            <a:off x="779631" y="6663690"/>
            <a:ext cx="14701549" cy="380688"/>
          </a:xfrm>
          <a:prstGeom prst="rect">
            <a:avLst/>
          </a:prstGeom>
        </p:spPr>
        <p:txBody>
          <a:bodyPr anchor="t" rtlCol="false" tIns="0" lIns="0" bIns="0" rIns="0">
            <a:spAutoFit/>
          </a:bodyPr>
          <a:lstStyle/>
          <a:p>
            <a:pPr algn="just">
              <a:lnSpc>
                <a:spcPts val="3167"/>
              </a:lnSpc>
              <a:spcBef>
                <a:spcPct val="0"/>
              </a:spcBef>
            </a:pPr>
            <a:r>
              <a:rPr lang="en-US" b="true" sz="2262" spc="4">
                <a:solidFill>
                  <a:srgbClr val="FFFFFF"/>
                </a:solidFill>
                <a:latin typeface="Open Sauce Bold"/>
                <a:ea typeface="Open Sauce Bold"/>
                <a:cs typeface="Open Sauce Bold"/>
                <a:sym typeface="Open Sauce Bold"/>
              </a:rPr>
              <a:t>CVD deaths have surged from 12.1 million in 1990 to 20.5 million in 2021—a staggering 69% increase </a:t>
            </a:r>
          </a:p>
        </p:txBody>
      </p:sp>
      <p:sp>
        <p:nvSpPr>
          <p:cNvPr name="TextBox 12" id="12"/>
          <p:cNvSpPr txBox="true"/>
          <p:nvPr/>
        </p:nvSpPr>
        <p:spPr>
          <a:xfrm rot="0">
            <a:off x="779631" y="7482528"/>
            <a:ext cx="15661264" cy="780164"/>
          </a:xfrm>
          <a:prstGeom prst="rect">
            <a:avLst/>
          </a:prstGeom>
        </p:spPr>
        <p:txBody>
          <a:bodyPr anchor="t" rtlCol="false" tIns="0" lIns="0" bIns="0" rIns="0">
            <a:spAutoFit/>
          </a:bodyPr>
          <a:lstStyle/>
          <a:p>
            <a:pPr algn="l">
              <a:lnSpc>
                <a:spcPts val="3198"/>
              </a:lnSpc>
            </a:pPr>
            <a:r>
              <a:rPr lang="en-US" sz="2284" b="true">
                <a:solidFill>
                  <a:srgbClr val="FFFFFF"/>
                </a:solidFill>
                <a:latin typeface="Canva Sans Bold"/>
                <a:ea typeface="Canva Sans Bold"/>
                <a:cs typeface="Canva Sans Bold"/>
                <a:sym typeface="Canva Sans Bold"/>
              </a:rPr>
              <a:t> CVD continues to claim 20 million lives annually. In the India alone, Roughly 2.9 million Indians died from CVD in 2021—meaning the nation loses one life every 11 seconds to heart or blood-vessel disorders.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sp>
        <p:nvSpPr>
          <p:cNvPr name="Freeform 2" id="2"/>
          <p:cNvSpPr/>
          <p:nvPr/>
        </p:nvSpPr>
        <p:spPr>
          <a:xfrm flipH="true" flipV="false" rot="-5400000">
            <a:off x="11160189" y="3320973"/>
            <a:ext cx="6979048" cy="6991760"/>
          </a:xfrm>
          <a:custGeom>
            <a:avLst/>
            <a:gdLst/>
            <a:ahLst/>
            <a:cxnLst/>
            <a:rect r="r" b="b" t="t" l="l"/>
            <a:pathLst>
              <a:path h="6991760" w="6979048">
                <a:moveTo>
                  <a:pt x="6979048" y="0"/>
                </a:moveTo>
                <a:lnTo>
                  <a:pt x="0" y="0"/>
                </a:lnTo>
                <a:lnTo>
                  <a:pt x="0" y="6991760"/>
                </a:lnTo>
                <a:lnTo>
                  <a:pt x="6979048" y="6991760"/>
                </a:lnTo>
                <a:lnTo>
                  <a:pt x="6979048"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5967761" y="3057682"/>
            <a:ext cx="1432847" cy="1432847"/>
          </a:xfrm>
          <a:custGeom>
            <a:avLst/>
            <a:gdLst/>
            <a:ahLst/>
            <a:cxnLst/>
            <a:rect r="r" b="b" t="t" l="l"/>
            <a:pathLst>
              <a:path h="1432847" w="1432847">
                <a:moveTo>
                  <a:pt x="0" y="0"/>
                </a:moveTo>
                <a:lnTo>
                  <a:pt x="1432848" y="0"/>
                </a:lnTo>
                <a:lnTo>
                  <a:pt x="1432848" y="1432848"/>
                </a:lnTo>
                <a:lnTo>
                  <a:pt x="0" y="14328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509735" y="4065992"/>
            <a:ext cx="2750861" cy="2750861"/>
          </a:xfrm>
          <a:custGeom>
            <a:avLst/>
            <a:gdLst/>
            <a:ahLst/>
            <a:cxnLst/>
            <a:rect r="r" b="b" t="t" l="l"/>
            <a:pathLst>
              <a:path h="2750861" w="2750861">
                <a:moveTo>
                  <a:pt x="0" y="2750861"/>
                </a:moveTo>
                <a:lnTo>
                  <a:pt x="2750862" y="2750861"/>
                </a:lnTo>
                <a:lnTo>
                  <a:pt x="2750862" y="0"/>
                </a:lnTo>
                <a:lnTo>
                  <a:pt x="0" y="0"/>
                </a:lnTo>
                <a:lnTo>
                  <a:pt x="0" y="2750861"/>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672683" y="878784"/>
            <a:ext cx="14127949" cy="1453855"/>
          </a:xfrm>
          <a:prstGeom prst="rect">
            <a:avLst/>
          </a:prstGeom>
        </p:spPr>
        <p:txBody>
          <a:bodyPr anchor="t" rtlCol="false" tIns="0" lIns="0" bIns="0" rIns="0">
            <a:spAutoFit/>
          </a:bodyPr>
          <a:lstStyle/>
          <a:p>
            <a:pPr algn="l" marL="0" indent="0" lvl="0">
              <a:lnSpc>
                <a:spcPts val="5732"/>
              </a:lnSpc>
            </a:pPr>
            <a:r>
              <a:rPr lang="en-US" b="true" sz="4941" spc="-232">
                <a:solidFill>
                  <a:srgbClr val="FFFFFF"/>
                </a:solidFill>
                <a:latin typeface="Open Sauce Bold"/>
                <a:ea typeface="Open Sauce Bold"/>
                <a:cs typeface="Open Sauce Bold"/>
                <a:sym typeface="Open Sauce Bold"/>
              </a:rPr>
              <a:t>The Dia</a:t>
            </a:r>
            <a:r>
              <a:rPr lang="en-US" b="true" sz="4941" spc="-232">
                <a:solidFill>
                  <a:srgbClr val="FFFFFF"/>
                </a:solidFill>
                <a:latin typeface="Open Sauce Bold"/>
                <a:ea typeface="Open Sauce Bold"/>
                <a:cs typeface="Open Sauce Bold"/>
                <a:sym typeface="Open Sauce Bold"/>
              </a:rPr>
              <a:t>gnostic Dilemma: Where Medicine Fails Its Patients</a:t>
            </a:r>
          </a:p>
        </p:txBody>
      </p:sp>
      <p:sp>
        <p:nvSpPr>
          <p:cNvPr name="TextBox 9" id="9"/>
          <p:cNvSpPr txBox="true"/>
          <p:nvPr/>
        </p:nvSpPr>
        <p:spPr>
          <a:xfrm rot="0">
            <a:off x="15739774" y="650878"/>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03</a:t>
            </a:r>
          </a:p>
        </p:txBody>
      </p:sp>
      <p:sp>
        <p:nvSpPr>
          <p:cNvPr name="TextBox 10" id="10"/>
          <p:cNvSpPr txBox="true"/>
          <p:nvPr/>
        </p:nvSpPr>
        <p:spPr>
          <a:xfrm rot="0">
            <a:off x="997638" y="3133812"/>
            <a:ext cx="14711074" cy="789305"/>
          </a:xfrm>
          <a:prstGeom prst="rect">
            <a:avLst/>
          </a:prstGeom>
        </p:spPr>
        <p:txBody>
          <a:bodyPr anchor="t" rtlCol="false" tIns="0" lIns="0" bIns="0" rIns="0">
            <a:spAutoFit/>
          </a:bodyPr>
          <a:lstStyle/>
          <a:p>
            <a:pPr algn="l">
              <a:lnSpc>
                <a:spcPts val="3219"/>
              </a:lnSpc>
              <a:spcBef>
                <a:spcPct val="0"/>
              </a:spcBef>
            </a:pPr>
            <a:r>
              <a:rPr lang="en-US" b="true" sz="2299" spc="4">
                <a:solidFill>
                  <a:srgbClr val="FFFFFF"/>
                </a:solidFill>
                <a:latin typeface="Open Sauce Bold"/>
                <a:ea typeface="Open Sauce Bold"/>
                <a:cs typeface="Open Sauce Bold"/>
                <a:sym typeface="Open Sauce Bold"/>
              </a:rPr>
              <a:t>Diagnostic errors affect approximately 5-14% of patients in healthcare settings, with cardiovascular conditions representing one of the three leading categories of harmful misdiagnosis in primary care.</a:t>
            </a:r>
          </a:p>
        </p:txBody>
      </p:sp>
      <p:sp>
        <p:nvSpPr>
          <p:cNvPr name="TextBox 11" id="11"/>
          <p:cNvSpPr txBox="true"/>
          <p:nvPr/>
        </p:nvSpPr>
        <p:spPr>
          <a:xfrm rot="0">
            <a:off x="630214" y="6888310"/>
            <a:ext cx="9680921" cy="503199"/>
          </a:xfrm>
          <a:prstGeom prst="rect">
            <a:avLst/>
          </a:prstGeom>
        </p:spPr>
        <p:txBody>
          <a:bodyPr anchor="t" rtlCol="false" tIns="0" lIns="0" bIns="0" rIns="0">
            <a:spAutoFit/>
          </a:bodyPr>
          <a:lstStyle/>
          <a:p>
            <a:pPr algn="just" marL="0" indent="0" lvl="0">
              <a:lnSpc>
                <a:spcPts val="3978"/>
              </a:lnSpc>
            </a:pPr>
            <a:r>
              <a:rPr lang="en-US" sz="3429" spc="-161">
                <a:solidFill>
                  <a:srgbClr val="FFFFFF"/>
                </a:solidFill>
                <a:latin typeface="Open Sauce"/>
                <a:ea typeface="Open Sauce"/>
                <a:cs typeface="Open Sauce"/>
                <a:sym typeface="Open Sauce"/>
              </a:rPr>
              <a:t>Cas</a:t>
            </a:r>
            <a:r>
              <a:rPr lang="en-US" sz="3429" spc="-161">
                <a:solidFill>
                  <a:srgbClr val="FFFFFF"/>
                </a:solidFill>
                <a:latin typeface="Open Sauce"/>
                <a:ea typeface="Open Sauce"/>
                <a:cs typeface="Open Sauce"/>
                <a:sym typeface="Open Sauce"/>
              </a:rPr>
              <a:t>e Study Two: The Misdiagnosed Emergency</a:t>
            </a:r>
          </a:p>
        </p:txBody>
      </p:sp>
      <p:sp>
        <p:nvSpPr>
          <p:cNvPr name="TextBox 12" id="12"/>
          <p:cNvSpPr txBox="true"/>
          <p:nvPr/>
        </p:nvSpPr>
        <p:spPr>
          <a:xfrm rot="0">
            <a:off x="750692" y="5428762"/>
            <a:ext cx="9841298" cy="503200"/>
          </a:xfrm>
          <a:prstGeom prst="rect">
            <a:avLst/>
          </a:prstGeom>
        </p:spPr>
        <p:txBody>
          <a:bodyPr anchor="t" rtlCol="false" tIns="0" lIns="0" bIns="0" rIns="0">
            <a:spAutoFit/>
          </a:bodyPr>
          <a:lstStyle/>
          <a:p>
            <a:pPr algn="just" marL="0" indent="0" lvl="0">
              <a:lnSpc>
                <a:spcPts val="3979"/>
              </a:lnSpc>
            </a:pPr>
            <a:r>
              <a:rPr lang="en-US" sz="3430" spc="-161">
                <a:solidFill>
                  <a:srgbClr val="FFFFFF"/>
                </a:solidFill>
                <a:latin typeface="Open Sauce"/>
                <a:ea typeface="Open Sauce"/>
                <a:cs typeface="Open Sauce"/>
                <a:sym typeface="Open Sauce"/>
              </a:rPr>
              <a:t>Cas</a:t>
            </a:r>
            <a:r>
              <a:rPr lang="en-US" sz="3430" spc="-161">
                <a:solidFill>
                  <a:srgbClr val="FFFFFF"/>
                </a:solidFill>
                <a:latin typeface="Open Sauce"/>
                <a:ea typeface="Open Sauce"/>
                <a:cs typeface="Open Sauce"/>
                <a:sym typeface="Open Sauce"/>
              </a:rPr>
              <a:t>e Study One: The Healthy Athlete's Silent Killer</a:t>
            </a:r>
          </a:p>
        </p:txBody>
      </p:sp>
      <p:sp>
        <p:nvSpPr>
          <p:cNvPr name="TextBox 13" id="13"/>
          <p:cNvSpPr txBox="true"/>
          <p:nvPr/>
        </p:nvSpPr>
        <p:spPr>
          <a:xfrm rot="0">
            <a:off x="955169" y="6033152"/>
            <a:ext cx="15826453" cy="356234"/>
          </a:xfrm>
          <a:prstGeom prst="rect">
            <a:avLst/>
          </a:prstGeom>
        </p:spPr>
        <p:txBody>
          <a:bodyPr anchor="t" rtlCol="false" tIns="0" lIns="0" bIns="0" rIns="0">
            <a:spAutoFit/>
          </a:bodyPr>
          <a:lstStyle/>
          <a:p>
            <a:pPr algn="l">
              <a:lnSpc>
                <a:spcPts val="2940"/>
              </a:lnSpc>
            </a:pPr>
            <a:r>
              <a:rPr lang="en-US" sz="2100">
                <a:solidFill>
                  <a:srgbClr val="FFFFFF"/>
                </a:solidFill>
                <a:latin typeface="Canva Sans"/>
                <a:ea typeface="Canva Sans"/>
                <a:cs typeface="Canva Sans"/>
                <a:sym typeface="Canva Sans"/>
              </a:rPr>
              <a:t>AI system capable of analyzing ECG patterns, exercise responses, and genetic markers might have identified the risk factors </a:t>
            </a:r>
          </a:p>
        </p:txBody>
      </p:sp>
      <p:sp>
        <p:nvSpPr>
          <p:cNvPr name="TextBox 14" id="14"/>
          <p:cNvSpPr txBox="true"/>
          <p:nvPr/>
        </p:nvSpPr>
        <p:spPr>
          <a:xfrm rot="0">
            <a:off x="834691" y="7496285"/>
            <a:ext cx="16823096" cy="727710"/>
          </a:xfrm>
          <a:prstGeom prst="rect">
            <a:avLst/>
          </a:prstGeom>
        </p:spPr>
        <p:txBody>
          <a:bodyPr anchor="t" rtlCol="false" tIns="0" lIns="0" bIns="0" rIns="0">
            <a:spAutoFit/>
          </a:bodyPr>
          <a:lstStyle/>
          <a:p>
            <a:pPr algn="ctr">
              <a:lnSpc>
                <a:spcPts val="2940"/>
              </a:lnSpc>
            </a:pPr>
            <a:r>
              <a:rPr lang="en-US" sz="2100">
                <a:solidFill>
                  <a:srgbClr val="FFFFFF"/>
                </a:solidFill>
                <a:latin typeface="Canva Sans"/>
                <a:ea typeface="Canva Sans"/>
                <a:cs typeface="Canva Sans"/>
                <a:sym typeface="Canva Sans"/>
              </a:rPr>
              <a:t>An AI system trained  of similar presentations could have immediately flagged the combination of symptoms as high-risk for acute coronary syndrome, recommended appropriate cardiac biomarkers and imaging, and prevented this tragic outcome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514D68"/>
        </a:solidFill>
      </p:bgPr>
    </p:bg>
    <p:spTree>
      <p:nvGrpSpPr>
        <p:cNvPr id="1" name=""/>
        <p:cNvGrpSpPr/>
        <p:nvPr/>
      </p:nvGrpSpPr>
      <p:grpSpPr>
        <a:xfrm>
          <a:off x="0" y="0"/>
          <a:ext cx="0" cy="0"/>
          <a:chOff x="0" y="0"/>
          <a:chExt cx="0" cy="0"/>
        </a:xfrm>
      </p:grpSpPr>
      <p:sp>
        <p:nvSpPr>
          <p:cNvPr name="Freeform 2" id="2"/>
          <p:cNvSpPr/>
          <p:nvPr/>
        </p:nvSpPr>
        <p:spPr>
          <a:xfrm flipH="true" flipV="false" rot="-5400000">
            <a:off x="7819615" y="-181385"/>
            <a:ext cx="10458860" cy="10477911"/>
          </a:xfrm>
          <a:custGeom>
            <a:avLst/>
            <a:gdLst/>
            <a:ahLst/>
            <a:cxnLst/>
            <a:rect r="r" b="b" t="t" l="l"/>
            <a:pathLst>
              <a:path h="10477911" w="10458860">
                <a:moveTo>
                  <a:pt x="10458860" y="0"/>
                </a:moveTo>
                <a:lnTo>
                  <a:pt x="0" y="0"/>
                </a:lnTo>
                <a:lnTo>
                  <a:pt x="0" y="10477910"/>
                </a:lnTo>
                <a:lnTo>
                  <a:pt x="10458860" y="10477910"/>
                </a:lnTo>
                <a:lnTo>
                  <a:pt x="1045886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4B52F2"/>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true" rot="0">
            <a:off x="166141" y="2181739"/>
            <a:ext cx="2750861" cy="2750861"/>
          </a:xfrm>
          <a:custGeom>
            <a:avLst/>
            <a:gdLst/>
            <a:ahLst/>
            <a:cxnLst/>
            <a:rect r="r" b="b" t="t" l="l"/>
            <a:pathLst>
              <a:path h="2750861" w="2750861">
                <a:moveTo>
                  <a:pt x="2750862" y="2750861"/>
                </a:moveTo>
                <a:lnTo>
                  <a:pt x="0" y="2750861"/>
                </a:lnTo>
                <a:lnTo>
                  <a:pt x="0" y="0"/>
                </a:lnTo>
                <a:lnTo>
                  <a:pt x="2750862" y="0"/>
                </a:lnTo>
                <a:lnTo>
                  <a:pt x="2750862" y="275086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04</a:t>
            </a:r>
          </a:p>
        </p:txBody>
      </p:sp>
      <p:sp>
        <p:nvSpPr>
          <p:cNvPr name="TextBox 8" id="8"/>
          <p:cNvSpPr txBox="true"/>
          <p:nvPr/>
        </p:nvSpPr>
        <p:spPr>
          <a:xfrm rot="0">
            <a:off x="755829" y="605043"/>
            <a:ext cx="12718933" cy="750021"/>
          </a:xfrm>
          <a:prstGeom prst="rect">
            <a:avLst/>
          </a:prstGeom>
        </p:spPr>
        <p:txBody>
          <a:bodyPr anchor="t" rtlCol="false" tIns="0" lIns="0" bIns="0" rIns="0">
            <a:spAutoFit/>
          </a:bodyPr>
          <a:lstStyle/>
          <a:p>
            <a:pPr algn="just" marL="0" indent="0" lvl="0">
              <a:lnSpc>
                <a:spcPts val="5964"/>
              </a:lnSpc>
            </a:pPr>
            <a:r>
              <a:rPr lang="en-US" b="true" sz="5141" spc="-241">
                <a:solidFill>
                  <a:srgbClr val="FFFFFF"/>
                </a:solidFill>
                <a:latin typeface="Open Sauce Bold"/>
                <a:ea typeface="Open Sauce Bold"/>
                <a:cs typeface="Open Sauce Bold"/>
                <a:sym typeface="Open Sauce Bold"/>
              </a:rPr>
              <a:t>Approach </a:t>
            </a:r>
            <a:r>
              <a:rPr lang="en-US" b="true" sz="5141" spc="-241">
                <a:solidFill>
                  <a:srgbClr val="FFFFFF"/>
                </a:solidFill>
                <a:latin typeface="Open Sauce Bold"/>
                <a:ea typeface="Open Sauce Bold"/>
                <a:cs typeface="Open Sauce Bold"/>
                <a:sym typeface="Open Sauce Bold"/>
              </a:rPr>
              <a:t>For The Problem Statement</a:t>
            </a:r>
          </a:p>
        </p:txBody>
      </p:sp>
      <p:sp>
        <p:nvSpPr>
          <p:cNvPr name="TextBox 9" id="9"/>
          <p:cNvSpPr txBox="true"/>
          <p:nvPr/>
        </p:nvSpPr>
        <p:spPr>
          <a:xfrm rot="0">
            <a:off x="9139238" y="4652327"/>
            <a:ext cx="9525" cy="887095"/>
          </a:xfrm>
          <a:prstGeom prst="rect">
            <a:avLst/>
          </a:prstGeom>
        </p:spPr>
        <p:txBody>
          <a:bodyPr anchor="t" rtlCol="false" tIns="0" lIns="0" bIns="0" rIns="0">
            <a:spAutoFit/>
          </a:bodyPr>
          <a:lstStyle/>
          <a:p>
            <a:pPr algn="ctr">
              <a:lnSpc>
                <a:spcPts val="7279"/>
              </a:lnSpc>
            </a:pPr>
          </a:p>
        </p:txBody>
      </p:sp>
      <p:sp>
        <p:nvSpPr>
          <p:cNvPr name="TextBox 10" id="10"/>
          <p:cNvSpPr txBox="true"/>
          <p:nvPr/>
        </p:nvSpPr>
        <p:spPr>
          <a:xfrm rot="0">
            <a:off x="1194841" y="2847565"/>
            <a:ext cx="7816453" cy="1362741"/>
          </a:xfrm>
          <a:prstGeom prst="rect">
            <a:avLst/>
          </a:prstGeom>
        </p:spPr>
        <p:txBody>
          <a:bodyPr anchor="t" rtlCol="false" tIns="0" lIns="0" bIns="0" rIns="0">
            <a:spAutoFit/>
          </a:bodyPr>
          <a:lstStyle/>
          <a:p>
            <a:pPr algn="l">
              <a:lnSpc>
                <a:spcPts val="3638"/>
              </a:lnSpc>
            </a:pPr>
            <a:r>
              <a:rPr lang="en-US" sz="2598" b="true">
                <a:solidFill>
                  <a:srgbClr val="FFFFFF"/>
                </a:solidFill>
                <a:latin typeface="Canva Sans Bold"/>
                <a:ea typeface="Canva Sans Bold"/>
                <a:cs typeface="Canva Sans Bold"/>
                <a:sym typeface="Canva Sans Bold"/>
              </a:rPr>
              <a:t>The </a:t>
            </a:r>
            <a:r>
              <a:rPr lang="en-US" sz="2598" b="true">
                <a:solidFill>
                  <a:srgbClr val="FFFFFF"/>
                </a:solidFill>
                <a:latin typeface="Canva Sans Bold"/>
                <a:ea typeface="Canva Sans Bold"/>
                <a:cs typeface="Canva Sans Bold"/>
                <a:sym typeface="Canva Sans Bold"/>
              </a:rPr>
              <a:t>Asymptomatic Presentation Challenge</a:t>
            </a:r>
          </a:p>
          <a:p>
            <a:pPr algn="l">
              <a:lnSpc>
                <a:spcPts val="3638"/>
              </a:lnSpc>
            </a:pPr>
            <a:r>
              <a:rPr lang="en-US" sz="2598" b="true">
                <a:solidFill>
                  <a:srgbClr val="FFFFFF"/>
                </a:solidFill>
                <a:latin typeface="Canva Sans Bold"/>
                <a:ea typeface="Canva Sans Bold"/>
                <a:cs typeface="Canva Sans Bold"/>
                <a:sym typeface="Canva Sans Bold"/>
              </a:rPr>
              <a:t>The Diagnostic Accuracy Problem</a:t>
            </a:r>
          </a:p>
          <a:p>
            <a:pPr algn="l">
              <a:lnSpc>
                <a:spcPts val="3638"/>
              </a:lnSpc>
            </a:pPr>
            <a:r>
              <a:rPr lang="en-US" sz="2598" b="true">
                <a:solidFill>
                  <a:srgbClr val="FFFFFF"/>
                </a:solidFill>
                <a:latin typeface="Canva Sans Bold"/>
                <a:ea typeface="Canva Sans Bold"/>
                <a:cs typeface="Canva Sans Bold"/>
                <a:sym typeface="Canva Sans Bold"/>
              </a:rPr>
              <a:t>The Time-Critical Nature of Cardiac Emergencies</a:t>
            </a:r>
          </a:p>
        </p:txBody>
      </p:sp>
      <p:sp>
        <p:nvSpPr>
          <p:cNvPr name="TextBox 11" id="11"/>
          <p:cNvSpPr txBox="true"/>
          <p:nvPr/>
        </p:nvSpPr>
        <p:spPr>
          <a:xfrm rot="0">
            <a:off x="921970" y="1798834"/>
            <a:ext cx="13718521" cy="727709"/>
          </a:xfrm>
          <a:prstGeom prst="rect">
            <a:avLst/>
          </a:prstGeom>
        </p:spPr>
        <p:txBody>
          <a:bodyPr anchor="t" rtlCol="false" tIns="0" lIns="0" bIns="0" rIns="0">
            <a:spAutoFit/>
          </a:bodyPr>
          <a:lstStyle/>
          <a:p>
            <a:pPr algn="l">
              <a:lnSpc>
                <a:spcPts val="2940"/>
              </a:lnSpc>
            </a:pPr>
            <a:r>
              <a:rPr lang="en-US" sz="2100">
                <a:solidFill>
                  <a:srgbClr val="FFFFFF"/>
                </a:solidFill>
                <a:latin typeface="Canva Sans"/>
                <a:ea typeface="Canva Sans"/>
                <a:cs typeface="Canva Sans"/>
                <a:sym typeface="Canva Sans"/>
              </a:rPr>
              <a:t>These</a:t>
            </a:r>
            <a:r>
              <a:rPr lang="en-US" sz="2100">
                <a:solidFill>
                  <a:srgbClr val="FFFFFF"/>
                </a:solidFill>
                <a:latin typeface="Canva Sans"/>
                <a:ea typeface="Canva Sans"/>
                <a:cs typeface="Canva Sans"/>
                <a:sym typeface="Canva Sans"/>
              </a:rPr>
              <a:t> cases illustrate the three fundamental vulnerabilities that make cardiovascular disease so devastating despite our advanced medical capabilities:</a:t>
            </a:r>
          </a:p>
        </p:txBody>
      </p:sp>
      <p:sp>
        <p:nvSpPr>
          <p:cNvPr name="TextBox 12" id="12"/>
          <p:cNvSpPr txBox="true"/>
          <p:nvPr/>
        </p:nvSpPr>
        <p:spPr>
          <a:xfrm rot="0">
            <a:off x="673211" y="5347796"/>
            <a:ext cx="9880495" cy="596899"/>
          </a:xfrm>
          <a:prstGeom prst="rect">
            <a:avLst/>
          </a:prstGeom>
        </p:spPr>
        <p:txBody>
          <a:bodyPr anchor="t" rtlCol="false" tIns="0" lIns="0" bIns="0" rIns="0">
            <a:spAutoFit/>
          </a:bodyPr>
          <a:lstStyle/>
          <a:p>
            <a:pPr algn="ctr">
              <a:lnSpc>
                <a:spcPts val="4900"/>
              </a:lnSpc>
            </a:pPr>
            <a:r>
              <a:rPr lang="en-US" sz="3500" b="true">
                <a:solidFill>
                  <a:srgbClr val="FFFFFF"/>
                </a:solidFill>
                <a:latin typeface="Canva Sans Bold"/>
                <a:ea typeface="Canva Sans Bold"/>
                <a:cs typeface="Canva Sans Bold"/>
                <a:sym typeface="Canva Sans Bold"/>
              </a:rPr>
              <a:t>The Promise of AI in Cardiovascular Medicine</a:t>
            </a:r>
          </a:p>
        </p:txBody>
      </p:sp>
      <p:sp>
        <p:nvSpPr>
          <p:cNvPr name="TextBox 13" id="13"/>
          <p:cNvSpPr txBox="true"/>
          <p:nvPr/>
        </p:nvSpPr>
        <p:spPr>
          <a:xfrm rot="0">
            <a:off x="865662" y="6053915"/>
            <a:ext cx="16974486" cy="656590"/>
          </a:xfrm>
          <a:prstGeom prst="rect">
            <a:avLst/>
          </a:prstGeom>
        </p:spPr>
        <p:txBody>
          <a:bodyPr anchor="t" rtlCol="false" tIns="0" lIns="0" bIns="0" rIns="0">
            <a:spAutoFit/>
          </a:bodyPr>
          <a:lstStyle/>
          <a:p>
            <a:pPr algn="l">
              <a:lnSpc>
                <a:spcPts val="2659"/>
              </a:lnSpc>
              <a:spcBef>
                <a:spcPct val="0"/>
              </a:spcBef>
            </a:pPr>
            <a:r>
              <a:rPr lang="en-US" sz="1899" spc="3">
                <a:solidFill>
                  <a:srgbClr val="FFFFFF"/>
                </a:solidFill>
                <a:latin typeface="Open Sauce"/>
                <a:ea typeface="Open Sauce"/>
                <a:cs typeface="Open Sauce"/>
                <a:sym typeface="Open Sauce"/>
              </a:rPr>
              <a:t>AI-p</a:t>
            </a:r>
            <a:r>
              <a:rPr lang="en-US" sz="1899" spc="3">
                <a:solidFill>
                  <a:srgbClr val="FFFFFF"/>
                </a:solidFill>
                <a:latin typeface="Open Sauce"/>
                <a:ea typeface="Open Sauce"/>
                <a:cs typeface="Open Sauce"/>
                <a:sym typeface="Open Sauce"/>
              </a:rPr>
              <a:t>owered diagnostic systems can detect subtle ECG changes, genetic risk factors, and patterns beyond human observation, enabling early detection. Trained on diverse populations, they offer consistent, unbiased support and deliver instant analysis, significantly reducing delays.</a:t>
            </a:r>
          </a:p>
        </p:txBody>
      </p:sp>
      <p:sp>
        <p:nvSpPr>
          <p:cNvPr name="TextBox 14" id="14"/>
          <p:cNvSpPr txBox="true"/>
          <p:nvPr/>
        </p:nvSpPr>
        <p:spPr>
          <a:xfrm rot="0">
            <a:off x="688689" y="7702029"/>
            <a:ext cx="2184083" cy="448310"/>
          </a:xfrm>
          <a:prstGeom prst="rect">
            <a:avLst/>
          </a:prstGeom>
        </p:spPr>
        <p:txBody>
          <a:bodyPr anchor="t" rtlCol="false" tIns="0" lIns="0" bIns="0" rIns="0">
            <a:spAutoFit/>
          </a:bodyPr>
          <a:lstStyle/>
          <a:p>
            <a:pPr algn="ctr">
              <a:lnSpc>
                <a:spcPts val="3640"/>
              </a:lnSpc>
            </a:pPr>
            <a:r>
              <a:rPr lang="en-US" sz="2600" i="true">
                <a:solidFill>
                  <a:srgbClr val="FFFFFF"/>
                </a:solidFill>
                <a:latin typeface="Canva Sans Italics"/>
                <a:ea typeface="Canva Sans Italics"/>
                <a:cs typeface="Canva Sans Italics"/>
                <a:sym typeface="Canva Sans Italics"/>
              </a:rPr>
              <a:t>Our Solution: </a:t>
            </a:r>
          </a:p>
        </p:txBody>
      </p:sp>
      <p:sp>
        <p:nvSpPr>
          <p:cNvPr name="TextBox 15" id="15"/>
          <p:cNvSpPr txBox="true"/>
          <p:nvPr/>
        </p:nvSpPr>
        <p:spPr>
          <a:xfrm rot="0">
            <a:off x="865662" y="8236063"/>
            <a:ext cx="12015207" cy="587375"/>
          </a:xfrm>
          <a:prstGeom prst="rect">
            <a:avLst/>
          </a:prstGeom>
        </p:spPr>
        <p:txBody>
          <a:bodyPr anchor="t" rtlCol="false" tIns="0" lIns="0" bIns="0" rIns="0">
            <a:spAutoFit/>
          </a:bodyPr>
          <a:lstStyle/>
          <a:p>
            <a:pPr algn="ctr">
              <a:lnSpc>
                <a:spcPts val="4899"/>
              </a:lnSpc>
            </a:pPr>
            <a:r>
              <a:rPr lang="en-US" sz="3499" b="true">
                <a:solidFill>
                  <a:srgbClr val="FFFFFF"/>
                </a:solidFill>
                <a:latin typeface="Canva Sans Bold"/>
                <a:ea typeface="Canva Sans Bold"/>
                <a:cs typeface="Canva Sans Bold"/>
                <a:sym typeface="Canva Sans Bold"/>
              </a:rPr>
              <a:t>The</a:t>
            </a:r>
            <a:r>
              <a:rPr lang="en-US" b="true" sz="3499">
                <a:solidFill>
                  <a:srgbClr val="FFFFFF"/>
                </a:solidFill>
                <a:latin typeface="Canva Sans Bold"/>
                <a:ea typeface="Canva Sans Bold"/>
                <a:cs typeface="Canva Sans Bold"/>
                <a:sym typeface="Canva Sans Bold"/>
              </a:rPr>
              <a:t> Transformative Potential of Ensemble AI Solutions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6556A6"/>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5400000">
            <a:off x="-1260874" y="-393016"/>
            <a:ext cx="8558066" cy="8573655"/>
          </a:xfrm>
          <a:custGeom>
            <a:avLst/>
            <a:gdLst/>
            <a:ahLst/>
            <a:cxnLst/>
            <a:rect r="r" b="b" t="t" l="l"/>
            <a:pathLst>
              <a:path h="8573655" w="8558066">
                <a:moveTo>
                  <a:pt x="0" y="8573655"/>
                </a:moveTo>
                <a:lnTo>
                  <a:pt x="8558066" y="8573655"/>
                </a:lnTo>
                <a:lnTo>
                  <a:pt x="8558066" y="0"/>
                </a:lnTo>
                <a:lnTo>
                  <a:pt x="0" y="0"/>
                </a:lnTo>
                <a:lnTo>
                  <a:pt x="0" y="85736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05</a:t>
            </a:r>
          </a:p>
        </p:txBody>
      </p:sp>
      <p:sp>
        <p:nvSpPr>
          <p:cNvPr name="Freeform 7" id="7"/>
          <p:cNvSpPr/>
          <p:nvPr/>
        </p:nvSpPr>
        <p:spPr>
          <a:xfrm flipH="false" flipV="true" rot="0">
            <a:off x="9793293" y="5707415"/>
            <a:ext cx="7358247" cy="7358247"/>
          </a:xfrm>
          <a:custGeom>
            <a:avLst/>
            <a:gdLst/>
            <a:ahLst/>
            <a:cxnLst/>
            <a:rect r="r" b="b" t="t" l="l"/>
            <a:pathLst>
              <a:path h="7358247" w="7358247">
                <a:moveTo>
                  <a:pt x="0" y="7358246"/>
                </a:moveTo>
                <a:lnTo>
                  <a:pt x="7358246" y="7358246"/>
                </a:lnTo>
                <a:lnTo>
                  <a:pt x="7358246" y="0"/>
                </a:lnTo>
                <a:lnTo>
                  <a:pt x="0" y="0"/>
                </a:lnTo>
                <a:lnTo>
                  <a:pt x="0" y="7358246"/>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1028700" y="729875"/>
            <a:ext cx="8764593" cy="779612"/>
          </a:xfrm>
          <a:prstGeom prst="rect">
            <a:avLst/>
          </a:prstGeom>
        </p:spPr>
        <p:txBody>
          <a:bodyPr anchor="t" rtlCol="false" tIns="0" lIns="0" bIns="0" rIns="0">
            <a:spAutoFit/>
          </a:bodyPr>
          <a:lstStyle/>
          <a:p>
            <a:pPr algn="just" marL="0" indent="0" lvl="0">
              <a:lnSpc>
                <a:spcPts val="6196"/>
              </a:lnSpc>
            </a:pPr>
            <a:r>
              <a:rPr lang="en-US" b="true" sz="5341" spc="-251">
                <a:solidFill>
                  <a:srgbClr val="FFFFFF"/>
                </a:solidFill>
                <a:latin typeface="Open Sauce Bold"/>
                <a:ea typeface="Open Sauce Bold"/>
                <a:cs typeface="Open Sauce Bold"/>
                <a:sym typeface="Open Sauce Bold"/>
              </a:rPr>
              <a:t>Model`s Description</a:t>
            </a:r>
          </a:p>
        </p:txBody>
      </p:sp>
      <p:sp>
        <p:nvSpPr>
          <p:cNvPr name="TextBox 9" id="9"/>
          <p:cNvSpPr txBox="true"/>
          <p:nvPr/>
        </p:nvSpPr>
        <p:spPr>
          <a:xfrm rot="0">
            <a:off x="1028700" y="6128911"/>
            <a:ext cx="8764593" cy="779612"/>
          </a:xfrm>
          <a:prstGeom prst="rect">
            <a:avLst/>
          </a:prstGeom>
        </p:spPr>
        <p:txBody>
          <a:bodyPr anchor="t" rtlCol="false" tIns="0" lIns="0" bIns="0" rIns="0">
            <a:spAutoFit/>
          </a:bodyPr>
          <a:lstStyle/>
          <a:p>
            <a:pPr algn="just" marL="0" indent="0" lvl="0">
              <a:lnSpc>
                <a:spcPts val="6196"/>
              </a:lnSpc>
            </a:pPr>
            <a:r>
              <a:rPr lang="en-US" b="true" sz="5341" spc="-251">
                <a:solidFill>
                  <a:srgbClr val="FFFFFF"/>
                </a:solidFill>
                <a:latin typeface="Open Sauce Bold"/>
                <a:ea typeface="Open Sauce Bold"/>
                <a:cs typeface="Open Sauce Bold"/>
                <a:sym typeface="Open Sauce Bold"/>
              </a:rPr>
              <a:t>Why Only ECG</a:t>
            </a:r>
          </a:p>
        </p:txBody>
      </p:sp>
      <p:sp>
        <p:nvSpPr>
          <p:cNvPr name="TextBox 10" id="10"/>
          <p:cNvSpPr txBox="true"/>
          <p:nvPr/>
        </p:nvSpPr>
        <p:spPr>
          <a:xfrm rot="0">
            <a:off x="1028700" y="7168642"/>
            <a:ext cx="10328077" cy="580390"/>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FFFFFF"/>
                </a:solidFill>
                <a:latin typeface="Canva Sans"/>
                <a:ea typeface="Canva Sans"/>
                <a:cs typeface="Canva Sans"/>
                <a:sym typeface="Canva Sans"/>
              </a:rPr>
              <a:t>Un</a:t>
            </a:r>
            <a:r>
              <a:rPr lang="en-US" sz="3399">
                <a:solidFill>
                  <a:srgbClr val="FFFFFF"/>
                </a:solidFill>
                <a:latin typeface="Canva Sans"/>
                <a:ea typeface="Canva Sans"/>
                <a:cs typeface="Canva Sans"/>
                <a:sym typeface="Canva Sans"/>
              </a:rPr>
              <a:t>iversal Accessibility and Cost-Effectiveness</a:t>
            </a:r>
          </a:p>
        </p:txBody>
      </p:sp>
      <p:sp>
        <p:nvSpPr>
          <p:cNvPr name="TextBox 11" id="11"/>
          <p:cNvSpPr txBox="true"/>
          <p:nvPr/>
        </p:nvSpPr>
        <p:spPr>
          <a:xfrm rot="0">
            <a:off x="1028700" y="8006207"/>
            <a:ext cx="11832193"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E</a:t>
            </a:r>
            <a:r>
              <a:rPr lang="en-US" sz="3399">
                <a:solidFill>
                  <a:srgbClr val="FFFFFF"/>
                </a:solidFill>
                <a:latin typeface="Canva Sans"/>
                <a:ea typeface="Canva Sans"/>
                <a:cs typeface="Canva Sans"/>
                <a:sym typeface="Canva Sans"/>
              </a:rPr>
              <a:t>arly Detection of Silent and Dynamic Cardiac Events</a:t>
            </a:r>
          </a:p>
        </p:txBody>
      </p:sp>
      <p:sp>
        <p:nvSpPr>
          <p:cNvPr name="TextBox 12" id="12"/>
          <p:cNvSpPr txBox="true"/>
          <p:nvPr/>
        </p:nvSpPr>
        <p:spPr>
          <a:xfrm rot="0">
            <a:off x="1028700" y="8806148"/>
            <a:ext cx="13385959" cy="58039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FFFFFF"/>
                </a:solidFill>
                <a:latin typeface="Canva Sans"/>
                <a:ea typeface="Canva Sans"/>
                <a:cs typeface="Canva Sans"/>
                <a:sym typeface="Canva Sans"/>
              </a:rPr>
              <a:t> Sc</a:t>
            </a:r>
            <a:r>
              <a:rPr lang="en-US" sz="3399">
                <a:solidFill>
                  <a:srgbClr val="FFFFFF"/>
                </a:solidFill>
                <a:latin typeface="Canva Sans"/>
                <a:ea typeface="Canva Sans"/>
                <a:cs typeface="Canva Sans"/>
                <a:sym typeface="Canva Sans"/>
              </a:rPr>
              <a:t>alability and Integration With Wearables and Telemedicine</a:t>
            </a:r>
          </a:p>
        </p:txBody>
      </p:sp>
      <p:sp>
        <p:nvSpPr>
          <p:cNvPr name="TextBox 13" id="13"/>
          <p:cNvSpPr txBox="true"/>
          <p:nvPr/>
        </p:nvSpPr>
        <p:spPr>
          <a:xfrm rot="0">
            <a:off x="794948" y="1837377"/>
            <a:ext cx="15645946" cy="1153106"/>
          </a:xfrm>
          <a:prstGeom prst="rect">
            <a:avLst/>
          </a:prstGeom>
        </p:spPr>
        <p:txBody>
          <a:bodyPr anchor="t" rtlCol="false" tIns="0" lIns="0" bIns="0" rIns="0">
            <a:spAutoFit/>
          </a:bodyPr>
          <a:lstStyle/>
          <a:p>
            <a:pPr algn="l">
              <a:lnSpc>
                <a:spcPts val="3117"/>
              </a:lnSpc>
            </a:pPr>
            <a:r>
              <a:rPr lang="en-US" sz="2227">
                <a:solidFill>
                  <a:srgbClr val="FFFFFF"/>
                </a:solidFill>
                <a:latin typeface="Open Sauce"/>
                <a:ea typeface="Open Sauce"/>
                <a:cs typeface="Open Sauce"/>
                <a:sym typeface="Open Sauce"/>
              </a:rPr>
              <a:t>We have employed a pipeline that contains a stack of three ensembled models individually trained on different datasets and formats, this ensembling optimize and maximize diagnostic robustness. Pipeline is curated to take an image of a 12-lead ECG signal and is able to diagnose 13 different categories of CVD's.</a:t>
            </a:r>
          </a:p>
        </p:txBody>
      </p:sp>
      <p:sp>
        <p:nvSpPr>
          <p:cNvPr name="TextBox 14" id="14"/>
          <p:cNvSpPr txBox="true"/>
          <p:nvPr/>
        </p:nvSpPr>
        <p:spPr>
          <a:xfrm rot="0">
            <a:off x="794948" y="3382010"/>
            <a:ext cx="15405599" cy="807470"/>
          </a:xfrm>
          <a:prstGeom prst="rect">
            <a:avLst/>
          </a:prstGeom>
        </p:spPr>
        <p:txBody>
          <a:bodyPr anchor="t" rtlCol="false" tIns="0" lIns="0" bIns="0" rIns="0">
            <a:spAutoFit/>
          </a:bodyPr>
          <a:lstStyle/>
          <a:p>
            <a:pPr algn="l">
              <a:lnSpc>
                <a:spcPts val="3268"/>
              </a:lnSpc>
            </a:pPr>
            <a:r>
              <a:rPr lang="en-US" sz="2334">
                <a:solidFill>
                  <a:srgbClr val="FFFFFF"/>
                </a:solidFill>
                <a:latin typeface="Canva Sans"/>
                <a:ea typeface="Canva Sans"/>
                <a:cs typeface="Canva Sans"/>
                <a:sym typeface="Canva Sans"/>
              </a:rPr>
              <a:t>The stack of models are curated to process an 187 array point representation of the ECG signals making the models maintain homogeneity.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4B52F2"/>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5400000">
            <a:off x="-1449175" y="-220557"/>
            <a:ext cx="8558066" cy="8573655"/>
          </a:xfrm>
          <a:custGeom>
            <a:avLst/>
            <a:gdLst/>
            <a:ahLst/>
            <a:cxnLst/>
            <a:rect r="r" b="b" t="t" l="l"/>
            <a:pathLst>
              <a:path h="8573655" w="8558066">
                <a:moveTo>
                  <a:pt x="0" y="8573655"/>
                </a:moveTo>
                <a:lnTo>
                  <a:pt x="8558067" y="8573655"/>
                </a:lnTo>
                <a:lnTo>
                  <a:pt x="8558067" y="0"/>
                </a:lnTo>
                <a:lnTo>
                  <a:pt x="0" y="0"/>
                </a:lnTo>
                <a:lnTo>
                  <a:pt x="0" y="85736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1497756" y="7411878"/>
            <a:ext cx="5653784" cy="5653784"/>
          </a:xfrm>
          <a:custGeom>
            <a:avLst/>
            <a:gdLst/>
            <a:ahLst/>
            <a:cxnLst/>
            <a:rect r="r" b="b" t="t" l="l"/>
            <a:pathLst>
              <a:path h="5653784" w="5653784">
                <a:moveTo>
                  <a:pt x="0" y="5653783"/>
                </a:moveTo>
                <a:lnTo>
                  <a:pt x="5653783" y="5653783"/>
                </a:lnTo>
                <a:lnTo>
                  <a:pt x="5653783" y="0"/>
                </a:lnTo>
                <a:lnTo>
                  <a:pt x="0" y="0"/>
                </a:lnTo>
                <a:lnTo>
                  <a:pt x="0" y="5653783"/>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87031" y="1718054"/>
            <a:ext cx="12495732" cy="4210039"/>
          </a:xfrm>
          <a:custGeom>
            <a:avLst/>
            <a:gdLst/>
            <a:ahLst/>
            <a:cxnLst/>
            <a:rect r="r" b="b" t="t" l="l"/>
            <a:pathLst>
              <a:path h="4210039" w="12495732">
                <a:moveTo>
                  <a:pt x="0" y="0"/>
                </a:moveTo>
                <a:lnTo>
                  <a:pt x="12495731" y="0"/>
                </a:lnTo>
                <a:lnTo>
                  <a:pt x="12495731" y="4210038"/>
                </a:lnTo>
                <a:lnTo>
                  <a:pt x="0" y="4210038"/>
                </a:lnTo>
                <a:lnTo>
                  <a:pt x="0" y="0"/>
                </a:lnTo>
                <a:close/>
              </a:path>
            </a:pathLst>
          </a:custGeom>
          <a:blipFill>
            <a:blip r:embed="rId6"/>
            <a:stretch>
              <a:fillRect l="0" t="-5736" r="0" b="-20181"/>
            </a:stretch>
          </a:blipFill>
        </p:spPr>
      </p:sp>
      <p:sp>
        <p:nvSpPr>
          <p:cNvPr name="TextBox 8" id="8"/>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06</a:t>
            </a:r>
          </a:p>
        </p:txBody>
      </p:sp>
      <p:sp>
        <p:nvSpPr>
          <p:cNvPr name="TextBox 9" id="9"/>
          <p:cNvSpPr txBox="true"/>
          <p:nvPr/>
        </p:nvSpPr>
        <p:spPr>
          <a:xfrm rot="0">
            <a:off x="1028700" y="605043"/>
            <a:ext cx="9011429" cy="750021"/>
          </a:xfrm>
          <a:prstGeom prst="rect">
            <a:avLst/>
          </a:prstGeom>
        </p:spPr>
        <p:txBody>
          <a:bodyPr anchor="t" rtlCol="false" tIns="0" lIns="0" bIns="0" rIns="0">
            <a:spAutoFit/>
          </a:bodyPr>
          <a:lstStyle/>
          <a:p>
            <a:pPr algn="l" marL="0" indent="0" lvl="0">
              <a:lnSpc>
                <a:spcPts val="5964"/>
              </a:lnSpc>
            </a:pPr>
            <a:r>
              <a:rPr lang="en-US" b="true" sz="5141" spc="-241">
                <a:solidFill>
                  <a:srgbClr val="FFFFFF"/>
                </a:solidFill>
                <a:latin typeface="Open Sauce Bold"/>
                <a:ea typeface="Open Sauce Bold"/>
                <a:cs typeface="Open Sauce Bold"/>
                <a:sym typeface="Open Sauce Bold"/>
              </a:rPr>
              <a:t>Model - 1 And Its Architecture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0734914" y="-869322"/>
            <a:ext cx="8558066" cy="8573655"/>
          </a:xfrm>
          <a:custGeom>
            <a:avLst/>
            <a:gdLst/>
            <a:ahLst/>
            <a:cxnLst/>
            <a:rect r="r" b="b" t="t" l="l"/>
            <a:pathLst>
              <a:path h="8573655" w="8558066">
                <a:moveTo>
                  <a:pt x="0" y="0"/>
                </a:moveTo>
                <a:lnTo>
                  <a:pt x="8558067" y="0"/>
                </a:lnTo>
                <a:lnTo>
                  <a:pt x="8558067" y="8573655"/>
                </a:lnTo>
                <a:lnTo>
                  <a:pt x="0" y="85736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5481179" y="576468"/>
            <a:ext cx="1919429" cy="566532"/>
            <a:chOff x="0" y="0"/>
            <a:chExt cx="505529" cy="149210"/>
          </a:xfrm>
        </p:grpSpPr>
        <p:sp>
          <p:nvSpPr>
            <p:cNvPr name="Freeform 4" id="4"/>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000000"/>
            </a:solidFill>
          </p:spPr>
        </p:sp>
        <p:sp>
          <p:nvSpPr>
            <p:cNvPr name="TextBox 5" id="5"/>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true" flipV="true" rot="-5400000">
            <a:off x="-857400" y="4947786"/>
            <a:ext cx="6611341" cy="6611341"/>
          </a:xfrm>
          <a:custGeom>
            <a:avLst/>
            <a:gdLst/>
            <a:ahLst/>
            <a:cxnLst/>
            <a:rect r="r" b="b" t="t" l="l"/>
            <a:pathLst>
              <a:path h="6611341" w="6611341">
                <a:moveTo>
                  <a:pt x="6611341" y="6611341"/>
                </a:moveTo>
                <a:lnTo>
                  <a:pt x="0" y="6611341"/>
                </a:lnTo>
                <a:lnTo>
                  <a:pt x="0" y="0"/>
                </a:lnTo>
                <a:lnTo>
                  <a:pt x="6611341" y="0"/>
                </a:lnTo>
                <a:lnTo>
                  <a:pt x="6611341" y="6611341"/>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true" rot="0">
            <a:off x="16855153" y="1271380"/>
            <a:ext cx="1432847" cy="1432847"/>
          </a:xfrm>
          <a:custGeom>
            <a:avLst/>
            <a:gdLst/>
            <a:ahLst/>
            <a:cxnLst/>
            <a:rect r="r" b="b" t="t" l="l"/>
            <a:pathLst>
              <a:path h="1432847" w="1432847">
                <a:moveTo>
                  <a:pt x="1432847" y="1432848"/>
                </a:moveTo>
                <a:lnTo>
                  <a:pt x="0" y="1432848"/>
                </a:lnTo>
                <a:lnTo>
                  <a:pt x="0" y="0"/>
                </a:lnTo>
                <a:lnTo>
                  <a:pt x="1432847" y="0"/>
                </a:lnTo>
                <a:lnTo>
                  <a:pt x="1432847" y="143284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2941563" y="2891304"/>
            <a:ext cx="12404873" cy="4504392"/>
          </a:xfrm>
          <a:custGeom>
            <a:avLst/>
            <a:gdLst/>
            <a:ahLst/>
            <a:cxnLst/>
            <a:rect r="r" b="b" t="t" l="l"/>
            <a:pathLst>
              <a:path h="4504392" w="12404873">
                <a:moveTo>
                  <a:pt x="0" y="0"/>
                </a:moveTo>
                <a:lnTo>
                  <a:pt x="12404874" y="0"/>
                </a:lnTo>
                <a:lnTo>
                  <a:pt x="12404874" y="4504392"/>
                </a:lnTo>
                <a:lnTo>
                  <a:pt x="0" y="4504392"/>
                </a:lnTo>
                <a:lnTo>
                  <a:pt x="0" y="0"/>
                </a:lnTo>
                <a:close/>
              </a:path>
            </a:pathLst>
          </a:custGeom>
          <a:blipFill>
            <a:blip r:embed="rId8"/>
            <a:stretch>
              <a:fillRect l="0" t="0" r="0" b="0"/>
            </a:stretch>
          </a:blipFill>
        </p:spPr>
      </p:sp>
      <p:sp>
        <p:nvSpPr>
          <p:cNvPr name="TextBox 9" id="9"/>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05</a:t>
            </a:r>
          </a:p>
        </p:txBody>
      </p:sp>
      <p:sp>
        <p:nvSpPr>
          <p:cNvPr name="TextBox 10" id="10"/>
          <p:cNvSpPr txBox="true"/>
          <p:nvPr/>
        </p:nvSpPr>
        <p:spPr>
          <a:xfrm rot="0">
            <a:off x="715175" y="661612"/>
            <a:ext cx="8621762" cy="720725"/>
          </a:xfrm>
          <a:prstGeom prst="rect">
            <a:avLst/>
          </a:prstGeom>
        </p:spPr>
        <p:txBody>
          <a:bodyPr anchor="t" rtlCol="false" tIns="0" lIns="0" bIns="0" rIns="0">
            <a:spAutoFit/>
          </a:bodyPr>
          <a:lstStyle/>
          <a:p>
            <a:pPr algn="l" marL="0" indent="0" lvl="0">
              <a:lnSpc>
                <a:spcPts val="5500"/>
              </a:lnSpc>
            </a:pPr>
            <a:r>
              <a:rPr lang="en-US" b="true" sz="5000" spc="-235">
                <a:solidFill>
                  <a:srgbClr val="FFFFFF"/>
                </a:solidFill>
                <a:latin typeface="Open Sauce Bold"/>
                <a:ea typeface="Open Sauce Bold"/>
                <a:cs typeface="Open Sauce Bold"/>
                <a:sym typeface="Open Sauce Bold"/>
              </a:rPr>
              <a:t>Model 2 And Its</a:t>
            </a:r>
            <a:r>
              <a:rPr lang="en-US" sz="5000" spc="-235">
                <a:solidFill>
                  <a:srgbClr val="FFFFFF"/>
                </a:solidFill>
                <a:latin typeface="Open Sauce"/>
                <a:ea typeface="Open Sauce"/>
                <a:cs typeface="Open Sauce"/>
                <a:sym typeface="Open Sauce"/>
              </a:rPr>
              <a:t> </a:t>
            </a:r>
            <a:r>
              <a:rPr lang="en-US" b="true" sz="5000" spc="-235">
                <a:solidFill>
                  <a:srgbClr val="FFFFFF"/>
                </a:solidFill>
                <a:latin typeface="Open Sauce Bold"/>
                <a:ea typeface="Open Sauce Bold"/>
                <a:cs typeface="Open Sauce Bold"/>
                <a:sym typeface="Open Sauce Bold"/>
              </a:rPr>
              <a:t>Architecture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42139"/>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solidFill>
              <a:srgbClr val="4B52F2"/>
            </a:soli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true" rot="-5400000">
            <a:off x="-314107" y="-4255417"/>
            <a:ext cx="7962927" cy="7962927"/>
          </a:xfrm>
          <a:custGeom>
            <a:avLst/>
            <a:gdLst/>
            <a:ahLst/>
            <a:cxnLst/>
            <a:rect r="r" b="b" t="t" l="l"/>
            <a:pathLst>
              <a:path h="7962927" w="7962927">
                <a:moveTo>
                  <a:pt x="7962926" y="7962927"/>
                </a:moveTo>
                <a:lnTo>
                  <a:pt x="0" y="7962927"/>
                </a:lnTo>
                <a:lnTo>
                  <a:pt x="0" y="0"/>
                </a:lnTo>
                <a:lnTo>
                  <a:pt x="7962926" y="0"/>
                </a:lnTo>
                <a:lnTo>
                  <a:pt x="7962926" y="796292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true" flipV="false" rot="-5400000">
            <a:off x="11666505" y="4350776"/>
            <a:ext cx="7629348" cy="7643245"/>
          </a:xfrm>
          <a:custGeom>
            <a:avLst/>
            <a:gdLst/>
            <a:ahLst/>
            <a:cxnLst/>
            <a:rect r="r" b="b" t="t" l="l"/>
            <a:pathLst>
              <a:path h="7643245" w="7629348">
                <a:moveTo>
                  <a:pt x="7629349" y="0"/>
                </a:moveTo>
                <a:lnTo>
                  <a:pt x="0" y="0"/>
                </a:lnTo>
                <a:lnTo>
                  <a:pt x="0" y="7643245"/>
                </a:lnTo>
                <a:lnTo>
                  <a:pt x="7629349" y="7643245"/>
                </a:lnTo>
                <a:lnTo>
                  <a:pt x="762934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5400000">
            <a:off x="14764756" y="9120913"/>
            <a:ext cx="1432847" cy="1432847"/>
          </a:xfrm>
          <a:custGeom>
            <a:avLst/>
            <a:gdLst/>
            <a:ahLst/>
            <a:cxnLst/>
            <a:rect r="r" b="b" t="t" l="l"/>
            <a:pathLst>
              <a:path h="1432847" w="1432847">
                <a:moveTo>
                  <a:pt x="0" y="1432847"/>
                </a:moveTo>
                <a:lnTo>
                  <a:pt x="1432847" y="1432847"/>
                </a:lnTo>
                <a:lnTo>
                  <a:pt x="1432847" y="0"/>
                </a:lnTo>
                <a:lnTo>
                  <a:pt x="0" y="0"/>
                </a:lnTo>
                <a:lnTo>
                  <a:pt x="0" y="1432847"/>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1028700" y="1836335"/>
            <a:ext cx="12321846" cy="5042779"/>
          </a:xfrm>
          <a:custGeom>
            <a:avLst/>
            <a:gdLst/>
            <a:ahLst/>
            <a:cxnLst/>
            <a:rect r="r" b="b" t="t" l="l"/>
            <a:pathLst>
              <a:path h="5042779" w="12321846">
                <a:moveTo>
                  <a:pt x="0" y="0"/>
                </a:moveTo>
                <a:lnTo>
                  <a:pt x="12321846" y="0"/>
                </a:lnTo>
                <a:lnTo>
                  <a:pt x="12321846" y="5042779"/>
                </a:lnTo>
                <a:lnTo>
                  <a:pt x="0" y="5042779"/>
                </a:lnTo>
                <a:lnTo>
                  <a:pt x="0" y="0"/>
                </a:lnTo>
                <a:close/>
              </a:path>
            </a:pathLst>
          </a:custGeom>
          <a:blipFill>
            <a:blip r:embed="rId8"/>
            <a:stretch>
              <a:fillRect l="0" t="-1809" r="0" b="-7113"/>
            </a:stretch>
          </a:blipFill>
        </p:spPr>
      </p:sp>
      <p:sp>
        <p:nvSpPr>
          <p:cNvPr name="TextBox 9" id="9"/>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07</a:t>
            </a:r>
          </a:p>
        </p:txBody>
      </p:sp>
      <p:sp>
        <p:nvSpPr>
          <p:cNvPr name="TextBox 10" id="10"/>
          <p:cNvSpPr txBox="true"/>
          <p:nvPr/>
        </p:nvSpPr>
        <p:spPr>
          <a:xfrm rot="0">
            <a:off x="1028700" y="667977"/>
            <a:ext cx="11450640" cy="750021"/>
          </a:xfrm>
          <a:prstGeom prst="rect">
            <a:avLst/>
          </a:prstGeom>
        </p:spPr>
        <p:txBody>
          <a:bodyPr anchor="t" rtlCol="false" tIns="0" lIns="0" bIns="0" rIns="0">
            <a:spAutoFit/>
          </a:bodyPr>
          <a:lstStyle/>
          <a:p>
            <a:pPr algn="l" marL="0" indent="0" lvl="0">
              <a:lnSpc>
                <a:spcPts val="5964"/>
              </a:lnSpc>
            </a:pPr>
            <a:r>
              <a:rPr lang="en-US" b="true" sz="5141" spc="-241">
                <a:solidFill>
                  <a:srgbClr val="FFFFFF"/>
                </a:solidFill>
                <a:latin typeface="Open Sauce Bold"/>
                <a:ea typeface="Open Sauce Bold"/>
                <a:cs typeface="Open Sauce Bold"/>
                <a:sym typeface="Open Sauce Bold"/>
              </a:rPr>
              <a:t>Model - 3 And Its Architecture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15481179" y="576468"/>
            <a:ext cx="1919429" cy="566532"/>
            <a:chOff x="0" y="0"/>
            <a:chExt cx="505529" cy="149210"/>
          </a:xfrm>
        </p:grpSpPr>
        <p:sp>
          <p:nvSpPr>
            <p:cNvPr name="Freeform 3" id="3"/>
            <p:cNvSpPr/>
            <p:nvPr/>
          </p:nvSpPr>
          <p:spPr>
            <a:xfrm flipH="false" flipV="false" rot="0">
              <a:off x="0" y="0"/>
              <a:ext cx="505529" cy="149210"/>
            </a:xfrm>
            <a:custGeom>
              <a:avLst/>
              <a:gdLst/>
              <a:ahLst/>
              <a:cxnLst/>
              <a:rect r="r" b="b" t="t" l="l"/>
              <a:pathLst>
                <a:path h="149210" w="505529">
                  <a:moveTo>
                    <a:pt x="74605" y="0"/>
                  </a:moveTo>
                  <a:lnTo>
                    <a:pt x="430924" y="0"/>
                  </a:lnTo>
                  <a:cubicBezTo>
                    <a:pt x="472127" y="0"/>
                    <a:pt x="505529" y="33402"/>
                    <a:pt x="505529" y="74605"/>
                  </a:cubicBezTo>
                  <a:lnTo>
                    <a:pt x="505529" y="74605"/>
                  </a:lnTo>
                  <a:cubicBezTo>
                    <a:pt x="505529" y="115808"/>
                    <a:pt x="472127" y="149210"/>
                    <a:pt x="430924" y="149210"/>
                  </a:cubicBezTo>
                  <a:lnTo>
                    <a:pt x="74605" y="149210"/>
                  </a:lnTo>
                  <a:cubicBezTo>
                    <a:pt x="33402" y="149210"/>
                    <a:pt x="0" y="115808"/>
                    <a:pt x="0" y="74605"/>
                  </a:cubicBezTo>
                  <a:lnTo>
                    <a:pt x="0" y="74605"/>
                  </a:lnTo>
                  <a:cubicBezTo>
                    <a:pt x="0" y="33402"/>
                    <a:pt x="33402" y="0"/>
                    <a:pt x="74605" y="0"/>
                  </a:cubicBezTo>
                  <a:close/>
                </a:path>
              </a:pathLst>
            </a:custGeom>
            <a:gradFill rotWithShape="true">
              <a:gsLst>
                <a:gs pos="0">
                  <a:srgbClr val="7357FF">
                    <a:alpha val="100000"/>
                  </a:srgbClr>
                </a:gs>
                <a:gs pos="100000">
                  <a:srgbClr val="FCACFF">
                    <a:alpha val="100000"/>
                  </a:srgbClr>
                </a:gs>
              </a:gsLst>
              <a:lin ang="0"/>
            </a:gradFill>
          </p:spPr>
        </p:sp>
        <p:sp>
          <p:nvSpPr>
            <p:cNvPr name="TextBox 4" id="4"/>
            <p:cNvSpPr txBox="true"/>
            <p:nvPr/>
          </p:nvSpPr>
          <p:spPr>
            <a:xfrm>
              <a:off x="0" y="-38100"/>
              <a:ext cx="505529" cy="18731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true" rot="-5400000">
            <a:off x="-1449175" y="-220557"/>
            <a:ext cx="8558066" cy="8573655"/>
          </a:xfrm>
          <a:custGeom>
            <a:avLst/>
            <a:gdLst/>
            <a:ahLst/>
            <a:cxnLst/>
            <a:rect r="r" b="b" t="t" l="l"/>
            <a:pathLst>
              <a:path h="8573655" w="8558066">
                <a:moveTo>
                  <a:pt x="0" y="8573655"/>
                </a:moveTo>
                <a:lnTo>
                  <a:pt x="8558067" y="8573655"/>
                </a:lnTo>
                <a:lnTo>
                  <a:pt x="8558067" y="0"/>
                </a:lnTo>
                <a:lnTo>
                  <a:pt x="0" y="0"/>
                </a:lnTo>
                <a:lnTo>
                  <a:pt x="0" y="8573655"/>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true" rot="0">
            <a:off x="12020093" y="5548144"/>
            <a:ext cx="7420312" cy="7420312"/>
          </a:xfrm>
          <a:custGeom>
            <a:avLst/>
            <a:gdLst/>
            <a:ahLst/>
            <a:cxnLst/>
            <a:rect r="r" b="b" t="t" l="l"/>
            <a:pathLst>
              <a:path h="7420312" w="7420312">
                <a:moveTo>
                  <a:pt x="0" y="7420312"/>
                </a:moveTo>
                <a:lnTo>
                  <a:pt x="7420312" y="7420312"/>
                </a:lnTo>
                <a:lnTo>
                  <a:pt x="7420312" y="0"/>
                </a:lnTo>
                <a:lnTo>
                  <a:pt x="0" y="0"/>
                </a:lnTo>
                <a:lnTo>
                  <a:pt x="0" y="7420312"/>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2310507" y="3393117"/>
            <a:ext cx="13243413" cy="5865183"/>
          </a:xfrm>
          <a:custGeom>
            <a:avLst/>
            <a:gdLst/>
            <a:ahLst/>
            <a:cxnLst/>
            <a:rect r="r" b="b" t="t" l="l"/>
            <a:pathLst>
              <a:path h="5865183" w="13243413">
                <a:moveTo>
                  <a:pt x="0" y="0"/>
                </a:moveTo>
                <a:lnTo>
                  <a:pt x="13243412" y="0"/>
                </a:lnTo>
                <a:lnTo>
                  <a:pt x="13243412" y="5865183"/>
                </a:lnTo>
                <a:lnTo>
                  <a:pt x="0" y="5865183"/>
                </a:lnTo>
                <a:lnTo>
                  <a:pt x="0" y="0"/>
                </a:lnTo>
                <a:close/>
              </a:path>
            </a:pathLst>
          </a:custGeom>
          <a:blipFill>
            <a:blip r:embed="rId6"/>
            <a:stretch>
              <a:fillRect l="-279" t="0" r="-279" b="-2184"/>
            </a:stretch>
          </a:blipFill>
        </p:spPr>
      </p:sp>
      <p:sp>
        <p:nvSpPr>
          <p:cNvPr name="TextBox 8" id="8"/>
          <p:cNvSpPr txBox="true"/>
          <p:nvPr/>
        </p:nvSpPr>
        <p:spPr>
          <a:xfrm rot="0">
            <a:off x="15730249" y="663200"/>
            <a:ext cx="1421291" cy="339725"/>
          </a:xfrm>
          <a:prstGeom prst="rect">
            <a:avLst/>
          </a:prstGeom>
        </p:spPr>
        <p:txBody>
          <a:bodyPr anchor="t" rtlCol="false" tIns="0" lIns="0" bIns="0" rIns="0">
            <a:spAutoFit/>
          </a:bodyPr>
          <a:lstStyle/>
          <a:p>
            <a:pPr algn="ctr">
              <a:lnSpc>
                <a:spcPts val="2799"/>
              </a:lnSpc>
              <a:spcBef>
                <a:spcPct val="0"/>
              </a:spcBef>
            </a:pPr>
            <a:r>
              <a:rPr lang="en-US" b="true" sz="1999" spc="3">
                <a:solidFill>
                  <a:srgbClr val="FFFFFF"/>
                </a:solidFill>
                <a:latin typeface="Open Sauce Bold"/>
                <a:ea typeface="Open Sauce Bold"/>
                <a:cs typeface="Open Sauce Bold"/>
                <a:sym typeface="Open Sauce Bold"/>
              </a:rPr>
              <a:t>Page 08</a:t>
            </a:r>
          </a:p>
        </p:txBody>
      </p:sp>
      <p:sp>
        <p:nvSpPr>
          <p:cNvPr name="TextBox 9" id="9"/>
          <p:cNvSpPr txBox="true"/>
          <p:nvPr/>
        </p:nvSpPr>
        <p:spPr>
          <a:xfrm rot="0">
            <a:off x="1028700" y="605043"/>
            <a:ext cx="11462506" cy="750021"/>
          </a:xfrm>
          <a:prstGeom prst="rect">
            <a:avLst/>
          </a:prstGeom>
        </p:spPr>
        <p:txBody>
          <a:bodyPr anchor="t" rtlCol="false" tIns="0" lIns="0" bIns="0" rIns="0">
            <a:spAutoFit/>
          </a:bodyPr>
          <a:lstStyle/>
          <a:p>
            <a:pPr algn="just" marL="0" indent="0" lvl="0">
              <a:lnSpc>
                <a:spcPts val="5964"/>
              </a:lnSpc>
            </a:pPr>
            <a:r>
              <a:rPr lang="en-US" b="true" sz="5141" spc="-241">
                <a:solidFill>
                  <a:srgbClr val="FFFFFF"/>
                </a:solidFill>
                <a:latin typeface="Open Sauce Bold"/>
                <a:ea typeface="Open Sauce Bold"/>
                <a:cs typeface="Open Sauce Bold"/>
                <a:sym typeface="Open Sauce Bold"/>
              </a:rPr>
              <a:t>Pipeline And Its</a:t>
            </a:r>
            <a:r>
              <a:rPr lang="en-US" sz="5141" spc="-241">
                <a:solidFill>
                  <a:srgbClr val="FFFFFF"/>
                </a:solidFill>
                <a:latin typeface="Open Sauce Light"/>
                <a:ea typeface="Open Sauce Light"/>
                <a:cs typeface="Open Sauce Light"/>
                <a:sym typeface="Open Sauce Light"/>
              </a:rPr>
              <a:t> </a:t>
            </a:r>
            <a:r>
              <a:rPr lang="en-US" b="true" sz="5141" spc="-241">
                <a:solidFill>
                  <a:srgbClr val="FFFFFF"/>
                </a:solidFill>
                <a:latin typeface="Open Sauce Bold"/>
                <a:ea typeface="Open Sauce Bold"/>
                <a:cs typeface="Open Sauce Bold"/>
                <a:sym typeface="Open Sauce Bold"/>
              </a:rPr>
              <a:t>Architecture</a:t>
            </a:r>
          </a:p>
        </p:txBody>
      </p:sp>
      <p:sp>
        <p:nvSpPr>
          <p:cNvPr name="TextBox 10" id="10"/>
          <p:cNvSpPr txBox="true"/>
          <p:nvPr/>
        </p:nvSpPr>
        <p:spPr>
          <a:xfrm rot="0">
            <a:off x="1028700" y="1653837"/>
            <a:ext cx="15807026" cy="718562"/>
          </a:xfrm>
          <a:prstGeom prst="rect">
            <a:avLst/>
          </a:prstGeom>
        </p:spPr>
        <p:txBody>
          <a:bodyPr anchor="t" rtlCol="false" tIns="0" lIns="0" bIns="0" rIns="0">
            <a:spAutoFit/>
          </a:bodyPr>
          <a:lstStyle/>
          <a:p>
            <a:pPr algn="l">
              <a:lnSpc>
                <a:spcPts val="2919"/>
              </a:lnSpc>
            </a:pPr>
            <a:r>
              <a:rPr lang="en-US" sz="2085">
                <a:solidFill>
                  <a:srgbClr val="FFFFFF"/>
                </a:solidFill>
                <a:latin typeface="Open Sauce"/>
                <a:ea typeface="Open Sauce"/>
                <a:cs typeface="Open Sauce"/>
                <a:sym typeface="Open Sauce"/>
              </a:rPr>
              <a:t>The multi-model ensemble enhances detection of fleeting or low-signal features in ECGs that traditional interpretation misses, enabling population-scale screening and automated follow-up flags for wearable and at-home monitoring devices.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DAGt_o5bngM</dc:identifier>
  <dcterms:modified xsi:type="dcterms:W3CDTF">2011-08-01T06:04:30Z</dcterms:modified>
  <cp:revision>1</cp:revision>
  <dc:title>AI Implemented ECG-Based Cardiovascular Disease Diagnosis System</dc:title>
</cp:coreProperties>
</file>