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23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7" r:id="rId1"/>
  </p:sldMasterIdLst>
  <p:sldIdLst>
    <p:sldId id="256" r:id="rId2"/>
    <p:sldId id="257" r:id="rId3"/>
    <p:sldId id="286" r:id="rId4"/>
    <p:sldId id="262" r:id="rId5"/>
    <p:sldId id="279" r:id="rId6"/>
    <p:sldId id="259" r:id="rId7"/>
    <p:sldId id="268" r:id="rId8"/>
    <p:sldId id="284" r:id="rId9"/>
    <p:sldId id="285" r:id="rId10"/>
    <p:sldId id="263" r:id="rId11"/>
    <p:sldId id="280" r:id="rId12"/>
    <p:sldId id="271" r:id="rId13"/>
    <p:sldId id="272" r:id="rId14"/>
    <p:sldId id="283" r:id="rId15"/>
    <p:sldId id="273" r:id="rId16"/>
    <p:sldId id="260" r:id="rId17"/>
    <p:sldId id="281" r:id="rId18"/>
    <p:sldId id="265" r:id="rId19"/>
    <p:sldId id="274" r:id="rId20"/>
    <p:sldId id="277" r:id="rId21"/>
    <p:sldId id="275" r:id="rId22"/>
    <p:sldId id="276" r:id="rId23"/>
    <p:sldId id="282" r:id="rId24"/>
    <p:sldId id="266" r:id="rId25"/>
    <p:sldId id="278" r:id="rId26"/>
    <p:sldId id="267" r:id="rId27"/>
    <p:sldId id="269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1717" autoAdjust="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11/19/2014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020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123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9607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369989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7722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11/19/2014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8574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11/19/2014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8424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1610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211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972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11/19/2014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311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11/19/2014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690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11/19/2014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171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11/19/2014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952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11/19/2014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655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11/19/2014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22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016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11/19/2014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9792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  <p:sldLayoutId id="2147483724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hyperlink" Target="http://www.oscommerce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G"/><Relationship Id="rId4" Type="http://schemas.openxmlformats.org/officeDocument/2006/relationships/hyperlink" Target="http://www.icdevgroup.org/i/dev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hyperlink" Target="http://www.woothemes.com/woocommerce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emgolf.co.uk/product/junior-golf-lesson-45-minutes/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vanessaleong.com.au/products/candle-making-class" TargetMode="External"/><Relationship Id="rId2" Type="http://schemas.openxmlformats.org/officeDocument/2006/relationships/hyperlink" Target="https://apps.shopify.com/bookthatapp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JPG"/><Relationship Id="rId4" Type="http://schemas.openxmlformats.org/officeDocument/2006/relationships/hyperlink" Target="http://www.shopify.ca/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943733"/>
            <a:ext cx="8825658" cy="1538089"/>
          </a:xfrm>
        </p:spPr>
        <p:txBody>
          <a:bodyPr/>
          <a:lstStyle/>
          <a:p>
            <a:r>
              <a:rPr lang="en-US" dirty="0" smtClean="0"/>
              <a:t> WEB DESIGN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0442" y="6005813"/>
            <a:ext cx="10968900" cy="861420"/>
          </a:xfrm>
        </p:spPr>
        <p:txBody>
          <a:bodyPr/>
          <a:lstStyle/>
          <a:p>
            <a:r>
              <a:rPr lang="en-US" u="sng" dirty="0" smtClean="0">
                <a:latin typeface="Aharoni" panose="02010803020104030203" pitchFamily="2" charset="-79"/>
                <a:cs typeface="Aharoni" panose="02010803020104030203" pitchFamily="2" charset="-79"/>
              </a:rPr>
              <a:t>Done by</a:t>
            </a:r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:  </a:t>
            </a:r>
            <a:r>
              <a:rPr lang="en-US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jasmeen</a:t>
            </a:r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 Kathuria, </a:t>
            </a:r>
            <a:r>
              <a:rPr lang="en-US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darcie</a:t>
            </a:r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 Milliken, </a:t>
            </a:r>
            <a:r>
              <a:rPr lang="en-US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leisy</a:t>
            </a:r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moliner</a:t>
            </a:r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 &amp; </a:t>
            </a:r>
            <a:r>
              <a:rPr lang="en-US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jose</a:t>
            </a:r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marcano</a:t>
            </a:r>
            <a:endParaRPr lang="en-CA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4551" y="517229"/>
            <a:ext cx="4365146" cy="2417258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1224227" y="4283003"/>
            <a:ext cx="7651918" cy="106472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 </a:t>
            </a:r>
            <a:r>
              <a:rPr lang="en-US" sz="4000" dirty="0" smtClean="0"/>
              <a:t>Designing Your Future !</a:t>
            </a:r>
            <a:endParaRPr lang="en-CA" sz="4000" dirty="0"/>
          </a:p>
        </p:txBody>
      </p:sp>
    </p:spTree>
    <p:extLst>
      <p:ext uri="{BB962C8B-B14F-4D97-AF65-F5344CB8AC3E}">
        <p14:creationId xmlns:p14="http://schemas.microsoft.com/office/powerpoint/2010/main" val="196220342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599784" y="1084998"/>
            <a:ext cx="9404723" cy="1400530"/>
          </a:xfrm>
        </p:spPr>
        <p:txBody>
          <a:bodyPr/>
          <a:lstStyle/>
          <a:p>
            <a:pPr algn="ctr"/>
            <a:r>
              <a:rPr lang="en-US" u="sng" dirty="0" smtClean="0"/>
              <a:t>Recommendations</a:t>
            </a:r>
            <a:endParaRPr lang="en-CA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2254696"/>
            <a:ext cx="4651304" cy="364447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Web hosting company owned by Endurance International Group. It is one of the 20 largest web hosts, hosting over 1.9 million domains.</a:t>
            </a:r>
            <a:br>
              <a:rPr lang="en-CA" dirty="0"/>
            </a:br>
            <a:endParaRPr lang="en-CA" dirty="0"/>
          </a:p>
          <a:p>
            <a:r>
              <a:rPr lang="en-CA" dirty="0"/>
              <a:t>Shared hosting</a:t>
            </a:r>
          </a:p>
          <a:p>
            <a:r>
              <a:rPr lang="en-CA" dirty="0"/>
              <a:t>Virtual Dedicated Server</a:t>
            </a:r>
          </a:p>
          <a:p>
            <a:endParaRPr lang="en-CA" dirty="0"/>
          </a:p>
          <a:p>
            <a:pPr marL="0" indent="0">
              <a:buNone/>
            </a:pPr>
            <a:r>
              <a:rPr lang="en-CA" dirty="0"/>
              <a:t>Added features like CPU throttling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46111" y="2023863"/>
            <a:ext cx="16898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2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BLUEHOST</a:t>
            </a:r>
            <a:endParaRPr lang="en-CA" sz="2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1190" y="417096"/>
            <a:ext cx="2676654" cy="622752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4982" y="1554014"/>
            <a:ext cx="2569384" cy="5081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056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6878" y="1432432"/>
            <a:ext cx="9404723" cy="1400530"/>
          </a:xfrm>
        </p:spPr>
        <p:txBody>
          <a:bodyPr/>
          <a:lstStyle/>
          <a:p>
            <a:r>
              <a:rPr lang="en-US" sz="10000" dirty="0" smtClean="0"/>
              <a:t>PAYMENT</a:t>
            </a:r>
            <a:br>
              <a:rPr lang="en-US" sz="10000" dirty="0" smtClean="0"/>
            </a:br>
            <a:r>
              <a:rPr lang="en-US" sz="10000" dirty="0" smtClean="0"/>
              <a:t>OPTIONS</a:t>
            </a:r>
            <a:endParaRPr lang="en-US" sz="10000" dirty="0"/>
          </a:p>
        </p:txBody>
      </p:sp>
    </p:spTree>
    <p:extLst>
      <p:ext uri="{BB962C8B-B14F-4D97-AF65-F5344CB8AC3E}">
        <p14:creationId xmlns:p14="http://schemas.microsoft.com/office/powerpoint/2010/main" val="549430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0242" y="18473"/>
            <a:ext cx="9404723" cy="1400530"/>
          </a:xfrm>
        </p:spPr>
        <p:txBody>
          <a:bodyPr/>
          <a:lstStyle/>
          <a:p>
            <a:pPr algn="ctr"/>
            <a:r>
              <a:rPr lang="en-US" u="sng" dirty="0" smtClean="0"/>
              <a:t>Merchant Account</a:t>
            </a:r>
            <a:endParaRPr lang="en-CA" u="sng" dirty="0"/>
          </a:p>
        </p:txBody>
      </p:sp>
      <p:sp>
        <p:nvSpPr>
          <p:cNvPr id="4" name="Rectangle 3"/>
          <p:cNvSpPr/>
          <p:nvPr/>
        </p:nvSpPr>
        <p:spPr>
          <a:xfrm>
            <a:off x="157018" y="635733"/>
            <a:ext cx="14685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PayPal</a:t>
            </a:r>
            <a:endParaRPr lang="en-CA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7345" y="820399"/>
            <a:ext cx="7952510" cy="5855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148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0242" y="18473"/>
            <a:ext cx="9404723" cy="1400530"/>
          </a:xfrm>
        </p:spPr>
        <p:txBody>
          <a:bodyPr/>
          <a:lstStyle/>
          <a:p>
            <a:pPr algn="ctr"/>
            <a:r>
              <a:rPr lang="en-US" u="sng" dirty="0" smtClean="0"/>
              <a:t>Merchant Account</a:t>
            </a:r>
            <a:endParaRPr lang="en-CA" u="sng" dirty="0"/>
          </a:p>
        </p:txBody>
      </p:sp>
      <p:sp>
        <p:nvSpPr>
          <p:cNvPr id="4" name="Rectangle 3"/>
          <p:cNvSpPr/>
          <p:nvPr/>
        </p:nvSpPr>
        <p:spPr>
          <a:xfrm>
            <a:off x="345554" y="718738"/>
            <a:ext cx="156094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Moneris</a:t>
            </a:r>
            <a:endParaRPr lang="en-CA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3774" y="801278"/>
            <a:ext cx="6938134" cy="5920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176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0242" y="18473"/>
            <a:ext cx="9404723" cy="1400530"/>
          </a:xfrm>
        </p:spPr>
        <p:txBody>
          <a:bodyPr/>
          <a:lstStyle/>
          <a:p>
            <a:pPr algn="ctr"/>
            <a:r>
              <a:rPr lang="en-US" u="sng" dirty="0" smtClean="0"/>
              <a:t>Merchant Account</a:t>
            </a:r>
            <a:endParaRPr lang="en-CA" u="sng" dirty="0"/>
          </a:p>
        </p:txBody>
      </p:sp>
      <p:sp>
        <p:nvSpPr>
          <p:cNvPr id="4" name="Rectangle 3"/>
          <p:cNvSpPr/>
          <p:nvPr/>
        </p:nvSpPr>
        <p:spPr>
          <a:xfrm>
            <a:off x="345554" y="718738"/>
            <a:ext cx="156094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Square</a:t>
            </a:r>
            <a:endParaRPr lang="en-CA" sz="2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329" y="1251289"/>
            <a:ext cx="10358818" cy="5438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779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0242" y="18473"/>
            <a:ext cx="9404723" cy="1400530"/>
          </a:xfrm>
        </p:spPr>
        <p:txBody>
          <a:bodyPr/>
          <a:lstStyle/>
          <a:p>
            <a:pPr algn="ctr"/>
            <a:r>
              <a:rPr lang="en-US" u="sng" dirty="0" smtClean="0"/>
              <a:t>Merchant Account</a:t>
            </a:r>
            <a:endParaRPr lang="en-CA" u="sng" dirty="0"/>
          </a:p>
        </p:txBody>
      </p:sp>
      <p:sp>
        <p:nvSpPr>
          <p:cNvPr id="4" name="Rectangle 3"/>
          <p:cNvSpPr/>
          <p:nvPr/>
        </p:nvSpPr>
        <p:spPr>
          <a:xfrm>
            <a:off x="345553" y="718738"/>
            <a:ext cx="182261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TD Canada Trust</a:t>
            </a:r>
            <a:endParaRPr lang="en-CA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2853" y="813008"/>
            <a:ext cx="6101085" cy="5858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042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7711" y="203200"/>
            <a:ext cx="9404723" cy="1400530"/>
          </a:xfrm>
        </p:spPr>
        <p:txBody>
          <a:bodyPr/>
          <a:lstStyle/>
          <a:p>
            <a:pPr algn="ctr"/>
            <a:r>
              <a:rPr lang="en-US" u="sng" dirty="0" smtClean="0"/>
              <a:t>Payment/ Merchant Summary</a:t>
            </a:r>
            <a:endParaRPr lang="en-CA" u="sng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2575222"/>
              </p:ext>
            </p:extLst>
          </p:nvPr>
        </p:nvGraphicFramePr>
        <p:xfrm>
          <a:off x="475858" y="1362269"/>
          <a:ext cx="10273007" cy="4644263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382368"/>
                <a:gridCol w="1382368"/>
                <a:gridCol w="1382368"/>
                <a:gridCol w="2029401"/>
                <a:gridCol w="1847219"/>
                <a:gridCol w="1382368"/>
                <a:gridCol w="866915"/>
              </a:tblGrid>
              <a:tr h="930004">
                <a:tc>
                  <a:txBody>
                    <a:bodyPr/>
                    <a:lstStyle/>
                    <a:p>
                      <a:r>
                        <a:rPr lang="en-US" dirty="0" smtClean="0"/>
                        <a:t>Criteria/ Banks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Set Up</a:t>
                      </a:r>
                      <a:r>
                        <a:rPr lang="en-US" baseline="0" dirty="0" smtClean="0"/>
                        <a:t> Fee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Monthly Fee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Transaction</a:t>
                      </a:r>
                      <a:r>
                        <a:rPr lang="en-US" baseline="0" dirty="0" smtClean="0"/>
                        <a:t> Fee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Service Availability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Volume Discount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Debit</a:t>
                      </a:r>
                      <a:endParaRPr lang="en-CA" dirty="0"/>
                    </a:p>
                  </a:txBody>
                  <a:tcPr/>
                </a:tc>
              </a:tr>
              <a:tr h="1209005">
                <a:tc>
                  <a:txBody>
                    <a:bodyPr/>
                    <a:lstStyle/>
                    <a:p>
                      <a:r>
                        <a:rPr lang="en-US" dirty="0" smtClean="0"/>
                        <a:t>PayPal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Free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Free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800" kern="1200" dirty="0" smtClean="0">
                          <a:effectLst/>
                        </a:rPr>
                        <a:t>2.9% plus $0.30 or less per transaction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Web, Mobile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Yes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No</a:t>
                      </a:r>
                      <a:endParaRPr lang="en-CA" dirty="0"/>
                    </a:p>
                  </a:txBody>
                  <a:tcPr/>
                </a:tc>
              </a:tr>
              <a:tr h="1488006">
                <a:tc>
                  <a:txBody>
                    <a:bodyPr/>
                    <a:lstStyle/>
                    <a:p>
                      <a:r>
                        <a:rPr lang="en-US" dirty="0" smtClean="0"/>
                        <a:t>Moneris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Free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Free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800" kern="1200" dirty="0" smtClean="0">
                          <a:effectLst/>
                        </a:rPr>
                        <a:t>2.9% + $.30 per card-not-present transaction</a:t>
                      </a:r>
                      <a:endParaRPr lang="en-CA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Web, Mobile</a:t>
                      </a:r>
                      <a:endParaRPr lang="en-CA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Yes</a:t>
                      </a:r>
                      <a:endParaRPr lang="en-CA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Yes</a:t>
                      </a:r>
                      <a:endParaRPr lang="en-CA" b="0" dirty="0"/>
                    </a:p>
                  </a:txBody>
                  <a:tcPr/>
                </a:tc>
              </a:tr>
              <a:tr h="377168">
                <a:tc>
                  <a:txBody>
                    <a:bodyPr/>
                    <a:lstStyle/>
                    <a:p>
                      <a:r>
                        <a:rPr lang="en-CA" dirty="0" smtClean="0"/>
                        <a:t>Square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Free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Free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2.7%</a:t>
                      </a:r>
                      <a:r>
                        <a:rPr lang="en-CA" baseline="0" dirty="0" smtClean="0"/>
                        <a:t> + $0.30 per transaction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Mobile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No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No</a:t>
                      </a:r>
                      <a:endParaRPr lang="en-CA" dirty="0"/>
                    </a:p>
                  </a:txBody>
                  <a:tcPr/>
                </a:tc>
              </a:tr>
              <a:tr h="377168">
                <a:tc>
                  <a:txBody>
                    <a:bodyPr/>
                    <a:lstStyle/>
                    <a:p>
                      <a:r>
                        <a:rPr lang="en-US" dirty="0" smtClean="0"/>
                        <a:t>TD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800" kern="1200" dirty="0" smtClean="0">
                          <a:effectLst/>
                        </a:rPr>
                        <a:t>$199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800" kern="1200" dirty="0" smtClean="0">
                          <a:effectLst/>
                        </a:rPr>
                        <a:t>$35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800" kern="1200" dirty="0" smtClean="0">
                          <a:effectLst/>
                        </a:rPr>
                        <a:t>$0.10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Web,</a:t>
                      </a:r>
                      <a:r>
                        <a:rPr lang="en-CA" baseline="0" dirty="0" smtClean="0"/>
                        <a:t> Mobile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Yes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Yes</a:t>
                      </a:r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8663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6878" y="1432432"/>
            <a:ext cx="9404723" cy="1400530"/>
          </a:xfrm>
        </p:spPr>
        <p:txBody>
          <a:bodyPr/>
          <a:lstStyle/>
          <a:p>
            <a:r>
              <a:rPr lang="en-US" sz="10000" dirty="0" smtClean="0"/>
              <a:t>SHOPPING CARTS</a:t>
            </a:r>
            <a:endParaRPr lang="en-US" sz="10000" dirty="0"/>
          </a:p>
        </p:txBody>
      </p:sp>
    </p:spTree>
    <p:extLst>
      <p:ext uri="{BB962C8B-B14F-4D97-AF65-F5344CB8AC3E}">
        <p14:creationId xmlns:p14="http://schemas.microsoft.com/office/powerpoint/2010/main" val="2158036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 smtClean="0"/>
              <a:t>E-commerce Packages Requirements</a:t>
            </a:r>
            <a:endParaRPr lang="en-CA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Online / In-person / Mobile</a:t>
            </a:r>
          </a:p>
          <a:p>
            <a:r>
              <a:rPr lang="en-CA" dirty="0"/>
              <a:t>Consistent inventory management (no over-booked packages)</a:t>
            </a:r>
          </a:p>
          <a:p>
            <a:r>
              <a:rPr lang="en-CA" dirty="0" smtClean="0"/>
              <a:t>Ability to add options to the packages and have it reflected in the price</a:t>
            </a:r>
          </a:p>
          <a:p>
            <a:r>
              <a:rPr lang="en-CA" dirty="0" smtClean="0"/>
              <a:t>Flexibility to add more kinds of products later based on changing business needs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9279" y="4186989"/>
            <a:ext cx="3431837" cy="2261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119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 smtClean="0"/>
              <a:t>E-commerce Packages </a:t>
            </a:r>
            <a:r>
              <a:rPr lang="en-US" u="sng" dirty="0"/>
              <a:t/>
            </a:r>
            <a:br>
              <a:rPr lang="en-US" u="sng" dirty="0"/>
            </a:br>
            <a:r>
              <a:rPr lang="en-US" u="sng" dirty="0" smtClean="0"/>
              <a:t>Free Options</a:t>
            </a:r>
            <a:endParaRPr lang="en-CA" u="sng" dirty="0"/>
          </a:p>
        </p:txBody>
      </p:sp>
      <p:pic>
        <p:nvPicPr>
          <p:cNvPr id="4" name="Content Placeholder 3">
            <a:hlinkClick r:id="rId2"/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850" y="2398677"/>
            <a:ext cx="4732082" cy="2973584"/>
          </a:xfrm>
        </p:spPr>
      </p:pic>
      <p:pic>
        <p:nvPicPr>
          <p:cNvPr id="5" name="Picture 4">
            <a:hlinkClick r:id="rId4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6818" y="2398677"/>
            <a:ext cx="4454195" cy="296211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089907" y="2022462"/>
            <a:ext cx="2130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osCommerce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516590" y="2029345"/>
            <a:ext cx="2130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Interchange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556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Welcome To KM3</a:t>
            </a:r>
            <a:endParaRPr lang="en-CA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Professional  Software Development Company</a:t>
            </a:r>
          </a:p>
          <a:p>
            <a:r>
              <a:rPr lang="en-US" sz="2800" dirty="0" smtClean="0"/>
              <a:t>Created in Object Oriented Software Development Class</a:t>
            </a:r>
          </a:p>
          <a:p>
            <a:r>
              <a:rPr lang="en-US" sz="2800" dirty="0" smtClean="0"/>
              <a:t>Known for Website Services, such as building websites, providing designs, hosting services, payment options e-commerce, and marketing. </a:t>
            </a: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381647454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410" y="266103"/>
            <a:ext cx="9404723" cy="1400530"/>
          </a:xfrm>
        </p:spPr>
        <p:txBody>
          <a:bodyPr/>
          <a:lstStyle/>
          <a:p>
            <a:pPr algn="ctr"/>
            <a:r>
              <a:rPr lang="en-US" u="sng" dirty="0" err="1" smtClean="0"/>
              <a:t>osCommerce</a:t>
            </a:r>
            <a:endParaRPr lang="en-CA" u="sng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9654" y="1058911"/>
            <a:ext cx="7583103" cy="5489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267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 smtClean="0"/>
              <a:t>E-commerce Packages </a:t>
            </a:r>
            <a:r>
              <a:rPr lang="en-US" u="sng" dirty="0"/>
              <a:t/>
            </a:r>
            <a:br>
              <a:rPr lang="en-US" u="sng" dirty="0"/>
            </a:br>
            <a:r>
              <a:rPr lang="en-US" u="sng" dirty="0" err="1" smtClean="0"/>
              <a:t>Wordpress</a:t>
            </a:r>
            <a:r>
              <a:rPr lang="en-US" u="sng" dirty="0" smtClean="0"/>
              <a:t>/</a:t>
            </a:r>
            <a:r>
              <a:rPr lang="en-US" u="sng" dirty="0" err="1" smtClean="0"/>
              <a:t>WooCommerce</a:t>
            </a:r>
            <a:endParaRPr lang="en-CA" u="sng" dirty="0"/>
          </a:p>
        </p:txBody>
      </p:sp>
      <p:pic>
        <p:nvPicPr>
          <p:cNvPr id="8" name="Picture 7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941" y="2525645"/>
            <a:ext cx="4084075" cy="2492073"/>
          </a:xfrm>
          <a:prstGeom prst="rect">
            <a:avLst/>
          </a:prstGeom>
        </p:spPr>
      </p:pic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5093532" y="2222214"/>
            <a:ext cx="6745540" cy="4696842"/>
          </a:xfrm>
        </p:spPr>
        <p:txBody>
          <a:bodyPr>
            <a:normAutofit/>
          </a:bodyPr>
          <a:lstStyle/>
          <a:p>
            <a:r>
              <a:rPr lang="en-CA" dirty="0" smtClean="0"/>
              <a:t>Lots of themes and extensions</a:t>
            </a:r>
          </a:p>
          <a:p>
            <a:r>
              <a:rPr lang="en-CA" dirty="0" smtClean="0"/>
              <a:t>Flexible</a:t>
            </a:r>
          </a:p>
          <a:p>
            <a:r>
              <a:rPr lang="en-CA" dirty="0" smtClean="0"/>
              <a:t>Costs of extensions adds up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Payment </a:t>
            </a:r>
            <a:r>
              <a:rPr lang="en-US" dirty="0"/>
              <a:t>extension = $79.00</a:t>
            </a:r>
            <a:br>
              <a:rPr lang="en-US" dirty="0"/>
            </a:br>
            <a:r>
              <a:rPr lang="en-US" dirty="0"/>
              <a:t>Product Import Suite (import from csv) = $199.00</a:t>
            </a:r>
            <a:br>
              <a:rPr lang="en-US" dirty="0"/>
            </a:br>
            <a:r>
              <a:rPr lang="en-US" dirty="0"/>
              <a:t>Product add-on extension (to add options) = $49.00</a:t>
            </a:r>
            <a:br>
              <a:rPr lang="en-US" dirty="0"/>
            </a:br>
            <a:r>
              <a:rPr lang="en-US" dirty="0"/>
              <a:t>Composite Products = $79.00. </a:t>
            </a:r>
            <a:br>
              <a:rPr lang="en-US" dirty="0"/>
            </a:br>
            <a:r>
              <a:rPr lang="en-US" dirty="0"/>
              <a:t>Booking extension = $</a:t>
            </a:r>
            <a:r>
              <a:rPr lang="en-US" dirty="0" smtClean="0"/>
              <a:t>249.00</a:t>
            </a:r>
            <a:br>
              <a:rPr lang="en-US" dirty="0" smtClean="0"/>
            </a:br>
            <a:r>
              <a:rPr lang="en-US" dirty="0" err="1" smtClean="0"/>
              <a:t>WooCommerce</a:t>
            </a:r>
            <a:r>
              <a:rPr lang="en-US" dirty="0" smtClean="0"/>
              <a:t> POS (in person)… etc.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Example: </a:t>
            </a:r>
            <a:r>
              <a:rPr lang="en-US" dirty="0" smtClean="0">
                <a:hlinkClick r:id="rId4"/>
              </a:rPr>
              <a:t>Golf Lesson Booking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49129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107489"/>
            <a:ext cx="9404723" cy="1400530"/>
          </a:xfrm>
        </p:spPr>
        <p:txBody>
          <a:bodyPr/>
          <a:lstStyle/>
          <a:p>
            <a:pPr algn="ctr"/>
            <a:r>
              <a:rPr lang="en-US" u="sng" dirty="0" smtClean="0"/>
              <a:t>E-commerce Packages </a:t>
            </a:r>
            <a:r>
              <a:rPr lang="en-US" u="sng" dirty="0"/>
              <a:t/>
            </a:r>
            <a:br>
              <a:rPr lang="en-US" u="sng" dirty="0"/>
            </a:br>
            <a:r>
              <a:rPr lang="en-US" u="sng" dirty="0" err="1" smtClean="0"/>
              <a:t>Shopify</a:t>
            </a:r>
            <a:endParaRPr lang="en-CA" u="sng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5093532" y="1810521"/>
            <a:ext cx="6745540" cy="4696842"/>
          </a:xfrm>
        </p:spPr>
        <p:txBody>
          <a:bodyPr>
            <a:normAutofit/>
          </a:bodyPr>
          <a:lstStyle/>
          <a:p>
            <a:r>
              <a:rPr lang="en-CA" dirty="0" smtClean="0"/>
              <a:t>Hosting, website, payments, online/in-person/mobile all in one place</a:t>
            </a:r>
          </a:p>
          <a:p>
            <a:r>
              <a:rPr lang="en-CA" dirty="0" smtClean="0"/>
              <a:t>Canadian company</a:t>
            </a:r>
          </a:p>
          <a:p>
            <a:r>
              <a:rPr lang="en-US" dirty="0" err="1" smtClean="0">
                <a:hlinkClick r:id="rId2"/>
              </a:rPr>
              <a:t>BookThatApp</a:t>
            </a:r>
            <a:r>
              <a:rPr lang="en-US" dirty="0" smtClean="0">
                <a:hlinkClick r:id="rId2"/>
              </a:rPr>
              <a:t> extension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Online &amp; In-store bundle $219/month with a low transaction fee </a:t>
            </a:r>
            <a:br>
              <a:rPr lang="en-US" dirty="0" smtClean="0"/>
            </a:br>
            <a:r>
              <a:rPr lang="en-US" dirty="0"/>
              <a:t>Online: 2.25% + 30¢</a:t>
            </a:r>
            <a:br>
              <a:rPr lang="en-US" dirty="0"/>
            </a:br>
            <a:r>
              <a:rPr lang="en-US" dirty="0"/>
              <a:t>In Person: 2.15% + </a:t>
            </a:r>
            <a:r>
              <a:rPr lang="en-US" dirty="0" smtClean="0"/>
              <a:t>0¢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For a $4000 vacation package, $90 fee (2.25%) vs $116 (2.9%).</a:t>
            </a:r>
          </a:p>
          <a:p>
            <a:r>
              <a:rPr lang="en-US" dirty="0" smtClean="0"/>
              <a:t>Example: </a:t>
            </a:r>
            <a:r>
              <a:rPr lang="en-US" dirty="0" smtClean="0">
                <a:hlinkClick r:id="rId3"/>
              </a:rPr>
              <a:t>Candle making classes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3" name="Picture 2">
            <a:hlinkClick r:id="rId4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775" y="2629105"/>
            <a:ext cx="4198935" cy="2649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05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6878" y="1432432"/>
            <a:ext cx="9404723" cy="1400530"/>
          </a:xfrm>
        </p:spPr>
        <p:txBody>
          <a:bodyPr/>
          <a:lstStyle/>
          <a:p>
            <a:r>
              <a:rPr lang="en-US" sz="10000" dirty="0" smtClean="0"/>
              <a:t>SUMMARY</a:t>
            </a:r>
            <a:endParaRPr lang="en-US" sz="10000" dirty="0"/>
          </a:p>
        </p:txBody>
      </p:sp>
    </p:spTree>
    <p:extLst>
      <p:ext uri="{BB962C8B-B14F-4D97-AF65-F5344CB8AC3E}">
        <p14:creationId xmlns:p14="http://schemas.microsoft.com/office/powerpoint/2010/main" val="598352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 smtClean="0"/>
              <a:t>MOMC Comparison</a:t>
            </a:r>
            <a:endParaRPr lang="en-CA" u="sng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0404737"/>
              </p:ext>
            </p:extLst>
          </p:nvPr>
        </p:nvGraphicFramePr>
        <p:xfrm>
          <a:off x="1103313" y="2052638"/>
          <a:ext cx="8947150" cy="3383280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1789430"/>
                <a:gridCol w="1789430"/>
                <a:gridCol w="1789430"/>
                <a:gridCol w="1789430"/>
                <a:gridCol w="178943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Cost (40%)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Flexibility/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Add-ons (40%)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Reliability</a:t>
                      </a:r>
                      <a:r>
                        <a:rPr lang="en-US" baseline="0" dirty="0" smtClean="0"/>
                        <a:t> (up/down time) (20%)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Weighted Average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Client</a:t>
                      </a:r>
                      <a:r>
                        <a:rPr lang="en-US" baseline="0" dirty="0" smtClean="0"/>
                        <a:t> builds it themselves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 / 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 / 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/ 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Client</a:t>
                      </a:r>
                      <a:r>
                        <a:rPr lang="en-US" baseline="0" dirty="0" smtClean="0"/>
                        <a:t> pays us to use an </a:t>
                      </a:r>
                      <a:br>
                        <a:rPr lang="en-US" baseline="0" dirty="0" smtClean="0"/>
                      </a:br>
                      <a:r>
                        <a:rPr lang="en-US" baseline="0" dirty="0" smtClean="0"/>
                        <a:t>e-</a:t>
                      </a:r>
                      <a:r>
                        <a:rPr lang="en-US" baseline="0" dirty="0" err="1" smtClean="0"/>
                        <a:t>comm</a:t>
                      </a:r>
                      <a:r>
                        <a:rPr lang="en-US" baseline="0" dirty="0" smtClean="0"/>
                        <a:t> package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 / 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 / 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 / 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7.2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Outsource</a:t>
                      </a:r>
                      <a:r>
                        <a:rPr lang="en-US" baseline="0" dirty="0" smtClean="0"/>
                        <a:t> the whole thing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 / 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 / 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 / 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8601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 smtClean="0"/>
              <a:t>Conclusion</a:t>
            </a:r>
            <a:endParaRPr lang="en-CA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Packages are great if you want to save money and get up and running sooner rather than later</a:t>
            </a:r>
          </a:p>
          <a:p>
            <a:r>
              <a:rPr lang="en-US" dirty="0" smtClean="0"/>
              <a:t>Custom-built solutions cost more but will exactly fit your business needs, easier to build on top  of</a:t>
            </a:r>
          </a:p>
          <a:p>
            <a:r>
              <a:rPr lang="en-US" dirty="0" smtClean="0"/>
              <a:t>If you are setting up your own hosting, shared hosting is best. Use a VPS.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584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 smtClean="0"/>
              <a:t>Want To Know More?</a:t>
            </a:r>
            <a:endParaRPr lang="en-CA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858951"/>
            <a:ext cx="8946541" cy="4195481"/>
          </a:xfrm>
        </p:spPr>
        <p:txBody>
          <a:bodyPr/>
          <a:lstStyle/>
          <a:p>
            <a:r>
              <a:rPr lang="en-US" sz="3200" dirty="0" smtClean="0"/>
              <a:t>Information Session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624" y="2974641"/>
            <a:ext cx="8237117" cy="3378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485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9780" y="3093008"/>
            <a:ext cx="3334215" cy="333421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8143" y="570946"/>
            <a:ext cx="5163126" cy="2522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361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6878" y="1432432"/>
            <a:ext cx="9404723" cy="1400530"/>
          </a:xfrm>
        </p:spPr>
        <p:txBody>
          <a:bodyPr/>
          <a:lstStyle/>
          <a:p>
            <a:r>
              <a:rPr lang="en-US" sz="10000" dirty="0" smtClean="0"/>
              <a:t>WEBSITE</a:t>
            </a:r>
            <a:endParaRPr lang="en-US" sz="10000" dirty="0"/>
          </a:p>
        </p:txBody>
      </p:sp>
    </p:spTree>
    <p:extLst>
      <p:ext uri="{BB962C8B-B14F-4D97-AF65-F5344CB8AC3E}">
        <p14:creationId xmlns:p14="http://schemas.microsoft.com/office/powerpoint/2010/main" val="2379389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 smtClean="0"/>
              <a:t>A Website From Us</a:t>
            </a:r>
            <a:endParaRPr lang="en-CA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4003" y="2034445"/>
            <a:ext cx="8946541" cy="4195481"/>
          </a:xfrm>
        </p:spPr>
        <p:txBody>
          <a:bodyPr/>
          <a:lstStyle/>
          <a:p>
            <a:r>
              <a:rPr lang="en-US" dirty="0" smtClean="0"/>
              <a:t>Includes 4/5 Pages</a:t>
            </a:r>
          </a:p>
          <a:p>
            <a:r>
              <a:rPr lang="en-US" dirty="0" smtClean="0"/>
              <a:t>2 Forms</a:t>
            </a:r>
          </a:p>
          <a:p>
            <a:r>
              <a:rPr lang="en-US" dirty="0" smtClean="0"/>
              <a:t>Social Media Icons</a:t>
            </a:r>
          </a:p>
          <a:p>
            <a:r>
              <a:rPr lang="en-US" dirty="0" smtClean="0"/>
              <a:t>Map For Contact Page</a:t>
            </a:r>
          </a:p>
          <a:p>
            <a:r>
              <a:rPr lang="en-US" dirty="0" smtClean="0"/>
              <a:t>Designing a logo</a:t>
            </a:r>
          </a:p>
          <a:p>
            <a:r>
              <a:rPr lang="en-US" dirty="0" smtClean="0"/>
              <a:t>Blog/Newsletter </a:t>
            </a:r>
          </a:p>
          <a:p>
            <a:r>
              <a:rPr lang="en-US" dirty="0" smtClean="0"/>
              <a:t>E-commerce </a:t>
            </a:r>
          </a:p>
          <a:p>
            <a:r>
              <a:rPr lang="en-US" dirty="0" smtClean="0"/>
              <a:t>Chat Window</a:t>
            </a:r>
          </a:p>
          <a:p>
            <a:r>
              <a:rPr lang="en-US" dirty="0" smtClean="0"/>
              <a:t>Tech Support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3017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6878" y="1432432"/>
            <a:ext cx="9404723" cy="1400530"/>
          </a:xfrm>
        </p:spPr>
        <p:txBody>
          <a:bodyPr/>
          <a:lstStyle/>
          <a:p>
            <a:r>
              <a:rPr lang="en-US" sz="10000" dirty="0" smtClean="0"/>
              <a:t>HOSTING</a:t>
            </a:r>
            <a:endParaRPr lang="en-US" sz="10000" dirty="0"/>
          </a:p>
        </p:txBody>
      </p:sp>
    </p:spTree>
    <p:extLst>
      <p:ext uri="{BB962C8B-B14F-4D97-AF65-F5344CB8AC3E}">
        <p14:creationId xmlns:p14="http://schemas.microsoft.com/office/powerpoint/2010/main" val="845748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 smtClean="0"/>
              <a:t>Hosting Services</a:t>
            </a:r>
            <a:endParaRPr lang="en-CA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A web hosting service is a type of Internet hosting service that allows individuals and organizations to make their website accessible.</a:t>
            </a:r>
            <a:br>
              <a:rPr lang="en-CA" dirty="0"/>
            </a:br>
            <a:endParaRPr lang="en-CA" dirty="0"/>
          </a:p>
          <a:p>
            <a:pPr marL="0" indent="0">
              <a:buNone/>
            </a:pPr>
            <a:r>
              <a:rPr lang="en-CA" dirty="0"/>
              <a:t>Important details</a:t>
            </a:r>
            <a:endParaRPr lang="en-US" dirty="0"/>
          </a:p>
          <a:p>
            <a:r>
              <a:rPr lang="en-CA" dirty="0"/>
              <a:t> Availability – Website is </a:t>
            </a:r>
            <a:r>
              <a:rPr lang="en-US" dirty="0"/>
              <a:t>publicly reachable </a:t>
            </a:r>
            <a:endParaRPr lang="en-CA" dirty="0"/>
          </a:p>
          <a:p>
            <a:r>
              <a:rPr lang="en-CA" dirty="0"/>
              <a:t> Uptime vs Downtime - </a:t>
            </a:r>
            <a:r>
              <a:rPr lang="en-US" dirty="0"/>
              <a:t>System itself being online</a:t>
            </a: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SLA (Service Level Agreement) or the Terms of Service</a:t>
            </a:r>
          </a:p>
        </p:txBody>
      </p:sp>
    </p:spTree>
    <p:extLst>
      <p:ext uri="{BB962C8B-B14F-4D97-AF65-F5344CB8AC3E}">
        <p14:creationId xmlns:p14="http://schemas.microsoft.com/office/powerpoint/2010/main" val="162255796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 smtClean="0"/>
              <a:t>Hosting Services Continued</a:t>
            </a:r>
            <a:endParaRPr lang="en-CA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103" y="2302301"/>
            <a:ext cx="9841777" cy="4504899"/>
          </a:xfrm>
        </p:spPr>
        <p:txBody>
          <a:bodyPr>
            <a:normAutofit lnSpcReduction="10000"/>
          </a:bodyPr>
          <a:lstStyle/>
          <a:p>
            <a:r>
              <a:rPr lang="en-CA" dirty="0">
                <a:solidFill>
                  <a:schemeClr val="tx1">
                    <a:lumMod val="85000"/>
                  </a:schemeClr>
                </a:solidFill>
              </a:rPr>
              <a:t>Free web hosting service</a:t>
            </a:r>
          </a:p>
          <a:p>
            <a:r>
              <a:rPr lang="en-CA" b="1" dirty="0"/>
              <a:t>Shared web hosting service</a:t>
            </a:r>
          </a:p>
          <a:p>
            <a:r>
              <a:rPr lang="en-CA" dirty="0">
                <a:solidFill>
                  <a:schemeClr val="tx1">
                    <a:lumMod val="85000"/>
                  </a:schemeClr>
                </a:solidFill>
              </a:rPr>
              <a:t>Reseller web hosting</a:t>
            </a:r>
          </a:p>
          <a:p>
            <a:r>
              <a:rPr lang="en-CA" dirty="0">
                <a:solidFill>
                  <a:schemeClr val="tx1">
                    <a:lumMod val="85000"/>
                  </a:schemeClr>
                </a:solidFill>
              </a:rPr>
              <a:t>Virtual Dedicated Server</a:t>
            </a:r>
          </a:p>
          <a:p>
            <a:r>
              <a:rPr lang="en-CA" dirty="0">
                <a:solidFill>
                  <a:schemeClr val="tx1">
                    <a:lumMod val="85000"/>
                  </a:schemeClr>
                </a:solidFill>
              </a:rPr>
              <a:t>Dedicated hosting service</a:t>
            </a:r>
          </a:p>
          <a:p>
            <a:r>
              <a:rPr lang="en-CA" dirty="0">
                <a:solidFill>
                  <a:schemeClr val="tx1">
                    <a:lumMod val="85000"/>
                  </a:schemeClr>
                </a:solidFill>
              </a:rPr>
              <a:t>Managed hosting service</a:t>
            </a:r>
          </a:p>
          <a:p>
            <a:r>
              <a:rPr lang="en-CA" dirty="0">
                <a:solidFill>
                  <a:schemeClr val="tx1">
                    <a:lumMod val="85000"/>
                  </a:schemeClr>
                </a:solidFill>
              </a:rPr>
              <a:t>Colocation web hosting service</a:t>
            </a:r>
          </a:p>
          <a:p>
            <a:r>
              <a:rPr lang="en-CA" dirty="0">
                <a:solidFill>
                  <a:schemeClr val="tx1">
                    <a:lumMod val="85000"/>
                  </a:schemeClr>
                </a:solidFill>
              </a:rPr>
              <a:t>Cloud hosting</a:t>
            </a:r>
          </a:p>
          <a:p>
            <a:r>
              <a:rPr lang="en-CA" dirty="0">
                <a:solidFill>
                  <a:schemeClr val="tx1">
                    <a:lumMod val="85000"/>
                  </a:schemeClr>
                </a:solidFill>
              </a:rPr>
              <a:t>Clustered hosting</a:t>
            </a:r>
          </a:p>
          <a:p>
            <a:r>
              <a:rPr lang="en-CA" dirty="0">
                <a:solidFill>
                  <a:schemeClr val="tx1">
                    <a:lumMod val="85000"/>
                  </a:schemeClr>
                </a:solidFill>
              </a:rPr>
              <a:t>Grid hosting</a:t>
            </a:r>
          </a:p>
          <a:p>
            <a:r>
              <a:rPr lang="en-CA" dirty="0">
                <a:solidFill>
                  <a:schemeClr val="tx1">
                    <a:lumMod val="85000"/>
                  </a:schemeClr>
                </a:solidFill>
              </a:rPr>
              <a:t>Home server</a:t>
            </a:r>
            <a:endParaRPr lang="en-CA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162861" y="1539332"/>
            <a:ext cx="46442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2400" u="sng" dirty="0"/>
              <a:t>Types of Web Hosting Services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5636" y="2603007"/>
            <a:ext cx="4956728" cy="3192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34652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665636" y="2955931"/>
            <a:ext cx="4956728" cy="319202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2258" y="3218507"/>
            <a:ext cx="4431614" cy="2606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 smtClean="0"/>
              <a:t>Hosting Services Continued</a:t>
            </a:r>
            <a:endParaRPr lang="en-CA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103" y="2302301"/>
            <a:ext cx="9841777" cy="4504899"/>
          </a:xfrm>
        </p:spPr>
        <p:txBody>
          <a:bodyPr>
            <a:normAutofit lnSpcReduction="10000"/>
          </a:bodyPr>
          <a:lstStyle/>
          <a:p>
            <a:r>
              <a:rPr lang="en-CA" dirty="0">
                <a:solidFill>
                  <a:schemeClr val="tx1">
                    <a:lumMod val="85000"/>
                  </a:schemeClr>
                </a:solidFill>
              </a:rPr>
              <a:t>Free web hosting service</a:t>
            </a:r>
          </a:p>
          <a:p>
            <a:r>
              <a:rPr lang="en-CA" dirty="0">
                <a:solidFill>
                  <a:schemeClr val="tx1">
                    <a:lumMod val="85000"/>
                  </a:schemeClr>
                </a:solidFill>
              </a:rPr>
              <a:t>Shared web hosting service</a:t>
            </a:r>
          </a:p>
          <a:p>
            <a:r>
              <a:rPr lang="en-CA" dirty="0">
                <a:solidFill>
                  <a:schemeClr val="tx1">
                    <a:lumMod val="85000"/>
                  </a:schemeClr>
                </a:solidFill>
              </a:rPr>
              <a:t>Reseller web hosting</a:t>
            </a:r>
          </a:p>
          <a:p>
            <a:r>
              <a:rPr lang="en-CA" b="1" dirty="0"/>
              <a:t>Virtual Private Server</a:t>
            </a:r>
          </a:p>
          <a:p>
            <a:r>
              <a:rPr lang="en-CA" dirty="0">
                <a:solidFill>
                  <a:schemeClr val="tx1">
                    <a:lumMod val="85000"/>
                  </a:schemeClr>
                </a:solidFill>
              </a:rPr>
              <a:t>Dedicated hosting service</a:t>
            </a:r>
          </a:p>
          <a:p>
            <a:r>
              <a:rPr lang="en-CA" dirty="0">
                <a:solidFill>
                  <a:schemeClr val="tx1">
                    <a:lumMod val="85000"/>
                  </a:schemeClr>
                </a:solidFill>
              </a:rPr>
              <a:t>Managed hosting service</a:t>
            </a:r>
          </a:p>
          <a:p>
            <a:r>
              <a:rPr lang="en-CA" dirty="0">
                <a:solidFill>
                  <a:schemeClr val="tx1">
                    <a:lumMod val="85000"/>
                  </a:schemeClr>
                </a:solidFill>
              </a:rPr>
              <a:t>Colocation web hosting service</a:t>
            </a:r>
          </a:p>
          <a:p>
            <a:r>
              <a:rPr lang="en-CA" dirty="0">
                <a:solidFill>
                  <a:schemeClr val="tx1">
                    <a:lumMod val="85000"/>
                  </a:schemeClr>
                </a:solidFill>
              </a:rPr>
              <a:t>Cloud hosting</a:t>
            </a:r>
          </a:p>
          <a:p>
            <a:r>
              <a:rPr lang="en-CA" dirty="0">
                <a:solidFill>
                  <a:schemeClr val="tx1">
                    <a:lumMod val="85000"/>
                  </a:schemeClr>
                </a:solidFill>
              </a:rPr>
              <a:t>Clustered hosting</a:t>
            </a:r>
          </a:p>
          <a:p>
            <a:r>
              <a:rPr lang="en-CA" dirty="0">
                <a:solidFill>
                  <a:schemeClr val="tx1">
                    <a:lumMod val="85000"/>
                  </a:schemeClr>
                </a:solidFill>
              </a:rPr>
              <a:t>Grid hosting</a:t>
            </a:r>
          </a:p>
          <a:p>
            <a:r>
              <a:rPr lang="en-CA" dirty="0">
                <a:solidFill>
                  <a:schemeClr val="tx1">
                    <a:lumMod val="85000"/>
                  </a:schemeClr>
                </a:solidFill>
              </a:rPr>
              <a:t>Home server</a:t>
            </a:r>
            <a:endParaRPr lang="en-CA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162861" y="1539332"/>
            <a:ext cx="46442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2400" u="sng" dirty="0"/>
              <a:t>Types of Web Hosting Services</a:t>
            </a:r>
          </a:p>
        </p:txBody>
      </p:sp>
    </p:spTree>
    <p:extLst>
      <p:ext uri="{BB962C8B-B14F-4D97-AF65-F5344CB8AC3E}">
        <p14:creationId xmlns:p14="http://schemas.microsoft.com/office/powerpoint/2010/main" val="87291163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9083" y="2955931"/>
            <a:ext cx="4953281" cy="319202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 smtClean="0"/>
              <a:t>Hosting Services Continued</a:t>
            </a:r>
            <a:endParaRPr lang="en-CA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103" y="2302301"/>
            <a:ext cx="9841777" cy="4504899"/>
          </a:xfrm>
        </p:spPr>
        <p:txBody>
          <a:bodyPr>
            <a:normAutofit lnSpcReduction="10000"/>
          </a:bodyPr>
          <a:lstStyle/>
          <a:p>
            <a:r>
              <a:rPr lang="en-CA" dirty="0">
                <a:solidFill>
                  <a:schemeClr val="tx1">
                    <a:lumMod val="85000"/>
                  </a:schemeClr>
                </a:solidFill>
              </a:rPr>
              <a:t>Free web hosting service</a:t>
            </a:r>
          </a:p>
          <a:p>
            <a:r>
              <a:rPr lang="en-CA" dirty="0">
                <a:solidFill>
                  <a:schemeClr val="tx1">
                    <a:lumMod val="85000"/>
                  </a:schemeClr>
                </a:solidFill>
              </a:rPr>
              <a:t>Shared web hosting service</a:t>
            </a:r>
          </a:p>
          <a:p>
            <a:r>
              <a:rPr lang="en-CA" dirty="0">
                <a:solidFill>
                  <a:schemeClr val="tx1">
                    <a:lumMod val="85000"/>
                  </a:schemeClr>
                </a:solidFill>
              </a:rPr>
              <a:t>Reseller web hosting</a:t>
            </a:r>
          </a:p>
          <a:p>
            <a:r>
              <a:rPr lang="en-CA" dirty="0">
                <a:solidFill>
                  <a:schemeClr val="tx1">
                    <a:lumMod val="85000"/>
                  </a:schemeClr>
                </a:solidFill>
              </a:rPr>
              <a:t>Virtual Private Server</a:t>
            </a:r>
          </a:p>
          <a:p>
            <a:r>
              <a:rPr lang="en-CA" dirty="0">
                <a:solidFill>
                  <a:schemeClr val="tx1">
                    <a:lumMod val="85000"/>
                  </a:schemeClr>
                </a:solidFill>
              </a:rPr>
              <a:t>Dedicated hosting service</a:t>
            </a:r>
          </a:p>
          <a:p>
            <a:r>
              <a:rPr lang="en-CA" dirty="0">
                <a:solidFill>
                  <a:schemeClr val="tx1">
                    <a:lumMod val="85000"/>
                  </a:schemeClr>
                </a:solidFill>
              </a:rPr>
              <a:t>Managed hosting service</a:t>
            </a:r>
          </a:p>
          <a:p>
            <a:r>
              <a:rPr lang="en-CA" b="1" dirty="0"/>
              <a:t>Colocation web hosting service</a:t>
            </a:r>
          </a:p>
          <a:p>
            <a:r>
              <a:rPr lang="en-CA" dirty="0">
                <a:solidFill>
                  <a:schemeClr val="tx1">
                    <a:lumMod val="85000"/>
                  </a:schemeClr>
                </a:solidFill>
              </a:rPr>
              <a:t>Cloud hosting</a:t>
            </a:r>
          </a:p>
          <a:p>
            <a:r>
              <a:rPr lang="en-CA" dirty="0">
                <a:solidFill>
                  <a:schemeClr val="tx1">
                    <a:lumMod val="85000"/>
                  </a:schemeClr>
                </a:solidFill>
              </a:rPr>
              <a:t>Clustered hosting</a:t>
            </a:r>
          </a:p>
          <a:p>
            <a:r>
              <a:rPr lang="en-CA" dirty="0">
                <a:solidFill>
                  <a:schemeClr val="tx1">
                    <a:lumMod val="85000"/>
                  </a:schemeClr>
                </a:solidFill>
              </a:rPr>
              <a:t>Grid hosting</a:t>
            </a:r>
          </a:p>
          <a:p>
            <a:r>
              <a:rPr lang="en-CA" dirty="0">
                <a:solidFill>
                  <a:schemeClr val="tx1">
                    <a:lumMod val="85000"/>
                  </a:schemeClr>
                </a:solidFill>
              </a:rPr>
              <a:t>Home server</a:t>
            </a:r>
            <a:endParaRPr lang="en-CA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162861" y="1539332"/>
            <a:ext cx="46442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2400" u="sng" dirty="0"/>
              <a:t>Types of Web Hosting Services</a:t>
            </a:r>
          </a:p>
        </p:txBody>
      </p:sp>
    </p:spTree>
    <p:extLst>
      <p:ext uri="{BB962C8B-B14F-4D97-AF65-F5344CB8AC3E}">
        <p14:creationId xmlns:p14="http://schemas.microsoft.com/office/powerpoint/2010/main" val="256524923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345</TotalTime>
  <Words>570</Words>
  <Application>Microsoft Office PowerPoint</Application>
  <PresentationFormat>Widescreen</PresentationFormat>
  <Paragraphs>171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Aharoni</vt:lpstr>
      <vt:lpstr>Arial</vt:lpstr>
      <vt:lpstr>Century Gothic</vt:lpstr>
      <vt:lpstr>Wingdings 3</vt:lpstr>
      <vt:lpstr>Ion</vt:lpstr>
      <vt:lpstr> WEB DESIGN</vt:lpstr>
      <vt:lpstr>Welcome To KM3</vt:lpstr>
      <vt:lpstr>WEBSITE</vt:lpstr>
      <vt:lpstr>A Website From Us</vt:lpstr>
      <vt:lpstr>HOSTING</vt:lpstr>
      <vt:lpstr>Hosting Services</vt:lpstr>
      <vt:lpstr>Hosting Services Continued</vt:lpstr>
      <vt:lpstr>Hosting Services Continued</vt:lpstr>
      <vt:lpstr>Hosting Services Continued</vt:lpstr>
      <vt:lpstr>Recommendations</vt:lpstr>
      <vt:lpstr>PAYMENT OPTIONS</vt:lpstr>
      <vt:lpstr>Merchant Account</vt:lpstr>
      <vt:lpstr>Merchant Account</vt:lpstr>
      <vt:lpstr>Merchant Account</vt:lpstr>
      <vt:lpstr>Merchant Account</vt:lpstr>
      <vt:lpstr>Payment/ Merchant Summary</vt:lpstr>
      <vt:lpstr>SHOPPING CARTS</vt:lpstr>
      <vt:lpstr>E-commerce Packages Requirements</vt:lpstr>
      <vt:lpstr>E-commerce Packages  Free Options</vt:lpstr>
      <vt:lpstr>osCommerce</vt:lpstr>
      <vt:lpstr>E-commerce Packages  Wordpress/WooCommerce</vt:lpstr>
      <vt:lpstr>E-commerce Packages  Shopify</vt:lpstr>
      <vt:lpstr>SUMMARY</vt:lpstr>
      <vt:lpstr>MOMC Comparison</vt:lpstr>
      <vt:lpstr>Conclusion</vt:lpstr>
      <vt:lpstr>Want To Know More?</vt:lpstr>
      <vt:lpstr>PowerPoint Presentation</vt:lpstr>
    </vt:vector>
  </TitlesOfParts>
  <Company>VM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DESIGN</dc:title>
  <dc:creator>Jasmeen Kathuria</dc:creator>
  <cp:lastModifiedBy>Darcie Milliken</cp:lastModifiedBy>
  <cp:revision>72</cp:revision>
  <dcterms:created xsi:type="dcterms:W3CDTF">2014-11-18T19:37:42Z</dcterms:created>
  <dcterms:modified xsi:type="dcterms:W3CDTF">2014-11-19T19:50:43Z</dcterms:modified>
</cp:coreProperties>
</file>