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65" r:id="rId7"/>
    <p:sldId id="257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Tasks are answered" id="{B9B51309-D148-4332-87C2-07BE32FBCA3B}">
          <p14:sldIdLst>
            <p14:sldId id="262"/>
            <p14:sldId id="265"/>
            <p14:sldId id="257"/>
            <p14:sldId id="264"/>
            <p14:sldId id="266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ORUGANTI SAI TARUN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most loyal customers?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018"/>
            <a:ext cx="4876800" cy="487903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H</a:t>
            </a:r>
            <a:r>
              <a:rPr lang="en-IN" dirty="0" smtClean="0"/>
              <a:t>ere </a:t>
            </a:r>
            <a:r>
              <a:rPr lang="en-IN" dirty="0" err="1"/>
              <a:t>i</a:t>
            </a:r>
            <a:r>
              <a:rPr lang="en-IN" dirty="0"/>
              <a:t> identified the Most loyal </a:t>
            </a:r>
            <a:r>
              <a:rPr lang="en-IN" dirty="0" smtClean="0"/>
              <a:t>customers are </a:t>
            </a:r>
            <a:r>
              <a:rPr lang="en-IN" b="1" dirty="0"/>
              <a:t>TRIUMPH </a:t>
            </a:r>
            <a:r>
              <a:rPr lang="en-IN" b="1" dirty="0" smtClean="0"/>
              <a:t>INSULATION &amp; </a:t>
            </a:r>
            <a:r>
              <a:rPr lang="en-IN" b="1" dirty="0"/>
              <a:t>CORNING SHARED SERVICES.</a:t>
            </a:r>
            <a:r>
              <a:rPr lang="en-IN" b="1" dirty="0" smtClean="0"/>
              <a:t> </a:t>
            </a:r>
          </a:p>
          <a:p>
            <a:pPr algn="just"/>
            <a:r>
              <a:rPr lang="en-IN" dirty="0" smtClean="0"/>
              <a:t>TRIUMPH INSULATION</a:t>
            </a:r>
            <a:r>
              <a:rPr lang="en-IN" dirty="0" smtClean="0">
                <a:latin typeface="+mj-lt"/>
              </a:rPr>
              <a:t> This Customer </a:t>
            </a:r>
            <a:r>
              <a:rPr lang="en-IN" dirty="0">
                <a:latin typeface="+mj-lt"/>
              </a:rPr>
              <a:t>generates the revenue </a:t>
            </a:r>
            <a:r>
              <a:rPr lang="en-IN" dirty="0" smtClean="0">
                <a:latin typeface="+mj-lt"/>
              </a:rPr>
              <a:t>is 3,55,92,531.239999995, </a:t>
            </a:r>
            <a:r>
              <a:rPr lang="en-IN" dirty="0">
                <a:latin typeface="+mj-lt"/>
              </a:rPr>
              <a:t>also the total cost </a:t>
            </a:r>
            <a:r>
              <a:rPr lang="en-IN" dirty="0" smtClean="0">
                <a:latin typeface="+mj-lt"/>
              </a:rPr>
              <a:t>is 2,26,21,006.61 and </a:t>
            </a:r>
            <a:r>
              <a:rPr lang="en-IN" dirty="0">
                <a:latin typeface="+mj-lt"/>
              </a:rPr>
              <a:t>total Margin </a:t>
            </a:r>
            <a:r>
              <a:rPr lang="en-IN" dirty="0" smtClean="0">
                <a:latin typeface="+mj-lt"/>
              </a:rPr>
              <a:t>is 1,29,71,524.63.</a:t>
            </a:r>
          </a:p>
          <a:p>
            <a:pPr algn="just"/>
            <a:r>
              <a:rPr lang="en-IN" dirty="0" smtClean="0"/>
              <a:t>CORNING </a:t>
            </a:r>
            <a:r>
              <a:rPr lang="en-IN" dirty="0"/>
              <a:t>SHARED </a:t>
            </a:r>
            <a:r>
              <a:rPr lang="en-IN" dirty="0" smtClean="0"/>
              <a:t>SERVICES </a:t>
            </a:r>
            <a:r>
              <a:rPr lang="en-IN" dirty="0" smtClean="0">
                <a:latin typeface="+mj-lt"/>
              </a:rPr>
              <a:t>This </a:t>
            </a:r>
            <a:r>
              <a:rPr lang="en-IN" dirty="0">
                <a:latin typeface="+mj-lt"/>
              </a:rPr>
              <a:t>Customer generates the revenue </a:t>
            </a:r>
            <a:r>
              <a:rPr lang="en-IN" dirty="0" smtClean="0">
                <a:latin typeface="+mj-lt"/>
              </a:rPr>
              <a:t>is 1,28,43,518.780000001, </a:t>
            </a:r>
            <a:r>
              <a:rPr lang="en-IN" dirty="0">
                <a:latin typeface="+mj-lt"/>
              </a:rPr>
              <a:t>also the total cost </a:t>
            </a:r>
            <a:r>
              <a:rPr lang="en-IN" dirty="0" smtClean="0">
                <a:latin typeface="+mj-lt"/>
              </a:rPr>
              <a:t>is 20,77,213.24 and </a:t>
            </a:r>
            <a:r>
              <a:rPr lang="en-IN" dirty="0">
                <a:latin typeface="+mj-lt"/>
              </a:rPr>
              <a:t>total Margin </a:t>
            </a:r>
            <a:r>
              <a:rPr lang="en-IN" dirty="0" smtClean="0">
                <a:latin typeface="+mj-lt"/>
              </a:rPr>
              <a:t>is 1,07,66,305.540000001.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62" y="4494970"/>
            <a:ext cx="2669384" cy="186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95" y="4494970"/>
            <a:ext cx="2669384" cy="1868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4" y="1419299"/>
            <a:ext cx="4533361" cy="31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</a:t>
            </a:r>
            <a:r>
              <a:rPr lang="en-US" dirty="0"/>
              <a:t>T</a:t>
            </a:r>
            <a:r>
              <a:rPr lang="en-US" dirty="0" smtClean="0"/>
              <a:t>ake the </a:t>
            </a:r>
            <a:r>
              <a:rPr lang="en-IN" dirty="0"/>
              <a:t>most loyal </a:t>
            </a:r>
            <a:r>
              <a:rPr lang="en-IN" dirty="0" smtClean="0"/>
              <a:t>customers: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3089" cy="4351338"/>
          </a:xfrm>
        </p:spPr>
        <p:txBody>
          <a:bodyPr>
            <a:noAutofit/>
          </a:bodyPr>
          <a:lstStyle/>
          <a:p>
            <a:pPr algn="just"/>
            <a:r>
              <a:rPr lang="en-IN" sz="1500" b="1" dirty="0" smtClean="0"/>
              <a:t>Reason1:-</a:t>
            </a:r>
            <a:r>
              <a:rPr lang="en-IN" sz="1500" dirty="0" smtClean="0"/>
              <a:t> TRIUMPH </a:t>
            </a:r>
            <a:r>
              <a:rPr lang="en-IN" sz="1500" dirty="0"/>
              <a:t>INSULATION buying cost is 2,26,21,006.61, the profit is 1,29,71,524.63 and revenue is 3,55,92,531.239999995</a:t>
            </a:r>
          </a:p>
          <a:p>
            <a:pPr algn="just"/>
            <a:r>
              <a:rPr lang="en-IN" sz="1500" b="1" dirty="0" smtClean="0"/>
              <a:t>Reason2:-</a:t>
            </a:r>
            <a:r>
              <a:rPr lang="en-IN" sz="1500" dirty="0" smtClean="0"/>
              <a:t> </a:t>
            </a:r>
            <a:r>
              <a:rPr lang="en-IN" sz="1500" dirty="0"/>
              <a:t>CORNING SHARED SERVICES buying cost is 20,77,213.24, the profit is </a:t>
            </a:r>
            <a:r>
              <a:rPr lang="en-IN" sz="1500" dirty="0" smtClean="0"/>
              <a:t>1,07,66,305.540000001 </a:t>
            </a:r>
            <a:r>
              <a:rPr lang="en-IN" sz="1500" dirty="0"/>
              <a:t>and </a:t>
            </a:r>
            <a:r>
              <a:rPr lang="en-IN" sz="1500" dirty="0" smtClean="0"/>
              <a:t>revenue </a:t>
            </a:r>
            <a:r>
              <a:rPr lang="en-IN" sz="1500" dirty="0"/>
              <a:t>is 1,28,43,518.780000001</a:t>
            </a:r>
          </a:p>
          <a:p>
            <a:pPr algn="just"/>
            <a:r>
              <a:rPr lang="en-IN" sz="1500" dirty="0"/>
              <a:t>comparing to </a:t>
            </a:r>
            <a:r>
              <a:rPr lang="en-IN" sz="1500" dirty="0" smtClean="0"/>
              <a:t>both, </a:t>
            </a:r>
            <a:r>
              <a:rPr lang="en-IN" sz="1500" b="1" dirty="0"/>
              <a:t>CORNING SHARED SERVICES buying cost is low and revenue is high approximately 6times </a:t>
            </a:r>
            <a:r>
              <a:rPr lang="en-IN" sz="1500" b="1" dirty="0" smtClean="0"/>
              <a:t>high to the cost </a:t>
            </a:r>
            <a:r>
              <a:rPr lang="en-IN" sz="1500" dirty="0" smtClean="0"/>
              <a:t>and it’s generates the 83% Margin to compare with revenue, cost and margin.</a:t>
            </a:r>
            <a:endParaRPr lang="en-IN" sz="1500" dirty="0"/>
          </a:p>
          <a:p>
            <a:pPr algn="just"/>
            <a:r>
              <a:rPr lang="en-IN" sz="1500" dirty="0"/>
              <a:t>The</a:t>
            </a:r>
            <a:r>
              <a:rPr lang="en-IN" sz="1500" b="1" dirty="0"/>
              <a:t> TRIUMPH </a:t>
            </a:r>
            <a:r>
              <a:rPr lang="en-IN" sz="1500" b="1" dirty="0" smtClean="0"/>
              <a:t>INSULATION </a:t>
            </a:r>
            <a:r>
              <a:rPr lang="en-IN" sz="1500" b="1" dirty="0"/>
              <a:t>buying cost is </a:t>
            </a:r>
            <a:r>
              <a:rPr lang="en-IN" sz="1500" b="1" dirty="0" smtClean="0"/>
              <a:t>high and </a:t>
            </a:r>
            <a:r>
              <a:rPr lang="en-IN" sz="1500" b="1" dirty="0"/>
              <a:t>revenue is high</a:t>
            </a:r>
            <a:r>
              <a:rPr lang="en-IN" sz="1500" b="1" dirty="0" smtClean="0"/>
              <a:t> </a:t>
            </a:r>
            <a:r>
              <a:rPr lang="en-IN" sz="1500" b="1" dirty="0"/>
              <a:t>approximately just double to the </a:t>
            </a:r>
            <a:r>
              <a:rPr lang="en-IN" sz="1500" b="1" dirty="0" smtClean="0"/>
              <a:t>cost.</a:t>
            </a:r>
            <a:r>
              <a:rPr lang="en-IN" sz="1500" dirty="0"/>
              <a:t> and it’s generates the </a:t>
            </a:r>
            <a:r>
              <a:rPr lang="en-IN" sz="1500" dirty="0" smtClean="0"/>
              <a:t>36% </a:t>
            </a:r>
            <a:r>
              <a:rPr lang="en-IN" sz="1500" dirty="0"/>
              <a:t>Margin to compare with revenue, cost and margin.</a:t>
            </a:r>
          </a:p>
          <a:p>
            <a:pPr algn="just"/>
            <a:r>
              <a:rPr lang="en-IN" sz="1500" b="1" dirty="0" smtClean="0"/>
              <a:t>so </a:t>
            </a:r>
            <a:r>
              <a:rPr lang="en-IN" sz="1500" b="1" dirty="0" err="1"/>
              <a:t>i</a:t>
            </a:r>
            <a:r>
              <a:rPr lang="en-IN" sz="1500" b="1" dirty="0"/>
              <a:t> am </a:t>
            </a:r>
            <a:r>
              <a:rPr lang="en-IN" sz="1500" b="1" dirty="0" smtClean="0"/>
              <a:t>taken </a:t>
            </a:r>
            <a:r>
              <a:rPr lang="en-IN" sz="1500" b="1" dirty="0"/>
              <a:t>the decision is CORNING SHARED SERVICES </a:t>
            </a:r>
            <a:r>
              <a:rPr lang="en-IN" sz="1500" b="1" dirty="0" smtClean="0"/>
              <a:t>and </a:t>
            </a:r>
            <a:r>
              <a:rPr lang="en-IN" sz="1500" b="1" dirty="0"/>
              <a:t>TRIUMPH </a:t>
            </a:r>
            <a:r>
              <a:rPr lang="en-IN" sz="1500" b="1" dirty="0" smtClean="0"/>
              <a:t>INSULATION are </a:t>
            </a:r>
            <a:r>
              <a:rPr lang="en-IN" sz="1500" b="1" dirty="0"/>
              <a:t>Most loyal </a:t>
            </a:r>
            <a:r>
              <a:rPr lang="en-IN" sz="1500" b="1" dirty="0" smtClean="0"/>
              <a:t>Customer</a:t>
            </a:r>
            <a:r>
              <a:rPr lang="en-IN" sz="1500" dirty="0" smtClean="0"/>
              <a:t>.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30690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Which </a:t>
            </a:r>
            <a:r>
              <a:rPr lang="en-IN" dirty="0"/>
              <a:t>customers contribute the most to their revenue?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0917" cy="4433752"/>
          </a:xfrm>
        </p:spPr>
        <p:txBody>
          <a:bodyPr>
            <a:normAutofit/>
          </a:bodyPr>
          <a:lstStyle/>
          <a:p>
            <a:r>
              <a:rPr lang="en-IN" dirty="0"/>
              <a:t>Here </a:t>
            </a:r>
            <a:r>
              <a:rPr lang="en-IN" dirty="0" err="1"/>
              <a:t>i</a:t>
            </a:r>
            <a:r>
              <a:rPr lang="en-IN" dirty="0"/>
              <a:t> identified the </a:t>
            </a:r>
            <a:r>
              <a:rPr lang="en-IN" b="1" dirty="0"/>
              <a:t>"CORNING SHARED SERVICES"</a:t>
            </a:r>
            <a:r>
              <a:rPr lang="en-IN" dirty="0"/>
              <a:t> are </a:t>
            </a:r>
            <a:r>
              <a:rPr lang="en-IN" dirty="0" smtClean="0"/>
              <a:t>contributing the revenue is </a:t>
            </a:r>
            <a:r>
              <a:rPr lang="en-IN" b="1" dirty="0" smtClean="0"/>
              <a:t>1,28,43,518.780000001.</a:t>
            </a:r>
            <a:endParaRPr lang="en-IN" b="1" dirty="0"/>
          </a:p>
          <a:p>
            <a:r>
              <a:rPr lang="en-IN" b="1" dirty="0" smtClean="0"/>
              <a:t>"</a:t>
            </a:r>
            <a:r>
              <a:rPr lang="en-IN" b="1" dirty="0"/>
              <a:t>TRIUMPH INSULATION" </a:t>
            </a:r>
            <a:r>
              <a:rPr lang="en-IN" dirty="0"/>
              <a:t>are contributing </a:t>
            </a:r>
            <a:r>
              <a:rPr lang="en-IN" dirty="0" smtClean="0"/>
              <a:t>the </a:t>
            </a:r>
            <a:r>
              <a:rPr lang="en-IN" dirty="0"/>
              <a:t>revenue is </a:t>
            </a:r>
            <a:r>
              <a:rPr lang="en-IN" b="1" dirty="0"/>
              <a:t>3,55,92,531.239999995.</a:t>
            </a:r>
          </a:p>
          <a:p>
            <a:r>
              <a:rPr lang="en-IN" b="1" dirty="0" smtClean="0"/>
              <a:t>So </a:t>
            </a:r>
            <a:r>
              <a:rPr lang="en-IN" b="1" dirty="0"/>
              <a:t>these both customers contribute the most to their revenue. 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4" y="1825625"/>
            <a:ext cx="6245280" cy="43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part numbers </a:t>
            </a:r>
            <a:r>
              <a:rPr lang="en-IN" dirty="0" smtClean="0"/>
              <a:t>bring</a:t>
            </a:r>
            <a:br>
              <a:rPr lang="en-IN" dirty="0" smtClean="0"/>
            </a:br>
            <a:r>
              <a:rPr lang="en-IN" dirty="0" smtClean="0"/>
              <a:t>in </a:t>
            </a:r>
            <a:r>
              <a:rPr lang="en-IN" dirty="0"/>
              <a:t>to significant portion of revenue?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74108"/>
            <a:ext cx="4626409" cy="4351338"/>
          </a:xfrm>
        </p:spPr>
        <p:txBody>
          <a:bodyPr/>
          <a:lstStyle/>
          <a:p>
            <a:r>
              <a:rPr lang="en-IN" b="1" dirty="0" smtClean="0"/>
              <a:t>                                                           PARTNUM(733648000): </a:t>
            </a:r>
            <a:r>
              <a:rPr lang="en-IN" dirty="0" smtClean="0"/>
              <a:t>3,00,50,020.380000003</a:t>
            </a:r>
          </a:p>
          <a:p>
            <a:r>
              <a:rPr lang="en-IN" b="1" dirty="0"/>
              <a:t>PARTNUM(735602000): </a:t>
            </a:r>
            <a:r>
              <a:rPr lang="en-IN" dirty="0"/>
              <a:t>1,56,52,151.350000001</a:t>
            </a:r>
            <a:endParaRPr lang="en-IN" dirty="0" smtClean="0"/>
          </a:p>
          <a:p>
            <a:r>
              <a:rPr lang="en-IN" b="1" dirty="0" smtClean="0"/>
              <a:t>PARTNUM(734370000</a:t>
            </a:r>
            <a:r>
              <a:rPr lang="en-IN" b="1" dirty="0"/>
              <a:t>): </a:t>
            </a:r>
            <a:r>
              <a:rPr lang="en-IN" dirty="0"/>
              <a:t>1,26,41,200.0</a:t>
            </a:r>
            <a:endParaRPr lang="en-IN" dirty="0" smtClean="0"/>
          </a:p>
          <a:p>
            <a:r>
              <a:rPr lang="en-IN" b="1" dirty="0" smtClean="0"/>
              <a:t>These 3 </a:t>
            </a:r>
            <a:r>
              <a:rPr lang="en-IN" b="1" dirty="0"/>
              <a:t>part numbers bring in to significant portion of revenue</a:t>
            </a:r>
            <a:r>
              <a:rPr lang="en-IN" b="1" dirty="0" smtClean="0"/>
              <a:t>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10" y="1774108"/>
            <a:ext cx="6010275" cy="38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parts </a:t>
            </a:r>
            <a:r>
              <a:rPr lang="en-IN" dirty="0" smtClean="0"/>
              <a:t>have the highest profit margin?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9561"/>
            <a:ext cx="4814868" cy="4351338"/>
          </a:xfrm>
        </p:spPr>
        <p:txBody>
          <a:bodyPr/>
          <a:lstStyle/>
          <a:p>
            <a:r>
              <a:rPr lang="en-IN" b="1" dirty="0" smtClean="0"/>
              <a:t>                                                         PARTNUM(733648000</a:t>
            </a:r>
            <a:r>
              <a:rPr lang="en-IN" b="1" dirty="0"/>
              <a:t>): </a:t>
            </a:r>
            <a:r>
              <a:rPr lang="en-IN" dirty="0" smtClean="0"/>
              <a:t>1,09,88,584.309999999</a:t>
            </a:r>
          </a:p>
          <a:p>
            <a:r>
              <a:rPr lang="en-IN" b="1" dirty="0" smtClean="0"/>
              <a:t>PARTNUM(735602000</a:t>
            </a:r>
            <a:r>
              <a:rPr lang="en-IN" b="1" dirty="0"/>
              <a:t>): </a:t>
            </a:r>
            <a:r>
              <a:rPr lang="en-IN" dirty="0" smtClean="0"/>
              <a:t>1,02,02,203.26</a:t>
            </a:r>
          </a:p>
          <a:p>
            <a:r>
              <a:rPr lang="en-IN" b="1" dirty="0" smtClean="0"/>
              <a:t>PARTNUM(734370000</a:t>
            </a:r>
            <a:r>
              <a:rPr lang="en-IN" b="1" dirty="0"/>
              <a:t>): </a:t>
            </a:r>
            <a:r>
              <a:rPr lang="en-IN" dirty="0" smtClean="0"/>
              <a:t>1,06,27,732.81</a:t>
            </a:r>
          </a:p>
          <a:p>
            <a:r>
              <a:rPr lang="en-IN" b="1" dirty="0" smtClean="0"/>
              <a:t>These 3 parts </a:t>
            </a:r>
            <a:r>
              <a:rPr lang="en-IN" b="1" dirty="0"/>
              <a:t>have the </a:t>
            </a:r>
            <a:r>
              <a:rPr lang="en-IN" b="1" dirty="0" smtClean="0"/>
              <a:t>Highest Profit </a:t>
            </a:r>
            <a:r>
              <a:rPr lang="en-IN" b="1" dirty="0"/>
              <a:t>M</a:t>
            </a:r>
            <a:r>
              <a:rPr lang="en-IN" b="1" dirty="0" smtClean="0"/>
              <a:t>argin.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69" y="1619561"/>
            <a:ext cx="563335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672696"/>
            <a:ext cx="5859506" cy="218722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data which is provided by the Customer that is representative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To identify the loyal customers, I am taken mean of the data and analysis the data &gt;mean, for easy to identified the loyal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Derivative fields </a:t>
            </a:r>
            <a:r>
              <a:rPr lang="en-US" sz="1800" dirty="0" smtClean="0"/>
              <a:t>: are done according to my knowledge what I am understand in data only.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solidFill>
                  <a:srgbClr val="DD462F"/>
                </a:solidFill>
              </a:rPr>
              <a:t>Thank You &amp; Regards</a:t>
            </a:r>
            <a:endParaRPr lang="en-US" sz="1800" dirty="0">
              <a:solidFill>
                <a:srgbClr val="DD462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200" dirty="0" smtClean="0">
                <a:solidFill>
                  <a:srgbClr val="D24726">
                    <a:alpha val="37000"/>
                  </a:srgbClr>
                </a:solidFill>
              </a:rPr>
              <a:t>Oruganti. Sai Tarun</a:t>
            </a:r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73</TotalTime>
  <Words>389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Assignment 2</vt:lpstr>
      <vt:lpstr>Who are the most loyal customers?</vt:lpstr>
      <vt:lpstr>Reasons To Take the most loyal customers: </vt:lpstr>
      <vt:lpstr>Which customers contribute the most to their revenue?</vt:lpstr>
      <vt:lpstr>What part numbers bring in to significant portion of revenue?</vt:lpstr>
      <vt:lpstr>What parts have the highest profit margin?</vt:lpstr>
      <vt:lpstr>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DELL</dc:creator>
  <cp:keywords/>
  <cp:lastModifiedBy>DELL</cp:lastModifiedBy>
  <cp:revision>11</cp:revision>
  <dcterms:created xsi:type="dcterms:W3CDTF">2020-11-08T13:16:38Z</dcterms:created>
  <dcterms:modified xsi:type="dcterms:W3CDTF">2020-11-08T14:30:29Z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