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Predicting Solar Power Output Using Linear Regression</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E0D94DB-4867-177F-836D-B4ABFE4D1503}"/>
              </a:ext>
            </a:extLst>
          </p:cNvPr>
          <p:cNvSpPr txBox="1"/>
          <p:nvPr/>
        </p:nvSpPr>
        <p:spPr>
          <a:xfrm>
            <a:off x="191911" y="1452615"/>
            <a:ext cx="6106600" cy="666977"/>
          </a:xfrm>
          <a:prstGeom prst="rect">
            <a:avLst/>
          </a:prstGeom>
          <a:noFill/>
        </p:spPr>
        <p:txBody>
          <a:bodyPr wrap="square">
            <a:spAutoFit/>
          </a:bodyPr>
          <a:lstStyle/>
          <a:p>
            <a:r>
              <a:rPr lang="en-IN" dirty="0"/>
              <a:t>1. Understanding Solar Power and Its Influencing Factors</a:t>
            </a:r>
          </a:p>
        </p:txBody>
      </p:sp>
      <p:sp>
        <p:nvSpPr>
          <p:cNvPr id="11" name="TextBox 10">
            <a:extLst>
              <a:ext uri="{FF2B5EF4-FFF2-40B4-BE49-F238E27FC236}">
                <a16:creationId xmlns:a16="http://schemas.microsoft.com/office/drawing/2014/main" id="{2EE5E991-1E85-A2F7-72C8-CFBAD59DB2F1}"/>
              </a:ext>
            </a:extLst>
          </p:cNvPr>
          <p:cNvSpPr txBox="1"/>
          <p:nvPr/>
        </p:nvSpPr>
        <p:spPr>
          <a:xfrm>
            <a:off x="191911" y="2221034"/>
            <a:ext cx="6106600" cy="379656"/>
          </a:xfrm>
          <a:prstGeom prst="rect">
            <a:avLst/>
          </a:prstGeom>
          <a:noFill/>
        </p:spPr>
        <p:txBody>
          <a:bodyPr wrap="square">
            <a:spAutoFit/>
          </a:bodyPr>
          <a:lstStyle/>
          <a:p>
            <a:r>
              <a:rPr lang="en-IN" dirty="0"/>
              <a:t>2. Introduction to Linear Regression</a:t>
            </a:r>
          </a:p>
        </p:txBody>
      </p:sp>
      <p:sp>
        <p:nvSpPr>
          <p:cNvPr id="13" name="TextBox 12">
            <a:extLst>
              <a:ext uri="{FF2B5EF4-FFF2-40B4-BE49-F238E27FC236}">
                <a16:creationId xmlns:a16="http://schemas.microsoft.com/office/drawing/2014/main" id="{2DA99227-C890-B6A0-9A64-A2B119D0CCFE}"/>
              </a:ext>
            </a:extLst>
          </p:cNvPr>
          <p:cNvSpPr txBox="1"/>
          <p:nvPr/>
        </p:nvSpPr>
        <p:spPr>
          <a:xfrm>
            <a:off x="191911" y="2680658"/>
            <a:ext cx="6106600" cy="379656"/>
          </a:xfrm>
          <a:prstGeom prst="rect">
            <a:avLst/>
          </a:prstGeom>
          <a:noFill/>
        </p:spPr>
        <p:txBody>
          <a:bodyPr wrap="square">
            <a:spAutoFit/>
          </a:bodyPr>
          <a:lstStyle/>
          <a:p>
            <a:r>
              <a:rPr lang="en-IN" dirty="0"/>
              <a:t>3. Data Collection and Preprocessing</a:t>
            </a:r>
          </a:p>
        </p:txBody>
      </p:sp>
      <p:sp>
        <p:nvSpPr>
          <p:cNvPr id="15" name="TextBox 14">
            <a:extLst>
              <a:ext uri="{FF2B5EF4-FFF2-40B4-BE49-F238E27FC236}">
                <a16:creationId xmlns:a16="http://schemas.microsoft.com/office/drawing/2014/main" id="{CEB24BC8-B914-9670-4157-0593A2018BB8}"/>
              </a:ext>
            </a:extLst>
          </p:cNvPr>
          <p:cNvSpPr txBox="1"/>
          <p:nvPr/>
        </p:nvSpPr>
        <p:spPr>
          <a:xfrm>
            <a:off x="191911" y="3196159"/>
            <a:ext cx="6106600" cy="666977"/>
          </a:xfrm>
          <a:prstGeom prst="rect">
            <a:avLst/>
          </a:prstGeom>
          <a:noFill/>
        </p:spPr>
        <p:txBody>
          <a:bodyPr wrap="square">
            <a:spAutoFit/>
          </a:bodyPr>
          <a:lstStyle/>
          <a:p>
            <a:r>
              <a:rPr lang="en-IN" dirty="0"/>
              <a:t>4. Implementing Linear Regression for Solar Power                  Prediction  </a:t>
            </a:r>
          </a:p>
        </p:txBody>
      </p:sp>
      <p:sp>
        <p:nvSpPr>
          <p:cNvPr id="17" name="TextBox 16">
            <a:extLst>
              <a:ext uri="{FF2B5EF4-FFF2-40B4-BE49-F238E27FC236}">
                <a16:creationId xmlns:a16="http://schemas.microsoft.com/office/drawing/2014/main" id="{570FD907-E0F6-9003-0470-B39009F1EB55}"/>
              </a:ext>
            </a:extLst>
          </p:cNvPr>
          <p:cNvSpPr txBox="1"/>
          <p:nvPr/>
        </p:nvSpPr>
        <p:spPr>
          <a:xfrm>
            <a:off x="199809" y="4060484"/>
            <a:ext cx="6106600" cy="379656"/>
          </a:xfrm>
          <a:prstGeom prst="rect">
            <a:avLst/>
          </a:prstGeom>
          <a:noFill/>
        </p:spPr>
        <p:txBody>
          <a:bodyPr wrap="square">
            <a:spAutoFit/>
          </a:bodyPr>
          <a:lstStyle/>
          <a:p>
            <a:r>
              <a:rPr lang="en-IN" dirty="0"/>
              <a:t>5. Model Evaluation and Optimization</a:t>
            </a:r>
          </a:p>
        </p:txBody>
      </p:sp>
      <p:sp>
        <p:nvSpPr>
          <p:cNvPr id="19" name="TextBox 18">
            <a:extLst>
              <a:ext uri="{FF2B5EF4-FFF2-40B4-BE49-F238E27FC236}">
                <a16:creationId xmlns:a16="http://schemas.microsoft.com/office/drawing/2014/main" id="{759F2FF7-AD35-CF7F-EDAA-E1AB6096B89D}"/>
              </a:ext>
            </a:extLst>
          </p:cNvPr>
          <p:cNvSpPr txBox="1"/>
          <p:nvPr/>
        </p:nvSpPr>
        <p:spPr>
          <a:xfrm>
            <a:off x="199809" y="4637489"/>
            <a:ext cx="6106600" cy="379656"/>
          </a:xfrm>
          <a:prstGeom prst="rect">
            <a:avLst/>
          </a:prstGeom>
          <a:noFill/>
        </p:spPr>
        <p:txBody>
          <a:bodyPr wrap="square">
            <a:spAutoFit/>
          </a:bodyPr>
          <a:lstStyle/>
          <a:p>
            <a:r>
              <a:rPr lang="en-IN" dirty="0"/>
              <a:t>6. Real-World Applications and Insights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AFD845C9-9021-F9CA-0348-EB67AD557808}"/>
              </a:ext>
            </a:extLst>
          </p:cNvPr>
          <p:cNvSpPr txBox="1"/>
          <p:nvPr/>
        </p:nvSpPr>
        <p:spPr>
          <a:xfrm>
            <a:off x="226612" y="1562897"/>
            <a:ext cx="6098650" cy="379656"/>
          </a:xfrm>
          <a:prstGeom prst="rect">
            <a:avLst/>
          </a:prstGeom>
          <a:noFill/>
        </p:spPr>
        <p:txBody>
          <a:bodyPr wrap="square">
            <a:spAutoFit/>
          </a:bodyPr>
          <a:lstStyle/>
          <a:p>
            <a:r>
              <a:rPr lang="en-IN" dirty="0"/>
              <a:t>1. Programming Language : Python </a:t>
            </a:r>
          </a:p>
        </p:txBody>
      </p:sp>
      <p:sp>
        <p:nvSpPr>
          <p:cNvPr id="6" name="TextBox 5">
            <a:extLst>
              <a:ext uri="{FF2B5EF4-FFF2-40B4-BE49-F238E27FC236}">
                <a16:creationId xmlns:a16="http://schemas.microsoft.com/office/drawing/2014/main" id="{0032FED4-B621-54C3-7604-0EB465481B49}"/>
              </a:ext>
            </a:extLst>
          </p:cNvPr>
          <p:cNvSpPr txBox="1"/>
          <p:nvPr/>
        </p:nvSpPr>
        <p:spPr>
          <a:xfrm>
            <a:off x="226611" y="1988713"/>
            <a:ext cx="6881854" cy="954300"/>
          </a:xfrm>
          <a:prstGeom prst="rect">
            <a:avLst/>
          </a:prstGeom>
          <a:noFill/>
        </p:spPr>
        <p:txBody>
          <a:bodyPr wrap="square">
            <a:spAutoFit/>
          </a:bodyPr>
          <a:lstStyle/>
          <a:p>
            <a:r>
              <a:rPr lang="en-IN" dirty="0"/>
              <a:t>2. Libraries and Frameworks : </a:t>
            </a:r>
          </a:p>
          <a:p>
            <a:r>
              <a:rPr lang="en-IN" dirty="0"/>
              <a:t>Pandas – Data manipulation and preprocessing.</a:t>
            </a:r>
          </a:p>
          <a:p>
            <a:r>
              <a:rPr lang="en-IN" dirty="0"/>
              <a:t>NumPy – Numerical operations and handling large datasets.</a:t>
            </a:r>
          </a:p>
        </p:txBody>
      </p:sp>
      <p:sp>
        <p:nvSpPr>
          <p:cNvPr id="8" name="TextBox 7">
            <a:extLst>
              <a:ext uri="{FF2B5EF4-FFF2-40B4-BE49-F238E27FC236}">
                <a16:creationId xmlns:a16="http://schemas.microsoft.com/office/drawing/2014/main" id="{59B0254B-EC30-DD3E-AB6B-3C319E013287}"/>
              </a:ext>
            </a:extLst>
          </p:cNvPr>
          <p:cNvSpPr txBox="1"/>
          <p:nvPr/>
        </p:nvSpPr>
        <p:spPr>
          <a:xfrm>
            <a:off x="226612" y="2972240"/>
            <a:ext cx="9147976" cy="1241622"/>
          </a:xfrm>
          <a:prstGeom prst="rect">
            <a:avLst/>
          </a:prstGeom>
          <a:noFill/>
        </p:spPr>
        <p:txBody>
          <a:bodyPr wrap="square">
            <a:spAutoFit/>
          </a:bodyPr>
          <a:lstStyle/>
          <a:p>
            <a:r>
              <a:rPr lang="en-IN" dirty="0"/>
              <a:t>3. For Machine Learning &amp; Regression </a:t>
            </a:r>
            <a:r>
              <a:rPr lang="en-IN" dirty="0" err="1"/>
              <a:t>Modeling</a:t>
            </a:r>
            <a:r>
              <a:rPr lang="en-IN" dirty="0"/>
              <a:t> :</a:t>
            </a:r>
          </a:p>
          <a:p>
            <a:r>
              <a:rPr lang="en-IN" dirty="0"/>
              <a:t>Scikit-learn – Linear regression </a:t>
            </a:r>
            <a:r>
              <a:rPr lang="en-IN" dirty="0" err="1"/>
              <a:t>modeling</a:t>
            </a:r>
            <a:r>
              <a:rPr lang="en-IN" dirty="0"/>
              <a:t>, evaluation metrics, and preprocessing.</a:t>
            </a:r>
          </a:p>
          <a:p>
            <a:r>
              <a:rPr lang="en-IN" dirty="0"/>
              <a:t>TensorFlow.js – Implementing regression models in the browser.</a:t>
            </a:r>
          </a:p>
          <a:p>
            <a:r>
              <a:rPr lang="en-IN" dirty="0" err="1"/>
              <a:t>Statsmodels</a:t>
            </a:r>
            <a:r>
              <a:rPr lang="en-IN" dirty="0"/>
              <a:t> – Advanced statistical </a:t>
            </a:r>
            <a:r>
              <a:rPr lang="en-IN" dirty="0" err="1"/>
              <a:t>modeling</a:t>
            </a:r>
            <a:r>
              <a:rPr lang="en-IN" dirty="0"/>
              <a:t> and in-depth regression analysis.</a:t>
            </a:r>
          </a:p>
        </p:txBody>
      </p:sp>
      <p:sp>
        <p:nvSpPr>
          <p:cNvPr id="10" name="TextBox 9">
            <a:extLst>
              <a:ext uri="{FF2B5EF4-FFF2-40B4-BE49-F238E27FC236}">
                <a16:creationId xmlns:a16="http://schemas.microsoft.com/office/drawing/2014/main" id="{6DFE5289-ED7C-BF6E-4F05-0169051A5EE9}"/>
              </a:ext>
            </a:extLst>
          </p:cNvPr>
          <p:cNvSpPr txBox="1"/>
          <p:nvPr/>
        </p:nvSpPr>
        <p:spPr>
          <a:xfrm>
            <a:off x="226613" y="4284507"/>
            <a:ext cx="9147975" cy="666977"/>
          </a:xfrm>
          <a:prstGeom prst="rect">
            <a:avLst/>
          </a:prstGeom>
          <a:noFill/>
        </p:spPr>
        <p:txBody>
          <a:bodyPr wrap="square">
            <a:spAutoFit/>
          </a:bodyPr>
          <a:lstStyle/>
          <a:p>
            <a:r>
              <a:rPr lang="en-IN" dirty="0"/>
              <a:t>4.For Data Visualization : </a:t>
            </a:r>
          </a:p>
          <a:p>
            <a:r>
              <a:rPr lang="en-IN" dirty="0"/>
              <a:t>Matplotlib &amp; Seaborn – Data exploration and correlation analysis.</a:t>
            </a:r>
          </a:p>
        </p:txBody>
      </p:sp>
      <p:sp>
        <p:nvSpPr>
          <p:cNvPr id="12" name="TextBox 11">
            <a:extLst>
              <a:ext uri="{FF2B5EF4-FFF2-40B4-BE49-F238E27FC236}">
                <a16:creationId xmlns:a16="http://schemas.microsoft.com/office/drawing/2014/main" id="{580A5BAA-78F5-6885-5C05-A1E335F30458}"/>
              </a:ext>
            </a:extLst>
          </p:cNvPr>
          <p:cNvSpPr txBox="1"/>
          <p:nvPr/>
        </p:nvSpPr>
        <p:spPr>
          <a:xfrm>
            <a:off x="226611" y="5092775"/>
            <a:ext cx="8965099" cy="954300"/>
          </a:xfrm>
          <a:prstGeom prst="rect">
            <a:avLst/>
          </a:prstGeom>
          <a:noFill/>
        </p:spPr>
        <p:txBody>
          <a:bodyPr wrap="square">
            <a:spAutoFit/>
          </a:bodyPr>
          <a:lstStyle/>
          <a:p>
            <a:r>
              <a:rPr lang="en-IN" dirty="0"/>
              <a:t>5. Development Environments :</a:t>
            </a:r>
          </a:p>
          <a:p>
            <a:r>
              <a:rPr lang="en-IN" dirty="0" err="1"/>
              <a:t>Jupyter</a:t>
            </a:r>
            <a:r>
              <a:rPr lang="en-IN" dirty="0"/>
              <a:t> Notebook / Google </a:t>
            </a:r>
            <a:r>
              <a:rPr lang="en-IN" dirty="0" err="1"/>
              <a:t>Colab</a:t>
            </a:r>
            <a:r>
              <a:rPr lang="en-IN" dirty="0"/>
              <a:t> – For prototyping and interactive coding.</a:t>
            </a:r>
          </a:p>
          <a:p>
            <a:r>
              <a:rPr lang="en-IN" dirty="0"/>
              <a:t>VS Code / PyCharm – For full-fledged development.</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03A877F9-E2CC-F926-B698-8175F7468CF2}"/>
              </a:ext>
            </a:extLst>
          </p:cNvPr>
          <p:cNvSpPr txBox="1"/>
          <p:nvPr/>
        </p:nvSpPr>
        <p:spPr>
          <a:xfrm>
            <a:off x="216010" y="1667261"/>
            <a:ext cx="11919668" cy="461665"/>
          </a:xfrm>
          <a:prstGeom prst="rect">
            <a:avLst/>
          </a:prstGeom>
          <a:noFill/>
        </p:spPr>
        <p:txBody>
          <a:bodyPr wrap="square">
            <a:spAutoFit/>
          </a:bodyPr>
          <a:lstStyle/>
          <a:p>
            <a:r>
              <a:rPr lang="en-IN" sz="1200" dirty="0"/>
              <a:t>Step 1: Define the objective: Predict solar power output based on weather conditions (e.g., sunlight hours, temperature, cloud cover).Identify the independent variables (features) and dependent variable (target):Features: Temperature, humidity, solar radiation, wind speed, cloud cover, time of </a:t>
            </a:r>
            <a:r>
              <a:rPr lang="en-IN" sz="1200" dirty="0" err="1"/>
              <a:t>day.Target</a:t>
            </a:r>
            <a:r>
              <a:rPr lang="en-IN" sz="1200" dirty="0"/>
              <a:t>: Solar power output (in kW or MW).</a:t>
            </a:r>
          </a:p>
        </p:txBody>
      </p:sp>
      <p:sp>
        <p:nvSpPr>
          <p:cNvPr id="8" name="TextBox 7">
            <a:extLst>
              <a:ext uri="{FF2B5EF4-FFF2-40B4-BE49-F238E27FC236}">
                <a16:creationId xmlns:a16="http://schemas.microsoft.com/office/drawing/2014/main" id="{B4C94E67-A9E1-3263-2AD0-E9672D8D2C77}"/>
              </a:ext>
            </a:extLst>
          </p:cNvPr>
          <p:cNvSpPr txBox="1"/>
          <p:nvPr/>
        </p:nvSpPr>
        <p:spPr>
          <a:xfrm>
            <a:off x="216010" y="2295179"/>
            <a:ext cx="11759980" cy="830997"/>
          </a:xfrm>
          <a:prstGeom prst="rect">
            <a:avLst/>
          </a:prstGeom>
          <a:noFill/>
        </p:spPr>
        <p:txBody>
          <a:bodyPr wrap="square">
            <a:spAutoFit/>
          </a:bodyPr>
          <a:lstStyle/>
          <a:p>
            <a:r>
              <a:rPr lang="en-IN" sz="1200" dirty="0"/>
              <a:t>Step 2: Data Preprocessing &amp; </a:t>
            </a:r>
            <a:r>
              <a:rPr lang="en-IN" sz="1200" dirty="0" err="1"/>
              <a:t>ExplorationHandling</a:t>
            </a:r>
            <a:r>
              <a:rPr lang="en-IN" sz="1200" dirty="0"/>
              <a:t> Missing Data: Impute missing values using mean, median, or </a:t>
            </a:r>
            <a:r>
              <a:rPr lang="en-IN" sz="1200" dirty="0" err="1"/>
              <a:t>interpolation.Outlier</a:t>
            </a:r>
            <a:r>
              <a:rPr lang="en-IN" sz="1200" dirty="0"/>
              <a:t> Detection: Identify and remove anomalies using box plots or z-score </a:t>
            </a:r>
            <a:r>
              <a:rPr lang="en-IN" sz="1200" dirty="0" err="1"/>
              <a:t>analysis.Feature</a:t>
            </a:r>
            <a:r>
              <a:rPr lang="en-IN" sz="1200" dirty="0"/>
              <a:t> </a:t>
            </a:r>
            <a:r>
              <a:rPr lang="en-IN" sz="1200" dirty="0" err="1"/>
              <a:t>Engineering:Convert</a:t>
            </a:r>
            <a:r>
              <a:rPr lang="en-IN" sz="1200" dirty="0"/>
              <a:t> categorical data (e.g., weather conditions) into numerical </a:t>
            </a:r>
            <a:r>
              <a:rPr lang="en-IN" sz="1200" dirty="0" err="1"/>
              <a:t>format.Create</a:t>
            </a:r>
            <a:r>
              <a:rPr lang="en-IN" sz="1200" dirty="0"/>
              <a:t> new features (e.g., solar panel angle, moving averages of past sunlight levels).Data Normalization: Scale numerical features using Min-Max scaling or </a:t>
            </a:r>
            <a:r>
              <a:rPr lang="en-IN" sz="1200" dirty="0" err="1"/>
              <a:t>Standardization.Exploratory</a:t>
            </a:r>
            <a:r>
              <a:rPr lang="en-IN" sz="1200" dirty="0"/>
              <a:t> Data Analysis (EDA):Use correlation matrices (heatmaps) to check relationships between </a:t>
            </a:r>
            <a:r>
              <a:rPr lang="en-IN" sz="1200" dirty="0" err="1"/>
              <a:t>variables.Visualize</a:t>
            </a:r>
            <a:r>
              <a:rPr lang="en-IN" sz="1200" dirty="0"/>
              <a:t> feature distributions using histograms, scatter plots, and box plots.</a:t>
            </a:r>
          </a:p>
        </p:txBody>
      </p:sp>
      <p:sp>
        <p:nvSpPr>
          <p:cNvPr id="10" name="TextBox 9">
            <a:extLst>
              <a:ext uri="{FF2B5EF4-FFF2-40B4-BE49-F238E27FC236}">
                <a16:creationId xmlns:a16="http://schemas.microsoft.com/office/drawing/2014/main" id="{C2C42843-740B-9C8C-1622-11DBF95AD03B}"/>
              </a:ext>
            </a:extLst>
          </p:cNvPr>
          <p:cNvSpPr txBox="1"/>
          <p:nvPr/>
        </p:nvSpPr>
        <p:spPr>
          <a:xfrm>
            <a:off x="219654" y="3335389"/>
            <a:ext cx="11857383" cy="646331"/>
          </a:xfrm>
          <a:prstGeom prst="rect">
            <a:avLst/>
          </a:prstGeom>
          <a:noFill/>
        </p:spPr>
        <p:txBody>
          <a:bodyPr wrap="square">
            <a:spAutoFit/>
          </a:bodyPr>
          <a:lstStyle/>
          <a:p>
            <a:r>
              <a:rPr lang="en-IN" sz="1200" dirty="0"/>
              <a:t>Step 3: Model Evaluation &amp; </a:t>
            </a:r>
            <a:r>
              <a:rPr lang="en-IN" sz="1200" dirty="0" err="1"/>
              <a:t>OptimizationEvaluate</a:t>
            </a:r>
            <a:r>
              <a:rPr lang="en-IN" sz="1200" dirty="0"/>
              <a:t> the model using performance </a:t>
            </a:r>
            <a:r>
              <a:rPr lang="en-IN" sz="1200" dirty="0" err="1"/>
              <a:t>metrics:Mean</a:t>
            </a:r>
            <a:r>
              <a:rPr lang="en-IN" sz="1200" dirty="0"/>
              <a:t> Absolute Error (MAE) – Measures average </a:t>
            </a:r>
            <a:r>
              <a:rPr lang="en-IN" sz="1200" dirty="0" err="1"/>
              <a:t>error.Mean</a:t>
            </a:r>
            <a:r>
              <a:rPr lang="en-IN" sz="1200" dirty="0"/>
              <a:t> Squared Error (MSE) – Penalizes larger errors.R² Score – Measures how well the model explains variations in </a:t>
            </a:r>
            <a:r>
              <a:rPr lang="en-IN" sz="1200" dirty="0" err="1"/>
              <a:t>data.Optimization</a:t>
            </a:r>
            <a:r>
              <a:rPr lang="en-IN" sz="1200" dirty="0"/>
              <a:t> </a:t>
            </a:r>
            <a:r>
              <a:rPr lang="en-IN" sz="1200" dirty="0" err="1"/>
              <a:t>Techniques:Feature</a:t>
            </a:r>
            <a:r>
              <a:rPr lang="en-IN" sz="1200" dirty="0"/>
              <a:t> Selection: Remove low-impact </a:t>
            </a:r>
            <a:r>
              <a:rPr lang="en-IN" sz="1200" dirty="0" err="1"/>
              <a:t>features.Polynomial</a:t>
            </a:r>
            <a:r>
              <a:rPr lang="en-IN" sz="1200" dirty="0"/>
              <a:t> Regression: Capture non-linearity in </a:t>
            </a:r>
            <a:r>
              <a:rPr lang="en-IN" sz="1200" dirty="0" err="1"/>
              <a:t>data.Regularization</a:t>
            </a:r>
            <a:r>
              <a:rPr lang="en-IN" sz="1200" dirty="0"/>
              <a:t> (Lasso, Ridge Regression): Prevent overfitting.</a:t>
            </a:r>
          </a:p>
        </p:txBody>
      </p:sp>
      <p:sp>
        <p:nvSpPr>
          <p:cNvPr id="12" name="TextBox 11">
            <a:extLst>
              <a:ext uri="{FF2B5EF4-FFF2-40B4-BE49-F238E27FC236}">
                <a16:creationId xmlns:a16="http://schemas.microsoft.com/office/drawing/2014/main" id="{34FBD68E-3DBF-B3D9-55AB-93C126531EF9}"/>
              </a:ext>
            </a:extLst>
          </p:cNvPr>
          <p:cNvSpPr txBox="1"/>
          <p:nvPr/>
        </p:nvSpPr>
        <p:spPr>
          <a:xfrm>
            <a:off x="268355" y="4234215"/>
            <a:ext cx="11428014" cy="461665"/>
          </a:xfrm>
          <a:prstGeom prst="rect">
            <a:avLst/>
          </a:prstGeom>
          <a:noFill/>
        </p:spPr>
        <p:txBody>
          <a:bodyPr wrap="square">
            <a:spAutoFit/>
          </a:bodyPr>
          <a:lstStyle/>
          <a:p>
            <a:r>
              <a:rPr lang="en-IN" sz="1200" dirty="0"/>
              <a:t>Step 4: Model Selection &amp; </a:t>
            </a:r>
            <a:r>
              <a:rPr lang="en-IN" sz="1200" dirty="0" err="1"/>
              <a:t>ImplementationChoose</a:t>
            </a:r>
            <a:r>
              <a:rPr lang="en-IN" sz="1200" dirty="0"/>
              <a:t> Linear Regression as the base </a:t>
            </a:r>
            <a:r>
              <a:rPr lang="en-IN" sz="1200" dirty="0" err="1"/>
              <a:t>model:Simple</a:t>
            </a:r>
            <a:r>
              <a:rPr lang="en-IN" sz="1200" dirty="0"/>
              <a:t> Linear Regression (if predicting output based on one factor, e.g., solar radiation).Multiple Linear Regression (if multiple factors affect the output).</a:t>
            </a:r>
          </a:p>
        </p:txBody>
      </p:sp>
      <p:sp>
        <p:nvSpPr>
          <p:cNvPr id="14" name="TextBox 13">
            <a:extLst>
              <a:ext uri="{FF2B5EF4-FFF2-40B4-BE49-F238E27FC236}">
                <a16:creationId xmlns:a16="http://schemas.microsoft.com/office/drawing/2014/main" id="{925DD446-0BE0-04FB-43F7-EAE80C32373B}"/>
              </a:ext>
            </a:extLst>
          </p:cNvPr>
          <p:cNvSpPr txBox="1"/>
          <p:nvPr/>
        </p:nvSpPr>
        <p:spPr>
          <a:xfrm>
            <a:off x="216010" y="4899802"/>
            <a:ext cx="12036950" cy="461665"/>
          </a:xfrm>
          <a:prstGeom prst="rect">
            <a:avLst/>
          </a:prstGeom>
          <a:noFill/>
        </p:spPr>
        <p:txBody>
          <a:bodyPr wrap="square">
            <a:spAutoFit/>
          </a:bodyPr>
          <a:lstStyle/>
          <a:p>
            <a:r>
              <a:rPr lang="en-IN" sz="1200" dirty="0"/>
              <a:t>Step 5: Model Monitoring &amp; </a:t>
            </a:r>
            <a:r>
              <a:rPr lang="en-IN" sz="1200" dirty="0" err="1"/>
              <a:t>UpdatesContinuously</a:t>
            </a:r>
            <a:r>
              <a:rPr lang="en-IN" sz="1200" dirty="0"/>
              <a:t> update the model with new real-time </a:t>
            </a:r>
            <a:r>
              <a:rPr lang="en-IN" sz="1200" dirty="0" err="1"/>
              <a:t>data.Implement</a:t>
            </a:r>
            <a:r>
              <a:rPr lang="en-IN" sz="1200" dirty="0"/>
              <a:t> feedback loops to improve </a:t>
            </a:r>
            <a:r>
              <a:rPr lang="en-IN" sz="1200" dirty="0" err="1"/>
              <a:t>accuracy.Automate</a:t>
            </a:r>
            <a:r>
              <a:rPr lang="en-IN" sz="1200" dirty="0"/>
              <a:t> model retraining using scheduled updates.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DBD13079-B90F-3EF0-752B-C1F7309B50DC}"/>
              </a:ext>
            </a:extLst>
          </p:cNvPr>
          <p:cNvSpPr txBox="1"/>
          <p:nvPr/>
        </p:nvSpPr>
        <p:spPr>
          <a:xfrm>
            <a:off x="1872533" y="2249841"/>
            <a:ext cx="7470250" cy="954107"/>
          </a:xfrm>
          <a:prstGeom prst="rect">
            <a:avLst/>
          </a:prstGeom>
          <a:noFill/>
        </p:spPr>
        <p:txBody>
          <a:bodyPr wrap="square">
            <a:spAutoFit/>
          </a:bodyPr>
          <a:lstStyle/>
          <a:p>
            <a:r>
              <a:rPr lang="en-IN" sz="2800" dirty="0"/>
              <a:t>Predicting Solar Power Output Using Linear Regression</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6" name="TextBox 5">
            <a:extLst>
              <a:ext uri="{FF2B5EF4-FFF2-40B4-BE49-F238E27FC236}">
                <a16:creationId xmlns:a16="http://schemas.microsoft.com/office/drawing/2014/main" id="{1949FF25-9AD2-2B2A-7AF8-07E1633D5120}"/>
              </a:ext>
            </a:extLst>
          </p:cNvPr>
          <p:cNvSpPr txBox="1"/>
          <p:nvPr/>
        </p:nvSpPr>
        <p:spPr>
          <a:xfrm>
            <a:off x="677847" y="1657307"/>
            <a:ext cx="11223267" cy="584775"/>
          </a:xfrm>
          <a:prstGeom prst="rect">
            <a:avLst/>
          </a:prstGeom>
          <a:noFill/>
        </p:spPr>
        <p:txBody>
          <a:bodyPr wrap="square">
            <a:spAutoFit/>
          </a:bodyPr>
          <a:lstStyle/>
          <a:p>
            <a:r>
              <a:rPr lang="en-IN" sz="1600" dirty="0"/>
              <a:t>1.Data Collection &amp; Preprocessing – Gather weather and solar power data, clean missing values, normalize features, and perform exploratory data analysis.</a:t>
            </a:r>
          </a:p>
        </p:txBody>
      </p:sp>
      <p:sp>
        <p:nvSpPr>
          <p:cNvPr id="8" name="TextBox 7">
            <a:extLst>
              <a:ext uri="{FF2B5EF4-FFF2-40B4-BE49-F238E27FC236}">
                <a16:creationId xmlns:a16="http://schemas.microsoft.com/office/drawing/2014/main" id="{252B22E5-5B7D-517A-9143-B44CA1CFB87E}"/>
              </a:ext>
            </a:extLst>
          </p:cNvPr>
          <p:cNvSpPr txBox="1"/>
          <p:nvPr/>
        </p:nvSpPr>
        <p:spPr>
          <a:xfrm>
            <a:off x="677847" y="2427848"/>
            <a:ext cx="11294829" cy="523220"/>
          </a:xfrm>
          <a:prstGeom prst="rect">
            <a:avLst/>
          </a:prstGeom>
          <a:noFill/>
        </p:spPr>
        <p:txBody>
          <a:bodyPr wrap="square">
            <a:spAutoFit/>
          </a:bodyPr>
          <a:lstStyle/>
          <a:p>
            <a:r>
              <a:rPr lang="en-IN" sz="1400" dirty="0"/>
              <a:t>2.Feature Selection &amp; Engineering – Identify key factors (e.g., sunlight, temperature, cloud cover) and create meaningful features for accurate predictions.</a:t>
            </a:r>
          </a:p>
        </p:txBody>
      </p:sp>
      <p:sp>
        <p:nvSpPr>
          <p:cNvPr id="10" name="TextBox 9">
            <a:extLst>
              <a:ext uri="{FF2B5EF4-FFF2-40B4-BE49-F238E27FC236}">
                <a16:creationId xmlns:a16="http://schemas.microsoft.com/office/drawing/2014/main" id="{EC2AAF94-5310-1B97-66FB-CAFFFDB22CBC}"/>
              </a:ext>
            </a:extLst>
          </p:cNvPr>
          <p:cNvSpPr txBox="1"/>
          <p:nvPr/>
        </p:nvSpPr>
        <p:spPr>
          <a:xfrm>
            <a:off x="677847" y="3446241"/>
            <a:ext cx="11040387" cy="307777"/>
          </a:xfrm>
          <a:prstGeom prst="rect">
            <a:avLst/>
          </a:prstGeom>
          <a:noFill/>
        </p:spPr>
        <p:txBody>
          <a:bodyPr wrap="square">
            <a:spAutoFit/>
          </a:bodyPr>
          <a:lstStyle/>
          <a:p>
            <a:r>
              <a:rPr lang="en-IN" sz="1400" dirty="0"/>
              <a:t>3.Model Training &amp; Implementation – Use Multiple Linear Regression, train on historical data, and </a:t>
            </a:r>
            <a:r>
              <a:rPr lang="en-IN" sz="1400" dirty="0" err="1"/>
              <a:t>analyze</a:t>
            </a:r>
            <a:r>
              <a:rPr lang="en-IN" sz="1400" dirty="0"/>
              <a:t> feature coefficients for insights.</a:t>
            </a:r>
          </a:p>
        </p:txBody>
      </p:sp>
      <p:sp>
        <p:nvSpPr>
          <p:cNvPr id="12" name="TextBox 11">
            <a:extLst>
              <a:ext uri="{FF2B5EF4-FFF2-40B4-BE49-F238E27FC236}">
                <a16:creationId xmlns:a16="http://schemas.microsoft.com/office/drawing/2014/main" id="{83CF8B59-2921-4A16-6247-D51675017F79}"/>
              </a:ext>
            </a:extLst>
          </p:cNvPr>
          <p:cNvSpPr txBox="1"/>
          <p:nvPr/>
        </p:nvSpPr>
        <p:spPr>
          <a:xfrm>
            <a:off x="687124" y="4070082"/>
            <a:ext cx="11575774" cy="523220"/>
          </a:xfrm>
          <a:prstGeom prst="rect">
            <a:avLst/>
          </a:prstGeom>
          <a:noFill/>
        </p:spPr>
        <p:txBody>
          <a:bodyPr wrap="square">
            <a:spAutoFit/>
          </a:bodyPr>
          <a:lstStyle/>
          <a:p>
            <a:r>
              <a:rPr lang="en-IN" sz="1400" dirty="0"/>
              <a:t>4.Model Evaluation &amp; Optimization – Assess performance using R² score, MAE, and MSE, optimize with feature selection, and apply regularization if needed.</a:t>
            </a:r>
          </a:p>
        </p:txBody>
      </p:sp>
      <p:sp>
        <p:nvSpPr>
          <p:cNvPr id="14" name="TextBox 13">
            <a:extLst>
              <a:ext uri="{FF2B5EF4-FFF2-40B4-BE49-F238E27FC236}">
                <a16:creationId xmlns:a16="http://schemas.microsoft.com/office/drawing/2014/main" id="{8A5948C4-5DF4-0F7C-3EA8-1F3684CBAF7E}"/>
              </a:ext>
            </a:extLst>
          </p:cNvPr>
          <p:cNvSpPr txBox="1"/>
          <p:nvPr/>
        </p:nvSpPr>
        <p:spPr>
          <a:xfrm>
            <a:off x="687124" y="4926607"/>
            <a:ext cx="10817752" cy="307777"/>
          </a:xfrm>
          <a:prstGeom prst="rect">
            <a:avLst/>
          </a:prstGeom>
          <a:noFill/>
        </p:spPr>
        <p:txBody>
          <a:bodyPr wrap="square">
            <a:spAutoFit/>
          </a:bodyPr>
          <a:lstStyle/>
          <a:p>
            <a:r>
              <a:rPr lang="en-IN" sz="1400" dirty="0"/>
              <a:t>5.Deployment &amp; Integration – TensorFlow.js, or Plotly.js, integrate with </a:t>
            </a:r>
            <a:r>
              <a:rPr lang="en-IN" sz="1400" dirty="0" err="1"/>
              <a:t>StatAnveshak</a:t>
            </a:r>
            <a:r>
              <a:rPr lang="en-IN" sz="1400" dirty="0"/>
              <a:t> for real-time interactive predictions.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136230B-4948-3976-4DBD-B7C41C9F55A0}"/>
              </a:ext>
            </a:extLst>
          </p:cNvPr>
          <p:cNvPicPr>
            <a:picLocks noChangeAspect="1"/>
          </p:cNvPicPr>
          <p:nvPr/>
        </p:nvPicPr>
        <p:blipFill>
          <a:blip r:embed="rId2"/>
          <a:stretch>
            <a:fillRect/>
          </a:stretch>
        </p:blipFill>
        <p:spPr>
          <a:xfrm>
            <a:off x="8153500" y="2520259"/>
            <a:ext cx="3757554" cy="2581051"/>
          </a:xfrm>
          <a:prstGeom prst="rect">
            <a:avLst/>
          </a:prstGeom>
        </p:spPr>
      </p:pic>
      <p:pic>
        <p:nvPicPr>
          <p:cNvPr id="6" name="Picture 5">
            <a:extLst>
              <a:ext uri="{FF2B5EF4-FFF2-40B4-BE49-F238E27FC236}">
                <a16:creationId xmlns:a16="http://schemas.microsoft.com/office/drawing/2014/main" id="{026CDB31-E62F-E1CB-8E4B-93D8FA8DADF7}"/>
              </a:ext>
            </a:extLst>
          </p:cNvPr>
          <p:cNvPicPr>
            <a:picLocks noChangeAspect="1"/>
          </p:cNvPicPr>
          <p:nvPr/>
        </p:nvPicPr>
        <p:blipFill>
          <a:blip r:embed="rId3"/>
          <a:stretch>
            <a:fillRect/>
          </a:stretch>
        </p:blipFill>
        <p:spPr>
          <a:xfrm>
            <a:off x="111319" y="2493691"/>
            <a:ext cx="4346030" cy="2607618"/>
          </a:xfrm>
          <a:prstGeom prst="rect">
            <a:avLst/>
          </a:prstGeom>
        </p:spPr>
      </p:pic>
      <p:pic>
        <p:nvPicPr>
          <p:cNvPr id="8" name="Picture 7">
            <a:extLst>
              <a:ext uri="{FF2B5EF4-FFF2-40B4-BE49-F238E27FC236}">
                <a16:creationId xmlns:a16="http://schemas.microsoft.com/office/drawing/2014/main" id="{7E3764F9-FD07-5B9E-8393-962077EDD0B2}"/>
              </a:ext>
            </a:extLst>
          </p:cNvPr>
          <p:cNvPicPr>
            <a:picLocks noChangeAspect="1"/>
          </p:cNvPicPr>
          <p:nvPr/>
        </p:nvPicPr>
        <p:blipFill>
          <a:blip r:embed="rId4"/>
          <a:stretch>
            <a:fillRect/>
          </a:stretch>
        </p:blipFill>
        <p:spPr>
          <a:xfrm>
            <a:off x="4175332" y="2364200"/>
            <a:ext cx="3649478" cy="273710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42315F2-B406-C688-155C-FBF5111607D5}"/>
              </a:ext>
            </a:extLst>
          </p:cNvPr>
          <p:cNvSpPr txBox="1"/>
          <p:nvPr/>
        </p:nvSpPr>
        <p:spPr>
          <a:xfrm>
            <a:off x="648030" y="2298068"/>
            <a:ext cx="10706431" cy="1816266"/>
          </a:xfrm>
          <a:prstGeom prst="rect">
            <a:avLst/>
          </a:prstGeom>
          <a:noFill/>
        </p:spPr>
        <p:txBody>
          <a:bodyPr wrap="square">
            <a:spAutoFit/>
          </a:bodyPr>
          <a:lstStyle/>
          <a:p>
            <a:r>
              <a:rPr lang="en-IN" dirty="0"/>
              <a:t>Predicting solar power output using linear regression provides an efficient way to estimate energy generation based on weather conditions. By leveraging historical data, selecting relevant features, and optimizing the model, we can achieve accurate predictions. This helps in energy planning, grid optimization, and improving solar panel efficiency. Deploying the model in a web-based tool like </a:t>
            </a:r>
            <a:r>
              <a:rPr lang="en-IN" dirty="0" err="1"/>
              <a:t>StatAnveshak</a:t>
            </a:r>
            <a:r>
              <a:rPr lang="en-IN" dirty="0"/>
              <a:t> can enhance accessibility and real-time decision-making for students, researchers, and engineers. 🚀</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31</TotalTime>
  <Words>743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Patoju Karthikeya</cp:lastModifiedBy>
  <cp:revision>4</cp:revision>
  <dcterms:created xsi:type="dcterms:W3CDTF">2024-12-31T09:40:01Z</dcterms:created>
  <dcterms:modified xsi:type="dcterms:W3CDTF">2025-02-09T07:31:50Z</dcterms:modified>
</cp:coreProperties>
</file>