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848" r:id="rId3"/>
    <p:sldId id="852" r:id="rId4"/>
    <p:sldId id="853" r:id="rId5"/>
    <p:sldId id="854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9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20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21"/>
          <a:stretch/>
        </p:blipFill>
        <p:spPr>
          <a:xfrm>
            <a:off x="4010034" y="8620"/>
            <a:ext cx="8789037" cy="6849380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-76200" y="-76200"/>
            <a:ext cx="12344400" cy="7010400"/>
            <a:chOff x="-91440" y="-91440"/>
            <a:chExt cx="14813280" cy="8412480"/>
          </a:xfrm>
        </p:grpSpPr>
        <p:cxnSp>
          <p:nvCxnSpPr>
            <p:cNvPr id="13" name="Straight Connector 12"/>
            <p:cNvCxnSpPr/>
            <p:nvPr userDrawn="1"/>
          </p:nvCxnSpPr>
          <p:spPr>
            <a:xfrm>
              <a:off x="-9144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>
              <a:off x="-9144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-9144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14676120" y="639763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14676120" y="2057399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14676120" y="7178674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685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13944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685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13944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11887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7315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73152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7086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7543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086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7543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5257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4800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>
              <a:off x="93726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>
              <a:off x="98298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>
              <a:off x="5257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>
              <a:off x="98298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>
              <a:off x="4800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>
              <a:off x="9372600" y="827532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>
              <a:off x="11887200" y="-91440"/>
              <a:ext cx="0" cy="4572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>
              <a:off x="1467612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>
              <a:off x="-91440" y="7772400"/>
              <a:ext cx="45720" cy="0"/>
            </a:xfrm>
            <a:prstGeom prst="line">
              <a:avLst/>
            </a:prstGeom>
            <a:ln w="3175" cap="flat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15"/>
          <p:cNvSpPr txBox="1">
            <a:spLocks noChangeArrowheads="1"/>
          </p:cNvSpPr>
          <p:nvPr userDrawn="1"/>
        </p:nvSpPr>
        <p:spPr bwMode="auto">
          <a:xfrm>
            <a:off x="9906000" y="6317033"/>
            <a:ext cx="17145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15240" anchor="ctr" anchorCtr="0">
            <a:noAutofit/>
          </a:bodyPr>
          <a:lstStyle/>
          <a:p>
            <a:pPr algn="r" defTabSz="683921">
              <a:spcBef>
                <a:spcPts val="0"/>
              </a:spcBef>
            </a:pPr>
            <a:fld id="{03C7D0F0-10D5-4191-B6F4-99306F468FEF}" type="datetime4">
              <a:rPr lang="en-US" sz="1167" b="0" smtClean="0">
                <a:solidFill>
                  <a:schemeClr val="tx1"/>
                </a:solidFill>
              </a:rPr>
              <a:pPr algn="r" defTabSz="683921">
                <a:spcBef>
                  <a:spcPts val="0"/>
                </a:spcBef>
              </a:pPr>
              <a:t>July 17, 2024</a:t>
            </a:fld>
            <a:endParaRPr lang="en-US" sz="1167" b="0" dirty="0">
              <a:solidFill>
                <a:schemeClr val="tx1"/>
              </a:solidFill>
            </a:endParaRPr>
          </a:p>
        </p:txBody>
      </p:sp>
      <p:sp>
        <p:nvSpPr>
          <p:cNvPr id="5" name="Flowchart: Stored Data 4">
            <a:extLst>
              <a:ext uri="{FF2B5EF4-FFF2-40B4-BE49-F238E27FC236}">
                <a16:creationId xmlns:a16="http://schemas.microsoft.com/office/drawing/2014/main" id="{38E56F91-59E2-A247-DBAF-EA9A2C804733}"/>
              </a:ext>
            </a:extLst>
          </p:cNvPr>
          <p:cNvSpPr/>
          <p:nvPr userDrawn="1"/>
        </p:nvSpPr>
        <p:spPr>
          <a:xfrm>
            <a:off x="7164" y="-561"/>
            <a:ext cx="7492273" cy="6849373"/>
          </a:xfrm>
          <a:prstGeom prst="flowChartOnlineStorage">
            <a:avLst/>
          </a:prstGeom>
          <a:solidFill>
            <a:srgbClr val="0070C0">
              <a:alpha val="65000"/>
            </a:srgb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39BF3-16DD-DB1A-A1D6-86E08D0B3A2E}"/>
              </a:ext>
            </a:extLst>
          </p:cNvPr>
          <p:cNvSpPr/>
          <p:nvPr userDrawn="1"/>
        </p:nvSpPr>
        <p:spPr>
          <a:xfrm>
            <a:off x="7784" y="-567"/>
            <a:ext cx="4002250" cy="6858561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500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16CD1EE-B0A8-0484-D867-7802DA091506}"/>
              </a:ext>
            </a:extLst>
          </p:cNvPr>
          <p:cNvSpPr txBox="1">
            <a:spLocks/>
          </p:cNvSpPr>
          <p:nvPr userDrawn="1"/>
        </p:nvSpPr>
        <p:spPr>
          <a:xfrm>
            <a:off x="4065240" y="6317033"/>
            <a:ext cx="4191000" cy="228600"/>
          </a:xfrm>
          <a:prstGeom prst="rect">
            <a:avLst/>
          </a:prstGeom>
          <a:noFill/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17" b="1" dirty="0">
                <a:solidFill>
                  <a:schemeClr val="bg1"/>
                </a:solidFill>
              </a:rPr>
              <a:t>r3spAI Academy</a:t>
            </a:r>
          </a:p>
        </p:txBody>
      </p:sp>
    </p:spTree>
    <p:extLst>
      <p:ext uri="{BB962C8B-B14F-4D97-AF65-F5344CB8AC3E}">
        <p14:creationId xmlns:p14="http://schemas.microsoft.com/office/powerpoint/2010/main" val="4750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3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9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88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55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19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1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9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0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4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4" r:id="rId6"/>
    <p:sldLayoutId id="2147483859" r:id="rId7"/>
    <p:sldLayoutId id="2147483855" r:id="rId8"/>
    <p:sldLayoutId id="2147483856" r:id="rId9"/>
    <p:sldLayoutId id="2147483857" r:id="rId10"/>
    <p:sldLayoutId id="2147483858" r:id="rId11"/>
    <p:sldLayoutId id="2147483866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touching a globe&#10;&#10;Description automatically generated">
            <a:extLst>
              <a:ext uri="{FF2B5EF4-FFF2-40B4-BE49-F238E27FC236}">
                <a16:creationId xmlns:a16="http://schemas.microsoft.com/office/drawing/2014/main" id="{2D6000E9-A23B-057A-414A-DE5F525080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07B060-4B3A-C562-832B-F52347853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AIMLDS INTERNSHIP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F8E448-BC0A-C40F-1588-1674AC8E8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200"/>
              <a:t>PRESENTED BY:</a:t>
            </a:r>
          </a:p>
          <a:p>
            <a:pPr algn="ctr">
              <a:lnSpc>
                <a:spcPct val="100000"/>
              </a:lnSpc>
            </a:pPr>
            <a:r>
              <a:rPr lang="en-IN" sz="3200"/>
              <a:t>POTHURI SAI VARMA</a:t>
            </a: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D37FC4-083D-53C1-398C-6D4B4C0F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365" y="4693186"/>
            <a:ext cx="2822270" cy="68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571500" y="308654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E2BC2E-4046-B892-B50F-D555B1FDA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730" y="676656"/>
            <a:ext cx="2822270" cy="6893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9C0D97-E82D-1F7D-B2F4-2228B9CF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33136"/>
            <a:ext cx="11049000" cy="956881"/>
          </a:xfrm>
        </p:spPr>
        <p:txBody>
          <a:bodyPr/>
          <a:lstStyle/>
          <a:p>
            <a:r>
              <a:rPr lang="en-US"/>
              <a:t>Problem Statement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8B2A04-F5D5-322A-780F-5039CD57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39" indent="-285739">
              <a:buFont typeface="Wingdings" panose="05000000000000000000" pitchFamily="2" charset="2"/>
              <a:buChar char="Ø"/>
            </a:pPr>
            <a:r>
              <a:rPr lang="en-US" sz="2333" dirty="0">
                <a:latin typeface="Söhne"/>
              </a:rPr>
              <a:t>The</a:t>
            </a:r>
            <a:r>
              <a:rPr lang="en-US" sz="2333" dirty="0">
                <a:solidFill>
                  <a:srgbClr val="374151"/>
                </a:solidFill>
                <a:latin typeface="Söhne"/>
              </a:rPr>
              <a:t> objective of this project is to build a predictive model that can effectively identify the presence of heart disease in individuals based on a set of medical attributes.</a:t>
            </a:r>
          </a:p>
          <a:p>
            <a:pPr marL="285739" indent="-285739">
              <a:buFont typeface="Wingdings" panose="05000000000000000000" pitchFamily="2" charset="2"/>
              <a:buChar char="Ø"/>
            </a:pPr>
            <a:r>
              <a:rPr lang="en-US" sz="2333" dirty="0">
                <a:solidFill>
                  <a:srgbClr val="374151"/>
                </a:solidFill>
                <a:latin typeface="Söhne"/>
              </a:rPr>
              <a:t>The model should take into account various factors such as age category, sex, BMI, Smoking, Alcoholic, Stroke, and other relevant features available in the dataset.</a:t>
            </a:r>
          </a:p>
          <a:p>
            <a:pPr marL="285739" indent="-285739">
              <a:buFont typeface="Wingdings" panose="05000000000000000000" pitchFamily="2" charset="2"/>
              <a:buChar char="Ø"/>
            </a:pPr>
            <a:r>
              <a:rPr lang="en-US" sz="2333" dirty="0">
                <a:solidFill>
                  <a:srgbClr val="374151"/>
                </a:solidFill>
                <a:latin typeface="Söhne"/>
              </a:rPr>
              <a:t>In this project, we aim to develop a machine learning model that can predict the presence of heart disease based on various clinical and diagnostic features.</a:t>
            </a:r>
            <a:endParaRPr lang="en-IN" sz="2333" dirty="0"/>
          </a:p>
        </p:txBody>
      </p:sp>
    </p:spTree>
    <p:extLst>
      <p:ext uri="{BB962C8B-B14F-4D97-AF65-F5344CB8AC3E}">
        <p14:creationId xmlns:p14="http://schemas.microsoft.com/office/powerpoint/2010/main" val="17262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571500" y="308654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B3873-8BB7-80A4-AF7F-A2D4C9016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730" y="365126"/>
            <a:ext cx="2822270" cy="6893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6168696-DF94-2B3B-AABE-4DFC460E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en-US" dirty="0"/>
              <a:t>Algorithms Used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7B2F0-997C-E024-D134-9673C7F2D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466"/>
            <a:ext cx="10515600" cy="4409878"/>
          </a:xfrm>
        </p:spPr>
        <p:txBody>
          <a:bodyPr>
            <a:normAutofit fontScale="92500" lnSpcReduction="10000"/>
          </a:bodyPr>
          <a:lstStyle/>
          <a:p>
            <a:pPr marL="285739" indent="-285739">
              <a:buFont typeface="Wingdings" panose="05000000000000000000" pitchFamily="2" charset="2"/>
              <a:buChar char="Ø"/>
            </a:pPr>
            <a:r>
              <a:rPr lang="en-US" dirty="0"/>
              <a:t>Our problem is classification problem.</a:t>
            </a:r>
          </a:p>
          <a:p>
            <a:pPr marL="285739" indent="-285739">
              <a:buFont typeface="Wingdings" panose="05000000000000000000" pitchFamily="2" charset="2"/>
              <a:buChar char="Ø"/>
            </a:pPr>
            <a:r>
              <a:rPr lang="en-US" dirty="0"/>
              <a:t>There are total seven algorithms in classification problems</a:t>
            </a:r>
            <a:endParaRPr lang="en-IN" dirty="0"/>
          </a:p>
          <a:p>
            <a:pPr marL="1619185" lvl="8" indent="-285739"/>
            <a:r>
              <a:rPr lang="en-US" sz="2400" dirty="0"/>
              <a:t>Logistic Regression</a:t>
            </a:r>
          </a:p>
          <a:p>
            <a:pPr marL="1619185" lvl="8" indent="-285739"/>
            <a:r>
              <a:rPr lang="en-US" sz="2400" dirty="0"/>
              <a:t>Decision Tree Classification</a:t>
            </a:r>
          </a:p>
          <a:p>
            <a:pPr marL="1619185" lvl="8" indent="-285739"/>
            <a:r>
              <a:rPr lang="en-US" sz="2400" dirty="0"/>
              <a:t>Random Forest</a:t>
            </a:r>
          </a:p>
          <a:p>
            <a:pPr marL="1619185" lvl="8" indent="-285739"/>
            <a:r>
              <a:rPr lang="en-US" sz="2400" dirty="0"/>
              <a:t>Extra Trees Classification</a:t>
            </a:r>
          </a:p>
          <a:p>
            <a:pPr marL="1619185" lvl="8" indent="-285739"/>
            <a:r>
              <a:rPr lang="en-US" sz="2400" dirty="0"/>
              <a:t>KNN Algorithm</a:t>
            </a:r>
          </a:p>
          <a:p>
            <a:pPr marL="1619185" lvl="8" indent="-285739"/>
            <a:r>
              <a:rPr lang="en-US" sz="2400" dirty="0"/>
              <a:t>SVM Algorithm</a:t>
            </a:r>
          </a:p>
          <a:p>
            <a:pPr marL="1619185" lvl="8" indent="-285739"/>
            <a:r>
              <a:rPr lang="en-US" sz="2400" dirty="0"/>
              <a:t>Naïve Bayes Algorithm</a:t>
            </a:r>
          </a:p>
          <a:p>
            <a:pPr marL="285739" indent="-285739">
              <a:buFont typeface="Wingdings" panose="05000000000000000000" pitchFamily="2" charset="2"/>
              <a:buChar char="Ø"/>
            </a:pPr>
            <a:r>
              <a:rPr lang="en-US" dirty="0"/>
              <a:t>Among 7 algorithms, in KNN algorithm there is a need to find the highest accuracy k value</a:t>
            </a:r>
          </a:p>
          <a:p>
            <a:pPr marL="285739" indent="-285739">
              <a:buFont typeface="Wingdings" panose="05000000000000000000" pitchFamily="2" charset="2"/>
              <a:buChar char="Ø"/>
            </a:pPr>
            <a:r>
              <a:rPr lang="en-US" dirty="0"/>
              <a:t>And also there are 4 types of models are there in SVM Algorithm</a:t>
            </a:r>
          </a:p>
        </p:txBody>
      </p:sp>
    </p:spTree>
    <p:extLst>
      <p:ext uri="{BB962C8B-B14F-4D97-AF65-F5344CB8AC3E}">
        <p14:creationId xmlns:p14="http://schemas.microsoft.com/office/powerpoint/2010/main" val="45626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571500" y="308654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7DE14-B189-13B7-3689-BA1AC65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930" y="530745"/>
            <a:ext cx="2822270" cy="6893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E6E5B9-FBD3-D819-C828-BB200EB7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Results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07A72-EA47-9C64-D2C0-02DEC5BDF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39" indent="-285739">
              <a:buFont typeface="Wingdings" panose="05000000000000000000" pitchFamily="2" charset="2"/>
              <a:buChar char="Ø"/>
            </a:pPr>
            <a:r>
              <a:rPr lang="en-US" sz="3200" dirty="0"/>
              <a:t>From KNN Algorithm k=20 gives the best accuracy</a:t>
            </a:r>
          </a:p>
          <a:p>
            <a:endParaRPr lang="en-US" sz="3200" dirty="0"/>
          </a:p>
          <a:p>
            <a:pPr marL="285739" indent="-285739">
              <a:buFont typeface="Wingdings" panose="05000000000000000000" pitchFamily="2" charset="2"/>
              <a:buChar char="Ø"/>
            </a:pPr>
            <a:r>
              <a:rPr lang="en-US" sz="3200" dirty="0"/>
              <a:t>From SVM Algorithms SVM – Linear gives the best accuracy</a:t>
            </a:r>
          </a:p>
          <a:p>
            <a:endParaRPr lang="en-US" sz="3200" dirty="0"/>
          </a:p>
          <a:p>
            <a:pPr marL="285739" indent="-285739">
              <a:buFont typeface="Wingdings" panose="05000000000000000000" pitchFamily="2" charset="2"/>
              <a:buChar char="Ø"/>
            </a:pPr>
            <a:r>
              <a:rPr lang="en-US" sz="3200" dirty="0"/>
              <a:t>Hence KNN at k=20 and SVM – Linear selects and comparing with other algorithms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8781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6527B7-BE1F-4CA9-8E30-46AB3994C9D7}"/>
              </a:ext>
            </a:extLst>
          </p:cNvPr>
          <p:cNvSpPr txBox="1">
            <a:spLocks/>
          </p:cNvSpPr>
          <p:nvPr/>
        </p:nvSpPr>
        <p:spPr>
          <a:xfrm>
            <a:off x="571500" y="308654"/>
            <a:ext cx="11049000" cy="11813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333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98A705-717A-6BBE-8091-DF7093558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4930" y="585954"/>
            <a:ext cx="2822270" cy="6893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2D4DCF-C3BA-FF9B-5A00-4DAF756C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140996-1E49-7B39-6EE9-FDE9D9E9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39" indent="-285739">
              <a:buFont typeface="Wingdings" panose="05000000000000000000" pitchFamily="2" charset="2"/>
              <a:buChar char="Ø"/>
            </a:pPr>
            <a:endParaRPr lang="en-US" dirty="0"/>
          </a:p>
          <a:p>
            <a:pPr marL="285739" indent="-285739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39" indent="-285739">
              <a:buFont typeface="Wingdings" panose="05000000000000000000" pitchFamily="2" charset="2"/>
              <a:buChar char="Ø"/>
            </a:pPr>
            <a:r>
              <a:rPr lang="en-US" sz="3100" dirty="0"/>
              <a:t>After evaluating various algorithms, we have found that K-Nearest Neighbors (KNN) achieves the highest accuracy among them</a:t>
            </a:r>
          </a:p>
          <a:p>
            <a:pPr marL="285739" indent="-285739">
              <a:buFont typeface="Wingdings" panose="05000000000000000000" pitchFamily="2" charset="2"/>
              <a:buChar char="Ø"/>
            </a:pPr>
            <a:r>
              <a:rPr lang="en-US" sz="3100" dirty="0"/>
              <a:t>Therefore, we will utilize the KNN algorithm to predict the presence of Heart Disease in our model</a:t>
            </a:r>
          </a:p>
          <a:p>
            <a:pPr marL="285739" indent="-285739">
              <a:buFont typeface="Wingdings" panose="05000000000000000000" pitchFamily="2" charset="2"/>
              <a:buChar char="Ø"/>
            </a:pPr>
            <a:endParaRPr lang="en-US" sz="3100" dirty="0"/>
          </a:p>
          <a:p>
            <a:pPr marL="285739" indent="-285739">
              <a:buFont typeface="Wingdings" panose="05000000000000000000" pitchFamily="2" charset="2"/>
              <a:buChar char="Ø"/>
            </a:pPr>
            <a:endParaRPr lang="en-US" dirty="0"/>
          </a:p>
          <a:p>
            <a:pPr marL="285739" indent="-285739">
              <a:buFont typeface="Wingdings" panose="05000000000000000000" pitchFamily="2" charset="2"/>
              <a:buChar char="Ø"/>
            </a:pPr>
            <a:endParaRPr lang="en-US" dirty="0"/>
          </a:p>
          <a:p>
            <a:pPr marL="285739" indent="-285739">
              <a:buFont typeface="Wingdings" panose="05000000000000000000" pitchFamily="2" charset="2"/>
              <a:buChar char="Ø"/>
            </a:pPr>
            <a:endParaRPr lang="en-US" dirty="0"/>
          </a:p>
          <a:p>
            <a:pPr marL="285739" indent="-285739">
              <a:buFont typeface="Wingdings" panose="05000000000000000000" pitchFamily="2" charset="2"/>
              <a:buChar char="Ø"/>
            </a:pPr>
            <a:endParaRPr lang="en-US" dirty="0"/>
          </a:p>
          <a:p>
            <a:pPr marL="285739" indent="-285739">
              <a:buFont typeface="Wingdings" panose="05000000000000000000" pitchFamily="2" charset="2"/>
              <a:buChar char="Ø"/>
            </a:pPr>
            <a:endParaRPr lang="en-US" dirty="0"/>
          </a:p>
          <a:p>
            <a:pPr marL="285739" indent="-285739">
              <a:buFont typeface="Wingdings" panose="05000000000000000000" pitchFamily="2" charset="2"/>
              <a:buChar char="Ø"/>
            </a:pPr>
            <a:endParaRPr lang="en-US" dirty="0"/>
          </a:p>
          <a:p>
            <a:pPr marL="285739" indent="-285739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5AD21BF-9E60-7FD1-A15A-4654761EC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7159"/>
            <a:ext cx="10515600" cy="26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8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 idx="4294967295"/>
          </p:nvPr>
        </p:nvSpPr>
        <p:spPr>
          <a:xfrm>
            <a:off x="233933" y="1388773"/>
            <a:ext cx="5524501" cy="757267"/>
          </a:xfrm>
        </p:spPr>
        <p:txBody>
          <a:bodyPr>
            <a:normAutofit fontScale="90000"/>
          </a:bodyPr>
          <a:lstStyle/>
          <a:p>
            <a:r>
              <a:rPr lang="en-IN" sz="50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147D4B3-A0E0-42D2-8E75-446524E43B35}"/>
              </a:ext>
            </a:extLst>
          </p:cNvPr>
          <p:cNvSpPr txBox="1">
            <a:spLocks/>
          </p:cNvSpPr>
          <p:nvPr/>
        </p:nvSpPr>
        <p:spPr bwMode="auto">
          <a:xfrm>
            <a:off x="215347" y="2708920"/>
            <a:ext cx="3771128" cy="192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667" b="1" dirty="0">
                <a:solidFill>
                  <a:schemeClr val="bg1"/>
                </a:solidFill>
                <a:latin typeface="Arial"/>
              </a:rPr>
              <a:t>Student Name : Sai Varma</a:t>
            </a:r>
          </a:p>
          <a:p>
            <a:pPr marL="0" indent="0">
              <a:buNone/>
              <a:defRPr/>
            </a:pPr>
            <a:r>
              <a:rPr lang="en-US" sz="1667" b="1" dirty="0">
                <a:solidFill>
                  <a:schemeClr val="bg1"/>
                </a:solidFill>
              </a:rPr>
              <a:t>Roll Number : 22B91A05M1</a:t>
            </a:r>
          </a:p>
          <a:p>
            <a:pPr marL="0" indent="0">
              <a:buNone/>
              <a:defRPr/>
            </a:pPr>
            <a:r>
              <a:rPr lang="en-US" sz="1667" b="1" dirty="0">
                <a:solidFill>
                  <a:schemeClr val="bg1"/>
                </a:solidFill>
              </a:rPr>
              <a:t>SRKR Engineering College</a:t>
            </a:r>
          </a:p>
          <a:p>
            <a:pPr marL="0" indent="0">
              <a:buNone/>
              <a:defRPr/>
            </a:pPr>
            <a:r>
              <a:rPr lang="en-US" sz="1667" b="1" dirty="0">
                <a:solidFill>
                  <a:schemeClr val="bg1"/>
                </a:solidFill>
              </a:rPr>
              <a:t>Mobile: +91 9392725978</a:t>
            </a:r>
          </a:p>
          <a:p>
            <a:pPr marL="0" indent="0">
              <a:buNone/>
              <a:defRPr/>
            </a:pPr>
            <a:r>
              <a:rPr lang="en-US" sz="1667" b="1" dirty="0">
                <a:solidFill>
                  <a:schemeClr val="bg1"/>
                </a:solidFill>
              </a:rPr>
              <a:t>Email: 22b91a05m1@srkrec.ac.in</a:t>
            </a:r>
          </a:p>
          <a:p>
            <a:pPr marL="0" indent="0">
              <a:buNone/>
              <a:defRPr/>
            </a:pPr>
            <a:r>
              <a:rPr lang="en-US" sz="1667" b="1" dirty="0">
                <a:solidFill>
                  <a:schemeClr val="bg1"/>
                </a:solidFill>
              </a:rPr>
              <a:t>Bhimavaram - India</a:t>
            </a:r>
            <a:endParaRPr lang="en-US" sz="1167" dirty="0"/>
          </a:p>
          <a:p>
            <a:pPr marL="0" indent="0">
              <a:buNone/>
              <a:defRPr/>
            </a:pP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3A6C313-A097-4FE7-BDB6-EECD63386709}"/>
              </a:ext>
            </a:extLst>
          </p:cNvPr>
          <p:cNvSpPr txBox="1">
            <a:spLocks/>
          </p:cNvSpPr>
          <p:nvPr/>
        </p:nvSpPr>
        <p:spPr>
          <a:xfrm>
            <a:off x="8256240" y="987497"/>
            <a:ext cx="3780420" cy="1181363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146304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000" dirty="0"/>
              <a:t>Q &amp; 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5C9A7-97A3-C175-D493-5718FD6D7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39" y="5501356"/>
            <a:ext cx="3805021" cy="92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280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Söhne</vt:lpstr>
      <vt:lpstr>The Hand Bold</vt:lpstr>
      <vt:lpstr>The Serif Hand Black</vt:lpstr>
      <vt:lpstr>Wingdings</vt:lpstr>
      <vt:lpstr>SketchyVTI</vt:lpstr>
      <vt:lpstr>AIMLDS INTERNSHIP PROGRAM</vt:lpstr>
      <vt:lpstr>Problem Statement</vt:lpstr>
      <vt:lpstr>Algorithms Used</vt:lpstr>
      <vt:lpstr>Analysis of Results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Varma</dc:creator>
  <cp:lastModifiedBy>Sai Varma</cp:lastModifiedBy>
  <cp:revision>1</cp:revision>
  <dcterms:created xsi:type="dcterms:W3CDTF">2024-07-17T08:57:40Z</dcterms:created>
  <dcterms:modified xsi:type="dcterms:W3CDTF">2024-07-17T09:23:13Z</dcterms:modified>
</cp:coreProperties>
</file>